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66" r:id="rId5"/>
    <p:sldId id="268" r:id="rId6"/>
    <p:sldId id="257" r:id="rId7"/>
    <p:sldId id="262" r:id="rId8"/>
    <p:sldId id="259" r:id="rId9"/>
    <p:sldId id="263" r:id="rId10"/>
    <p:sldId id="261" r:id="rId11"/>
    <p:sldId id="260"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17" d="100"/>
          <a:sy n="117" d="100"/>
        </p:scale>
        <p:origin x="174"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D1D2CC-54D5-4B1C-A7FF-FDF0D400F9B1}" type="datetimeFigureOut">
              <a:rPr lang="en-US" smtClean="0"/>
              <a:t>10/15/2020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D2776-5A5F-4188-BDA2-0CB17BAB7DC4}" type="slidenum">
              <a:rPr lang="en-US" smtClean="0"/>
              <a:t>‹#›</a:t>
            </a:fld>
            <a:endParaRPr lang="en-US"/>
          </a:p>
        </p:txBody>
      </p:sp>
    </p:spTree>
    <p:extLst>
      <p:ext uri="{BB962C8B-B14F-4D97-AF65-F5344CB8AC3E}">
        <p14:creationId xmlns:p14="http://schemas.microsoft.com/office/powerpoint/2010/main" val="360484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03922B-9A2C-4E44-A75D-E3BDC8EC1302}" type="slidenum">
              <a:rPr lang="en-US" smtClean="0"/>
              <a:t>1</a:t>
            </a:fld>
            <a:endParaRPr lang="en-US"/>
          </a:p>
        </p:txBody>
      </p:sp>
    </p:spTree>
    <p:extLst>
      <p:ext uri="{BB962C8B-B14F-4D97-AF65-F5344CB8AC3E}">
        <p14:creationId xmlns:p14="http://schemas.microsoft.com/office/powerpoint/2010/main" val="1584073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DF8DE6-9A3B-4C72-8AF9-747FC800CE76}"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38F00-EDC3-47A6-BA43-96B2FBE53A96}" type="slidenum">
              <a:rPr lang="en-US" smtClean="0"/>
              <a:t>‹#›</a:t>
            </a:fld>
            <a:endParaRPr lang="en-US"/>
          </a:p>
        </p:txBody>
      </p:sp>
    </p:spTree>
    <p:extLst>
      <p:ext uri="{BB962C8B-B14F-4D97-AF65-F5344CB8AC3E}">
        <p14:creationId xmlns:p14="http://schemas.microsoft.com/office/powerpoint/2010/main" val="51142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F8DE6-9A3B-4C72-8AF9-747FC800CE76}"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38F00-EDC3-47A6-BA43-96B2FBE53A96}" type="slidenum">
              <a:rPr lang="en-US" smtClean="0"/>
              <a:t>‹#›</a:t>
            </a:fld>
            <a:endParaRPr lang="en-US"/>
          </a:p>
        </p:txBody>
      </p:sp>
    </p:spTree>
    <p:extLst>
      <p:ext uri="{BB962C8B-B14F-4D97-AF65-F5344CB8AC3E}">
        <p14:creationId xmlns:p14="http://schemas.microsoft.com/office/powerpoint/2010/main" val="1613994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F8DE6-9A3B-4C72-8AF9-747FC800CE76}"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38F00-EDC3-47A6-BA43-96B2FBE53A96}" type="slidenum">
              <a:rPr lang="en-US" smtClean="0"/>
              <a:t>‹#›</a:t>
            </a:fld>
            <a:endParaRPr lang="en-US"/>
          </a:p>
        </p:txBody>
      </p:sp>
    </p:spTree>
    <p:extLst>
      <p:ext uri="{BB962C8B-B14F-4D97-AF65-F5344CB8AC3E}">
        <p14:creationId xmlns:p14="http://schemas.microsoft.com/office/powerpoint/2010/main" val="99739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F8DE6-9A3B-4C72-8AF9-747FC800CE76}"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38F00-EDC3-47A6-BA43-96B2FBE53A96}" type="slidenum">
              <a:rPr lang="en-US" smtClean="0"/>
              <a:t>‹#›</a:t>
            </a:fld>
            <a:endParaRPr lang="en-US"/>
          </a:p>
        </p:txBody>
      </p:sp>
    </p:spTree>
    <p:extLst>
      <p:ext uri="{BB962C8B-B14F-4D97-AF65-F5344CB8AC3E}">
        <p14:creationId xmlns:p14="http://schemas.microsoft.com/office/powerpoint/2010/main" val="419016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DF8DE6-9A3B-4C72-8AF9-747FC800CE76}"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38F00-EDC3-47A6-BA43-96B2FBE53A96}" type="slidenum">
              <a:rPr lang="en-US" smtClean="0"/>
              <a:t>‹#›</a:t>
            </a:fld>
            <a:endParaRPr lang="en-US"/>
          </a:p>
        </p:txBody>
      </p:sp>
    </p:spTree>
    <p:extLst>
      <p:ext uri="{BB962C8B-B14F-4D97-AF65-F5344CB8AC3E}">
        <p14:creationId xmlns:p14="http://schemas.microsoft.com/office/powerpoint/2010/main" val="254511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DF8DE6-9A3B-4C72-8AF9-747FC800CE76}"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38F00-EDC3-47A6-BA43-96B2FBE53A96}" type="slidenum">
              <a:rPr lang="en-US" smtClean="0"/>
              <a:t>‹#›</a:t>
            </a:fld>
            <a:endParaRPr lang="en-US"/>
          </a:p>
        </p:txBody>
      </p:sp>
    </p:spTree>
    <p:extLst>
      <p:ext uri="{BB962C8B-B14F-4D97-AF65-F5344CB8AC3E}">
        <p14:creationId xmlns:p14="http://schemas.microsoft.com/office/powerpoint/2010/main" val="2981591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DF8DE6-9A3B-4C72-8AF9-747FC800CE76}" type="datetimeFigureOut">
              <a:rPr lang="en-US" smtClean="0"/>
              <a:t>10/15/2020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B38F00-EDC3-47A6-BA43-96B2FBE53A96}" type="slidenum">
              <a:rPr lang="en-US" smtClean="0"/>
              <a:t>‹#›</a:t>
            </a:fld>
            <a:endParaRPr lang="en-US"/>
          </a:p>
        </p:txBody>
      </p:sp>
    </p:spTree>
    <p:extLst>
      <p:ext uri="{BB962C8B-B14F-4D97-AF65-F5344CB8AC3E}">
        <p14:creationId xmlns:p14="http://schemas.microsoft.com/office/powerpoint/2010/main" val="1463598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DF8DE6-9A3B-4C72-8AF9-747FC800CE76}" type="datetimeFigureOut">
              <a:rPr lang="en-US" smtClean="0"/>
              <a:t>10/15/2020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B38F00-EDC3-47A6-BA43-96B2FBE53A96}" type="slidenum">
              <a:rPr lang="en-US" smtClean="0"/>
              <a:t>‹#›</a:t>
            </a:fld>
            <a:endParaRPr lang="en-US"/>
          </a:p>
        </p:txBody>
      </p:sp>
    </p:spTree>
    <p:extLst>
      <p:ext uri="{BB962C8B-B14F-4D97-AF65-F5344CB8AC3E}">
        <p14:creationId xmlns:p14="http://schemas.microsoft.com/office/powerpoint/2010/main" val="1553575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DF8DE6-9A3B-4C72-8AF9-747FC800CE76}" type="datetimeFigureOut">
              <a:rPr lang="en-US" smtClean="0"/>
              <a:t>10/15/2020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B38F00-EDC3-47A6-BA43-96B2FBE53A96}" type="slidenum">
              <a:rPr lang="en-US" smtClean="0"/>
              <a:t>‹#›</a:t>
            </a:fld>
            <a:endParaRPr lang="en-US"/>
          </a:p>
        </p:txBody>
      </p:sp>
    </p:spTree>
    <p:extLst>
      <p:ext uri="{BB962C8B-B14F-4D97-AF65-F5344CB8AC3E}">
        <p14:creationId xmlns:p14="http://schemas.microsoft.com/office/powerpoint/2010/main" val="419418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2DF8DE6-9A3B-4C72-8AF9-747FC800CE76}"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38F00-EDC3-47A6-BA43-96B2FBE53A96}" type="slidenum">
              <a:rPr lang="en-US" smtClean="0"/>
              <a:t>‹#›</a:t>
            </a:fld>
            <a:endParaRPr lang="en-US"/>
          </a:p>
        </p:txBody>
      </p:sp>
    </p:spTree>
    <p:extLst>
      <p:ext uri="{BB962C8B-B14F-4D97-AF65-F5344CB8AC3E}">
        <p14:creationId xmlns:p14="http://schemas.microsoft.com/office/powerpoint/2010/main" val="2106288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2DF8DE6-9A3B-4C72-8AF9-747FC800CE76}"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38F00-EDC3-47A6-BA43-96B2FBE53A96}" type="slidenum">
              <a:rPr lang="en-US" smtClean="0"/>
              <a:t>‹#›</a:t>
            </a:fld>
            <a:endParaRPr lang="en-US"/>
          </a:p>
        </p:txBody>
      </p:sp>
    </p:spTree>
    <p:extLst>
      <p:ext uri="{BB962C8B-B14F-4D97-AF65-F5344CB8AC3E}">
        <p14:creationId xmlns:p14="http://schemas.microsoft.com/office/powerpoint/2010/main" val="3939747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F8DE6-9A3B-4C72-8AF9-747FC800CE76}" type="datetimeFigureOut">
              <a:rPr lang="en-US" smtClean="0"/>
              <a:t>10/15/2020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38F00-EDC3-47A6-BA43-96B2FBE53A96}" type="slidenum">
              <a:rPr lang="en-US" smtClean="0"/>
              <a:t>‹#›</a:t>
            </a:fld>
            <a:endParaRPr lang="en-US"/>
          </a:p>
        </p:txBody>
      </p:sp>
    </p:spTree>
    <p:extLst>
      <p:ext uri="{BB962C8B-B14F-4D97-AF65-F5344CB8AC3E}">
        <p14:creationId xmlns:p14="http://schemas.microsoft.com/office/powerpoint/2010/main" val="3183547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mailto:mike.knoll@des.wa.gov" TargetMode="External"/><Relationship Id="rId5" Type="http://schemas.openxmlformats.org/officeDocument/2006/relationships/hyperlink" Target="mailto:wendy.helling@des.wa.gov" TargetMode="External"/><Relationship Id="rId4" Type="http://schemas.openxmlformats.org/officeDocument/2006/relationships/hyperlink" Target="mailto:cindy.cotter@des.w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ommunity.sumtotalsystems.com/p/do/sd/sid=10102" TargetMode="External"/><Relationship Id="rId2" Type="http://schemas.openxmlformats.org/officeDocument/2006/relationships/hyperlink" Target="https://community.sumtotalsystems.com/p/do/si/topic=560" TargetMode="External"/><Relationship Id="rId1" Type="http://schemas.openxmlformats.org/officeDocument/2006/relationships/slideLayout" Target="../slideLayouts/slideLayout2.xml"/><Relationship Id="rId5" Type="http://schemas.openxmlformats.org/officeDocument/2006/relationships/hyperlink" Target="https://community.sumtotalsystems.com/p/do/sd/sid=10047" TargetMode="External"/><Relationship Id="rId4" Type="http://schemas.openxmlformats.org/officeDocument/2006/relationships/hyperlink" Target="https://community.sumtotalsystems.com/p/do/si/topic=58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201427" cy="542983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9426" y="5425581"/>
            <a:ext cx="7026109" cy="143241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6" y="-64431"/>
            <a:ext cx="12201427" cy="5439529"/>
          </a:xfrm>
          <a:prstGeom prst="rect">
            <a:avLst/>
          </a:prstGeom>
        </p:spPr>
      </p:pic>
      <p:sp>
        <p:nvSpPr>
          <p:cNvPr id="23" name="Snip Single Corner Rectangle 22"/>
          <p:cNvSpPr/>
          <p:nvPr/>
        </p:nvSpPr>
        <p:spPr>
          <a:xfrm rot="10800000" flipH="1">
            <a:off x="73698" y="-35781"/>
            <a:ext cx="6027014" cy="2469823"/>
          </a:xfrm>
          <a:prstGeom prst="snip1Rect">
            <a:avLst/>
          </a:prstGeom>
          <a:solidFill>
            <a:srgbClr val="89AB1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 y="109528"/>
            <a:ext cx="6235254" cy="1168677"/>
          </a:xfrm>
        </p:spPr>
        <p:txBody>
          <a:bodyPr>
            <a:normAutofit/>
          </a:bodyPr>
          <a:lstStyle/>
          <a:p>
            <a:r>
              <a:rPr lang="en-US" sz="3200" dirty="0" smtClean="0">
                <a:solidFill>
                  <a:schemeClr val="bg1"/>
                </a:solidFill>
                <a:latin typeface="Arial" panose="020B0604020202020204" pitchFamily="34" charset="0"/>
                <a:cs typeface="Arial" panose="020B0604020202020204" pitchFamily="34" charset="0"/>
              </a:rPr>
              <a:t>The Learning Center</a:t>
            </a:r>
            <a:br>
              <a:rPr lang="en-US" sz="3200" dirty="0" smtClean="0">
                <a:solidFill>
                  <a:schemeClr val="bg1"/>
                </a:solidFill>
                <a:latin typeface="Arial" panose="020B0604020202020204" pitchFamily="34" charset="0"/>
                <a:cs typeface="Arial" panose="020B0604020202020204" pitchFamily="34" charset="0"/>
              </a:rPr>
            </a:br>
            <a:r>
              <a:rPr lang="en-US" sz="1400" dirty="0" smtClean="0">
                <a:solidFill>
                  <a:schemeClr val="bg1"/>
                </a:solidFill>
                <a:latin typeface="Arial" panose="020B0604020202020204" pitchFamily="34" charset="0"/>
                <a:cs typeface="Arial" panose="020B0604020202020204" pitchFamily="34" charset="0"/>
              </a:rPr>
              <a:t>LMS Upgrade Project</a:t>
            </a:r>
            <a:endParaRPr lang="en-US" sz="14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523996" y="5645513"/>
            <a:ext cx="4989298" cy="800219"/>
          </a:xfrm>
          <a:prstGeom prst="rect">
            <a:avLst/>
          </a:prstGeom>
          <a:noFill/>
        </p:spPr>
        <p:txBody>
          <a:bodyPr wrap="square" rtlCol="0">
            <a:spAutoFit/>
          </a:bodyPr>
          <a:lstStyle/>
          <a:p>
            <a:r>
              <a:rPr lang="en-US" dirty="0" smtClean="0">
                <a:solidFill>
                  <a:schemeClr val="bg1"/>
                </a:solidFill>
              </a:rPr>
              <a:t>Product Owner</a:t>
            </a:r>
          </a:p>
          <a:p>
            <a:endParaRPr lang="en-US" sz="1400" dirty="0">
              <a:solidFill>
                <a:schemeClr val="bg1"/>
              </a:solidFill>
            </a:endParaRPr>
          </a:p>
          <a:p>
            <a:r>
              <a:rPr lang="en-US" sz="1400" dirty="0" smtClean="0">
                <a:solidFill>
                  <a:schemeClr val="bg1"/>
                </a:solidFill>
              </a:rPr>
              <a:t>Cindy Cotter, </a:t>
            </a:r>
            <a:r>
              <a:rPr lang="en-US" sz="1400" dirty="0" smtClean="0">
                <a:solidFill>
                  <a:schemeClr val="bg1"/>
                </a:solidFill>
                <a:hlinkClick r:id="rId4"/>
              </a:rPr>
              <a:t>cindy.cotter@des.wa.gov</a:t>
            </a:r>
            <a:endParaRPr lang="en-US" sz="1400" dirty="0" smtClean="0">
              <a:solidFill>
                <a:schemeClr val="bg1"/>
              </a:solidFill>
            </a:endParaRPr>
          </a:p>
        </p:txBody>
      </p:sp>
      <p:sp>
        <p:nvSpPr>
          <p:cNvPr id="12" name="Rectangle 11"/>
          <p:cNvSpPr/>
          <p:nvPr/>
        </p:nvSpPr>
        <p:spPr>
          <a:xfrm>
            <a:off x="6100712" y="5439265"/>
            <a:ext cx="6091289" cy="142816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321440" y="5595264"/>
            <a:ext cx="3617423" cy="1292662"/>
          </a:xfrm>
          <a:prstGeom prst="rect">
            <a:avLst/>
          </a:prstGeom>
        </p:spPr>
        <p:txBody>
          <a:bodyPr wrap="square">
            <a:spAutoFit/>
          </a:bodyPr>
          <a:lstStyle/>
          <a:p>
            <a:r>
              <a:rPr lang="en-US" dirty="0">
                <a:solidFill>
                  <a:schemeClr val="bg1"/>
                </a:solidFill>
              </a:rPr>
              <a:t>Project </a:t>
            </a:r>
            <a:r>
              <a:rPr lang="en-US" dirty="0" smtClean="0">
                <a:solidFill>
                  <a:schemeClr val="bg1"/>
                </a:solidFill>
              </a:rPr>
              <a:t>Manager</a:t>
            </a:r>
            <a:r>
              <a:rPr lang="en-US" sz="1400" dirty="0" smtClean="0">
                <a:solidFill>
                  <a:schemeClr val="bg1"/>
                </a:solidFill>
              </a:rPr>
              <a:t/>
            </a:r>
            <a:br>
              <a:rPr lang="en-US" sz="1400" dirty="0" smtClean="0">
                <a:solidFill>
                  <a:schemeClr val="bg1"/>
                </a:solidFill>
              </a:rPr>
            </a:br>
            <a:r>
              <a:rPr lang="en-US" sz="1400" dirty="0" smtClean="0">
                <a:solidFill>
                  <a:schemeClr val="bg1"/>
                </a:solidFill>
              </a:rPr>
              <a:t>Wendy </a:t>
            </a:r>
            <a:r>
              <a:rPr lang="en-US" sz="1400" dirty="0">
                <a:solidFill>
                  <a:schemeClr val="bg1"/>
                </a:solidFill>
              </a:rPr>
              <a:t>Helling, </a:t>
            </a:r>
            <a:r>
              <a:rPr lang="en-US" sz="1400" dirty="0" smtClean="0">
                <a:solidFill>
                  <a:schemeClr val="bg1"/>
                </a:solidFill>
                <a:hlinkClick r:id="rId5"/>
              </a:rPr>
              <a:t>wendy.helling@des.wa.gov</a:t>
            </a:r>
            <a:endParaRPr lang="en-US" sz="1400" dirty="0" smtClean="0">
              <a:solidFill>
                <a:schemeClr val="bg1"/>
              </a:solidFill>
            </a:endParaRPr>
          </a:p>
          <a:p>
            <a:r>
              <a:rPr lang="en-US" dirty="0" smtClean="0">
                <a:solidFill>
                  <a:schemeClr val="bg1"/>
                </a:solidFill>
              </a:rPr>
              <a:t>OCM Project Manager</a:t>
            </a:r>
          </a:p>
          <a:p>
            <a:r>
              <a:rPr lang="en-US" sz="1400" dirty="0" smtClean="0">
                <a:solidFill>
                  <a:schemeClr val="bg1"/>
                </a:solidFill>
              </a:rPr>
              <a:t>Mike Knoll, </a:t>
            </a:r>
            <a:r>
              <a:rPr lang="en-US" sz="1400" dirty="0" smtClean="0">
                <a:solidFill>
                  <a:schemeClr val="bg1"/>
                </a:solidFill>
                <a:hlinkClick r:id="rId6"/>
              </a:rPr>
              <a:t>mike.knoll@des.wa.gov</a:t>
            </a:r>
            <a:endParaRPr lang="en-US" sz="1400" dirty="0" smtClean="0">
              <a:solidFill>
                <a:schemeClr val="bg1"/>
              </a:solidFill>
            </a:endParaRPr>
          </a:p>
          <a:p>
            <a:endParaRPr lang="en-US" sz="1400" dirty="0">
              <a:solidFill>
                <a:schemeClr val="bg1"/>
              </a:solidFill>
            </a:endParaRPr>
          </a:p>
        </p:txBody>
      </p:sp>
      <p:sp>
        <p:nvSpPr>
          <p:cNvPr id="13" name="TextBox 12"/>
          <p:cNvSpPr txBox="1"/>
          <p:nvPr/>
        </p:nvSpPr>
        <p:spPr>
          <a:xfrm>
            <a:off x="73697" y="1974231"/>
            <a:ext cx="1663832" cy="276999"/>
          </a:xfrm>
          <a:prstGeom prst="rect">
            <a:avLst/>
          </a:prstGeom>
          <a:noFill/>
        </p:spPr>
        <p:txBody>
          <a:bodyPr wrap="square" rtlCol="0">
            <a:spAutoFit/>
          </a:bodyPr>
          <a:lstStyle/>
          <a:p>
            <a:pPr algn="ctr"/>
            <a:r>
              <a:rPr lang="en-US" sz="1200" i="1" dirty="0" smtClean="0">
                <a:solidFill>
                  <a:schemeClr val="bg1"/>
                </a:solidFill>
              </a:rPr>
              <a:t>07/21/2020</a:t>
            </a:r>
            <a:endParaRPr lang="en-US" sz="1200" i="1" dirty="0">
              <a:solidFill>
                <a:schemeClr val="bg1"/>
              </a:solidFill>
            </a:endParaRPr>
          </a:p>
        </p:txBody>
      </p:sp>
      <p:sp>
        <p:nvSpPr>
          <p:cNvPr id="14" name="TextBox 13"/>
          <p:cNvSpPr txBox="1"/>
          <p:nvPr/>
        </p:nvSpPr>
        <p:spPr>
          <a:xfrm>
            <a:off x="298846" y="1254187"/>
            <a:ext cx="5439597" cy="523220"/>
          </a:xfrm>
          <a:prstGeom prst="rect">
            <a:avLst/>
          </a:prstGeom>
          <a:noFill/>
        </p:spPr>
        <p:txBody>
          <a:bodyPr wrap="square" rtlCol="0">
            <a:spAutoFit/>
          </a:bodyPr>
          <a:lstStyle/>
          <a:p>
            <a:pPr algn="ctr"/>
            <a:r>
              <a:rPr lang="en-US" sz="2800" dirty="0" smtClean="0"/>
              <a:t>Reporting</a:t>
            </a:r>
            <a:endParaRPr lang="en-US" sz="2800" dirty="0"/>
          </a:p>
        </p:txBody>
      </p:sp>
      <p:sp>
        <p:nvSpPr>
          <p:cNvPr id="8" name="Slide Number Placeholder 7"/>
          <p:cNvSpPr>
            <a:spLocks noGrp="1"/>
          </p:cNvSpPr>
          <p:nvPr>
            <p:ph type="sldNum" sz="quarter" idx="12"/>
          </p:nvPr>
        </p:nvSpPr>
        <p:spPr/>
        <p:txBody>
          <a:bodyPr/>
          <a:lstStyle/>
          <a:p>
            <a:fld id="{1919C494-969D-41F3-9961-0D930AB1625F}" type="slidenum">
              <a:rPr lang="en-US" smtClean="0"/>
              <a:pPr/>
              <a:t>1</a:t>
            </a:fld>
            <a:endParaRPr lang="en-US" dirty="0"/>
          </a:p>
        </p:txBody>
      </p:sp>
    </p:spTree>
    <p:extLst>
      <p:ext uri="{BB962C8B-B14F-4D97-AF65-F5344CB8AC3E}">
        <p14:creationId xmlns:p14="http://schemas.microsoft.com/office/powerpoint/2010/main" val="3157324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27" y="2618"/>
            <a:ext cx="12201427" cy="5683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Snip Single Corner Rectangle 4"/>
          <p:cNvSpPr/>
          <p:nvPr/>
        </p:nvSpPr>
        <p:spPr>
          <a:xfrm rot="10800000">
            <a:off x="9410700" y="-30096"/>
            <a:ext cx="2781300" cy="669305"/>
          </a:xfrm>
          <a:prstGeom prst="snip1Rect">
            <a:avLst/>
          </a:prstGeom>
          <a:solidFill>
            <a:srgbClr val="89AB1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746876" y="113648"/>
            <a:ext cx="3201041" cy="307777"/>
          </a:xfrm>
          <a:prstGeom prst="rect">
            <a:avLst/>
          </a:prstGeom>
        </p:spPr>
        <p:txBody>
          <a:bodyPr wrap="square">
            <a:spAutoFit/>
          </a:bodyPr>
          <a:lstStyle/>
          <a:p>
            <a:r>
              <a:rPr lang="en-US" sz="1400" dirty="0" smtClean="0">
                <a:solidFill>
                  <a:schemeClr val="bg1"/>
                </a:solidFill>
                <a:latin typeface="Arial" panose="020B0604020202020204" pitchFamily="34" charset="0"/>
                <a:cs typeface="Arial" panose="020B0604020202020204" pitchFamily="34" charset="0"/>
              </a:rPr>
              <a:t>The Learning Center</a:t>
            </a:r>
            <a:endParaRPr lang="en-US" sz="1400" dirty="0"/>
          </a:p>
        </p:txBody>
      </p:sp>
      <p:sp>
        <p:nvSpPr>
          <p:cNvPr id="2" name="TextBox 1"/>
          <p:cNvSpPr txBox="1"/>
          <p:nvPr/>
        </p:nvSpPr>
        <p:spPr>
          <a:xfrm>
            <a:off x="969488" y="2176041"/>
            <a:ext cx="10243595" cy="2862322"/>
          </a:xfrm>
          <a:prstGeom prst="rect">
            <a:avLst/>
          </a:prstGeom>
          <a:noFill/>
        </p:spPr>
        <p:txBody>
          <a:bodyPr wrap="square" rtlCol="0">
            <a:spAutoFit/>
          </a:bodyPr>
          <a:lstStyle/>
          <a:p>
            <a:r>
              <a:rPr lang="en-US" dirty="0" smtClean="0"/>
              <a:t>In January, agencies provided feedback at an OCC meeting about reporting needs.  The information in this deck is a combination of input from the January meeting, input from the </a:t>
            </a:r>
            <a:r>
              <a:rPr lang="en-US" dirty="0" err="1" smtClean="0"/>
              <a:t>CareLearn</a:t>
            </a:r>
            <a:r>
              <a:rPr lang="en-US" dirty="0" smtClean="0"/>
              <a:t> Pilot and current Enterprise reporting for Maestro.</a:t>
            </a:r>
          </a:p>
          <a:p>
            <a:endParaRPr lang="en-US" dirty="0"/>
          </a:p>
          <a:p>
            <a:r>
              <a:rPr lang="en-US" dirty="0" smtClean="0"/>
              <a:t>We encourage everyone to spend time becoming familiar with the Out-of-the-Box reports, the information available on the Manager/Learner Dashboard and information available via the Admin Icon in TLC.   You also have the option of designing custom reports if the three options don’t meet your agencies needs.</a:t>
            </a:r>
          </a:p>
          <a:p>
            <a:endParaRPr lang="en-US" dirty="0"/>
          </a:p>
          <a:p>
            <a:r>
              <a:rPr lang="en-US" dirty="0" smtClean="0"/>
              <a:t>As you take time to create reports for your agency, please share them during the project Open Forums and the OCC meetings.  </a:t>
            </a:r>
            <a:endParaRPr lang="en-US" dirty="0"/>
          </a:p>
        </p:txBody>
      </p:sp>
      <p:sp>
        <p:nvSpPr>
          <p:cNvPr id="7" name="TextBox 6"/>
          <p:cNvSpPr txBox="1"/>
          <p:nvPr/>
        </p:nvSpPr>
        <p:spPr>
          <a:xfrm>
            <a:off x="428263" y="113648"/>
            <a:ext cx="4166886" cy="461665"/>
          </a:xfrm>
          <a:prstGeom prst="rect">
            <a:avLst/>
          </a:prstGeom>
          <a:noFill/>
        </p:spPr>
        <p:txBody>
          <a:bodyPr wrap="square" rtlCol="0">
            <a:spAutoFit/>
          </a:bodyPr>
          <a:lstStyle/>
          <a:p>
            <a:r>
              <a:rPr lang="en-US" sz="2400" dirty="0" smtClean="0">
                <a:solidFill>
                  <a:schemeClr val="bg1"/>
                </a:solidFill>
              </a:rPr>
              <a:t>Introduction</a:t>
            </a:r>
            <a:endParaRPr lang="en-US" sz="2400" dirty="0">
              <a:solidFill>
                <a:schemeClr val="bg1"/>
              </a:solidFill>
            </a:endParaRPr>
          </a:p>
        </p:txBody>
      </p:sp>
    </p:spTree>
    <p:extLst>
      <p:ext uri="{BB962C8B-B14F-4D97-AF65-F5344CB8AC3E}">
        <p14:creationId xmlns:p14="http://schemas.microsoft.com/office/powerpoint/2010/main" val="982360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031523249"/>
              </p:ext>
            </p:extLst>
          </p:nvPr>
        </p:nvGraphicFramePr>
        <p:xfrm>
          <a:off x="925975" y="1469984"/>
          <a:ext cx="10024534" cy="4859875"/>
        </p:xfrm>
        <a:graphic>
          <a:graphicData uri="http://schemas.openxmlformats.org/drawingml/2006/table">
            <a:tbl>
              <a:tblPr firstRow="1" bandRow="1">
                <a:tableStyleId>{5C22544A-7EE6-4342-B048-85BDC9FD1C3A}</a:tableStyleId>
              </a:tblPr>
              <a:tblGrid>
                <a:gridCol w="5012267">
                  <a:extLst>
                    <a:ext uri="{9D8B030D-6E8A-4147-A177-3AD203B41FA5}">
                      <a16:colId xmlns:a16="http://schemas.microsoft.com/office/drawing/2014/main" val="3784966512"/>
                    </a:ext>
                  </a:extLst>
                </a:gridCol>
                <a:gridCol w="5012267">
                  <a:extLst>
                    <a:ext uri="{9D8B030D-6E8A-4147-A177-3AD203B41FA5}">
                      <a16:colId xmlns:a16="http://schemas.microsoft.com/office/drawing/2014/main" val="852956905"/>
                    </a:ext>
                  </a:extLst>
                </a:gridCol>
              </a:tblGrid>
              <a:tr h="396373">
                <a:tc>
                  <a:txBody>
                    <a:bodyPr/>
                    <a:lstStyle/>
                    <a:p>
                      <a:r>
                        <a:rPr lang="en-US" dirty="0" smtClean="0"/>
                        <a:t>Reporting</a:t>
                      </a:r>
                      <a:r>
                        <a:rPr lang="en-US" baseline="0" dirty="0" smtClean="0"/>
                        <a:t> Need(s)</a:t>
                      </a:r>
                      <a:endParaRPr lang="en-US" dirty="0"/>
                    </a:p>
                  </a:txBody>
                  <a:tcPr/>
                </a:tc>
                <a:tc>
                  <a:txBody>
                    <a:bodyPr/>
                    <a:lstStyle/>
                    <a:p>
                      <a:r>
                        <a:rPr lang="en-US" dirty="0" smtClean="0"/>
                        <a:t>Potential Solution</a:t>
                      </a:r>
                      <a:endParaRPr lang="en-US" dirty="0"/>
                    </a:p>
                  </a:txBody>
                  <a:tcPr/>
                </a:tc>
                <a:extLst>
                  <a:ext uri="{0D108BD9-81ED-4DB2-BD59-A6C34878D82A}">
                    <a16:rowId xmlns:a16="http://schemas.microsoft.com/office/drawing/2014/main" val="448469903"/>
                  </a:ext>
                </a:extLst>
              </a:tr>
              <a:tr h="396373">
                <a:tc>
                  <a:txBody>
                    <a:bodyPr/>
                    <a:lstStyle/>
                    <a:p>
                      <a:r>
                        <a:rPr lang="en-US" dirty="0" smtClean="0"/>
                        <a:t>Agency Financial Reconciliation </a:t>
                      </a:r>
                      <a:r>
                        <a:rPr lang="en-US" sz="1200" dirty="0" smtClean="0"/>
                        <a:t>(billing</a:t>
                      </a:r>
                      <a:r>
                        <a:rPr lang="en-US" sz="1200" baseline="0" dirty="0" smtClean="0"/>
                        <a:t> report)</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OOB</a:t>
                      </a:r>
                      <a:r>
                        <a:rPr lang="en-US" baseline="0" dirty="0" smtClean="0"/>
                        <a:t> – Training Cost by Organization, </a:t>
                      </a:r>
                      <a:r>
                        <a:rPr lang="en-US" sz="1200" baseline="0" dirty="0" smtClean="0"/>
                        <a:t>pg. </a:t>
                      </a:r>
                      <a:r>
                        <a:rPr lang="en-US" sz="1200" baseline="0" smtClean="0"/>
                        <a:t>51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tc>
                <a:extLst>
                  <a:ext uri="{0D108BD9-81ED-4DB2-BD59-A6C34878D82A}">
                    <a16:rowId xmlns:a16="http://schemas.microsoft.com/office/drawing/2014/main" val="2028416562"/>
                  </a:ext>
                </a:extLst>
              </a:tr>
              <a:tr h="3029810">
                <a:tc>
                  <a:txBody>
                    <a:bodyPr/>
                    <a:lstStyle/>
                    <a:p>
                      <a:r>
                        <a:rPr lang="en-US" dirty="0" smtClean="0"/>
                        <a:t>Activity Reconciliation:</a:t>
                      </a:r>
                    </a:p>
                    <a:p>
                      <a:pPr marL="0" indent="0">
                        <a:buFontTx/>
                        <a:buNone/>
                      </a:pPr>
                      <a:r>
                        <a:rPr lang="en-US" dirty="0" smtClean="0"/>
                        <a:t>-    Classes by Trainer</a:t>
                      </a:r>
                      <a:r>
                        <a:rPr lang="en-US" baseline="0" dirty="0" smtClean="0"/>
                        <a:t> </a:t>
                      </a:r>
                      <a:r>
                        <a:rPr lang="en-US" sz="1200" baseline="0" dirty="0" smtClean="0"/>
                        <a:t>(w/ associated metadata, </a:t>
                      </a:r>
                      <a:r>
                        <a:rPr lang="en-US" sz="1200" baseline="0" dirty="0" err="1" smtClean="0"/>
                        <a:t>ie</a:t>
                      </a:r>
                      <a:r>
                        <a:rPr lang="en-US" sz="1200" baseline="0" dirty="0" smtClean="0"/>
                        <a:t>., email)</a:t>
                      </a:r>
                    </a:p>
                    <a:p>
                      <a:pPr marL="285750" indent="-285750">
                        <a:buFontTx/>
                        <a:buChar char="-"/>
                      </a:pPr>
                      <a:r>
                        <a:rPr lang="en-US" sz="1800" dirty="0" smtClean="0"/>
                        <a:t>Past, future, cancelled, open classes, etc.</a:t>
                      </a:r>
                    </a:p>
                    <a:p>
                      <a:pPr marL="285750" indent="-285750">
                        <a:buFontTx/>
                        <a:buChar char="-"/>
                      </a:pPr>
                      <a:r>
                        <a:rPr lang="en-US" sz="1800" dirty="0" smtClean="0"/>
                        <a:t>Class Attendance</a:t>
                      </a:r>
                    </a:p>
                    <a:p>
                      <a:pPr marL="285750" indent="-285750">
                        <a:buFontTx/>
                        <a:buChar char="-"/>
                      </a:pPr>
                      <a:r>
                        <a:rPr lang="en-US" sz="1800" dirty="0" smtClean="0"/>
                        <a:t>Class Capacity (open seats)/Waiting List</a:t>
                      </a:r>
                    </a:p>
                    <a:p>
                      <a:pPr marL="0" indent="0">
                        <a:buFontTx/>
                        <a:buNone/>
                      </a:pPr>
                      <a:endParaRPr lang="en-US" sz="1800" dirty="0" smtClean="0"/>
                    </a:p>
                    <a:p>
                      <a:pPr marL="285750" indent="-285750">
                        <a:buFontTx/>
                        <a:buChar char="-"/>
                      </a:pPr>
                      <a:r>
                        <a:rPr lang="en-US" sz="1800" dirty="0" smtClean="0"/>
                        <a:t>Instructor evaluation average score</a:t>
                      </a:r>
                    </a:p>
                    <a:p>
                      <a:pPr marL="285750" indent="-285750">
                        <a:buFontTx/>
                        <a:buChar char="-"/>
                      </a:pPr>
                      <a:r>
                        <a:rPr lang="en-US" sz="1800" dirty="0" smtClean="0"/>
                        <a:t>How many classes cancelled for low attendance</a:t>
                      </a:r>
                    </a:p>
                    <a:p>
                      <a:pPr marL="285750" indent="-285750">
                        <a:buFontTx/>
                        <a:buChar char="-"/>
                      </a:pPr>
                      <a:r>
                        <a:rPr lang="en-US" sz="1800" dirty="0" smtClean="0"/>
                        <a:t>No Show Report</a:t>
                      </a:r>
                    </a:p>
                    <a:p>
                      <a:pPr marL="285750" indent="-285750">
                        <a:buFontTx/>
                        <a:buChar char="-"/>
                      </a:pPr>
                      <a:r>
                        <a:rPr lang="en-US" sz="1800" dirty="0" smtClean="0"/>
                        <a:t>Single Agreement</a:t>
                      </a:r>
                      <a:r>
                        <a:rPr lang="en-US" sz="1800" baseline="0" dirty="0" smtClean="0"/>
                        <a:t> Agency Activities</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OOB - Instructor Utilization Report, </a:t>
                      </a:r>
                      <a:r>
                        <a:rPr lang="en-US" sz="1200" dirty="0" smtClean="0"/>
                        <a:t>pg. 231</a:t>
                      </a:r>
                    </a:p>
                    <a:p>
                      <a:r>
                        <a:rPr lang="en-US" dirty="0" smtClean="0"/>
                        <a:t>OOB</a:t>
                      </a:r>
                      <a:r>
                        <a:rPr lang="en-US" baseline="0" dirty="0" smtClean="0"/>
                        <a:t> - Activity Exception Report, </a:t>
                      </a:r>
                      <a:r>
                        <a:rPr lang="en-US" sz="1200" baseline="0" dirty="0" smtClean="0"/>
                        <a:t>pg. 160</a:t>
                      </a:r>
                    </a:p>
                    <a:p>
                      <a:r>
                        <a:rPr lang="en-US" sz="1800" baseline="0" dirty="0" smtClean="0"/>
                        <a:t>OOB - Roster page view for all activities, </a:t>
                      </a:r>
                      <a:r>
                        <a:rPr lang="en-US" sz="1200" baseline="0" dirty="0" smtClean="0"/>
                        <a:t>pg. 115</a:t>
                      </a:r>
                    </a:p>
                    <a:p>
                      <a:r>
                        <a:rPr lang="en-US" sz="1800" dirty="0" smtClean="0"/>
                        <a:t>OOB - Roster page view for all activities</a:t>
                      </a:r>
                      <a:r>
                        <a:rPr lang="en-US" sz="1200" dirty="0" smtClean="0"/>
                        <a:t>, pg. 115 </a:t>
                      </a:r>
                      <a:r>
                        <a:rPr lang="en-US" sz="1800" dirty="0" smtClean="0"/>
                        <a:t>or Open Enrollment</a:t>
                      </a:r>
                      <a:r>
                        <a:rPr lang="en-US" sz="1200" dirty="0" smtClean="0"/>
                        <a:t>, pg. 124</a:t>
                      </a:r>
                    </a:p>
                    <a:p>
                      <a:r>
                        <a:rPr lang="en-US" sz="1800" dirty="0" smtClean="0"/>
                        <a:t>TBD</a:t>
                      </a:r>
                    </a:p>
                    <a:p>
                      <a:r>
                        <a:rPr lang="en-US" sz="1800" dirty="0" smtClean="0"/>
                        <a:t>TBD</a:t>
                      </a:r>
                    </a:p>
                    <a:p>
                      <a:r>
                        <a:rPr lang="en-US" sz="1800" dirty="0" smtClean="0"/>
                        <a:t>TBD</a:t>
                      </a:r>
                    </a:p>
                    <a:p>
                      <a:r>
                        <a:rPr lang="en-US" sz="1800" dirty="0" smtClean="0"/>
                        <a:t>TBD</a:t>
                      </a:r>
                    </a:p>
                    <a:p>
                      <a:endParaRPr lang="en-US" sz="1200" dirty="0"/>
                    </a:p>
                  </a:txBody>
                  <a:tcPr/>
                </a:tc>
                <a:extLst>
                  <a:ext uri="{0D108BD9-81ED-4DB2-BD59-A6C34878D82A}">
                    <a16:rowId xmlns:a16="http://schemas.microsoft.com/office/drawing/2014/main" val="3695646102"/>
                  </a:ext>
                </a:extLst>
              </a:tr>
              <a:tr h="396373">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84964994"/>
                  </a:ext>
                </a:extLst>
              </a:tr>
              <a:tr h="488679">
                <a:tc>
                  <a:txBody>
                    <a:bodyPr/>
                    <a:lstStyle/>
                    <a:p>
                      <a:endParaRPr lang="en-US" dirty="0"/>
                    </a:p>
                  </a:txBody>
                  <a:tcPr/>
                </a:tc>
                <a:tc>
                  <a:txBody>
                    <a:bodyPr/>
                    <a:lstStyle/>
                    <a:p>
                      <a:pPr marL="0" indent="0">
                        <a:buFont typeface="Arial" panose="020B0604020202020204" pitchFamily="34" charset="0"/>
                        <a:buNone/>
                      </a:pPr>
                      <a:r>
                        <a:rPr lang="en-US" sz="1200" dirty="0" smtClean="0"/>
                        <a:t>*OOB – Out-of-the-Box – available in</a:t>
                      </a:r>
                      <a:r>
                        <a:rPr lang="en-US" sz="1200" baseline="0" dirty="0" smtClean="0"/>
                        <a:t> TLC </a:t>
                      </a:r>
                    </a:p>
                    <a:p>
                      <a:pPr marL="0" indent="0">
                        <a:buFont typeface="Arial" panose="020B0604020202020204" pitchFamily="34" charset="0"/>
                        <a:buNone/>
                      </a:pPr>
                      <a:r>
                        <a:rPr lang="en-US" sz="1200" baseline="0" dirty="0" smtClean="0"/>
                        <a:t>**</a:t>
                      </a:r>
                      <a:r>
                        <a:rPr lang="en-US" sz="1200" baseline="0" dirty="0" err="1" smtClean="0"/>
                        <a:t>SumTotal</a:t>
                      </a:r>
                      <a:r>
                        <a:rPr lang="en-US" sz="1200" baseline="0" dirty="0" smtClean="0"/>
                        <a:t> Reporting _Analytics 19.3 Delivered Reports Guide</a:t>
                      </a:r>
                      <a:endParaRPr lang="en-US" sz="1200" dirty="0"/>
                    </a:p>
                  </a:txBody>
                  <a:tcPr/>
                </a:tc>
                <a:extLst>
                  <a:ext uri="{0D108BD9-81ED-4DB2-BD59-A6C34878D82A}">
                    <a16:rowId xmlns:a16="http://schemas.microsoft.com/office/drawing/2014/main" val="3174524694"/>
                  </a:ext>
                </a:extLst>
              </a:tr>
            </a:tbl>
          </a:graphicData>
        </a:graphic>
      </p:graphicFrame>
      <p:sp>
        <p:nvSpPr>
          <p:cNvPr id="4" name="Rectangle 3"/>
          <p:cNvSpPr/>
          <p:nvPr/>
        </p:nvSpPr>
        <p:spPr>
          <a:xfrm>
            <a:off x="-9427" y="2618"/>
            <a:ext cx="12201427" cy="5683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Snip Single Corner Rectangle 4"/>
          <p:cNvSpPr/>
          <p:nvPr/>
        </p:nvSpPr>
        <p:spPr>
          <a:xfrm rot="10800000">
            <a:off x="9410700" y="-30096"/>
            <a:ext cx="2781300" cy="669305"/>
          </a:xfrm>
          <a:prstGeom prst="snip1Rect">
            <a:avLst/>
          </a:prstGeom>
          <a:solidFill>
            <a:srgbClr val="89AB1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746876" y="113648"/>
            <a:ext cx="3201041" cy="307777"/>
          </a:xfrm>
          <a:prstGeom prst="rect">
            <a:avLst/>
          </a:prstGeom>
        </p:spPr>
        <p:txBody>
          <a:bodyPr wrap="square">
            <a:spAutoFit/>
          </a:bodyPr>
          <a:lstStyle/>
          <a:p>
            <a:r>
              <a:rPr lang="en-US" sz="1400" dirty="0" smtClean="0">
                <a:solidFill>
                  <a:schemeClr val="bg1"/>
                </a:solidFill>
                <a:latin typeface="Arial" panose="020B0604020202020204" pitchFamily="34" charset="0"/>
                <a:cs typeface="Arial" panose="020B0604020202020204" pitchFamily="34" charset="0"/>
              </a:rPr>
              <a:t>The Learning Center</a:t>
            </a:r>
            <a:endParaRPr lang="en-US" sz="1400" dirty="0"/>
          </a:p>
        </p:txBody>
      </p:sp>
      <p:sp>
        <p:nvSpPr>
          <p:cNvPr id="3" name="TextBox 2"/>
          <p:cNvSpPr txBox="1"/>
          <p:nvPr/>
        </p:nvSpPr>
        <p:spPr>
          <a:xfrm>
            <a:off x="451412" y="82870"/>
            <a:ext cx="2916820" cy="461665"/>
          </a:xfrm>
          <a:prstGeom prst="rect">
            <a:avLst/>
          </a:prstGeom>
          <a:noFill/>
        </p:spPr>
        <p:txBody>
          <a:bodyPr wrap="square" rtlCol="0">
            <a:spAutoFit/>
          </a:bodyPr>
          <a:lstStyle/>
          <a:p>
            <a:r>
              <a:rPr lang="en-US" sz="2400" b="1" dirty="0" smtClean="0">
                <a:solidFill>
                  <a:schemeClr val="bg1"/>
                </a:solidFill>
              </a:rPr>
              <a:t>Enterprise</a:t>
            </a:r>
            <a:endParaRPr lang="en-US" sz="2400" b="1" dirty="0">
              <a:solidFill>
                <a:schemeClr val="bg1"/>
              </a:solidFill>
            </a:endParaRPr>
          </a:p>
        </p:txBody>
      </p:sp>
    </p:spTree>
    <p:extLst>
      <p:ext uri="{BB962C8B-B14F-4D97-AF65-F5344CB8AC3E}">
        <p14:creationId xmlns:p14="http://schemas.microsoft.com/office/powerpoint/2010/main" val="1546306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60127343"/>
              </p:ext>
            </p:extLst>
          </p:nvPr>
        </p:nvGraphicFramePr>
        <p:xfrm>
          <a:off x="856526" y="1238489"/>
          <a:ext cx="10025962" cy="4592399"/>
        </p:xfrm>
        <a:graphic>
          <a:graphicData uri="http://schemas.openxmlformats.org/drawingml/2006/table">
            <a:tbl>
              <a:tblPr firstRow="1" bandRow="1">
                <a:tableStyleId>{5C22544A-7EE6-4342-B048-85BDC9FD1C3A}</a:tableStyleId>
              </a:tblPr>
              <a:tblGrid>
                <a:gridCol w="5012981">
                  <a:extLst>
                    <a:ext uri="{9D8B030D-6E8A-4147-A177-3AD203B41FA5}">
                      <a16:colId xmlns:a16="http://schemas.microsoft.com/office/drawing/2014/main" val="3784966512"/>
                    </a:ext>
                  </a:extLst>
                </a:gridCol>
                <a:gridCol w="5012981">
                  <a:extLst>
                    <a:ext uri="{9D8B030D-6E8A-4147-A177-3AD203B41FA5}">
                      <a16:colId xmlns:a16="http://schemas.microsoft.com/office/drawing/2014/main" val="852956905"/>
                    </a:ext>
                  </a:extLst>
                </a:gridCol>
              </a:tblGrid>
              <a:tr h="411344">
                <a:tc>
                  <a:txBody>
                    <a:bodyPr/>
                    <a:lstStyle/>
                    <a:p>
                      <a:r>
                        <a:rPr lang="en-US" dirty="0" smtClean="0"/>
                        <a:t>Reporting</a:t>
                      </a:r>
                      <a:r>
                        <a:rPr lang="en-US" baseline="0" dirty="0" smtClean="0"/>
                        <a:t> Need(s)</a:t>
                      </a:r>
                      <a:endParaRPr lang="en-US" dirty="0"/>
                    </a:p>
                  </a:txBody>
                  <a:tcPr/>
                </a:tc>
                <a:tc>
                  <a:txBody>
                    <a:bodyPr/>
                    <a:lstStyle/>
                    <a:p>
                      <a:r>
                        <a:rPr lang="en-US" dirty="0" smtClean="0"/>
                        <a:t>Potential Solution</a:t>
                      </a:r>
                      <a:endParaRPr lang="en-US" dirty="0"/>
                    </a:p>
                  </a:txBody>
                  <a:tcPr/>
                </a:tc>
                <a:extLst>
                  <a:ext uri="{0D108BD9-81ED-4DB2-BD59-A6C34878D82A}">
                    <a16:rowId xmlns:a16="http://schemas.microsoft.com/office/drawing/2014/main" val="448469903"/>
                  </a:ext>
                </a:extLst>
              </a:tr>
              <a:tr h="1318553">
                <a:tc>
                  <a:txBody>
                    <a:bodyPr/>
                    <a:lstStyle/>
                    <a:p>
                      <a:r>
                        <a:rPr lang="en-US" sz="1800" dirty="0" smtClean="0"/>
                        <a:t>ILT Learner Reporting:</a:t>
                      </a:r>
                    </a:p>
                    <a:p>
                      <a:pPr marL="285750" indent="-285750">
                        <a:buFontTx/>
                        <a:buChar char="-"/>
                      </a:pPr>
                      <a:r>
                        <a:rPr lang="en-US" sz="1800" dirty="0" smtClean="0"/>
                        <a:t>Enrolled</a:t>
                      </a:r>
                    </a:p>
                    <a:p>
                      <a:pPr marL="285750" indent="-285750">
                        <a:buFontTx/>
                        <a:buChar char="-"/>
                      </a:pPr>
                      <a:r>
                        <a:rPr lang="en-US" sz="1800" dirty="0" smtClean="0"/>
                        <a:t>Drop Date</a:t>
                      </a:r>
                    </a:p>
                    <a:p>
                      <a:pPr marL="285750" indent="-285750">
                        <a:buFontTx/>
                        <a:buChar char="-"/>
                      </a:pPr>
                      <a:r>
                        <a:rPr lang="en-US" sz="1800" dirty="0" smtClean="0"/>
                        <a:t>On Roster/Statewide</a:t>
                      </a:r>
                      <a:r>
                        <a:rPr lang="en-US" sz="1800" baseline="0" dirty="0" smtClean="0"/>
                        <a:t> Classroom Availability</a:t>
                      </a:r>
                      <a:endParaRPr lang="en-US" sz="1800" dirty="0"/>
                    </a:p>
                  </a:txBody>
                  <a:tcPr/>
                </a:tc>
                <a:tc>
                  <a:txBody>
                    <a:bodyPr/>
                    <a:lstStyle/>
                    <a:p>
                      <a:endParaRPr lang="en-US" sz="1200" dirty="0" smtClean="0"/>
                    </a:p>
                    <a:p>
                      <a:r>
                        <a:rPr lang="en-US" sz="1800" dirty="0" smtClean="0"/>
                        <a:t>OOB</a:t>
                      </a:r>
                      <a:r>
                        <a:rPr lang="en-US" sz="1800" baseline="0" dirty="0" smtClean="0"/>
                        <a:t> – Open Enrollment, </a:t>
                      </a:r>
                      <a:r>
                        <a:rPr lang="en-US" sz="1200" baseline="0" dirty="0" smtClean="0"/>
                        <a:t>pg. 124</a:t>
                      </a:r>
                    </a:p>
                    <a:p>
                      <a:endParaRPr lang="en-US" sz="1800" baseline="0" dirty="0" smtClean="0"/>
                    </a:p>
                    <a:p>
                      <a:r>
                        <a:rPr lang="en-US" sz="1800" baseline="0" dirty="0" smtClean="0"/>
                        <a:t>OOB - Roster Page View for All Activities, </a:t>
                      </a:r>
                      <a:r>
                        <a:rPr lang="en-US" sz="1200" baseline="0" dirty="0" smtClean="0"/>
                        <a:t>pg. 115</a:t>
                      </a:r>
                      <a:endParaRPr lang="en-US" sz="1800" baseline="0" dirty="0" smtClean="0"/>
                    </a:p>
                  </a:txBody>
                  <a:tcPr/>
                </a:tc>
                <a:extLst>
                  <a:ext uri="{0D108BD9-81ED-4DB2-BD59-A6C34878D82A}">
                    <a16:rowId xmlns:a16="http://schemas.microsoft.com/office/drawing/2014/main" val="3383234116"/>
                  </a:ext>
                </a:extLst>
              </a:tr>
              <a:tr h="411344">
                <a:tc>
                  <a:txBody>
                    <a:bodyPr/>
                    <a:lstStyle/>
                    <a:p>
                      <a:r>
                        <a:rPr lang="en-US" sz="1800" dirty="0" smtClean="0"/>
                        <a:t>OFM State HR Compliance Reporting</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OOB – Completion</a:t>
                      </a:r>
                      <a:r>
                        <a:rPr lang="en-US" sz="1800" baseline="0" dirty="0" smtClean="0"/>
                        <a:t> Status</a:t>
                      </a:r>
                      <a:r>
                        <a:rPr lang="en-US" sz="1200" baseline="0" dirty="0" smtClean="0"/>
                        <a:t>, pg. 110</a:t>
                      </a:r>
                      <a:endParaRPr lang="en-US" sz="1200" dirty="0" smtClean="0"/>
                    </a:p>
                  </a:txBody>
                  <a:tcPr/>
                </a:tc>
                <a:extLst>
                  <a:ext uri="{0D108BD9-81ED-4DB2-BD59-A6C34878D82A}">
                    <a16:rowId xmlns:a16="http://schemas.microsoft.com/office/drawing/2014/main" val="2028416562"/>
                  </a:ext>
                </a:extLst>
              </a:tr>
              <a:tr h="411344">
                <a:tc>
                  <a:txBody>
                    <a:bodyPr/>
                    <a:lstStyle/>
                    <a:p>
                      <a:pPr algn="l" fontAlgn="ctr"/>
                      <a:r>
                        <a:rPr lang="en-US" sz="1800" b="0" i="0" u="none" strike="noStrike" dirty="0" smtClean="0">
                          <a:solidFill>
                            <a:srgbClr val="000000"/>
                          </a:solidFill>
                          <a:effectLst/>
                          <a:latin typeface="Calibri" panose="020F0502020204030204" pitchFamily="34" charset="0"/>
                        </a:rPr>
                        <a:t> IT </a:t>
                      </a:r>
                      <a:r>
                        <a:rPr lang="en-US" sz="1800" b="0" i="0" u="none" strike="noStrike" dirty="0">
                          <a:solidFill>
                            <a:srgbClr val="000000"/>
                          </a:solidFill>
                          <a:effectLst/>
                          <a:latin typeface="Calibri" panose="020F0502020204030204" pitchFamily="34" charset="0"/>
                        </a:rPr>
                        <a:t>Security Awareness compliance to </a:t>
                      </a:r>
                      <a:r>
                        <a:rPr lang="en-US" sz="1800" b="0" i="0" u="none" strike="noStrike" dirty="0" err="1">
                          <a:solidFill>
                            <a:srgbClr val="000000"/>
                          </a:solidFill>
                          <a:effectLst/>
                          <a:latin typeface="Calibri" panose="020F0502020204030204" pitchFamily="34" charset="0"/>
                        </a:rPr>
                        <a:t>Wa</a:t>
                      </a:r>
                      <a:r>
                        <a:rPr lang="en-US" sz="1800" b="0" i="0" u="none" strike="noStrike" dirty="0">
                          <a:solidFill>
                            <a:srgbClr val="000000"/>
                          </a:solidFill>
                          <a:effectLst/>
                          <a:latin typeface="Calibri" panose="020F0502020204030204" pitchFamily="34" charset="0"/>
                        </a:rPr>
                        <a:t> Tech</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TBD</a:t>
                      </a:r>
                      <a:endParaRPr lang="en-US" sz="1800" dirty="0"/>
                    </a:p>
                  </a:txBody>
                  <a:tcPr/>
                </a:tc>
                <a:extLst>
                  <a:ext uri="{0D108BD9-81ED-4DB2-BD59-A6C34878D82A}">
                    <a16:rowId xmlns:a16="http://schemas.microsoft.com/office/drawing/2014/main" val="682748318"/>
                  </a:ext>
                </a:extLst>
              </a:tr>
              <a:tr h="411344">
                <a:tc>
                  <a:txBody>
                    <a:bodyPr/>
                    <a:lstStyle/>
                    <a:p>
                      <a:r>
                        <a:rPr lang="en-US" sz="1800" dirty="0" smtClean="0"/>
                        <a:t>Merging SAW &amp; HRMS accounts</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TBD</a:t>
                      </a:r>
                      <a:endParaRPr lang="en-US" sz="1800" dirty="0"/>
                    </a:p>
                  </a:txBody>
                  <a:tcPr/>
                </a:tc>
                <a:extLst>
                  <a:ext uri="{0D108BD9-81ED-4DB2-BD59-A6C34878D82A}">
                    <a16:rowId xmlns:a16="http://schemas.microsoft.com/office/drawing/2014/main" val="3695646102"/>
                  </a:ext>
                </a:extLst>
              </a:tr>
              <a:tr h="709990">
                <a:tc>
                  <a:txBody>
                    <a:bodyPr/>
                    <a:lstStyle/>
                    <a:p>
                      <a:r>
                        <a:rPr lang="en-US" sz="1800" dirty="0" smtClean="0"/>
                        <a:t>User Profile clean-up across domains</a:t>
                      </a:r>
                      <a:endParaRPr lang="en-US" sz="1800" dirty="0"/>
                    </a:p>
                  </a:txBody>
                  <a:tcPr/>
                </a:tc>
                <a:tc>
                  <a:txBody>
                    <a:bodyPr/>
                    <a:lstStyle/>
                    <a:p>
                      <a:r>
                        <a:rPr lang="en-US" sz="1800" dirty="0" smtClean="0"/>
                        <a:t>Core</a:t>
                      </a:r>
                      <a:r>
                        <a:rPr lang="en-US" sz="1800" baseline="0" dirty="0" smtClean="0"/>
                        <a:t> team is</a:t>
                      </a:r>
                      <a:r>
                        <a:rPr lang="en-US" sz="1800" dirty="0" smtClean="0"/>
                        <a:t> creating a script to load </a:t>
                      </a:r>
                      <a:r>
                        <a:rPr lang="en-US" sz="1800" dirty="0" err="1" smtClean="0"/>
                        <a:t>Informatica</a:t>
                      </a:r>
                      <a:r>
                        <a:rPr lang="en-US" sz="1800" dirty="0" smtClean="0"/>
                        <a:t> file to TLC that addresses clean-up</a:t>
                      </a:r>
                      <a:endParaRPr lang="en-US" sz="1800" dirty="0"/>
                    </a:p>
                  </a:txBody>
                  <a:tcPr/>
                </a:tc>
                <a:extLst>
                  <a:ext uri="{0D108BD9-81ED-4DB2-BD59-A6C34878D82A}">
                    <a16:rowId xmlns:a16="http://schemas.microsoft.com/office/drawing/2014/main" val="2165994419"/>
                  </a:ext>
                </a:extLst>
              </a:tr>
              <a:tr h="411344">
                <a:tc>
                  <a:txBody>
                    <a:bodyPr/>
                    <a:lstStyle/>
                    <a:p>
                      <a:endParaRPr lang="en-US" sz="1600" dirty="0"/>
                    </a:p>
                  </a:txBody>
                  <a:tcPr/>
                </a:tc>
                <a:tc>
                  <a:txBody>
                    <a:bodyPr/>
                    <a:lstStyle/>
                    <a:p>
                      <a:endParaRPr lang="en-US" dirty="0"/>
                    </a:p>
                  </a:txBody>
                  <a:tcPr/>
                </a:tc>
                <a:extLst>
                  <a:ext uri="{0D108BD9-81ED-4DB2-BD59-A6C34878D82A}">
                    <a16:rowId xmlns:a16="http://schemas.microsoft.com/office/drawing/2014/main" val="3184964994"/>
                  </a:ext>
                </a:extLst>
              </a:tr>
              <a:tr h="507136">
                <a:tc>
                  <a:txBody>
                    <a:bodyPr/>
                    <a:lstStyle/>
                    <a:p>
                      <a:endParaRPr lang="en-US" dirty="0"/>
                    </a:p>
                  </a:txBody>
                  <a:tcPr/>
                </a:tc>
                <a:tc>
                  <a:txBody>
                    <a:bodyPr/>
                    <a:lstStyle/>
                    <a:p>
                      <a:pPr marL="0" indent="0">
                        <a:buFont typeface="Arial" panose="020B0604020202020204" pitchFamily="34" charset="0"/>
                        <a:buNone/>
                      </a:pPr>
                      <a:r>
                        <a:rPr lang="en-US" sz="1200" dirty="0" smtClean="0"/>
                        <a:t>*OOB – Out-of-the-Box – available in</a:t>
                      </a:r>
                      <a:r>
                        <a:rPr lang="en-US" sz="1200" baseline="0" dirty="0" smtClean="0"/>
                        <a:t> TLC </a:t>
                      </a:r>
                    </a:p>
                    <a:p>
                      <a:pPr marL="0" indent="0">
                        <a:buFont typeface="Arial" panose="020B0604020202020204" pitchFamily="34" charset="0"/>
                        <a:buNone/>
                      </a:pPr>
                      <a:r>
                        <a:rPr lang="en-US" sz="1200" baseline="0" dirty="0" smtClean="0"/>
                        <a:t>**</a:t>
                      </a:r>
                      <a:r>
                        <a:rPr lang="en-US" sz="1200" baseline="0" dirty="0" err="1" smtClean="0"/>
                        <a:t>SumTotal</a:t>
                      </a:r>
                      <a:r>
                        <a:rPr lang="en-US" sz="1200" baseline="0" dirty="0" smtClean="0"/>
                        <a:t> Reporting _Analytics 19.3 Delivered Reports Guide</a:t>
                      </a:r>
                      <a:endParaRPr lang="en-US" sz="1200" dirty="0"/>
                    </a:p>
                  </a:txBody>
                  <a:tcPr/>
                </a:tc>
                <a:extLst>
                  <a:ext uri="{0D108BD9-81ED-4DB2-BD59-A6C34878D82A}">
                    <a16:rowId xmlns:a16="http://schemas.microsoft.com/office/drawing/2014/main" val="3174524694"/>
                  </a:ext>
                </a:extLst>
              </a:tr>
            </a:tbl>
          </a:graphicData>
        </a:graphic>
      </p:graphicFrame>
      <p:sp>
        <p:nvSpPr>
          <p:cNvPr id="4" name="Rectangle 3"/>
          <p:cNvSpPr/>
          <p:nvPr/>
        </p:nvSpPr>
        <p:spPr>
          <a:xfrm>
            <a:off x="-9427" y="2618"/>
            <a:ext cx="12201427" cy="5683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Snip Single Corner Rectangle 4"/>
          <p:cNvSpPr/>
          <p:nvPr/>
        </p:nvSpPr>
        <p:spPr>
          <a:xfrm rot="10800000">
            <a:off x="9410700" y="-30096"/>
            <a:ext cx="2781300" cy="669305"/>
          </a:xfrm>
          <a:prstGeom prst="snip1Rect">
            <a:avLst/>
          </a:prstGeom>
          <a:solidFill>
            <a:srgbClr val="89AB1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1412" y="82870"/>
            <a:ext cx="2916820" cy="461665"/>
          </a:xfrm>
          <a:prstGeom prst="rect">
            <a:avLst/>
          </a:prstGeom>
          <a:noFill/>
        </p:spPr>
        <p:txBody>
          <a:bodyPr wrap="square" rtlCol="0">
            <a:spAutoFit/>
          </a:bodyPr>
          <a:lstStyle/>
          <a:p>
            <a:r>
              <a:rPr lang="en-US" sz="2400" b="1" dirty="0" smtClean="0">
                <a:solidFill>
                  <a:schemeClr val="bg1"/>
                </a:solidFill>
              </a:rPr>
              <a:t>Enterprise Continued</a:t>
            </a:r>
            <a:endParaRPr lang="en-US" sz="2400" b="1" dirty="0">
              <a:solidFill>
                <a:schemeClr val="bg1"/>
              </a:solidFill>
            </a:endParaRPr>
          </a:p>
        </p:txBody>
      </p:sp>
      <p:sp>
        <p:nvSpPr>
          <p:cNvPr id="8" name="Rectangle 7"/>
          <p:cNvSpPr/>
          <p:nvPr/>
        </p:nvSpPr>
        <p:spPr>
          <a:xfrm>
            <a:off x="9746876" y="113648"/>
            <a:ext cx="3201041" cy="307777"/>
          </a:xfrm>
          <a:prstGeom prst="rect">
            <a:avLst/>
          </a:prstGeom>
        </p:spPr>
        <p:txBody>
          <a:bodyPr wrap="square">
            <a:spAutoFit/>
          </a:bodyPr>
          <a:lstStyle/>
          <a:p>
            <a:r>
              <a:rPr lang="en-US" sz="1400" dirty="0" smtClean="0">
                <a:solidFill>
                  <a:schemeClr val="bg1"/>
                </a:solidFill>
                <a:latin typeface="Arial" panose="020B0604020202020204" pitchFamily="34" charset="0"/>
                <a:cs typeface="Arial" panose="020B0604020202020204" pitchFamily="34" charset="0"/>
              </a:rPr>
              <a:t>The Learning Center</a:t>
            </a:r>
            <a:endParaRPr lang="en-US" sz="1400" dirty="0"/>
          </a:p>
        </p:txBody>
      </p:sp>
    </p:spTree>
    <p:extLst>
      <p:ext uri="{BB962C8B-B14F-4D97-AF65-F5344CB8AC3E}">
        <p14:creationId xmlns:p14="http://schemas.microsoft.com/office/powerpoint/2010/main" val="3455565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161146366"/>
              </p:ext>
            </p:extLst>
          </p:nvPr>
        </p:nvGraphicFramePr>
        <p:xfrm>
          <a:off x="937548" y="1111170"/>
          <a:ext cx="10001386" cy="5258216"/>
        </p:xfrm>
        <a:graphic>
          <a:graphicData uri="http://schemas.openxmlformats.org/drawingml/2006/table">
            <a:tbl>
              <a:tblPr firstRow="1" bandRow="1">
                <a:tableStyleId>{5C22544A-7EE6-4342-B048-85BDC9FD1C3A}</a:tableStyleId>
              </a:tblPr>
              <a:tblGrid>
                <a:gridCol w="5000693">
                  <a:extLst>
                    <a:ext uri="{9D8B030D-6E8A-4147-A177-3AD203B41FA5}">
                      <a16:colId xmlns:a16="http://schemas.microsoft.com/office/drawing/2014/main" val="3784966512"/>
                    </a:ext>
                  </a:extLst>
                </a:gridCol>
                <a:gridCol w="5000693">
                  <a:extLst>
                    <a:ext uri="{9D8B030D-6E8A-4147-A177-3AD203B41FA5}">
                      <a16:colId xmlns:a16="http://schemas.microsoft.com/office/drawing/2014/main" val="852956905"/>
                    </a:ext>
                  </a:extLst>
                </a:gridCol>
              </a:tblGrid>
              <a:tr h="658344">
                <a:tc>
                  <a:txBody>
                    <a:bodyPr/>
                    <a:lstStyle/>
                    <a:p>
                      <a:r>
                        <a:rPr lang="en-US" dirty="0" smtClean="0"/>
                        <a:t>Reporting</a:t>
                      </a:r>
                      <a:r>
                        <a:rPr lang="en-US" baseline="0" dirty="0" smtClean="0"/>
                        <a:t> Need(s)</a:t>
                      </a:r>
                      <a:endParaRPr lang="en-US" dirty="0"/>
                    </a:p>
                  </a:txBody>
                  <a:tcPr/>
                </a:tc>
                <a:tc>
                  <a:txBody>
                    <a:bodyPr/>
                    <a:lstStyle/>
                    <a:p>
                      <a:r>
                        <a:rPr lang="en-US" dirty="0" smtClean="0"/>
                        <a:t>Potential Solution</a:t>
                      </a:r>
                      <a:endParaRPr lang="en-US" dirty="0"/>
                    </a:p>
                  </a:txBody>
                  <a:tcPr/>
                </a:tc>
                <a:extLst>
                  <a:ext uri="{0D108BD9-81ED-4DB2-BD59-A6C34878D82A}">
                    <a16:rowId xmlns:a16="http://schemas.microsoft.com/office/drawing/2014/main" val="448469903"/>
                  </a:ext>
                </a:extLst>
              </a:tr>
              <a:tr h="395978">
                <a:tc>
                  <a:txBody>
                    <a:bodyPr/>
                    <a:lstStyle/>
                    <a:p>
                      <a:r>
                        <a:rPr lang="en-US" sz="1600" dirty="0" smtClean="0"/>
                        <a:t>Negative Reporting</a:t>
                      </a:r>
                      <a:endParaRPr lang="en-US" sz="1600" dirty="0"/>
                    </a:p>
                  </a:txBody>
                  <a:tcPr/>
                </a:tc>
                <a:tc>
                  <a:txBody>
                    <a:bodyPr/>
                    <a:lstStyle/>
                    <a:p>
                      <a:r>
                        <a:rPr lang="en-US" sz="1600" baseline="0" dirty="0" smtClean="0"/>
                        <a:t>OOB – Eligibility Report</a:t>
                      </a:r>
                      <a:r>
                        <a:rPr lang="en-US" sz="1800" baseline="0" dirty="0" smtClean="0"/>
                        <a:t>, </a:t>
                      </a:r>
                      <a:r>
                        <a:rPr lang="en-US" sz="1200" baseline="0" dirty="0" smtClean="0"/>
                        <a:t>pg. 118</a:t>
                      </a:r>
                      <a:endParaRPr lang="en-US" sz="1800" baseline="0" dirty="0" smtClean="0"/>
                    </a:p>
                  </a:txBody>
                  <a:tcPr/>
                </a:tc>
                <a:extLst>
                  <a:ext uri="{0D108BD9-81ED-4DB2-BD59-A6C34878D82A}">
                    <a16:rowId xmlns:a16="http://schemas.microsoft.com/office/drawing/2014/main" val="3383234116"/>
                  </a:ext>
                </a:extLst>
              </a:tr>
              <a:tr h="1920222">
                <a:tc>
                  <a:txBody>
                    <a:bodyPr/>
                    <a:lstStyle/>
                    <a:p>
                      <a:r>
                        <a:rPr lang="en-US" sz="1600" dirty="0" smtClean="0"/>
                        <a:t>Manage Assignment/Compliance Tracking:</a:t>
                      </a:r>
                    </a:p>
                    <a:p>
                      <a:pPr marL="285750" indent="-285750">
                        <a:buFontTx/>
                        <a:buChar char="-"/>
                      </a:pPr>
                      <a:r>
                        <a:rPr lang="en-US" sz="1600" dirty="0" smtClean="0"/>
                        <a:t>Comprehensive Assignment Reporting</a:t>
                      </a:r>
                    </a:p>
                    <a:p>
                      <a:pPr marL="285750" indent="-285750">
                        <a:buFontTx/>
                        <a:buChar char="-"/>
                      </a:pPr>
                      <a:endParaRPr lang="en-US" sz="1600" dirty="0" smtClean="0"/>
                    </a:p>
                    <a:p>
                      <a:pPr marL="285750" indent="-285750">
                        <a:buFontTx/>
                        <a:buChar char="-"/>
                      </a:pPr>
                      <a:endParaRPr lang="en-US" sz="1600" dirty="0" smtClean="0"/>
                    </a:p>
                    <a:p>
                      <a:pPr marL="285750" indent="-285750">
                        <a:buFontTx/>
                        <a:buChar char="-"/>
                      </a:pPr>
                      <a:endParaRPr lang="en-US" sz="1600" dirty="0" smtClean="0"/>
                    </a:p>
                    <a:p>
                      <a:pPr marL="285750" indent="-285750">
                        <a:buFontTx/>
                        <a:buChar char="-"/>
                      </a:pPr>
                      <a:r>
                        <a:rPr lang="en-US" sz="1600" dirty="0" smtClean="0"/>
                        <a:t>Status of Approval</a:t>
                      </a:r>
                      <a:r>
                        <a:rPr lang="en-US" sz="1600" baseline="0" dirty="0" smtClean="0"/>
                        <a:t> Workflow Requests</a:t>
                      </a:r>
                    </a:p>
                    <a:p>
                      <a:pPr marL="285750" indent="-285750">
                        <a:buFontTx/>
                        <a:buChar char="-"/>
                      </a:pPr>
                      <a:r>
                        <a:rPr lang="en-US" sz="1600" baseline="0" dirty="0" smtClean="0"/>
                        <a:t>Waiver Requests</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OOB - Completion Status</a:t>
                      </a:r>
                      <a:r>
                        <a:rPr lang="en-US" sz="1800" dirty="0" smtClean="0"/>
                        <a:t>, </a:t>
                      </a:r>
                      <a:r>
                        <a:rPr lang="en-US" sz="1200" dirty="0" smtClean="0"/>
                        <a:t>pg. 110  </a:t>
                      </a:r>
                      <a:r>
                        <a:rPr lang="en-US" sz="1600" dirty="0" smtClean="0"/>
                        <a:t>You may also want to review Exception Detail by Activity Report </a:t>
                      </a:r>
                      <a:r>
                        <a:rPr lang="en-US" sz="1800" dirty="0" smtClean="0"/>
                        <a:t>(</a:t>
                      </a:r>
                      <a:r>
                        <a:rPr lang="en-US" sz="1200" dirty="0" smtClean="0"/>
                        <a:t>pg. 157</a:t>
                      </a:r>
                      <a:r>
                        <a:rPr lang="en-US" sz="1800" dirty="0" smtClean="0"/>
                        <a:t>) </a:t>
                      </a:r>
                      <a:r>
                        <a:rPr lang="en-US" sz="1600" dirty="0" smtClean="0"/>
                        <a:t>to understand number of attempts or Late Completion Count by Manager </a:t>
                      </a:r>
                      <a:r>
                        <a:rPr lang="en-US" sz="1800" dirty="0" smtClean="0"/>
                        <a:t>(</a:t>
                      </a:r>
                      <a:r>
                        <a:rPr lang="en-US" sz="1200" dirty="0" smtClean="0"/>
                        <a:t>pg. 119</a:t>
                      </a:r>
                      <a:r>
                        <a:rPr lang="en-US" sz="18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Status</a:t>
                      </a:r>
                      <a:r>
                        <a:rPr lang="en-US" sz="1600" baseline="0" dirty="0" smtClean="0"/>
                        <a:t> available via Admin Icon &amp; </a:t>
                      </a:r>
                      <a:r>
                        <a:rPr lang="en-US" sz="1600" baseline="0" dirty="0" err="1" smtClean="0"/>
                        <a:t>Mgr</a:t>
                      </a:r>
                      <a:r>
                        <a:rPr lang="en-US" sz="1600" baseline="0" dirty="0" smtClean="0"/>
                        <a:t> Dashboard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TBD</a:t>
                      </a:r>
                    </a:p>
                  </a:txBody>
                  <a:tcPr/>
                </a:tc>
                <a:extLst>
                  <a:ext uri="{0D108BD9-81ED-4DB2-BD59-A6C34878D82A}">
                    <a16:rowId xmlns:a16="http://schemas.microsoft.com/office/drawing/2014/main" val="2028416562"/>
                  </a:ext>
                </a:extLst>
              </a:tr>
              <a:tr h="395978">
                <a:tc>
                  <a:txBody>
                    <a:bodyPr/>
                    <a:lstStyle/>
                    <a:p>
                      <a:pPr algn="l" fontAlgn="ctr"/>
                      <a:r>
                        <a:rPr lang="en-US" sz="1600" b="0" i="0" u="none" strike="noStrike" baseline="0" dirty="0" smtClean="0">
                          <a:solidFill>
                            <a:srgbClr val="000000"/>
                          </a:solidFill>
                          <a:effectLst/>
                          <a:latin typeface="Calibri" panose="020F0502020204030204" pitchFamily="34" charset="0"/>
                        </a:rPr>
                        <a:t>  Activities</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OOB</a:t>
                      </a:r>
                      <a:r>
                        <a:rPr lang="en-US" sz="1600" baseline="0" dirty="0" smtClean="0"/>
                        <a:t> – Activities Audiences report</a:t>
                      </a:r>
                      <a:r>
                        <a:rPr lang="en-US" sz="1200" baseline="0" dirty="0" smtClean="0"/>
                        <a:t>, pg. 19</a:t>
                      </a:r>
                      <a:endParaRPr lang="en-US" sz="1200" dirty="0"/>
                    </a:p>
                  </a:txBody>
                  <a:tcPr/>
                </a:tc>
                <a:extLst>
                  <a:ext uri="{0D108BD9-81ED-4DB2-BD59-A6C34878D82A}">
                    <a16:rowId xmlns:a16="http://schemas.microsoft.com/office/drawing/2014/main" val="682748318"/>
                  </a:ext>
                </a:extLst>
              </a:tr>
              <a:tr h="1399484">
                <a:tc>
                  <a:txBody>
                    <a:bodyPr/>
                    <a:lstStyle/>
                    <a:p>
                      <a:r>
                        <a:rPr lang="en-US" sz="1600" dirty="0" smtClean="0"/>
                        <a:t>Analytics:</a:t>
                      </a:r>
                    </a:p>
                    <a:p>
                      <a:pPr marL="285750" indent="-285750">
                        <a:buFontTx/>
                        <a:buChar char="-"/>
                      </a:pPr>
                      <a:r>
                        <a:rPr lang="en-US" sz="1600" dirty="0" smtClean="0"/>
                        <a:t>All</a:t>
                      </a:r>
                      <a:r>
                        <a:rPr lang="en-US" sz="1600" baseline="0" dirty="0" smtClean="0"/>
                        <a:t> Users/Usage</a:t>
                      </a:r>
                    </a:p>
                    <a:p>
                      <a:pPr marL="285750" indent="-285750">
                        <a:buFontTx/>
                        <a:buChar char="-"/>
                      </a:pPr>
                      <a:r>
                        <a:rPr lang="en-US" sz="1600" baseline="0" dirty="0" smtClean="0"/>
                        <a:t>Location – determine where training is needed</a:t>
                      </a:r>
                    </a:p>
                    <a:p>
                      <a:pPr marL="285750" indent="-285750">
                        <a:buFontTx/>
                        <a:buChar char="-"/>
                      </a:pPr>
                      <a:r>
                        <a:rPr lang="en-US" sz="1600" baseline="0" dirty="0" smtClean="0"/>
                        <a:t>Tracking modular progress </a:t>
                      </a:r>
                      <a:endParaRPr lang="en-US" sz="1600" dirty="0" smtClean="0"/>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OOB</a:t>
                      </a:r>
                      <a:r>
                        <a:rPr lang="en-US" sz="1600" baseline="0" dirty="0" smtClean="0"/>
                        <a:t> – Activities Audiences report</a:t>
                      </a:r>
                      <a:r>
                        <a:rPr lang="en-US" sz="1050" baseline="0" dirty="0" smtClean="0"/>
                        <a:t>, </a:t>
                      </a:r>
                      <a:r>
                        <a:rPr lang="en-US" sz="1200" baseline="0" dirty="0" smtClean="0"/>
                        <a:t>pg. 19</a:t>
                      </a: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OOB – Employee Recommended Interests, </a:t>
                      </a:r>
                      <a:r>
                        <a:rPr lang="en-US" sz="1200" baseline="0" dirty="0" smtClean="0"/>
                        <a:t>pg. 238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OOB – Activities Audiences report, </a:t>
                      </a:r>
                      <a:r>
                        <a:rPr lang="en-US" sz="1200" baseline="0" dirty="0" err="1" smtClean="0"/>
                        <a:t>pg</a:t>
                      </a:r>
                      <a:r>
                        <a:rPr lang="en-US" sz="1200" baseline="0" dirty="0" smtClean="0"/>
                        <a:t>, 19</a:t>
                      </a:r>
                      <a:endParaRPr lang="en-US" sz="1600" dirty="0" smtClean="0"/>
                    </a:p>
                  </a:txBody>
                  <a:tcPr/>
                </a:tc>
                <a:extLst>
                  <a:ext uri="{0D108BD9-81ED-4DB2-BD59-A6C34878D82A}">
                    <a16:rowId xmlns:a16="http://schemas.microsoft.com/office/drawing/2014/main" val="3695646102"/>
                  </a:ext>
                </a:extLst>
              </a:tr>
              <a:tr h="488192">
                <a:tc>
                  <a:txBody>
                    <a:bodyPr/>
                    <a:lstStyle/>
                    <a:p>
                      <a:endParaRPr lang="en-US" dirty="0"/>
                    </a:p>
                  </a:txBody>
                  <a:tcPr/>
                </a:tc>
                <a:tc>
                  <a:txBody>
                    <a:bodyPr/>
                    <a:lstStyle/>
                    <a:p>
                      <a:pPr marL="0" indent="0">
                        <a:buFont typeface="Arial" panose="020B0604020202020204" pitchFamily="34" charset="0"/>
                        <a:buNone/>
                      </a:pPr>
                      <a:r>
                        <a:rPr lang="en-US" sz="1200" dirty="0" smtClean="0"/>
                        <a:t>*OOB – Out-of-the-Box – available in</a:t>
                      </a:r>
                      <a:r>
                        <a:rPr lang="en-US" sz="1200" baseline="0" dirty="0" smtClean="0"/>
                        <a:t> TLC </a:t>
                      </a:r>
                    </a:p>
                    <a:p>
                      <a:pPr marL="0" indent="0">
                        <a:buFont typeface="Arial" panose="020B0604020202020204" pitchFamily="34" charset="0"/>
                        <a:buNone/>
                      </a:pPr>
                      <a:r>
                        <a:rPr lang="en-US" sz="1200" baseline="0" dirty="0" smtClean="0"/>
                        <a:t>**</a:t>
                      </a:r>
                      <a:r>
                        <a:rPr lang="en-US" sz="1200" baseline="0" dirty="0" err="1" smtClean="0"/>
                        <a:t>SumTotal</a:t>
                      </a:r>
                      <a:r>
                        <a:rPr lang="en-US" sz="1200" baseline="0" dirty="0" smtClean="0"/>
                        <a:t> Reporting _Analytics 19.3 Delivered Reports Guide</a:t>
                      </a:r>
                      <a:endParaRPr lang="en-US" sz="1200" dirty="0"/>
                    </a:p>
                  </a:txBody>
                  <a:tcPr/>
                </a:tc>
                <a:extLst>
                  <a:ext uri="{0D108BD9-81ED-4DB2-BD59-A6C34878D82A}">
                    <a16:rowId xmlns:a16="http://schemas.microsoft.com/office/drawing/2014/main" val="3174524694"/>
                  </a:ext>
                </a:extLst>
              </a:tr>
            </a:tbl>
          </a:graphicData>
        </a:graphic>
      </p:graphicFrame>
      <p:sp>
        <p:nvSpPr>
          <p:cNvPr id="8" name="Rectangle 7"/>
          <p:cNvSpPr/>
          <p:nvPr/>
        </p:nvSpPr>
        <p:spPr>
          <a:xfrm>
            <a:off x="-9427" y="2618"/>
            <a:ext cx="12201427" cy="5683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Snip Single Corner Rectangle 8"/>
          <p:cNvSpPr/>
          <p:nvPr/>
        </p:nvSpPr>
        <p:spPr>
          <a:xfrm rot="10800000">
            <a:off x="9410700" y="-30096"/>
            <a:ext cx="2781300" cy="669305"/>
          </a:xfrm>
          <a:prstGeom prst="snip1Rect">
            <a:avLst/>
          </a:prstGeom>
          <a:solidFill>
            <a:srgbClr val="89AB1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1412" y="82870"/>
            <a:ext cx="2916820" cy="461665"/>
          </a:xfrm>
          <a:prstGeom prst="rect">
            <a:avLst/>
          </a:prstGeom>
          <a:noFill/>
        </p:spPr>
        <p:txBody>
          <a:bodyPr wrap="square" rtlCol="0">
            <a:spAutoFit/>
          </a:bodyPr>
          <a:lstStyle/>
          <a:p>
            <a:r>
              <a:rPr lang="en-US" sz="2400" b="1" dirty="0" smtClean="0">
                <a:solidFill>
                  <a:schemeClr val="bg1"/>
                </a:solidFill>
              </a:rPr>
              <a:t>Agency Requests</a:t>
            </a:r>
            <a:endParaRPr lang="en-US" sz="2400" b="1" dirty="0">
              <a:solidFill>
                <a:schemeClr val="bg1"/>
              </a:solidFill>
            </a:endParaRPr>
          </a:p>
        </p:txBody>
      </p:sp>
      <p:sp>
        <p:nvSpPr>
          <p:cNvPr id="11" name="Rectangle 10"/>
          <p:cNvSpPr/>
          <p:nvPr/>
        </p:nvSpPr>
        <p:spPr>
          <a:xfrm>
            <a:off x="9746876" y="113648"/>
            <a:ext cx="3201041" cy="307777"/>
          </a:xfrm>
          <a:prstGeom prst="rect">
            <a:avLst/>
          </a:prstGeom>
        </p:spPr>
        <p:txBody>
          <a:bodyPr wrap="square">
            <a:spAutoFit/>
          </a:bodyPr>
          <a:lstStyle/>
          <a:p>
            <a:r>
              <a:rPr lang="en-US" sz="1400" dirty="0" smtClean="0">
                <a:solidFill>
                  <a:schemeClr val="bg1"/>
                </a:solidFill>
                <a:latin typeface="Arial" panose="020B0604020202020204" pitchFamily="34" charset="0"/>
                <a:cs typeface="Arial" panose="020B0604020202020204" pitchFamily="34" charset="0"/>
              </a:rPr>
              <a:t>The Learning Center</a:t>
            </a:r>
            <a:endParaRPr lang="en-US" sz="1400" dirty="0"/>
          </a:p>
        </p:txBody>
      </p:sp>
    </p:spTree>
    <p:extLst>
      <p:ext uri="{BB962C8B-B14F-4D97-AF65-F5344CB8AC3E}">
        <p14:creationId xmlns:p14="http://schemas.microsoft.com/office/powerpoint/2010/main" val="2240710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56769292"/>
              </p:ext>
            </p:extLst>
          </p:nvPr>
        </p:nvGraphicFramePr>
        <p:xfrm>
          <a:off x="914399" y="1238487"/>
          <a:ext cx="9934224" cy="4166888"/>
        </p:xfrm>
        <a:graphic>
          <a:graphicData uri="http://schemas.openxmlformats.org/drawingml/2006/table">
            <a:tbl>
              <a:tblPr firstRow="1" bandRow="1">
                <a:tableStyleId>{5C22544A-7EE6-4342-B048-85BDC9FD1C3A}</a:tableStyleId>
              </a:tblPr>
              <a:tblGrid>
                <a:gridCol w="4967112">
                  <a:extLst>
                    <a:ext uri="{9D8B030D-6E8A-4147-A177-3AD203B41FA5}">
                      <a16:colId xmlns:a16="http://schemas.microsoft.com/office/drawing/2014/main" val="3784966512"/>
                    </a:ext>
                  </a:extLst>
                </a:gridCol>
                <a:gridCol w="4967112">
                  <a:extLst>
                    <a:ext uri="{9D8B030D-6E8A-4147-A177-3AD203B41FA5}">
                      <a16:colId xmlns:a16="http://schemas.microsoft.com/office/drawing/2014/main" val="852956905"/>
                    </a:ext>
                  </a:extLst>
                </a:gridCol>
              </a:tblGrid>
              <a:tr h="520861">
                <a:tc>
                  <a:txBody>
                    <a:bodyPr/>
                    <a:lstStyle/>
                    <a:p>
                      <a:r>
                        <a:rPr lang="en-US" dirty="0" smtClean="0"/>
                        <a:t>Reporting</a:t>
                      </a:r>
                      <a:r>
                        <a:rPr lang="en-US" baseline="0" dirty="0" smtClean="0"/>
                        <a:t> Need(s)</a:t>
                      </a:r>
                      <a:endParaRPr lang="en-US" dirty="0"/>
                    </a:p>
                  </a:txBody>
                  <a:tcPr/>
                </a:tc>
                <a:tc>
                  <a:txBody>
                    <a:bodyPr/>
                    <a:lstStyle/>
                    <a:p>
                      <a:r>
                        <a:rPr lang="en-US" dirty="0" smtClean="0"/>
                        <a:t>Potential Solution</a:t>
                      </a:r>
                      <a:endParaRPr lang="en-US" dirty="0"/>
                    </a:p>
                  </a:txBody>
                  <a:tcPr/>
                </a:tc>
                <a:extLst>
                  <a:ext uri="{0D108BD9-81ED-4DB2-BD59-A6C34878D82A}">
                    <a16:rowId xmlns:a16="http://schemas.microsoft.com/office/drawing/2014/main" val="448469903"/>
                  </a:ext>
                </a:extLst>
              </a:tr>
              <a:tr h="520861">
                <a:tc>
                  <a:txBody>
                    <a:bodyPr/>
                    <a:lstStyle/>
                    <a:p>
                      <a:r>
                        <a:rPr lang="en-US" sz="1800" dirty="0" smtClean="0"/>
                        <a:t>View</a:t>
                      </a:r>
                      <a:r>
                        <a:rPr lang="en-US" sz="1800" baseline="0" dirty="0" smtClean="0"/>
                        <a:t> Transcripts</a:t>
                      </a:r>
                      <a:endParaRPr lang="en-US" sz="1800" dirty="0"/>
                    </a:p>
                  </a:txBody>
                  <a:tcPr/>
                </a:tc>
                <a:tc>
                  <a:txBody>
                    <a:bodyPr/>
                    <a:lstStyle/>
                    <a:p>
                      <a:r>
                        <a:rPr lang="en-US" sz="1800" baseline="0" dirty="0" smtClean="0"/>
                        <a:t>View on Manager Dashboard or Proxy User</a:t>
                      </a:r>
                    </a:p>
                  </a:txBody>
                  <a:tcPr/>
                </a:tc>
                <a:extLst>
                  <a:ext uri="{0D108BD9-81ED-4DB2-BD59-A6C34878D82A}">
                    <a16:rowId xmlns:a16="http://schemas.microsoft.com/office/drawing/2014/main" val="3383234116"/>
                  </a:ext>
                </a:extLst>
              </a:tr>
              <a:tr h="520861">
                <a:tc>
                  <a:txBody>
                    <a:bodyPr/>
                    <a:lstStyle/>
                    <a:p>
                      <a:r>
                        <a:rPr lang="en-US" sz="1800" dirty="0" smtClean="0"/>
                        <a:t>View Status of Approval Workflow</a:t>
                      </a:r>
                      <a:r>
                        <a:rPr lang="en-US" sz="1800" baseline="0" dirty="0" smtClean="0"/>
                        <a:t> Requests</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Access via Admin Icon</a:t>
                      </a:r>
                    </a:p>
                  </a:txBody>
                  <a:tcPr/>
                </a:tc>
                <a:extLst>
                  <a:ext uri="{0D108BD9-81ED-4DB2-BD59-A6C34878D82A}">
                    <a16:rowId xmlns:a16="http://schemas.microsoft.com/office/drawing/2014/main" val="2028416562"/>
                  </a:ext>
                </a:extLst>
              </a:tr>
              <a:tr h="520861">
                <a:tc>
                  <a:txBody>
                    <a:bodyPr/>
                    <a:lstStyle/>
                    <a:p>
                      <a:r>
                        <a:rPr lang="en-US" sz="1800" dirty="0" smtClean="0"/>
                        <a:t>View Assigned Training</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View</a:t>
                      </a:r>
                      <a:r>
                        <a:rPr lang="en-US" sz="1800" baseline="0" dirty="0" smtClean="0"/>
                        <a:t> on Manager Dashboard or Proxy User</a:t>
                      </a:r>
                      <a:endParaRPr lang="en-US" sz="1800" dirty="0"/>
                    </a:p>
                  </a:txBody>
                  <a:tcPr/>
                </a:tc>
                <a:extLst>
                  <a:ext uri="{0D108BD9-81ED-4DB2-BD59-A6C34878D82A}">
                    <a16:rowId xmlns:a16="http://schemas.microsoft.com/office/drawing/2014/main" val="3695646102"/>
                  </a:ext>
                </a:extLst>
              </a:tr>
              <a:tr h="520861">
                <a:tc>
                  <a:txBody>
                    <a:bodyPr/>
                    <a:lstStyle/>
                    <a:p>
                      <a:r>
                        <a:rPr lang="en-US" dirty="0" smtClean="0"/>
                        <a:t>View Audiences</a:t>
                      </a:r>
                      <a:endParaRPr lang="en-US" dirty="0"/>
                    </a:p>
                  </a:txBody>
                  <a:tcPr/>
                </a:tc>
                <a:tc>
                  <a:txBody>
                    <a:bodyPr/>
                    <a:lstStyle/>
                    <a:p>
                      <a:r>
                        <a:rPr lang="en-US" dirty="0" smtClean="0"/>
                        <a:t>Access via Admin Icon</a:t>
                      </a:r>
                      <a:endParaRPr lang="en-US" dirty="0"/>
                    </a:p>
                  </a:txBody>
                  <a:tcPr/>
                </a:tc>
                <a:extLst>
                  <a:ext uri="{0D108BD9-81ED-4DB2-BD59-A6C34878D82A}">
                    <a16:rowId xmlns:a16="http://schemas.microsoft.com/office/drawing/2014/main" val="2165994419"/>
                  </a:ext>
                </a:extLst>
              </a:tr>
              <a:tr h="520861">
                <a:tc>
                  <a:txBody>
                    <a:bodyPr/>
                    <a:lstStyle/>
                    <a:p>
                      <a:r>
                        <a:rPr lang="en-US" dirty="0" smtClean="0"/>
                        <a:t>CEU and</a:t>
                      </a:r>
                      <a:r>
                        <a:rPr lang="en-US" baseline="0" dirty="0" smtClean="0"/>
                        <a:t> Certifications</a:t>
                      </a:r>
                      <a:endParaRPr lang="en-US" dirty="0"/>
                    </a:p>
                  </a:txBody>
                  <a:tcPr/>
                </a:tc>
                <a:tc>
                  <a:txBody>
                    <a:bodyPr/>
                    <a:lstStyle/>
                    <a:p>
                      <a:r>
                        <a:rPr lang="en-US" dirty="0" smtClean="0"/>
                        <a:t>Access via Admin Icon</a:t>
                      </a:r>
                      <a:endParaRPr lang="en-US" dirty="0"/>
                    </a:p>
                  </a:txBody>
                  <a:tcPr/>
                </a:tc>
                <a:extLst>
                  <a:ext uri="{0D108BD9-81ED-4DB2-BD59-A6C34878D82A}">
                    <a16:rowId xmlns:a16="http://schemas.microsoft.com/office/drawing/2014/main" val="3184964994"/>
                  </a:ext>
                </a:extLst>
              </a:tr>
              <a:tr h="520861">
                <a:tc>
                  <a:txBody>
                    <a:bodyPr/>
                    <a:lstStyle/>
                    <a:p>
                      <a:r>
                        <a:rPr lang="en-US" dirty="0" smtClean="0"/>
                        <a:t>Training</a:t>
                      </a:r>
                      <a:r>
                        <a:rPr lang="en-US" baseline="0" dirty="0" smtClean="0"/>
                        <a:t> available by competency/training plan</a:t>
                      </a:r>
                      <a:endParaRPr lang="en-US" dirty="0"/>
                    </a:p>
                  </a:txBody>
                  <a:tcPr/>
                </a:tc>
                <a:tc>
                  <a:txBody>
                    <a:bodyPr/>
                    <a:lstStyle/>
                    <a:p>
                      <a:pPr marL="0" indent="0">
                        <a:buFont typeface="Arial" panose="020B0604020202020204" pitchFamily="34" charset="0"/>
                        <a:buNone/>
                      </a:pPr>
                      <a:r>
                        <a:rPr lang="en-US" sz="1800" dirty="0" smtClean="0"/>
                        <a:t>TBD</a:t>
                      </a:r>
                      <a:endParaRPr lang="en-US" sz="1800" dirty="0"/>
                    </a:p>
                  </a:txBody>
                  <a:tcPr/>
                </a:tc>
                <a:extLst>
                  <a:ext uri="{0D108BD9-81ED-4DB2-BD59-A6C34878D82A}">
                    <a16:rowId xmlns:a16="http://schemas.microsoft.com/office/drawing/2014/main" val="3174524694"/>
                  </a:ext>
                </a:extLst>
              </a:tr>
              <a:tr h="520861">
                <a:tc>
                  <a:txBody>
                    <a:bodyPr/>
                    <a:lstStyle/>
                    <a:p>
                      <a:r>
                        <a:rPr lang="en-US" dirty="0" smtClean="0"/>
                        <a:t>Open Learning</a:t>
                      </a:r>
                      <a:r>
                        <a:rPr lang="en-US" baseline="0" dirty="0" smtClean="0"/>
                        <a:t> Requests</a:t>
                      </a:r>
                      <a:endParaRPr lang="en-US" dirty="0"/>
                    </a:p>
                  </a:txBody>
                  <a:tcPr/>
                </a:tc>
                <a:tc>
                  <a:txBody>
                    <a:bodyPr/>
                    <a:lstStyle/>
                    <a:p>
                      <a:pPr marL="0" indent="0">
                        <a:buFont typeface="Arial" panose="020B0604020202020204" pitchFamily="34" charset="0"/>
                        <a:buNone/>
                      </a:pPr>
                      <a:r>
                        <a:rPr lang="en-US" sz="1800" dirty="0" smtClean="0"/>
                        <a:t>TBD</a:t>
                      </a:r>
                      <a:endParaRPr lang="en-US" sz="1800" dirty="0"/>
                    </a:p>
                  </a:txBody>
                  <a:tcPr/>
                </a:tc>
                <a:extLst>
                  <a:ext uri="{0D108BD9-81ED-4DB2-BD59-A6C34878D82A}">
                    <a16:rowId xmlns:a16="http://schemas.microsoft.com/office/drawing/2014/main" val="2165874454"/>
                  </a:ext>
                </a:extLst>
              </a:tr>
            </a:tbl>
          </a:graphicData>
        </a:graphic>
      </p:graphicFrame>
      <p:sp>
        <p:nvSpPr>
          <p:cNvPr id="6" name="Rectangle 5"/>
          <p:cNvSpPr/>
          <p:nvPr/>
        </p:nvSpPr>
        <p:spPr>
          <a:xfrm>
            <a:off x="-9427" y="2618"/>
            <a:ext cx="12201427" cy="5683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Snip Single Corner Rectangle 6"/>
          <p:cNvSpPr/>
          <p:nvPr/>
        </p:nvSpPr>
        <p:spPr>
          <a:xfrm rot="10800000">
            <a:off x="9410700" y="-30096"/>
            <a:ext cx="2781300" cy="669305"/>
          </a:xfrm>
          <a:prstGeom prst="snip1Rect">
            <a:avLst/>
          </a:prstGeom>
          <a:solidFill>
            <a:srgbClr val="89AB1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1412" y="82870"/>
            <a:ext cx="4629874" cy="461665"/>
          </a:xfrm>
          <a:prstGeom prst="rect">
            <a:avLst/>
          </a:prstGeom>
          <a:noFill/>
        </p:spPr>
        <p:txBody>
          <a:bodyPr wrap="square" rtlCol="0">
            <a:spAutoFit/>
          </a:bodyPr>
          <a:lstStyle/>
          <a:p>
            <a:r>
              <a:rPr lang="en-US" sz="2400" b="1" dirty="0" smtClean="0">
                <a:solidFill>
                  <a:schemeClr val="bg1"/>
                </a:solidFill>
              </a:rPr>
              <a:t>Agency Requests Continued</a:t>
            </a:r>
            <a:endParaRPr lang="en-US" sz="2400" b="1" dirty="0">
              <a:solidFill>
                <a:schemeClr val="bg1"/>
              </a:solidFill>
            </a:endParaRPr>
          </a:p>
        </p:txBody>
      </p:sp>
      <p:sp>
        <p:nvSpPr>
          <p:cNvPr id="9" name="Rectangle 8"/>
          <p:cNvSpPr/>
          <p:nvPr/>
        </p:nvSpPr>
        <p:spPr>
          <a:xfrm>
            <a:off x="9746876" y="113648"/>
            <a:ext cx="3201041" cy="307777"/>
          </a:xfrm>
          <a:prstGeom prst="rect">
            <a:avLst/>
          </a:prstGeom>
        </p:spPr>
        <p:txBody>
          <a:bodyPr wrap="square">
            <a:spAutoFit/>
          </a:bodyPr>
          <a:lstStyle/>
          <a:p>
            <a:r>
              <a:rPr lang="en-US" sz="1400" dirty="0" smtClean="0">
                <a:solidFill>
                  <a:schemeClr val="bg1"/>
                </a:solidFill>
                <a:latin typeface="Arial" panose="020B0604020202020204" pitchFamily="34" charset="0"/>
                <a:cs typeface="Arial" panose="020B0604020202020204" pitchFamily="34" charset="0"/>
              </a:rPr>
              <a:t>The Learning Center</a:t>
            </a:r>
            <a:endParaRPr lang="en-US" sz="1400" dirty="0"/>
          </a:p>
        </p:txBody>
      </p:sp>
    </p:spTree>
    <p:extLst>
      <p:ext uri="{BB962C8B-B14F-4D97-AF65-F5344CB8AC3E}">
        <p14:creationId xmlns:p14="http://schemas.microsoft.com/office/powerpoint/2010/main" val="2628103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07585136"/>
              </p:ext>
            </p:extLst>
          </p:nvPr>
        </p:nvGraphicFramePr>
        <p:xfrm>
          <a:off x="937549" y="1435261"/>
          <a:ext cx="9911074" cy="3669174"/>
        </p:xfrm>
        <a:graphic>
          <a:graphicData uri="http://schemas.openxmlformats.org/drawingml/2006/table">
            <a:tbl>
              <a:tblPr firstRow="1" bandRow="1">
                <a:tableStyleId>{5C22544A-7EE6-4342-B048-85BDC9FD1C3A}</a:tableStyleId>
              </a:tblPr>
              <a:tblGrid>
                <a:gridCol w="4955537">
                  <a:extLst>
                    <a:ext uri="{9D8B030D-6E8A-4147-A177-3AD203B41FA5}">
                      <a16:colId xmlns:a16="http://schemas.microsoft.com/office/drawing/2014/main" val="3784966512"/>
                    </a:ext>
                  </a:extLst>
                </a:gridCol>
                <a:gridCol w="4955537">
                  <a:extLst>
                    <a:ext uri="{9D8B030D-6E8A-4147-A177-3AD203B41FA5}">
                      <a16:colId xmlns:a16="http://schemas.microsoft.com/office/drawing/2014/main" val="852956905"/>
                    </a:ext>
                  </a:extLst>
                </a:gridCol>
              </a:tblGrid>
              <a:tr h="529347">
                <a:tc>
                  <a:txBody>
                    <a:bodyPr/>
                    <a:lstStyle/>
                    <a:p>
                      <a:r>
                        <a:rPr lang="en-US" dirty="0" smtClean="0"/>
                        <a:t>Reporting</a:t>
                      </a:r>
                      <a:r>
                        <a:rPr lang="en-US" baseline="0" dirty="0" smtClean="0"/>
                        <a:t> Need(s)</a:t>
                      </a:r>
                      <a:endParaRPr lang="en-US" dirty="0"/>
                    </a:p>
                  </a:txBody>
                  <a:tcPr/>
                </a:tc>
                <a:tc>
                  <a:txBody>
                    <a:bodyPr/>
                    <a:lstStyle/>
                    <a:p>
                      <a:r>
                        <a:rPr lang="en-US" dirty="0" smtClean="0"/>
                        <a:t>Potential Solution</a:t>
                      </a:r>
                      <a:endParaRPr lang="en-US" dirty="0"/>
                    </a:p>
                  </a:txBody>
                  <a:tcPr/>
                </a:tc>
                <a:extLst>
                  <a:ext uri="{0D108BD9-81ED-4DB2-BD59-A6C34878D82A}">
                    <a16:rowId xmlns:a16="http://schemas.microsoft.com/office/drawing/2014/main" val="448469903"/>
                  </a:ext>
                </a:extLst>
              </a:tr>
              <a:tr h="1305240">
                <a:tc>
                  <a:txBody>
                    <a:bodyPr/>
                    <a:lstStyle/>
                    <a:p>
                      <a:r>
                        <a:rPr lang="en-US" sz="1800" dirty="0" smtClean="0"/>
                        <a:t>License</a:t>
                      </a:r>
                      <a:r>
                        <a:rPr lang="en-US" sz="1800" baseline="0" dirty="0" smtClean="0"/>
                        <a:t> Management</a:t>
                      </a:r>
                    </a:p>
                    <a:p>
                      <a:pPr marL="285750" indent="-285750">
                        <a:buFontTx/>
                        <a:buChar char="-"/>
                      </a:pPr>
                      <a:r>
                        <a:rPr lang="en-US" sz="1800" baseline="0" dirty="0" smtClean="0"/>
                        <a:t>User Account Info Report</a:t>
                      </a:r>
                    </a:p>
                    <a:p>
                      <a:pPr marL="285750" indent="-285750">
                        <a:buFontTx/>
                        <a:buChar char="-"/>
                      </a:pPr>
                      <a:r>
                        <a:rPr lang="en-US" sz="1800" baseline="0" dirty="0" smtClean="0"/>
                        <a:t>User who haven’t accessed TLC in 90 days</a:t>
                      </a:r>
                    </a:p>
                  </a:txBody>
                  <a:tcPr/>
                </a:tc>
                <a:tc>
                  <a:txBody>
                    <a:bodyPr/>
                    <a:lstStyle/>
                    <a:p>
                      <a:endParaRPr lang="en-US" sz="1800" baseline="0" dirty="0" smtClean="0"/>
                    </a:p>
                    <a:p>
                      <a:r>
                        <a:rPr lang="en-US" sz="1800" baseline="0" dirty="0" smtClean="0"/>
                        <a:t>Copy &amp; utilize report created for </a:t>
                      </a:r>
                      <a:r>
                        <a:rPr lang="en-US" sz="1800" baseline="0" dirty="0" err="1" smtClean="0"/>
                        <a:t>CareLearn</a:t>
                      </a:r>
                      <a:endParaRPr lang="en-US" sz="1800" baseline="0" dirty="0" smtClean="0"/>
                    </a:p>
                    <a:p>
                      <a:r>
                        <a:rPr lang="en-US" sz="1800" baseline="0" dirty="0" smtClean="0"/>
                        <a:t>Copy &amp; utilize report created for </a:t>
                      </a:r>
                      <a:r>
                        <a:rPr lang="en-US" sz="1800" baseline="0" dirty="0" err="1" smtClean="0"/>
                        <a:t>CareLearn</a:t>
                      </a:r>
                      <a:endParaRPr lang="en-US" sz="1800" baseline="0" dirty="0" smtClean="0"/>
                    </a:p>
                  </a:txBody>
                  <a:tcPr/>
                </a:tc>
                <a:extLst>
                  <a:ext uri="{0D108BD9-81ED-4DB2-BD59-A6C34878D82A}">
                    <a16:rowId xmlns:a16="http://schemas.microsoft.com/office/drawing/2014/main" val="3383234116"/>
                  </a:ext>
                </a:extLst>
              </a:tr>
              <a:tr h="1305240">
                <a:tc>
                  <a:txBody>
                    <a:bodyPr/>
                    <a:lstStyle/>
                    <a:p>
                      <a:r>
                        <a:rPr lang="en-US" sz="1800" dirty="0" smtClean="0"/>
                        <a:t>User Activity in TLC</a:t>
                      </a:r>
                    </a:p>
                    <a:p>
                      <a:r>
                        <a:rPr lang="en-US" sz="1800" dirty="0" smtClean="0"/>
                        <a:t>- User who haven’t accessed TLC/No</a:t>
                      </a:r>
                      <a:r>
                        <a:rPr lang="en-US" sz="1800" baseline="0" dirty="0" smtClean="0"/>
                        <a:t> Activity in 90 days</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Copy &amp; utilize report created for </a:t>
                      </a:r>
                      <a:r>
                        <a:rPr lang="en-US" sz="1800" baseline="0" dirty="0" err="1" smtClean="0"/>
                        <a:t>CareLearn</a:t>
                      </a:r>
                      <a:endParaRPr lang="en-US" sz="1800" baseline="0" dirty="0" smtClean="0"/>
                    </a:p>
                  </a:txBody>
                  <a:tcPr/>
                </a:tc>
                <a:extLst>
                  <a:ext uri="{0D108BD9-81ED-4DB2-BD59-A6C34878D82A}">
                    <a16:rowId xmlns:a16="http://schemas.microsoft.com/office/drawing/2014/main" val="2028416562"/>
                  </a:ext>
                </a:extLst>
              </a:tr>
              <a:tr h="529347">
                <a:tc>
                  <a:txBody>
                    <a:bodyPr/>
                    <a:lstStyle/>
                    <a:p>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a:tc>
                <a:extLst>
                  <a:ext uri="{0D108BD9-81ED-4DB2-BD59-A6C34878D82A}">
                    <a16:rowId xmlns:a16="http://schemas.microsoft.com/office/drawing/2014/main" val="3695646102"/>
                  </a:ext>
                </a:extLst>
              </a:tr>
            </a:tbl>
          </a:graphicData>
        </a:graphic>
      </p:graphicFrame>
      <p:sp>
        <p:nvSpPr>
          <p:cNvPr id="6" name="Rectangle 5"/>
          <p:cNvSpPr/>
          <p:nvPr/>
        </p:nvSpPr>
        <p:spPr>
          <a:xfrm>
            <a:off x="-9427" y="2618"/>
            <a:ext cx="12201427" cy="5683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Snip Single Corner Rectangle 6"/>
          <p:cNvSpPr/>
          <p:nvPr/>
        </p:nvSpPr>
        <p:spPr>
          <a:xfrm rot="10800000">
            <a:off x="9410700" y="-30096"/>
            <a:ext cx="2781300" cy="669305"/>
          </a:xfrm>
          <a:prstGeom prst="snip1Rect">
            <a:avLst/>
          </a:prstGeom>
          <a:solidFill>
            <a:srgbClr val="89AB1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1412" y="82870"/>
            <a:ext cx="2916820" cy="461665"/>
          </a:xfrm>
          <a:prstGeom prst="rect">
            <a:avLst/>
          </a:prstGeom>
          <a:noFill/>
        </p:spPr>
        <p:txBody>
          <a:bodyPr wrap="square" rtlCol="0">
            <a:spAutoFit/>
          </a:bodyPr>
          <a:lstStyle/>
          <a:p>
            <a:r>
              <a:rPr lang="en-US" sz="2400" b="1" dirty="0" smtClean="0">
                <a:solidFill>
                  <a:schemeClr val="bg1"/>
                </a:solidFill>
              </a:rPr>
              <a:t>Extended Enterprise </a:t>
            </a:r>
            <a:endParaRPr lang="en-US" sz="2400" b="1" dirty="0">
              <a:solidFill>
                <a:schemeClr val="bg1"/>
              </a:solidFill>
            </a:endParaRPr>
          </a:p>
        </p:txBody>
      </p:sp>
      <p:sp>
        <p:nvSpPr>
          <p:cNvPr id="9" name="Rectangle 8"/>
          <p:cNvSpPr/>
          <p:nvPr/>
        </p:nvSpPr>
        <p:spPr>
          <a:xfrm>
            <a:off x="9746876" y="113648"/>
            <a:ext cx="3201041" cy="307777"/>
          </a:xfrm>
          <a:prstGeom prst="rect">
            <a:avLst/>
          </a:prstGeom>
        </p:spPr>
        <p:txBody>
          <a:bodyPr wrap="square">
            <a:spAutoFit/>
          </a:bodyPr>
          <a:lstStyle/>
          <a:p>
            <a:r>
              <a:rPr lang="en-US" sz="1400" dirty="0" smtClean="0">
                <a:solidFill>
                  <a:schemeClr val="bg1"/>
                </a:solidFill>
                <a:latin typeface="Arial" panose="020B0604020202020204" pitchFamily="34" charset="0"/>
                <a:cs typeface="Arial" panose="020B0604020202020204" pitchFamily="34" charset="0"/>
              </a:rPr>
              <a:t>The Learning Center</a:t>
            </a:r>
            <a:endParaRPr lang="en-US" sz="1400" dirty="0"/>
          </a:p>
        </p:txBody>
      </p:sp>
    </p:spTree>
    <p:extLst>
      <p:ext uri="{BB962C8B-B14F-4D97-AF65-F5344CB8AC3E}">
        <p14:creationId xmlns:p14="http://schemas.microsoft.com/office/powerpoint/2010/main" val="1487295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96671532"/>
              </p:ext>
            </p:extLst>
          </p:nvPr>
        </p:nvGraphicFramePr>
        <p:xfrm>
          <a:off x="826911" y="1145895"/>
          <a:ext cx="10191044" cy="5414908"/>
        </p:xfrm>
        <a:graphic>
          <a:graphicData uri="http://schemas.openxmlformats.org/drawingml/2006/table">
            <a:tbl>
              <a:tblPr>
                <a:tableStyleId>{5C22544A-7EE6-4342-B048-85BDC9FD1C3A}</a:tableStyleId>
              </a:tblPr>
              <a:tblGrid>
                <a:gridCol w="10191044">
                  <a:extLst>
                    <a:ext uri="{9D8B030D-6E8A-4147-A177-3AD203B41FA5}">
                      <a16:colId xmlns:a16="http://schemas.microsoft.com/office/drawing/2014/main" val="2290071724"/>
                    </a:ext>
                  </a:extLst>
                </a:gridCol>
              </a:tblGrid>
              <a:tr h="430653">
                <a:tc>
                  <a:txBody>
                    <a:bodyPr/>
                    <a:lstStyle/>
                    <a:p>
                      <a:pPr algn="l" fontAlgn="b"/>
                      <a:r>
                        <a:rPr lang="en-US" sz="1400" b="1" u="none" strike="noStrike" dirty="0" smtClean="0">
                          <a:effectLst/>
                        </a:rPr>
                        <a:t>Completion Status</a:t>
                      </a:r>
                      <a:r>
                        <a:rPr lang="en-US" sz="1400" b="1" u="none" strike="noStrike" baseline="0" dirty="0" smtClean="0">
                          <a:effectLst/>
                        </a:rPr>
                        <a:t> by Activity </a:t>
                      </a:r>
                      <a:r>
                        <a:rPr lang="en-US" sz="1200" u="none" strike="noStrike" baseline="0" dirty="0" smtClean="0">
                          <a:effectLst/>
                        </a:rPr>
                        <a:t>- </a:t>
                      </a:r>
                      <a:r>
                        <a:rPr lang="en-US" sz="1200" u="none" strike="noStrike" dirty="0" smtClean="0">
                          <a:effectLst/>
                        </a:rPr>
                        <a:t>This </a:t>
                      </a:r>
                      <a:r>
                        <a:rPr lang="en-US" sz="1200" u="none" strike="noStrike" dirty="0">
                          <a:effectLst/>
                        </a:rPr>
                        <a:t>report details completion status sorted by activity.  pg. 110 in </a:t>
                      </a:r>
                      <a:r>
                        <a:rPr lang="en-US" sz="1200" u="none" strike="noStrike" dirty="0" err="1">
                          <a:effectLst/>
                        </a:rPr>
                        <a:t>SumTotal</a:t>
                      </a:r>
                      <a:r>
                        <a:rPr lang="en-US" sz="1200" u="none" strike="noStrike" dirty="0">
                          <a:effectLst/>
                        </a:rPr>
                        <a:t> Reporting </a:t>
                      </a:r>
                      <a:r>
                        <a:rPr lang="en-US" sz="1200" u="none" strike="noStrike" dirty="0" smtClean="0">
                          <a:effectLst/>
                        </a:rPr>
                        <a:t>Guide</a:t>
                      </a:r>
                    </a:p>
                    <a:p>
                      <a:pPr algn="l" fontAlgn="b"/>
                      <a:endParaRPr lang="en-US" sz="1200" b="0" i="0" u="none" strike="noStrike" dirty="0">
                        <a:solidFill>
                          <a:srgbClr val="000000"/>
                        </a:solidFill>
                        <a:effectLst/>
                        <a:latin typeface="Calibri" panose="020F0502020204030204" pitchFamily="34" charset="0"/>
                      </a:endParaRPr>
                    </a:p>
                  </a:txBody>
                  <a:tcPr marL="6390" marR="6390" marT="6390" marB="0" anchor="b">
                    <a:noFill/>
                  </a:tcPr>
                </a:tc>
                <a:extLst>
                  <a:ext uri="{0D108BD9-81ED-4DB2-BD59-A6C34878D82A}">
                    <a16:rowId xmlns:a16="http://schemas.microsoft.com/office/drawing/2014/main" val="3797559857"/>
                  </a:ext>
                </a:extLst>
              </a:tr>
              <a:tr h="683435">
                <a:tc>
                  <a:txBody>
                    <a:bodyPr/>
                    <a:lstStyle/>
                    <a:p>
                      <a:pPr algn="l" fontAlgn="b"/>
                      <a:r>
                        <a:rPr lang="en-US" sz="1400" b="1" u="none" strike="noStrike" dirty="0" smtClean="0">
                          <a:effectLst/>
                        </a:rPr>
                        <a:t>Activity Audiences Report </a:t>
                      </a:r>
                      <a:r>
                        <a:rPr lang="en-US" sz="1200" u="none" strike="noStrike" dirty="0" smtClean="0">
                          <a:effectLst/>
                        </a:rPr>
                        <a:t>- This </a:t>
                      </a:r>
                      <a:r>
                        <a:rPr lang="en-US" sz="1200" u="none" strike="noStrike" dirty="0">
                          <a:effectLst/>
                        </a:rPr>
                        <a:t>report provides an overall view of activities and what groups they are intended for. It details what groups are allowed to view the activity. Finally, it details what groups are already assigned to an activity</a:t>
                      </a:r>
                      <a:r>
                        <a:rPr lang="en-US" sz="1200" u="none" strike="noStrike" dirty="0" smtClean="0">
                          <a:effectLst/>
                        </a:rPr>
                        <a:t>.  Pg</a:t>
                      </a:r>
                      <a:r>
                        <a:rPr lang="en-US" sz="1200" u="none" strike="noStrike" dirty="0">
                          <a:effectLst/>
                        </a:rPr>
                        <a:t>. 19 in </a:t>
                      </a:r>
                      <a:r>
                        <a:rPr lang="en-US" sz="1200" u="none" strike="noStrike" dirty="0" err="1">
                          <a:effectLst/>
                        </a:rPr>
                        <a:t>SumTotal</a:t>
                      </a:r>
                      <a:r>
                        <a:rPr lang="en-US" sz="1200" u="none" strike="noStrike" dirty="0">
                          <a:effectLst/>
                        </a:rPr>
                        <a:t> Reporting </a:t>
                      </a:r>
                      <a:r>
                        <a:rPr lang="en-US" sz="1200" u="none" strike="noStrike" dirty="0" smtClean="0">
                          <a:effectLst/>
                        </a:rPr>
                        <a:t>Guide</a:t>
                      </a:r>
                    </a:p>
                    <a:p>
                      <a:pPr algn="l" fontAlgn="b"/>
                      <a:endParaRPr lang="en-US" sz="1200" b="0" i="0" u="none" strike="noStrike" dirty="0">
                        <a:solidFill>
                          <a:srgbClr val="000000"/>
                        </a:solidFill>
                        <a:effectLst/>
                        <a:latin typeface="Calibri" panose="020F0502020204030204" pitchFamily="34" charset="0"/>
                      </a:endParaRPr>
                    </a:p>
                  </a:txBody>
                  <a:tcPr marL="6390" marR="6390" marT="6390" marB="0" anchor="b"/>
                </a:tc>
                <a:extLst>
                  <a:ext uri="{0D108BD9-81ED-4DB2-BD59-A6C34878D82A}">
                    <a16:rowId xmlns:a16="http://schemas.microsoft.com/office/drawing/2014/main" val="360603917"/>
                  </a:ext>
                </a:extLst>
              </a:tr>
              <a:tr h="430653">
                <a:tc>
                  <a:txBody>
                    <a:bodyPr/>
                    <a:lstStyle/>
                    <a:p>
                      <a:pPr algn="l" fontAlgn="b"/>
                      <a:r>
                        <a:rPr lang="en-US" sz="1400" b="1" u="none" strike="noStrike" dirty="0" smtClean="0">
                          <a:effectLst/>
                        </a:rPr>
                        <a:t>Exception Report by Activity Detail</a:t>
                      </a:r>
                      <a:r>
                        <a:rPr lang="en-US" sz="1400" b="1" u="none" strike="noStrike" baseline="0" dirty="0" smtClean="0">
                          <a:effectLst/>
                        </a:rPr>
                        <a:t> </a:t>
                      </a:r>
                      <a:r>
                        <a:rPr lang="en-US" sz="1200" u="none" strike="noStrike" baseline="0" dirty="0" smtClean="0">
                          <a:effectLst/>
                        </a:rPr>
                        <a:t>- </a:t>
                      </a:r>
                      <a:r>
                        <a:rPr lang="en-US" sz="1200" u="none" strike="noStrike" dirty="0" smtClean="0">
                          <a:effectLst/>
                        </a:rPr>
                        <a:t>Pg</a:t>
                      </a:r>
                      <a:r>
                        <a:rPr lang="en-US" sz="1200" u="none" strike="noStrike" dirty="0">
                          <a:effectLst/>
                        </a:rPr>
                        <a:t>. 160 in </a:t>
                      </a:r>
                      <a:r>
                        <a:rPr lang="en-US" sz="1200" u="none" strike="noStrike" dirty="0" err="1">
                          <a:effectLst/>
                        </a:rPr>
                        <a:t>SumTotal</a:t>
                      </a:r>
                      <a:r>
                        <a:rPr lang="en-US" sz="1200" u="none" strike="noStrike" dirty="0">
                          <a:effectLst/>
                        </a:rPr>
                        <a:t> Reporting </a:t>
                      </a:r>
                      <a:r>
                        <a:rPr lang="en-US" sz="1200" u="none" strike="noStrike" dirty="0" smtClean="0">
                          <a:effectLst/>
                        </a:rPr>
                        <a:t>Guide</a:t>
                      </a:r>
                    </a:p>
                    <a:p>
                      <a:pPr algn="l" fontAlgn="b"/>
                      <a:endParaRPr lang="en-US" sz="1200" b="0" i="0" u="none" strike="noStrike" dirty="0">
                        <a:solidFill>
                          <a:srgbClr val="000000"/>
                        </a:solidFill>
                        <a:effectLst/>
                        <a:latin typeface="Calibri" panose="020F0502020204030204" pitchFamily="34" charset="0"/>
                      </a:endParaRPr>
                    </a:p>
                  </a:txBody>
                  <a:tcPr marL="6390" marR="6390" marT="6390" marB="0" anchor="b">
                    <a:noFill/>
                  </a:tcPr>
                </a:tc>
                <a:extLst>
                  <a:ext uri="{0D108BD9-81ED-4DB2-BD59-A6C34878D82A}">
                    <a16:rowId xmlns:a16="http://schemas.microsoft.com/office/drawing/2014/main" val="1786417959"/>
                  </a:ext>
                </a:extLst>
              </a:tr>
              <a:tr h="430653">
                <a:tc>
                  <a:txBody>
                    <a:bodyPr/>
                    <a:lstStyle/>
                    <a:p>
                      <a:pPr algn="l" fontAlgn="b"/>
                      <a:r>
                        <a:rPr lang="en-US" sz="1400" b="1" u="none" strike="noStrike" dirty="0" smtClean="0">
                          <a:effectLst/>
                        </a:rPr>
                        <a:t>Audiences</a:t>
                      </a:r>
                      <a:r>
                        <a:rPr lang="en-US" sz="1400" u="none" strike="noStrike" dirty="0" smtClean="0">
                          <a:effectLst/>
                        </a:rPr>
                        <a:t> </a:t>
                      </a:r>
                      <a:r>
                        <a:rPr lang="en-US" sz="1200" u="none" strike="noStrike" dirty="0" smtClean="0">
                          <a:effectLst/>
                        </a:rPr>
                        <a:t>- This </a:t>
                      </a:r>
                      <a:r>
                        <a:rPr lang="en-US" sz="1200" u="none" strike="noStrike" dirty="0">
                          <a:effectLst/>
                        </a:rPr>
                        <a:t>report provides a list of audiences and associated or assigned learning activities. </a:t>
                      </a:r>
                      <a:r>
                        <a:rPr lang="en-US" sz="1200" u="none" strike="noStrike" baseline="0" dirty="0" smtClean="0">
                          <a:effectLst/>
                        </a:rPr>
                        <a:t>  </a:t>
                      </a:r>
                      <a:r>
                        <a:rPr lang="en-US" sz="1200" u="none" strike="noStrike" dirty="0" smtClean="0">
                          <a:effectLst/>
                        </a:rPr>
                        <a:t>Pg</a:t>
                      </a:r>
                      <a:r>
                        <a:rPr lang="en-US" sz="1200" u="none" strike="noStrike" dirty="0">
                          <a:effectLst/>
                        </a:rPr>
                        <a:t>. 43 in </a:t>
                      </a:r>
                      <a:r>
                        <a:rPr lang="en-US" sz="1200" u="none" strike="noStrike" dirty="0" err="1">
                          <a:effectLst/>
                        </a:rPr>
                        <a:t>SumTotal</a:t>
                      </a:r>
                      <a:r>
                        <a:rPr lang="en-US" sz="1200" u="none" strike="noStrike" dirty="0">
                          <a:effectLst/>
                        </a:rPr>
                        <a:t> Reporting </a:t>
                      </a:r>
                      <a:r>
                        <a:rPr lang="en-US" sz="1200" u="none" strike="noStrike" dirty="0" smtClean="0">
                          <a:effectLst/>
                        </a:rPr>
                        <a:t>Guide</a:t>
                      </a:r>
                    </a:p>
                    <a:p>
                      <a:pPr algn="l" fontAlgn="b"/>
                      <a:endParaRPr lang="en-US" sz="1200" b="0" i="0" u="none" strike="noStrike" dirty="0">
                        <a:solidFill>
                          <a:srgbClr val="000000"/>
                        </a:solidFill>
                        <a:effectLst/>
                        <a:latin typeface="Calibri" panose="020F0502020204030204" pitchFamily="34" charset="0"/>
                      </a:endParaRPr>
                    </a:p>
                  </a:txBody>
                  <a:tcPr marL="6390" marR="6390" marT="6390" marB="0" anchor="b"/>
                </a:tc>
                <a:extLst>
                  <a:ext uri="{0D108BD9-81ED-4DB2-BD59-A6C34878D82A}">
                    <a16:rowId xmlns:a16="http://schemas.microsoft.com/office/drawing/2014/main" val="3758176980"/>
                  </a:ext>
                </a:extLst>
              </a:tr>
              <a:tr h="683435">
                <a:tc>
                  <a:txBody>
                    <a:bodyPr/>
                    <a:lstStyle/>
                    <a:p>
                      <a:pPr algn="l" fontAlgn="b"/>
                      <a:r>
                        <a:rPr lang="en-US" sz="1400" b="1" u="none" strike="noStrike" dirty="0" smtClean="0">
                          <a:effectLst/>
                        </a:rPr>
                        <a:t>Late Completion Count by Manager</a:t>
                      </a:r>
                      <a:r>
                        <a:rPr lang="en-US" sz="1400" b="1" u="none" strike="noStrike" baseline="0" dirty="0" smtClean="0">
                          <a:effectLst/>
                        </a:rPr>
                        <a:t> </a:t>
                      </a:r>
                      <a:r>
                        <a:rPr lang="en-US" sz="1200" u="none" strike="noStrike" baseline="0" dirty="0" smtClean="0">
                          <a:effectLst/>
                        </a:rPr>
                        <a:t>- </a:t>
                      </a:r>
                      <a:r>
                        <a:rPr lang="en-US" sz="1200" u="none" strike="noStrike" dirty="0" smtClean="0">
                          <a:effectLst/>
                        </a:rPr>
                        <a:t>This </a:t>
                      </a:r>
                      <a:r>
                        <a:rPr lang="en-US" sz="1200" u="none" strike="noStrike" dirty="0">
                          <a:effectLst/>
                        </a:rPr>
                        <a:t>report provides the counts and percentages of users who have completed assignments or not completed assignments both before and after the due date</a:t>
                      </a:r>
                      <a:r>
                        <a:rPr lang="en-US" sz="1200" u="none" strike="noStrike" dirty="0" smtClean="0">
                          <a:effectLst/>
                        </a:rPr>
                        <a:t>.  Pg</a:t>
                      </a:r>
                      <a:r>
                        <a:rPr lang="en-US" sz="1200" u="none" strike="noStrike" dirty="0">
                          <a:effectLst/>
                        </a:rPr>
                        <a:t>. 119 in </a:t>
                      </a:r>
                      <a:r>
                        <a:rPr lang="en-US" sz="1200" u="none" strike="noStrike" dirty="0" err="1">
                          <a:effectLst/>
                        </a:rPr>
                        <a:t>SumTotal</a:t>
                      </a:r>
                      <a:r>
                        <a:rPr lang="en-US" sz="1200" u="none" strike="noStrike" dirty="0">
                          <a:effectLst/>
                        </a:rPr>
                        <a:t> Reporting </a:t>
                      </a:r>
                      <a:r>
                        <a:rPr lang="en-US" sz="1200" u="none" strike="noStrike" dirty="0" smtClean="0">
                          <a:effectLst/>
                        </a:rPr>
                        <a:t>Guide</a:t>
                      </a:r>
                    </a:p>
                    <a:p>
                      <a:pPr algn="l" fontAlgn="b"/>
                      <a:endParaRPr lang="en-US" sz="1200" b="0" i="0" u="none" strike="noStrike" dirty="0">
                        <a:solidFill>
                          <a:srgbClr val="000000"/>
                        </a:solidFill>
                        <a:effectLst/>
                        <a:latin typeface="Calibri" panose="020F0502020204030204" pitchFamily="34" charset="0"/>
                      </a:endParaRPr>
                    </a:p>
                  </a:txBody>
                  <a:tcPr marL="6390" marR="6390" marT="6390" marB="0" anchor="b">
                    <a:noFill/>
                  </a:tcPr>
                </a:tc>
                <a:extLst>
                  <a:ext uri="{0D108BD9-81ED-4DB2-BD59-A6C34878D82A}">
                    <a16:rowId xmlns:a16="http://schemas.microsoft.com/office/drawing/2014/main" val="4028660254"/>
                  </a:ext>
                </a:extLst>
              </a:tr>
              <a:tr h="626261">
                <a:tc>
                  <a:txBody>
                    <a:bodyPr/>
                    <a:lstStyle/>
                    <a:p>
                      <a:pPr algn="l" fontAlgn="b"/>
                      <a:r>
                        <a:rPr lang="en-US" sz="1400" b="1" u="none" strike="noStrike" dirty="0" smtClean="0">
                          <a:effectLst/>
                        </a:rPr>
                        <a:t>Open Enrollment Report </a:t>
                      </a:r>
                      <a:r>
                        <a:rPr lang="en-US" sz="1200" u="none" strike="noStrike" dirty="0" smtClean="0">
                          <a:effectLst/>
                        </a:rPr>
                        <a:t>- This </a:t>
                      </a:r>
                      <a:r>
                        <a:rPr lang="en-US" sz="1200" u="none" strike="noStrike" dirty="0">
                          <a:effectLst/>
                        </a:rPr>
                        <a:t>report displays the number of users registered or on waiting list for ILT (Instructor Led Training) Classes</a:t>
                      </a:r>
                      <a:r>
                        <a:rPr lang="en-US" sz="1200" u="none" strike="noStrike" dirty="0" smtClean="0">
                          <a:effectLst/>
                        </a:rPr>
                        <a:t>.  Pg</a:t>
                      </a:r>
                      <a:r>
                        <a:rPr lang="en-US" sz="1200" u="none" strike="noStrike" dirty="0">
                          <a:effectLst/>
                        </a:rPr>
                        <a:t>. 124 in </a:t>
                      </a:r>
                      <a:r>
                        <a:rPr lang="en-US" sz="1200" u="none" strike="noStrike" dirty="0" err="1">
                          <a:effectLst/>
                        </a:rPr>
                        <a:t>SumTotal</a:t>
                      </a:r>
                      <a:r>
                        <a:rPr lang="en-US" sz="1200" u="none" strike="noStrike" dirty="0">
                          <a:effectLst/>
                        </a:rPr>
                        <a:t> Reporting </a:t>
                      </a:r>
                      <a:r>
                        <a:rPr lang="en-US" sz="1200" u="none" strike="noStrike" dirty="0" smtClean="0">
                          <a:effectLst/>
                        </a:rPr>
                        <a:t>Guide</a:t>
                      </a:r>
                    </a:p>
                    <a:p>
                      <a:pPr algn="l" fontAlgn="b"/>
                      <a:endParaRPr lang="en-US" sz="1200" b="0" i="0" u="none" strike="noStrike" dirty="0">
                        <a:solidFill>
                          <a:srgbClr val="000000"/>
                        </a:solidFill>
                        <a:effectLst/>
                        <a:latin typeface="Calibri" panose="020F0502020204030204" pitchFamily="34" charset="0"/>
                      </a:endParaRPr>
                    </a:p>
                  </a:txBody>
                  <a:tcPr marL="6390" marR="6390" marT="6390" marB="0" anchor="b"/>
                </a:tc>
                <a:extLst>
                  <a:ext uri="{0D108BD9-81ED-4DB2-BD59-A6C34878D82A}">
                    <a16:rowId xmlns:a16="http://schemas.microsoft.com/office/drawing/2014/main" val="3347449688"/>
                  </a:ext>
                </a:extLst>
              </a:tr>
              <a:tr h="820122">
                <a:tc>
                  <a:txBody>
                    <a:bodyPr/>
                    <a:lstStyle/>
                    <a:p>
                      <a:pPr algn="l" fontAlgn="b"/>
                      <a:r>
                        <a:rPr lang="en-US" sz="1400" b="1" u="none" strike="noStrike" dirty="0" smtClean="0">
                          <a:effectLst/>
                        </a:rPr>
                        <a:t>Eligibility</a:t>
                      </a:r>
                      <a:r>
                        <a:rPr lang="en-US" sz="1400" b="1" u="none" strike="noStrike" baseline="0" dirty="0" smtClean="0">
                          <a:effectLst/>
                        </a:rPr>
                        <a:t> Report </a:t>
                      </a:r>
                      <a:r>
                        <a:rPr lang="en-US" sz="1200" u="none" strike="noStrike" baseline="0" dirty="0" smtClean="0">
                          <a:effectLst/>
                        </a:rPr>
                        <a:t>- </a:t>
                      </a:r>
                      <a:r>
                        <a:rPr lang="en-US" sz="1200" u="none" strike="noStrike" dirty="0" smtClean="0">
                          <a:effectLst/>
                        </a:rPr>
                        <a:t>This </a:t>
                      </a:r>
                      <a:r>
                        <a:rPr lang="en-US" sz="1200" u="none" strike="noStrike" dirty="0">
                          <a:effectLst/>
                        </a:rPr>
                        <a:t>Report displays the registration status of specific users for specific activities. These activities may or may not be assigned. All users within the designated audiences shall appear on the report whether or not they are assigned</a:t>
                      </a:r>
                      <a:r>
                        <a:rPr lang="en-US" sz="1200" u="none" strike="noStrike" dirty="0" smtClean="0">
                          <a:effectLst/>
                        </a:rPr>
                        <a:t>.  Pg</a:t>
                      </a:r>
                      <a:r>
                        <a:rPr lang="en-US" sz="1200" u="none" strike="noStrike" dirty="0">
                          <a:effectLst/>
                        </a:rPr>
                        <a:t>., 118 in </a:t>
                      </a:r>
                      <a:r>
                        <a:rPr lang="en-US" sz="1200" u="none" strike="noStrike" dirty="0" err="1">
                          <a:effectLst/>
                        </a:rPr>
                        <a:t>SumTotal</a:t>
                      </a:r>
                      <a:r>
                        <a:rPr lang="en-US" sz="1200" u="none" strike="noStrike" dirty="0">
                          <a:effectLst/>
                        </a:rPr>
                        <a:t> Reporting </a:t>
                      </a:r>
                      <a:r>
                        <a:rPr lang="en-US" sz="1200" u="none" strike="noStrike" dirty="0" smtClean="0">
                          <a:effectLst/>
                        </a:rPr>
                        <a:t>Guide</a:t>
                      </a:r>
                    </a:p>
                    <a:p>
                      <a:pPr algn="l" fontAlgn="b"/>
                      <a:endParaRPr lang="en-US" sz="1200" b="0" i="0" u="none" strike="noStrike" dirty="0">
                        <a:solidFill>
                          <a:srgbClr val="000000"/>
                        </a:solidFill>
                        <a:effectLst/>
                        <a:latin typeface="Calibri" panose="020F0502020204030204" pitchFamily="34" charset="0"/>
                      </a:endParaRPr>
                    </a:p>
                  </a:txBody>
                  <a:tcPr marL="6390" marR="6390" marT="6390" marB="0" anchor="b">
                    <a:noFill/>
                  </a:tcPr>
                </a:tc>
                <a:extLst>
                  <a:ext uri="{0D108BD9-81ED-4DB2-BD59-A6C34878D82A}">
                    <a16:rowId xmlns:a16="http://schemas.microsoft.com/office/drawing/2014/main" val="913459191"/>
                  </a:ext>
                </a:extLst>
              </a:tr>
              <a:tr h="626261">
                <a:tc>
                  <a:txBody>
                    <a:bodyPr/>
                    <a:lstStyle/>
                    <a:p>
                      <a:pPr algn="l" fontAlgn="b"/>
                      <a:r>
                        <a:rPr lang="en-US" sz="1400" b="1" u="none" strike="noStrike" dirty="0" smtClean="0">
                          <a:effectLst/>
                        </a:rPr>
                        <a:t>Instructor</a:t>
                      </a:r>
                      <a:r>
                        <a:rPr lang="en-US" sz="1400" b="1" u="none" strike="noStrike" baseline="0" dirty="0" smtClean="0">
                          <a:effectLst/>
                        </a:rPr>
                        <a:t> Utilization Report </a:t>
                      </a:r>
                      <a:r>
                        <a:rPr lang="en-US" sz="1200" u="none" strike="noStrike" baseline="0" dirty="0" smtClean="0">
                          <a:effectLst/>
                        </a:rPr>
                        <a:t>- </a:t>
                      </a:r>
                      <a:r>
                        <a:rPr lang="en-US" sz="1200" u="none" strike="noStrike" dirty="0" smtClean="0">
                          <a:effectLst/>
                        </a:rPr>
                        <a:t>This </a:t>
                      </a:r>
                      <a:r>
                        <a:rPr lang="en-US" sz="1200" u="none" strike="noStrike" dirty="0">
                          <a:effectLst/>
                        </a:rPr>
                        <a:t>report displays instructors and the number of activities they are teaching as well as estimated instruction times</a:t>
                      </a:r>
                      <a:r>
                        <a:rPr lang="en-US" sz="1200" u="none" strike="noStrike" dirty="0" smtClean="0">
                          <a:effectLst/>
                        </a:rPr>
                        <a:t>.  Pg</a:t>
                      </a:r>
                      <a:r>
                        <a:rPr lang="en-US" sz="1200" u="none" strike="noStrike" dirty="0">
                          <a:effectLst/>
                        </a:rPr>
                        <a:t>., 231 in </a:t>
                      </a:r>
                      <a:r>
                        <a:rPr lang="en-US" sz="1200" u="none" strike="noStrike" dirty="0" err="1">
                          <a:effectLst/>
                        </a:rPr>
                        <a:t>SumTotal</a:t>
                      </a:r>
                      <a:r>
                        <a:rPr lang="en-US" sz="1200" u="none" strike="noStrike" dirty="0">
                          <a:effectLst/>
                        </a:rPr>
                        <a:t> Reporting </a:t>
                      </a:r>
                      <a:r>
                        <a:rPr lang="en-US" sz="1200" u="none" strike="noStrike" dirty="0" smtClean="0">
                          <a:effectLst/>
                        </a:rPr>
                        <a:t>Guide</a:t>
                      </a:r>
                    </a:p>
                    <a:p>
                      <a:pPr algn="l" fontAlgn="b"/>
                      <a:endParaRPr lang="en-US" sz="1200" b="0" i="0" u="none" strike="noStrike" dirty="0">
                        <a:solidFill>
                          <a:srgbClr val="000000"/>
                        </a:solidFill>
                        <a:effectLst/>
                        <a:latin typeface="Calibri" panose="020F0502020204030204" pitchFamily="34" charset="0"/>
                      </a:endParaRPr>
                    </a:p>
                  </a:txBody>
                  <a:tcPr marL="6390" marR="6390" marT="6390" marB="0" anchor="b"/>
                </a:tc>
                <a:extLst>
                  <a:ext uri="{0D108BD9-81ED-4DB2-BD59-A6C34878D82A}">
                    <a16:rowId xmlns:a16="http://schemas.microsoft.com/office/drawing/2014/main" val="3509511818"/>
                  </a:ext>
                </a:extLst>
              </a:tr>
              <a:tr h="683435">
                <a:tc>
                  <a:txBody>
                    <a:bodyPr/>
                    <a:lstStyle/>
                    <a:p>
                      <a:pPr algn="l" fontAlgn="b"/>
                      <a:r>
                        <a:rPr lang="en-US" sz="1400" b="1" u="none" strike="noStrike" dirty="0" smtClean="0">
                          <a:effectLst/>
                        </a:rPr>
                        <a:t>Aggregate Performance by Quick Assessment, By User </a:t>
                      </a:r>
                      <a:r>
                        <a:rPr lang="en-US" sz="1200" u="none" strike="noStrike" dirty="0" smtClean="0">
                          <a:effectLst/>
                        </a:rPr>
                        <a:t>- This </a:t>
                      </a:r>
                      <a:r>
                        <a:rPr lang="en-US" sz="1200" u="none" strike="noStrike" dirty="0">
                          <a:effectLst/>
                        </a:rPr>
                        <a:t>report  displays the aggregate performance for specific user assessment attempts including activity names, scores, last attempt dates, manager, and employee information.  </a:t>
                      </a:r>
                      <a:r>
                        <a:rPr lang="en-US" sz="1200" u="none" strike="noStrike" dirty="0" err="1" smtClean="0">
                          <a:effectLst/>
                        </a:rPr>
                        <a:t>Pg</a:t>
                      </a:r>
                      <a:r>
                        <a:rPr lang="en-US" sz="1200" u="none" strike="noStrike" dirty="0" smtClean="0">
                          <a:effectLst/>
                        </a:rPr>
                        <a:t> , </a:t>
                      </a:r>
                      <a:r>
                        <a:rPr lang="en-US" sz="1200" u="none" strike="noStrike" dirty="0">
                          <a:effectLst/>
                        </a:rPr>
                        <a:t>272 in </a:t>
                      </a:r>
                      <a:r>
                        <a:rPr lang="en-US" sz="1200" u="none" strike="noStrike" dirty="0" err="1">
                          <a:effectLst/>
                        </a:rPr>
                        <a:t>SumTotal</a:t>
                      </a:r>
                      <a:r>
                        <a:rPr lang="en-US" sz="1200" u="none" strike="noStrike" dirty="0">
                          <a:effectLst/>
                        </a:rPr>
                        <a:t> Reporting </a:t>
                      </a:r>
                      <a:r>
                        <a:rPr lang="en-US" sz="1200" u="none" strike="noStrike" dirty="0" smtClean="0">
                          <a:effectLst/>
                        </a:rPr>
                        <a:t>Guide</a:t>
                      </a:r>
                    </a:p>
                    <a:p>
                      <a:pPr algn="l" fontAlgn="b"/>
                      <a:endParaRPr lang="en-US" sz="1200" b="0" i="0" u="none" strike="noStrike" dirty="0">
                        <a:solidFill>
                          <a:srgbClr val="000000"/>
                        </a:solidFill>
                        <a:effectLst/>
                        <a:latin typeface="Calibri" panose="020F0502020204030204" pitchFamily="34" charset="0"/>
                      </a:endParaRPr>
                    </a:p>
                  </a:txBody>
                  <a:tcPr marL="6390" marR="6390" marT="6390" marB="0" anchor="b">
                    <a:noFill/>
                  </a:tcPr>
                </a:tc>
                <a:extLst>
                  <a:ext uri="{0D108BD9-81ED-4DB2-BD59-A6C34878D82A}">
                    <a16:rowId xmlns:a16="http://schemas.microsoft.com/office/drawing/2014/main" val="3962580259"/>
                  </a:ext>
                </a:extLst>
              </a:tr>
            </a:tbl>
          </a:graphicData>
        </a:graphic>
      </p:graphicFrame>
      <p:sp>
        <p:nvSpPr>
          <p:cNvPr id="6" name="Rectangle 5"/>
          <p:cNvSpPr/>
          <p:nvPr/>
        </p:nvSpPr>
        <p:spPr>
          <a:xfrm>
            <a:off x="-9427" y="2618"/>
            <a:ext cx="12201427" cy="5683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Snip Single Corner Rectangle 6"/>
          <p:cNvSpPr/>
          <p:nvPr/>
        </p:nvSpPr>
        <p:spPr>
          <a:xfrm rot="10800000">
            <a:off x="9410700" y="-30096"/>
            <a:ext cx="2781300" cy="669305"/>
          </a:xfrm>
          <a:prstGeom prst="snip1Rect">
            <a:avLst/>
          </a:prstGeom>
          <a:solidFill>
            <a:srgbClr val="89AB1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1411" y="82870"/>
            <a:ext cx="6007262" cy="461665"/>
          </a:xfrm>
          <a:prstGeom prst="rect">
            <a:avLst/>
          </a:prstGeom>
          <a:noFill/>
        </p:spPr>
        <p:txBody>
          <a:bodyPr wrap="square" rtlCol="0">
            <a:spAutoFit/>
          </a:bodyPr>
          <a:lstStyle/>
          <a:p>
            <a:r>
              <a:rPr lang="en-US" sz="2400" b="1" dirty="0" smtClean="0">
                <a:solidFill>
                  <a:schemeClr val="bg1"/>
                </a:solidFill>
              </a:rPr>
              <a:t>Examples of Out-of-the-Box Reports</a:t>
            </a:r>
            <a:endParaRPr lang="en-US" sz="2400" b="1" dirty="0">
              <a:solidFill>
                <a:schemeClr val="bg1"/>
              </a:solidFill>
            </a:endParaRPr>
          </a:p>
        </p:txBody>
      </p:sp>
      <p:sp>
        <p:nvSpPr>
          <p:cNvPr id="9" name="Rectangle 8"/>
          <p:cNvSpPr/>
          <p:nvPr/>
        </p:nvSpPr>
        <p:spPr>
          <a:xfrm>
            <a:off x="9746876" y="113648"/>
            <a:ext cx="3201041" cy="307777"/>
          </a:xfrm>
          <a:prstGeom prst="rect">
            <a:avLst/>
          </a:prstGeom>
        </p:spPr>
        <p:txBody>
          <a:bodyPr wrap="square">
            <a:spAutoFit/>
          </a:bodyPr>
          <a:lstStyle/>
          <a:p>
            <a:r>
              <a:rPr lang="en-US" sz="1400" dirty="0" smtClean="0">
                <a:solidFill>
                  <a:schemeClr val="bg1"/>
                </a:solidFill>
                <a:latin typeface="Arial" panose="020B0604020202020204" pitchFamily="34" charset="0"/>
                <a:cs typeface="Arial" panose="020B0604020202020204" pitchFamily="34" charset="0"/>
              </a:rPr>
              <a:t>The Learning Center</a:t>
            </a:r>
            <a:endParaRPr lang="en-US" sz="1400" dirty="0"/>
          </a:p>
        </p:txBody>
      </p:sp>
    </p:spTree>
    <p:extLst>
      <p:ext uri="{BB962C8B-B14F-4D97-AF65-F5344CB8AC3E}">
        <p14:creationId xmlns:p14="http://schemas.microsoft.com/office/powerpoint/2010/main" val="3108091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smtClean="0"/>
              <a:t>Follow directions in </a:t>
            </a:r>
            <a:r>
              <a:rPr lang="en-US" dirty="0" err="1" smtClean="0"/>
              <a:t>SumTotal</a:t>
            </a:r>
            <a:r>
              <a:rPr lang="en-US" dirty="0" smtClean="0"/>
              <a:t> Reporting </a:t>
            </a:r>
            <a:r>
              <a:rPr lang="en-US" dirty="0"/>
              <a:t>_Analytics 19.3 Delivered Reports </a:t>
            </a:r>
            <a:r>
              <a:rPr lang="en-US" dirty="0" smtClean="0"/>
              <a:t>Guide, located on the project SharePoint site </a:t>
            </a:r>
            <a:r>
              <a:rPr lang="en-US" sz="1200" dirty="0" smtClean="0"/>
              <a:t>(look for Documents/Reporting Needs)</a:t>
            </a:r>
            <a:endParaRPr lang="en-US" dirty="0" smtClean="0"/>
          </a:p>
          <a:p>
            <a:pPr>
              <a:buFont typeface="Wingdings" panose="05000000000000000000" pitchFamily="2" charset="2"/>
              <a:buChar char="Ø"/>
            </a:pPr>
            <a:r>
              <a:rPr lang="en-US" dirty="0" smtClean="0"/>
              <a:t>Watch demo of Basic Reporting from 5/19 OCC meeting, stored in the Communications folder on the project SharePoint site </a:t>
            </a:r>
            <a:r>
              <a:rPr lang="en-US" sz="1400" dirty="0" smtClean="0"/>
              <a:t>(sort by created by date)</a:t>
            </a:r>
          </a:p>
          <a:p>
            <a:pPr marL="0" indent="0">
              <a:buNone/>
            </a:pPr>
            <a:endParaRPr lang="en-US" sz="1400" dirty="0" smtClean="0"/>
          </a:p>
          <a:p>
            <a:pPr marL="0" indent="0">
              <a:buNone/>
            </a:pPr>
            <a:r>
              <a:rPr lang="en-US" sz="2300" dirty="0" smtClean="0"/>
              <a:t>Additional Information:</a:t>
            </a:r>
          </a:p>
          <a:p>
            <a:pPr>
              <a:buFont typeface="Wingdings" panose="05000000000000000000" pitchFamily="2" charset="2"/>
              <a:buChar char="Ø"/>
            </a:pPr>
            <a:r>
              <a:rPr lang="en-US" sz="1500" dirty="0" smtClean="0"/>
              <a:t>Advanced </a:t>
            </a:r>
            <a:r>
              <a:rPr lang="en-US" sz="1500" dirty="0"/>
              <a:t>Reports (all docs) -                                   </a:t>
            </a:r>
            <a:r>
              <a:rPr lang="en-US" sz="1500" dirty="0" smtClean="0"/>
              <a:t>	</a:t>
            </a:r>
            <a:r>
              <a:rPr lang="en-US" sz="1500" dirty="0"/>
              <a:t>             </a:t>
            </a:r>
            <a:r>
              <a:rPr lang="en-US" sz="1500" dirty="0" smtClean="0"/>
              <a:t>	</a:t>
            </a:r>
            <a:r>
              <a:rPr lang="en-US" sz="1500" u="sng" dirty="0" smtClean="0">
                <a:hlinkClick r:id="rId2"/>
              </a:rPr>
              <a:t>https</a:t>
            </a:r>
            <a:r>
              <a:rPr lang="en-US" sz="1500" u="sng" dirty="0">
                <a:hlinkClick r:id="rId2"/>
              </a:rPr>
              <a:t>://community.sumtotalsystems.com/p/do/si/topic=560</a:t>
            </a:r>
            <a:r>
              <a:rPr lang="en-US" sz="1500" dirty="0"/>
              <a:t> </a:t>
            </a:r>
          </a:p>
          <a:p>
            <a:pPr>
              <a:buFont typeface="Wingdings" panose="05000000000000000000" pitchFamily="2" charset="2"/>
              <a:buChar char="Ø"/>
            </a:pPr>
            <a:r>
              <a:rPr lang="en-US" sz="1500" dirty="0"/>
              <a:t>OOB Reports -                                                                          </a:t>
            </a:r>
            <a:r>
              <a:rPr lang="en-US" sz="1500" dirty="0" smtClean="0"/>
              <a:t>		 </a:t>
            </a:r>
            <a:r>
              <a:rPr lang="en-US" sz="1500" u="sng" dirty="0">
                <a:hlinkClick r:id="rId3"/>
              </a:rPr>
              <a:t>https://community.sumtotalsystems.com/p/do/sd/sid=10102</a:t>
            </a:r>
            <a:endParaRPr lang="en-US" sz="1500" dirty="0"/>
          </a:p>
          <a:p>
            <a:pPr>
              <a:buFont typeface="Wingdings" panose="05000000000000000000" pitchFamily="2" charset="2"/>
              <a:buChar char="Ø"/>
            </a:pPr>
            <a:r>
              <a:rPr lang="en-US" sz="1500" dirty="0"/>
              <a:t>Dashboards (all templates) -                                                 </a:t>
            </a:r>
            <a:r>
              <a:rPr lang="en-US" sz="1500" dirty="0" smtClean="0"/>
              <a:t>		 </a:t>
            </a:r>
            <a:r>
              <a:rPr lang="en-US" sz="1500" u="sng" dirty="0">
                <a:hlinkClick r:id="rId4"/>
              </a:rPr>
              <a:t>https://community.sumtotalsystems.com/p/do/si/topic=589</a:t>
            </a:r>
            <a:endParaRPr lang="en-US" sz="1500" dirty="0"/>
          </a:p>
          <a:p>
            <a:pPr>
              <a:buFont typeface="Wingdings" panose="05000000000000000000" pitchFamily="2" charset="2"/>
              <a:buChar char="Ø"/>
            </a:pPr>
            <a:r>
              <a:rPr lang="en-US" sz="1500" dirty="0"/>
              <a:t>Core Admin Guide / Configuring Dashboards pg. 370 -              </a:t>
            </a:r>
            <a:r>
              <a:rPr lang="en-US" sz="1500" dirty="0" smtClean="0"/>
              <a:t>	 </a:t>
            </a:r>
            <a:r>
              <a:rPr lang="en-US" sz="1500" u="sng" dirty="0">
                <a:hlinkClick r:id="rId5"/>
              </a:rPr>
              <a:t>https://community.sumtotalsystems.com/p/do/sd/sid=10047</a:t>
            </a:r>
            <a:endParaRPr lang="en-US" sz="1500" dirty="0"/>
          </a:p>
          <a:p>
            <a:pPr marL="0" indent="0">
              <a:buNone/>
            </a:pPr>
            <a:endParaRPr lang="en-US" dirty="0"/>
          </a:p>
        </p:txBody>
      </p:sp>
      <p:sp>
        <p:nvSpPr>
          <p:cNvPr id="4" name="Rectangle 3"/>
          <p:cNvSpPr/>
          <p:nvPr/>
        </p:nvSpPr>
        <p:spPr>
          <a:xfrm>
            <a:off x="-9427" y="2618"/>
            <a:ext cx="12201427" cy="5683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Snip Single Corner Rectangle 4"/>
          <p:cNvSpPr/>
          <p:nvPr/>
        </p:nvSpPr>
        <p:spPr>
          <a:xfrm rot="10800000">
            <a:off x="9410700" y="-30096"/>
            <a:ext cx="2781300" cy="669305"/>
          </a:xfrm>
          <a:prstGeom prst="snip1Rect">
            <a:avLst/>
          </a:prstGeom>
          <a:solidFill>
            <a:srgbClr val="89AB1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1411" y="82870"/>
            <a:ext cx="7720315" cy="461665"/>
          </a:xfrm>
          <a:prstGeom prst="rect">
            <a:avLst/>
          </a:prstGeom>
          <a:noFill/>
        </p:spPr>
        <p:txBody>
          <a:bodyPr wrap="square" rtlCol="0">
            <a:spAutoFit/>
          </a:bodyPr>
          <a:lstStyle/>
          <a:p>
            <a:r>
              <a:rPr lang="en-US" sz="2400" b="1" dirty="0" smtClean="0">
                <a:solidFill>
                  <a:schemeClr val="bg1"/>
                </a:solidFill>
              </a:rPr>
              <a:t>How to Access Out-Of-The-Box Reports</a:t>
            </a:r>
            <a:endParaRPr lang="en-US" sz="2400" b="1" dirty="0">
              <a:solidFill>
                <a:schemeClr val="bg1"/>
              </a:solidFill>
            </a:endParaRPr>
          </a:p>
        </p:txBody>
      </p:sp>
      <p:sp>
        <p:nvSpPr>
          <p:cNvPr id="7" name="Rectangle 6"/>
          <p:cNvSpPr/>
          <p:nvPr/>
        </p:nvSpPr>
        <p:spPr>
          <a:xfrm>
            <a:off x="9746876" y="113648"/>
            <a:ext cx="3201041" cy="307777"/>
          </a:xfrm>
          <a:prstGeom prst="rect">
            <a:avLst/>
          </a:prstGeom>
        </p:spPr>
        <p:txBody>
          <a:bodyPr wrap="square">
            <a:spAutoFit/>
          </a:bodyPr>
          <a:lstStyle/>
          <a:p>
            <a:r>
              <a:rPr lang="en-US" sz="1400" dirty="0" smtClean="0">
                <a:solidFill>
                  <a:schemeClr val="bg1"/>
                </a:solidFill>
                <a:latin typeface="Arial" panose="020B0604020202020204" pitchFamily="34" charset="0"/>
                <a:cs typeface="Arial" panose="020B0604020202020204" pitchFamily="34" charset="0"/>
              </a:rPr>
              <a:t>The Learning Center</a:t>
            </a:r>
            <a:endParaRPr lang="en-US" sz="1400" dirty="0"/>
          </a:p>
        </p:txBody>
      </p:sp>
      <p:sp>
        <p:nvSpPr>
          <p:cNvPr id="8" name="Slide Number Placeholder 7"/>
          <p:cNvSpPr>
            <a:spLocks noGrp="1"/>
          </p:cNvSpPr>
          <p:nvPr>
            <p:ph type="sldNum" sz="quarter" idx="12"/>
          </p:nvPr>
        </p:nvSpPr>
        <p:spPr/>
        <p:txBody>
          <a:bodyPr/>
          <a:lstStyle/>
          <a:p>
            <a:fld id="{63B38F00-EDC3-47A6-BA43-96B2FBE53A96}" type="slidenum">
              <a:rPr lang="en-US" smtClean="0"/>
              <a:t>9</a:t>
            </a:fld>
            <a:endParaRPr lang="en-US"/>
          </a:p>
        </p:txBody>
      </p:sp>
    </p:spTree>
    <p:extLst>
      <p:ext uri="{BB962C8B-B14F-4D97-AF65-F5344CB8AC3E}">
        <p14:creationId xmlns:p14="http://schemas.microsoft.com/office/powerpoint/2010/main" val="2934868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85D481F748C4497C62BE95D514384" ma:contentTypeVersion="5" ma:contentTypeDescription="Create a new document." ma:contentTypeScope="" ma:versionID="fabfbdf840be207ce29d4bf66c3199c6">
  <xsd:schema xmlns:xsd="http://www.w3.org/2001/XMLSchema" xmlns:xs="http://www.w3.org/2001/XMLSchema" xmlns:p="http://schemas.microsoft.com/office/2006/metadata/properties" xmlns:ns2="6a9c4816-5e5b-4d4f-b061-4fc6d401c56b" xmlns:ns3="ee5b00b5-d29a-42d0-a6a8-93953758192b" targetNamespace="http://schemas.microsoft.com/office/2006/metadata/properties" ma:root="true" ma:fieldsID="af36a9c5cd686d397e09f79cca26098f" ns2:_="" ns3:_="">
    <xsd:import namespace="6a9c4816-5e5b-4d4f-b061-4fc6d401c56b"/>
    <xsd:import namespace="ee5b00b5-d29a-42d0-a6a8-93953758192b"/>
    <xsd:element name="properties">
      <xsd:complexType>
        <xsd:sequence>
          <xsd:element name="documentManagement">
            <xsd:complexType>
              <xsd:all>
                <xsd:element ref="ns2:Topic_x0028_s_x0029_" minOccurs="0"/>
                <xsd:element ref="ns2:Content_x0020_Type"/>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9c4816-5e5b-4d4f-b061-4fc6d401c56b" elementFormDefault="qualified">
    <xsd:import namespace="http://schemas.microsoft.com/office/2006/documentManagement/types"/>
    <xsd:import namespace="http://schemas.microsoft.com/office/infopath/2007/PartnerControls"/>
    <xsd:element name="Topic_x0028_s_x0029_" ma:index="8" nillable="true" ma:displayName="Topic(s)" ma:description="Topic(s) covered in material" ma:internalName="Topic_x0028_s_x0029_" ma:requiredMultiChoice="true">
      <xsd:complexType>
        <xsd:complexContent>
          <xsd:extension base="dms:MultiChoiceFillIn">
            <xsd:sequence>
              <xsd:element name="Value" maxOccurs="unbounded" minOccurs="0" nillable="true">
                <xsd:simpleType>
                  <xsd:union memberTypes="dms:Text">
                    <xsd:simpleType>
                      <xsd:restriction base="dms:Choice">
                        <xsd:enumeration value="Approval Workflows"/>
                        <xsd:enumeration value="Assigning Training"/>
                        <xsd:enumeration value="Communicating with end users"/>
                        <xsd:enumeration value="Complex Learning Structures"/>
                        <xsd:enumeration value="Dashboards"/>
                        <xsd:enumeration value="Domain Branding and Theming"/>
                        <xsd:enumeration value="Managing Content"/>
                        <xsd:enumeration value="Overview - TLC Administrator"/>
                        <xsd:enumeration value="Reporting"/>
                        <xsd:enumeration value="Tier 1 Support"/>
                        <xsd:enumeration value="TLC Fundamentals"/>
                        <xsd:enumeration value="Uploading e-learning"/>
                        <xsd:enumeration value="User account management"/>
                      </xsd:restriction>
                    </xsd:simpleType>
                  </xsd:union>
                </xsd:simpleType>
              </xsd:element>
            </xsd:sequence>
          </xsd:extension>
        </xsd:complexContent>
      </xsd:complexType>
    </xsd:element>
    <xsd:element name="Content_x0020_Type" ma:index="9" ma:displayName="Content Type" ma:default="Job Aid" ma:description="Format of the training material" ma:format="Dropdown" ma:internalName="Content_x0020_Type">
      <xsd:simpleType>
        <xsd:union memberTypes="dms:Text">
          <xsd:simpleType>
            <xsd:restriction base="dms:Choice">
              <xsd:enumeration value="Job Aid"/>
              <xsd:enumeration value="Micro-Learning"/>
              <xsd:enumeration value="PowerPoint Presentation"/>
              <xsd:enumeration value="Recording/Demo"/>
              <xsd:enumeration value="SumTotal Guide"/>
              <xsd:enumeration value="UAT Script"/>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ee5b00b5-d29a-42d0-a6a8-93953758192b"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1c3312fc-9c5a-4f32-8a1c-abdfd9ad09ef" ma:internalName="TaxCatchAll" ma:showField="CatchAllData" ma:web="ee5b00b5-d29a-42d0-a6a8-9395375819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opic_x0028_s_x0029_ xmlns="6a9c4816-5e5b-4d4f-b061-4fc6d401c56b">
      <Value>Reporting</Value>
    </Topic_x0028_s_x0029_>
    <Content_x0020_Type xmlns="6a9c4816-5e5b-4d4f-b061-4fc6d401c56b">PowerPoint Presentation</Content_x0020_Type>
    <TaxCatchAll xmlns="ee5b00b5-d29a-42d0-a6a8-93953758192b">
      <Value>44</Value>
    </TaxCatchAll>
  </documentManagement>
</p:properties>
</file>

<file path=customXml/itemProps1.xml><?xml version="1.0" encoding="utf-8"?>
<ds:datastoreItem xmlns:ds="http://schemas.openxmlformats.org/officeDocument/2006/customXml" ds:itemID="{BCFFD25F-DB78-4B57-B4EA-9437E5A2F9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9c4816-5e5b-4d4f-b061-4fc6d401c56b"/>
    <ds:schemaRef ds:uri="ee5b00b5-d29a-42d0-a6a8-9395375819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1A3988-FD61-4E31-8750-C6B28CD274E7}">
  <ds:schemaRefs>
    <ds:schemaRef ds:uri="http://schemas.microsoft.com/sharepoint/v3/contenttype/forms"/>
  </ds:schemaRefs>
</ds:datastoreItem>
</file>

<file path=customXml/itemProps3.xml><?xml version="1.0" encoding="utf-8"?>
<ds:datastoreItem xmlns:ds="http://schemas.openxmlformats.org/officeDocument/2006/customXml" ds:itemID="{48E17972-B5A4-4185-9CD8-9AECA5613EC9}">
  <ds:schemaRefs>
    <ds:schemaRef ds:uri="http://schemas.microsoft.com/office/2006/documentManagement/types"/>
    <ds:schemaRef ds:uri="http://schemas.openxmlformats.org/package/2006/metadata/core-properties"/>
    <ds:schemaRef ds:uri="http://purl.org/dc/terms/"/>
    <ds:schemaRef ds:uri="http://purl.org/dc/elements/1.1/"/>
    <ds:schemaRef ds:uri="6a9c4816-5e5b-4d4f-b061-4fc6d401c56b"/>
    <ds:schemaRef ds:uri="http://schemas.microsoft.com/office/infopath/2007/PartnerControls"/>
    <ds:schemaRef ds:uri="http://www.w3.org/XML/1998/namespace"/>
    <ds:schemaRef ds:uri="ee5b00b5-d29a-42d0-a6a8-93953758192b"/>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116</TotalTime>
  <Words>1281</Words>
  <Application>Microsoft Office PowerPoint</Application>
  <PresentationFormat>Widescreen</PresentationFormat>
  <Paragraphs>151</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The Learning Center LMS Upgrade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Enterprise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Reporting</dc:title>
  <dc:creator>Helling, Wendy (DES Contractor)</dc:creator>
  <cp:lastModifiedBy>Johnson, Jennifer (DES)</cp:lastModifiedBy>
  <cp:revision>16</cp:revision>
  <dcterms:created xsi:type="dcterms:W3CDTF">2020-07-14T14:33:29Z</dcterms:created>
  <dcterms:modified xsi:type="dcterms:W3CDTF">2020-10-15T23:31:35Z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0x01010068985D481F748C4497C62BE95D514384</vt:lpwstr>
  </property>
  <property fmtid="{D5CDD505-2E9C-101B-9397-08002B2CF9AE}" pid="3" name="Topics">
    <vt:lpwstr>44;#Reporting|cbdf1183-7624-4122-8050-c931f1e601d7</vt:lpwstr>
  </property>
  <property fmtid="{D5CDD505-2E9C-101B-9397-08002B2CF9AE}" pid="4" name="m6b05d272e2f41b88b8396310faa96bf">
    <vt:lpwstr>Reporting|cbdf1183-7624-4122-8050-c931f1e601d7</vt:lpwstr>
  </property>
</Properties>
</file>