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74" r:id="rId7"/>
    <p:sldId id="279" r:id="rId8"/>
    <p:sldId id="259" r:id="rId9"/>
    <p:sldId id="276" r:id="rId10"/>
    <p:sldId id="270" r:id="rId11"/>
    <p:sldId id="258" r:id="rId12"/>
    <p:sldId id="280" r:id="rId13"/>
    <p:sldId id="265" r:id="rId14"/>
    <p:sldId id="264" r:id="rId15"/>
    <p:sldId id="271" r:id="rId16"/>
    <p:sldId id="281" r:id="rId17"/>
    <p:sldId id="266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s, Tina" initials="DT" lastIdx="2" clrIdx="0">
    <p:extLst>
      <p:ext uri="{19B8F6BF-5375-455C-9EA6-DF929625EA0E}">
        <p15:presenceInfo xmlns:p15="http://schemas.microsoft.com/office/powerpoint/2012/main" userId="S::tina.davis@kingcounty.gov::db82cf9b-4e3a-4099-ad12-b29d5bff1300" providerId="AD"/>
      </p:ext>
    </p:extLst>
  </p:cmAuthor>
  <p:cmAuthor id="2" name="Melissa Teichman" initials="MT" lastIdx="2" clrIdx="1">
    <p:extLst>
      <p:ext uri="{19B8F6BF-5375-455C-9EA6-DF929625EA0E}">
        <p15:presenceInfo xmlns:p15="http://schemas.microsoft.com/office/powerpoint/2012/main" userId="S::mteichman_oacsvcs.com#ext#@kc1.onmicrosoft.com::af24a40e-a253-4311-acb4-86e02a68c5f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53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709" autoAdjust="0"/>
  </p:normalViewPr>
  <p:slideViewPr>
    <p:cSldViewPr snapToGrid="0">
      <p:cViewPr varScale="1">
        <p:scale>
          <a:sx n="69" d="100"/>
          <a:sy n="69" d="100"/>
        </p:scale>
        <p:origin x="76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ssa Teichman" userId="4b843d9d-f037-4ec2-957c-85dbb8744992" providerId="ADAL" clId="{AF588DF6-E11D-444D-A078-FF80AB6B488C}"/>
    <pc:docChg chg="modSld">
      <pc:chgData name="Melissa Teichman" userId="4b843d9d-f037-4ec2-957c-85dbb8744992" providerId="ADAL" clId="{AF588DF6-E11D-444D-A078-FF80AB6B488C}" dt="2021-05-26T21:08:24.607" v="20" actId="20577"/>
      <pc:docMkLst>
        <pc:docMk/>
      </pc:docMkLst>
      <pc:sldChg chg="modNotesTx">
        <pc:chgData name="Melissa Teichman" userId="4b843d9d-f037-4ec2-957c-85dbb8744992" providerId="ADAL" clId="{AF588DF6-E11D-444D-A078-FF80AB6B488C}" dt="2021-05-26T21:08:12.824" v="14" actId="20577"/>
        <pc:sldMkLst>
          <pc:docMk/>
          <pc:sldMk cId="3107772423" sldId="256"/>
        </pc:sldMkLst>
      </pc:sldChg>
      <pc:sldChg chg="modNotesTx">
        <pc:chgData name="Melissa Teichman" userId="4b843d9d-f037-4ec2-957c-85dbb8744992" providerId="ADAL" clId="{AF588DF6-E11D-444D-A078-FF80AB6B488C}" dt="2021-05-26T21:08:16.600" v="18" actId="20577"/>
        <pc:sldMkLst>
          <pc:docMk/>
          <pc:sldMk cId="754750597" sldId="257"/>
        </pc:sldMkLst>
      </pc:sldChg>
      <pc:sldChg chg="modNotesTx">
        <pc:chgData name="Melissa Teichman" userId="4b843d9d-f037-4ec2-957c-85dbb8744992" providerId="ADAL" clId="{AF588DF6-E11D-444D-A078-FF80AB6B488C}" dt="2021-05-26T21:07:50.724" v="9" actId="20577"/>
        <pc:sldMkLst>
          <pc:docMk/>
          <pc:sldMk cId="3682595115" sldId="258"/>
        </pc:sldMkLst>
      </pc:sldChg>
      <pc:sldChg chg="modNotesTx">
        <pc:chgData name="Melissa Teichman" userId="4b843d9d-f037-4ec2-957c-85dbb8744992" providerId="ADAL" clId="{AF588DF6-E11D-444D-A078-FF80AB6B488C}" dt="2021-05-26T21:08:06.173" v="13" actId="20577"/>
        <pc:sldMkLst>
          <pc:docMk/>
          <pc:sldMk cId="3094552583" sldId="259"/>
        </pc:sldMkLst>
      </pc:sldChg>
      <pc:sldChg chg="modNotesTx">
        <pc:chgData name="Melissa Teichman" userId="4b843d9d-f037-4ec2-957c-85dbb8744992" providerId="ADAL" clId="{AF588DF6-E11D-444D-A078-FF80AB6B488C}" dt="2021-05-26T21:07:35.994" v="6" actId="20577"/>
        <pc:sldMkLst>
          <pc:docMk/>
          <pc:sldMk cId="4283896448" sldId="264"/>
        </pc:sldMkLst>
      </pc:sldChg>
      <pc:sldChg chg="modNotesTx">
        <pc:chgData name="Melissa Teichman" userId="4b843d9d-f037-4ec2-957c-85dbb8744992" providerId="ADAL" clId="{AF588DF6-E11D-444D-A078-FF80AB6B488C}" dt="2021-05-26T21:07:40.329" v="7" actId="20577"/>
        <pc:sldMkLst>
          <pc:docMk/>
          <pc:sldMk cId="3068306003" sldId="265"/>
        </pc:sldMkLst>
      </pc:sldChg>
      <pc:sldChg chg="modNotesTx">
        <pc:chgData name="Melissa Teichman" userId="4b843d9d-f037-4ec2-957c-85dbb8744992" providerId="ADAL" clId="{AF588DF6-E11D-444D-A078-FF80AB6B488C}" dt="2021-05-26T21:07:13.548" v="0" actId="20577"/>
        <pc:sldMkLst>
          <pc:docMk/>
          <pc:sldMk cId="3982519189" sldId="266"/>
        </pc:sldMkLst>
      </pc:sldChg>
      <pc:sldChg chg="modNotesTx">
        <pc:chgData name="Melissa Teichman" userId="4b843d9d-f037-4ec2-957c-85dbb8744992" providerId="ADAL" clId="{AF588DF6-E11D-444D-A078-FF80AB6B488C}" dt="2021-05-26T21:07:18.514" v="2" actId="20577"/>
        <pc:sldMkLst>
          <pc:docMk/>
          <pc:sldMk cId="107770313" sldId="268"/>
        </pc:sldMkLst>
      </pc:sldChg>
      <pc:sldChg chg="modNotesTx">
        <pc:chgData name="Melissa Teichman" userId="4b843d9d-f037-4ec2-957c-85dbb8744992" providerId="ADAL" clId="{AF588DF6-E11D-444D-A078-FF80AB6B488C}" dt="2021-05-26T21:07:58.366" v="11" actId="6549"/>
        <pc:sldMkLst>
          <pc:docMk/>
          <pc:sldMk cId="110524550" sldId="270"/>
        </pc:sldMkLst>
      </pc:sldChg>
      <pc:sldChg chg="modNotesTx">
        <pc:chgData name="Melissa Teichman" userId="4b843d9d-f037-4ec2-957c-85dbb8744992" providerId="ADAL" clId="{AF588DF6-E11D-444D-A078-FF80AB6B488C}" dt="2021-05-26T21:07:31.294" v="5" actId="20577"/>
        <pc:sldMkLst>
          <pc:docMk/>
          <pc:sldMk cId="3454816437" sldId="271"/>
        </pc:sldMkLst>
      </pc:sldChg>
      <pc:sldChg chg="modNotesTx">
        <pc:chgData name="Melissa Teichman" userId="4b843d9d-f037-4ec2-957c-85dbb8744992" providerId="ADAL" clId="{AF588DF6-E11D-444D-A078-FF80AB6B488C}" dt="2021-05-26T21:08:20.350" v="19" actId="20577"/>
        <pc:sldMkLst>
          <pc:docMk/>
          <pc:sldMk cId="1315485229" sldId="274"/>
        </pc:sldMkLst>
      </pc:sldChg>
      <pc:sldChg chg="modNotesTx">
        <pc:chgData name="Melissa Teichman" userId="4b843d9d-f037-4ec2-957c-85dbb8744992" providerId="ADAL" clId="{AF588DF6-E11D-444D-A078-FF80AB6B488C}" dt="2021-05-26T21:08:02.380" v="12" actId="20577"/>
        <pc:sldMkLst>
          <pc:docMk/>
          <pc:sldMk cId="4012730126" sldId="276"/>
        </pc:sldMkLst>
      </pc:sldChg>
      <pc:sldChg chg="modNotesTx">
        <pc:chgData name="Melissa Teichman" userId="4b843d9d-f037-4ec2-957c-85dbb8744992" providerId="ADAL" clId="{AF588DF6-E11D-444D-A078-FF80AB6B488C}" dt="2021-05-26T21:08:24.607" v="20" actId="20577"/>
        <pc:sldMkLst>
          <pc:docMk/>
          <pc:sldMk cId="2612023896" sldId="279"/>
        </pc:sldMkLst>
      </pc:sldChg>
      <pc:sldChg chg="modNotesTx">
        <pc:chgData name="Melissa Teichman" userId="4b843d9d-f037-4ec2-957c-85dbb8744992" providerId="ADAL" clId="{AF588DF6-E11D-444D-A078-FF80AB6B488C}" dt="2021-05-26T21:07:45.705" v="8" actId="20577"/>
        <pc:sldMkLst>
          <pc:docMk/>
          <pc:sldMk cId="4135035604" sldId="280"/>
        </pc:sldMkLst>
      </pc:sldChg>
      <pc:sldChg chg="modNotesTx">
        <pc:chgData name="Melissa Teichman" userId="4b843d9d-f037-4ec2-957c-85dbb8744992" providerId="ADAL" clId="{AF588DF6-E11D-444D-A078-FF80AB6B488C}" dt="2021-05-26T21:07:26.785" v="4" actId="20577"/>
        <pc:sldMkLst>
          <pc:docMk/>
          <pc:sldMk cId="1817309524" sldId="28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3BD52-EA89-477D-BE1F-76802BD91C3F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DA306-D972-46F8-861F-5FF32E768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64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DA306-D972-46F8-861F-5FF32E7680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9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DA306-D972-46F8-861F-5FF32E7680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37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DA306-D972-46F8-861F-5FF32E7680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16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DA306-D972-46F8-861F-5FF32E7680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75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DA306-D972-46F8-861F-5FF32E7680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71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DA306-D972-46F8-861F-5FF32E7680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3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DA306-D972-46F8-861F-5FF32E7680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25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DA306-D972-46F8-861F-5FF32E7680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01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DA306-D972-46F8-861F-5FF32E7680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42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DA306-D972-46F8-861F-5FF32E7680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9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DA306-D972-46F8-861F-5FF32E7680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19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DA306-D972-46F8-861F-5FF32E7680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54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DA306-D972-46F8-861F-5FF32E7680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9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DA306-D972-46F8-861F-5FF32E7680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68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DA306-D972-46F8-861F-5FF32E7680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2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32F92-22FE-4092-B953-AB951BF9E6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997A05-8551-4541-A4CE-70DB2AEA6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7B0FA-C6B5-4F57-A8EE-998D9CF7B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BB9E-25C2-4DEB-9E78-1C1CC12587B8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CAA06-995D-4CC0-BB9A-56FE15545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0EB36-2107-4E28-8DDE-946E278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6B00-1667-40E9-96FB-E7DD78B83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41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A86C0-343A-4FB8-8BE4-4438A6304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28252-F545-417D-BD58-F34A0DB39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7C0D0A-6E48-4022-94D2-E5C0D0BE0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002385-2E01-4F0A-8FB4-15572BA85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BB9E-25C2-4DEB-9E78-1C1CC12587B8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4401C3-4FFF-453C-A562-515131404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E7E13-9C85-4FDE-AD90-DB0131A52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6B00-1667-40E9-96FB-E7DD78B83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5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1D2FE-1EA6-4012-A6C6-3D0C489C8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102222-47B4-49C8-A921-00DDC40E9E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61C7CC-1869-4505-9A57-23C8A4533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4B5605-B2C2-4ADF-93D1-12DB5BD11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BB9E-25C2-4DEB-9E78-1C1CC12587B8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B7BE54-A318-4A5C-BC8C-A6873E1B5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7F8B9D-8BE8-4974-AE1B-C6D7F4174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6B00-1667-40E9-96FB-E7DD78B83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45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4633-B6C6-41D0-8B4D-E8E88883C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9F0F78-114B-4759-9FD5-5778A4F37B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63C50-7446-4C8C-ABA8-B55B6DE30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BB9E-25C2-4DEB-9E78-1C1CC12587B8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03A62-F4C8-4BD5-A67E-CB84A1391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CAA23-97AD-4894-A763-B0E4D757E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6B00-1667-40E9-96FB-E7DD78B83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07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609367-72C6-49DD-9AF2-29FF6E70DF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10D036-57EF-48E2-BBD5-B21D9CFD9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08871-594A-4FBF-9887-98C41D9A6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BB9E-25C2-4DEB-9E78-1C1CC12587B8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67653-D566-4FFD-8A92-92696497E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EE03F-5A94-4CDB-A12D-70C5A69FC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6B00-1667-40E9-96FB-E7DD78B83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27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3B5DB-1D3F-414A-88DB-60C81F717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59A23-2048-4896-A781-EF751FD14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C42F0-0221-4E95-B5D8-1D6DB092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BB9E-25C2-4DEB-9E78-1C1CC12587B8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87703-5E4F-4EA3-A22B-78F7E7C9A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09B0C-26D9-4B67-84BC-42B41D0D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6B00-1667-40E9-96FB-E7DD78B83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23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D6C9F-CE79-4FA0-9A8F-6EA029292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BEF8A-5C65-4DFD-9D13-CEBF96BB7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B795F-ED3C-4102-8532-D2FA78157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BB9E-25C2-4DEB-9E78-1C1CC12587B8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4D0AE-B4BC-4454-AE2A-D63774A27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89361-8858-4226-8E85-03848311F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6B00-1667-40E9-96FB-E7DD78B83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5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E95D1-3D54-4CEA-B34B-F11D7296C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43CA1-748F-4A95-96E3-79BE9F1926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D02CB2-C2D9-421F-9F53-9990C8EFD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7E9A40-85B0-468A-88B5-734051D35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BB9E-25C2-4DEB-9E78-1C1CC12587B8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B3FA76-0580-4CB2-A753-0B20AE89A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6B5F4-2B34-47E3-B0BB-DA6BD3BE3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6B00-1667-40E9-96FB-E7DD78B83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39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EEFA0-96D1-44B1-BC49-A76ED385E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36DAE-4BAF-4AD3-9243-94815C791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A6E10B-3F10-4F13-B4B9-54B8EA87C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DD4593-27FB-4C24-BB89-126C1ABC03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08A004-9EEE-460C-8EFC-38E6DD2813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533ED-2338-409B-85FC-9B2A1EE50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BB9E-25C2-4DEB-9E78-1C1CC12587B8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05D86B-73A6-4F4A-B96E-BE3A85848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8C0D59-303E-48C0-9293-A1329E195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6B00-1667-40E9-96FB-E7DD78B83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21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60034-167D-420B-9439-EA94C08B2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4DA17C-D427-4C6B-A227-AFC7C7D7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BB9E-25C2-4DEB-9E78-1C1CC12587B8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0A8C79-78CE-4F11-A211-4435BCAA6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241FCD-749C-4C70-90BC-6DF55DF97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6B00-1667-40E9-96FB-E7DD78B83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56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5B0EF-275B-42E4-942E-F1B288B3B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BB9E-25C2-4DEB-9E78-1C1CC12587B8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8C9F55-7F67-45E7-8464-B2ED66FDF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98BB8-28D2-4FAC-8E8E-4D9C2394B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6B00-1667-40E9-96FB-E7DD78B83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7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12FC0C2-8085-4393-8B07-21A4A5D5E6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3" y="290224"/>
            <a:ext cx="1116308" cy="370989"/>
          </a:xfrm>
          <a:prstGeom prst="rect">
            <a:avLst/>
          </a:prstGeom>
        </p:spPr>
      </p:pic>
      <p:pic>
        <p:nvPicPr>
          <p:cNvPr id="12" name="Picture 11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2440B45-2E62-4951-86BB-02D23099A0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396" y="179142"/>
            <a:ext cx="1439459" cy="724403"/>
          </a:xfrm>
          <a:prstGeom prst="rect">
            <a:avLst/>
          </a:prstGeom>
        </p:spPr>
      </p:pic>
      <p:pic>
        <p:nvPicPr>
          <p:cNvPr id="13" name="Picture 12" descr="A black and white imag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1C461A8C-9A41-43E3-BD27-3123E5A20F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837" y="179142"/>
            <a:ext cx="1010920" cy="72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17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12FC0C2-8085-4393-8B07-21A4A5D5E6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3" y="290224"/>
            <a:ext cx="1116308" cy="370989"/>
          </a:xfrm>
          <a:prstGeom prst="rect">
            <a:avLst/>
          </a:prstGeom>
        </p:spPr>
      </p:pic>
      <p:pic>
        <p:nvPicPr>
          <p:cNvPr id="13" name="Picture 12" descr="A black and white imag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1C461A8C-9A41-43E3-BD27-3123E5A20F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837" y="179142"/>
            <a:ext cx="1010920" cy="72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70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CC3EE2-72BD-43EA-AA0C-38460C12D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3D9DAF-6CC3-41DA-97EF-20750425E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0A5B5-E12B-4961-B5E4-646EB5B878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0BB9E-25C2-4DEB-9E78-1C1CC12587B8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E209D-E268-4755-A975-13F3AAFDFA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451D3-3EBC-4264-BD1E-092137A49A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46B00-1667-40E9-96FB-E7DD78B83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5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1022AC6-7390-4CE5-B5E9-5A96E7BC5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510" y="2576526"/>
            <a:ext cx="11389886" cy="387427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5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91535F"/>
                </a:solidFill>
              </a:rPr>
              <a:t>Harborview Medical Center </a:t>
            </a:r>
          </a:p>
          <a:p>
            <a:r>
              <a:rPr lang="en-US" sz="5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91535F"/>
                </a:solidFill>
              </a:rPr>
              <a:t> Maleng Single Patient Room Project</a:t>
            </a:r>
          </a:p>
          <a:p>
            <a:endParaRPr lang="en-US" sz="28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b="1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 to use Progressive Design-Build</a:t>
            </a:r>
            <a:endParaRPr lang="en-US" sz="2800" b="1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r>
              <a:rPr lang="en-US" sz="2800" b="1">
                <a:solidFill>
                  <a:schemeClr val="tx1">
                    <a:lumMod val="65000"/>
                    <a:lumOff val="35000"/>
                  </a:schemeClr>
                </a:solidFill>
              </a:rPr>
              <a:t>Project Review Committee Meeting:  May 27</a:t>
            </a:r>
            <a:r>
              <a:rPr lang="en-US" sz="2800" b="1" baseline="3000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2800" b="1">
                <a:solidFill>
                  <a:schemeClr val="tx1">
                    <a:lumMod val="65000"/>
                    <a:lumOff val="35000"/>
                  </a:schemeClr>
                </a:solidFill>
              </a:rPr>
              <a:t>, 2021</a:t>
            </a:r>
          </a:p>
        </p:txBody>
      </p:sp>
      <p:pic>
        <p:nvPicPr>
          <p:cNvPr id="8" name="Picture 7" descr="A black and white imag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8EE523A4-DADC-4A12-A95B-E5A5B757B2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678"/>
          <a:stretch/>
        </p:blipFill>
        <p:spPr>
          <a:xfrm>
            <a:off x="4671057" y="291252"/>
            <a:ext cx="2653747" cy="202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72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D6A5CB3-3D29-43E2-AD2D-1F1EAB90C7ED}"/>
              </a:ext>
            </a:extLst>
          </p:cNvPr>
          <p:cNvSpPr/>
          <p:nvPr/>
        </p:nvSpPr>
        <p:spPr>
          <a:xfrm>
            <a:off x="265006" y="1846122"/>
            <a:ext cx="11303970" cy="8125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indent="-57150" algn="ctr">
              <a:lnSpc>
                <a:spcPct val="90000"/>
              </a:lnSpc>
            </a:pPr>
            <a:r>
              <a:rPr lang="en-US" sz="2800" b="1">
                <a:solidFill>
                  <a:schemeClr val="tx1">
                    <a:lumMod val="65000"/>
                    <a:lumOff val="35000"/>
                  </a:schemeClr>
                </a:solidFill>
              </a:rPr>
              <a:t>Project fully funded from Harborview Medical Center’s Operating Cash. </a:t>
            </a:r>
          </a:p>
          <a:p>
            <a:pPr indent="-57150" algn="ctr">
              <a:lnSpc>
                <a:spcPct val="90000"/>
              </a:lnSpc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</a:rPr>
              <a:t>Adopted by King County Council in Ordinance 19163 and approved 9/25/20.</a:t>
            </a:r>
            <a:endParaRPr lang="en-US" altLang="en-US" sz="240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B657A4-9E85-4176-BB4E-05D99768564B}"/>
              </a:ext>
            </a:extLst>
          </p:cNvPr>
          <p:cNvSpPr txBox="1"/>
          <p:nvPr/>
        </p:nvSpPr>
        <p:spPr>
          <a:xfrm>
            <a:off x="3916508" y="1017959"/>
            <a:ext cx="400096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>
                <a:solidFill>
                  <a:schemeClr val="tx1">
                    <a:lumMod val="65000"/>
                    <a:lumOff val="35000"/>
                  </a:schemeClr>
                </a:solidFill>
              </a:rPr>
              <a:t>Budget &amp; Funding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63708A3-5152-4819-BA73-F858CB0627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055730"/>
              </p:ext>
            </p:extLst>
          </p:nvPr>
        </p:nvGraphicFramePr>
        <p:xfrm>
          <a:off x="1106745" y="2796606"/>
          <a:ext cx="9620493" cy="3337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580999">
                  <a:extLst>
                    <a:ext uri="{9D8B030D-6E8A-4147-A177-3AD203B41FA5}">
                      <a16:colId xmlns:a16="http://schemas.microsoft.com/office/drawing/2014/main" val="391894631"/>
                    </a:ext>
                  </a:extLst>
                </a:gridCol>
                <a:gridCol w="2039494">
                  <a:extLst>
                    <a:ext uri="{9D8B030D-6E8A-4147-A177-3AD203B41FA5}">
                      <a16:colId xmlns:a16="http://schemas.microsoft.com/office/drawing/2014/main" val="1650807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614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Costs for professional services (A/E, legal, etc.)	</a:t>
                      </a:r>
                      <a:endParaRPr lang="en-US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$5,408,759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08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Estimated project design &amp; construction costs (including contingencies):	</a:t>
                      </a:r>
                      <a:endParaRPr lang="en-US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$52,264,609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77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Equipment and furnishing costs </a:t>
                      </a:r>
                      <a:endParaRPr lang="en-US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$336,548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85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Contract administration costs (Owner, CM etc.)</a:t>
                      </a:r>
                      <a:endParaRPr lang="en-US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$4,376,102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70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Contingencies (Owner)	</a:t>
                      </a:r>
                      <a:endParaRPr lang="en-US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$6,751,176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626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 related project costs (KC 1% Art program)</a:t>
                      </a:r>
                      <a:endParaRPr lang="en-US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$737,068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678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Sales Tax</a:t>
                      </a:r>
                      <a:endParaRPr lang="en-US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$5,125,738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710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US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$75,000,000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94527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0A20130-EA16-4BBD-BA5A-AD7AA23D6BA5}"/>
              </a:ext>
            </a:extLst>
          </p:cNvPr>
          <p:cNvSpPr/>
          <p:nvPr/>
        </p:nvSpPr>
        <p:spPr>
          <a:xfrm>
            <a:off x="755401" y="6282319"/>
            <a:ext cx="9968584" cy="4801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indent="-57150" algn="ctr">
              <a:lnSpc>
                <a:spcPct val="90000"/>
              </a:lnSpc>
            </a:pPr>
            <a:r>
              <a:rPr lang="en-US" sz="2800" b="1">
                <a:solidFill>
                  <a:schemeClr val="tx1">
                    <a:lumMod val="65000"/>
                    <a:lumOff val="35000"/>
                  </a:schemeClr>
                </a:solidFill>
              </a:rPr>
              <a:t>**This is NOT part of the bond program.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306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CB657A4-9E85-4176-BB4E-05D99768564B}"/>
              </a:ext>
            </a:extLst>
          </p:cNvPr>
          <p:cNvSpPr txBox="1"/>
          <p:nvPr/>
        </p:nvSpPr>
        <p:spPr>
          <a:xfrm>
            <a:off x="1848293" y="897640"/>
            <a:ext cx="849541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>
                <a:solidFill>
                  <a:schemeClr val="tx1">
                    <a:lumMod val="65000"/>
                    <a:lumOff val="35000"/>
                  </a:schemeClr>
                </a:solidFill>
              </a:rPr>
              <a:t>Anticipated Procurement Schedule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3A5C90C-8F62-438D-A8FA-F33559C90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032067"/>
              </p:ext>
            </p:extLst>
          </p:nvPr>
        </p:nvGraphicFramePr>
        <p:xfrm>
          <a:off x="926969" y="1681113"/>
          <a:ext cx="10496497" cy="463474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782641">
                  <a:extLst>
                    <a:ext uri="{9D8B030D-6E8A-4147-A177-3AD203B41FA5}">
                      <a16:colId xmlns:a16="http://schemas.microsoft.com/office/drawing/2014/main" val="2636539674"/>
                    </a:ext>
                  </a:extLst>
                </a:gridCol>
                <a:gridCol w="1354889">
                  <a:extLst>
                    <a:ext uri="{9D8B030D-6E8A-4147-A177-3AD203B41FA5}">
                      <a16:colId xmlns:a16="http://schemas.microsoft.com/office/drawing/2014/main" val="1874855558"/>
                    </a:ext>
                  </a:extLst>
                </a:gridCol>
                <a:gridCol w="1790389">
                  <a:extLst>
                    <a:ext uri="{9D8B030D-6E8A-4147-A177-3AD203B41FA5}">
                      <a16:colId xmlns:a16="http://schemas.microsoft.com/office/drawing/2014/main" val="3605381632"/>
                    </a:ext>
                  </a:extLst>
                </a:gridCol>
                <a:gridCol w="1568578">
                  <a:extLst>
                    <a:ext uri="{9D8B030D-6E8A-4147-A177-3AD203B41FA5}">
                      <a16:colId xmlns:a16="http://schemas.microsoft.com/office/drawing/2014/main" val="881222979"/>
                    </a:ext>
                  </a:extLst>
                </a:gridCol>
              </a:tblGrid>
              <a:tr h="35742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Description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Duration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Start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Finish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2550544"/>
                  </a:ext>
                </a:extLst>
              </a:tr>
              <a:tr h="3574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Outreach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1 month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May 2021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Jul 2021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1184919"/>
                  </a:ext>
                </a:extLst>
              </a:tr>
              <a:tr h="3574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PDB RFQ Process</a:t>
                      </a:r>
                      <a:r>
                        <a:rPr lang="en-US" sz="1600" b="0" i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 (pending PRC approval)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1 month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6/2/2021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6/30/2021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9904704"/>
                  </a:ext>
                </a:extLst>
              </a:tr>
              <a:tr h="357424">
                <a:tc>
                  <a:txBody>
                    <a:bodyPr/>
                    <a:lstStyle/>
                    <a:p>
                      <a:pPr marL="0" lv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Post RFQ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6/2/2021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6/4/2021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6369715"/>
                  </a:ext>
                </a:extLst>
              </a:tr>
              <a:tr h="357424">
                <a:tc>
                  <a:txBody>
                    <a:bodyPr/>
                    <a:lstStyle/>
                    <a:p>
                      <a:pPr marL="0" lv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Pre-proposal Meeting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6/9/2021</a:t>
                      </a:r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6/9/2021</a:t>
                      </a:r>
                      <a:endParaRPr lang="en-US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6670837"/>
                  </a:ext>
                </a:extLst>
              </a:tr>
              <a:tr h="35742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SOQ due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6/24/2021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8621800"/>
                  </a:ext>
                </a:extLst>
              </a:tr>
              <a:tr h="35742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SOQ Review, Shortlist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6/24/2021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7/6/2021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1925820"/>
                  </a:ext>
                </a:extLst>
              </a:tr>
              <a:tr h="3574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PDB RFP Process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1.5 month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7/8/2021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8/24/2021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4518664"/>
                  </a:ext>
                </a:extLst>
              </a:tr>
              <a:tr h="357425"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Issue RFP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7/8/2021</a:t>
                      </a:r>
                      <a:endParaRPr lang="en-US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2336339"/>
                  </a:ext>
                </a:extLst>
              </a:tr>
              <a:tr h="35742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Proprietary Interactive Meetings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7/29/2021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7/30/2021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2266054"/>
                  </a:ext>
                </a:extLst>
              </a:tr>
              <a:tr h="35742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Proposals due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8/11/2021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1104413"/>
                  </a:ext>
                </a:extLst>
              </a:tr>
              <a:tr h="345649">
                <a:tc>
                  <a:txBody>
                    <a:bodyPr/>
                    <a:lstStyle/>
                    <a:p>
                      <a:pPr marL="0" marR="0" lvl="0" indent="0" algn="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Management Plan Review / Scoring, Fee Opening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8/11/2021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8/18/2021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4535810"/>
                  </a:ext>
                </a:extLst>
              </a:tr>
              <a:tr h="35742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Notice of Intent to Award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8/19/2021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8/24/2021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7499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3896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CB657A4-9E85-4176-BB4E-05D99768564B}"/>
              </a:ext>
            </a:extLst>
          </p:cNvPr>
          <p:cNvSpPr txBox="1"/>
          <p:nvPr/>
        </p:nvSpPr>
        <p:spPr>
          <a:xfrm>
            <a:off x="1848293" y="1208086"/>
            <a:ext cx="849541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>
                <a:solidFill>
                  <a:schemeClr val="tx1">
                    <a:lumMod val="65000"/>
                    <a:lumOff val="35000"/>
                  </a:schemeClr>
                </a:solidFill>
              </a:rPr>
              <a:t>Anticipated DB Schedule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1A1C469-CE60-4EFF-946A-5407E72AE6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709495"/>
              </p:ext>
            </p:extLst>
          </p:nvPr>
        </p:nvGraphicFramePr>
        <p:xfrm>
          <a:off x="542576" y="2083652"/>
          <a:ext cx="11148238" cy="377266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859137">
                  <a:extLst>
                    <a:ext uri="{9D8B030D-6E8A-4147-A177-3AD203B41FA5}">
                      <a16:colId xmlns:a16="http://schemas.microsoft.com/office/drawing/2014/main" val="2636539674"/>
                    </a:ext>
                  </a:extLst>
                </a:gridCol>
                <a:gridCol w="1246909">
                  <a:extLst>
                    <a:ext uri="{9D8B030D-6E8A-4147-A177-3AD203B41FA5}">
                      <a16:colId xmlns:a16="http://schemas.microsoft.com/office/drawing/2014/main" val="3710792939"/>
                    </a:ext>
                  </a:extLst>
                </a:gridCol>
                <a:gridCol w="1093444">
                  <a:extLst>
                    <a:ext uri="{9D8B030D-6E8A-4147-A177-3AD203B41FA5}">
                      <a16:colId xmlns:a16="http://schemas.microsoft.com/office/drawing/2014/main" val="1874855558"/>
                    </a:ext>
                  </a:extLst>
                </a:gridCol>
                <a:gridCol w="1592207">
                  <a:extLst>
                    <a:ext uri="{9D8B030D-6E8A-4147-A177-3AD203B41FA5}">
                      <a16:colId xmlns:a16="http://schemas.microsoft.com/office/drawing/2014/main" val="3605381632"/>
                    </a:ext>
                  </a:extLst>
                </a:gridCol>
                <a:gridCol w="1356541">
                  <a:extLst>
                    <a:ext uri="{9D8B030D-6E8A-4147-A177-3AD203B41FA5}">
                      <a16:colId xmlns:a16="http://schemas.microsoft.com/office/drawing/2014/main" val="881222979"/>
                    </a:ext>
                  </a:extLst>
                </a:gridCol>
              </a:tblGrid>
              <a:tr h="43530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Description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Building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Duration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Start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Finish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2550544"/>
                  </a:ext>
                </a:extLst>
              </a:tr>
              <a:tr h="4191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Contracting Period (Successful PDB team and KC Procurement)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2-3 months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Aug 2021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Oct 2021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1184919"/>
                  </a:ext>
                </a:extLst>
              </a:tr>
              <a:tr h="3385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Preliminary Agreement / Work Plan development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9904704"/>
                  </a:ext>
                </a:extLst>
              </a:tr>
              <a:tr h="43530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Validation Phase  &gt;30%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Scope/Schedule/Budget/Concept Design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NJB/</a:t>
                      </a:r>
                      <a:r>
                        <a:rPr lang="en-US" sz="16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Maleng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5-6 months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Oct 2021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Mar 2022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2356073"/>
                  </a:ext>
                </a:extLst>
              </a:tr>
              <a:tr h="3708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Design through development of GMP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8621800"/>
                  </a:ext>
                </a:extLst>
              </a:tr>
              <a:tr h="46755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&gt;60% Design, development of GMP </a:t>
                      </a:r>
                      <a:r>
                        <a:rPr lang="en-US" sz="160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(</a:t>
                      </a:r>
                      <a:r>
                        <a:rPr lang="en-US" sz="160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Pending DB input)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NJB/</a:t>
                      </a:r>
                      <a:r>
                        <a:rPr lang="en-US" sz="16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Maleng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8 months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Mar 2022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Nov 2022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2266054"/>
                  </a:ext>
                </a:extLst>
              </a:tr>
              <a:tr h="4353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Construction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4535810"/>
                  </a:ext>
                </a:extLst>
              </a:tr>
              <a:tr h="43530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Final Design/Permitting/Construction </a:t>
                      </a:r>
                      <a:r>
                        <a:rPr lang="en-US" sz="160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(Pending DB input)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NJB/</a:t>
                      </a:r>
                      <a:r>
                        <a:rPr lang="en-US" sz="16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Maleng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24 months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Nov 2022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Oct 2024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7499496"/>
                  </a:ext>
                </a:extLst>
              </a:tr>
              <a:tr h="43530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Closeout Phase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NJB/</a:t>
                      </a:r>
                      <a:r>
                        <a:rPr lang="en-US" sz="16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Maleng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5 months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Nov 2024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 2025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543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4816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CB657A4-9E85-4176-BB4E-05D99768564B}"/>
              </a:ext>
            </a:extLst>
          </p:cNvPr>
          <p:cNvSpPr txBox="1"/>
          <p:nvPr/>
        </p:nvSpPr>
        <p:spPr>
          <a:xfrm>
            <a:off x="1714901" y="235488"/>
            <a:ext cx="849541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>
                <a:solidFill>
                  <a:schemeClr val="tx1">
                    <a:lumMod val="65000"/>
                    <a:lumOff val="35000"/>
                  </a:schemeClr>
                </a:solidFill>
              </a:rPr>
              <a:t>Equity &amp; Social Justice</a:t>
            </a:r>
          </a:p>
        </p:txBody>
      </p:sp>
      <p:pic>
        <p:nvPicPr>
          <p:cNvPr id="5" name="Picture 2" descr="Image result for King County Logo. Size: 167 x 100. Source: aws.amazon.com">
            <a:extLst>
              <a:ext uri="{FF2B5EF4-FFF2-40B4-BE49-F238E27FC236}">
                <a16:creationId xmlns:a16="http://schemas.microsoft.com/office/drawing/2014/main" id="{761F5E2E-EB6D-4625-B6FF-4557D9429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462" y="217985"/>
            <a:ext cx="1182170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6325FD6-4B2D-482E-AD4D-CE31271450DF}"/>
              </a:ext>
            </a:extLst>
          </p:cNvPr>
          <p:cNvSpPr/>
          <p:nvPr/>
        </p:nvSpPr>
        <p:spPr>
          <a:xfrm>
            <a:off x="40877" y="1888477"/>
            <a:ext cx="6222987" cy="396724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00050" lvl="1">
              <a:lnSpc>
                <a:spcPct val="90000"/>
              </a:lnSpc>
              <a:spcAft>
                <a:spcPts val="600"/>
              </a:spcAft>
            </a:pPr>
            <a:r>
              <a:rPr lang="en-US" sz="2800" b="1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ESJ Innovation Plan </a:t>
            </a:r>
          </a:p>
          <a:p>
            <a:pPr marL="85725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Expand opportunities for Certified DBE, MBE and WBE firms throughout design and construction </a:t>
            </a:r>
          </a:p>
          <a:p>
            <a:pPr marL="85725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Voluntary Utilization Goals:</a:t>
            </a:r>
          </a:p>
          <a:p>
            <a:pPr marL="857250" lvl="2">
              <a:lnSpc>
                <a:spcPct val="90000"/>
              </a:lnSpc>
              <a:spcAft>
                <a:spcPts val="600"/>
              </a:spcAft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DBE/MBE = 20% 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857250" lvl="2">
              <a:lnSpc>
                <a:spcPct val="90000"/>
              </a:lnSpc>
              <a:spcAft>
                <a:spcPts val="600"/>
              </a:spcAft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DBE/WBE = 5%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/>
            </a:endParaRPr>
          </a:p>
          <a:p>
            <a:pPr marL="85725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8FA8C2-509C-474F-B426-0DA14D420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7163" y="170944"/>
            <a:ext cx="1583127" cy="7974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6BB4A7-CAF9-40C4-A912-6F39F0EB60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8281" y="1881204"/>
            <a:ext cx="5706351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09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D6A5CB3-3D29-43E2-AD2D-1F1EAB90C7ED}"/>
              </a:ext>
            </a:extLst>
          </p:cNvPr>
          <p:cNvSpPr/>
          <p:nvPr/>
        </p:nvSpPr>
        <p:spPr>
          <a:xfrm>
            <a:off x="367862" y="1608750"/>
            <a:ext cx="11456276" cy="526913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indent="-57150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Activities are Specialized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pPr marL="568325" lvl="1" indent="-168275">
              <a:lnSpc>
                <a:spcPct val="90000"/>
              </a:lnSpc>
              <a:spcAft>
                <a:spcPts val="600"/>
              </a:spcAft>
              <a:buFont typeface="Arial,Sans-Serif"/>
              <a:buChar char="•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24/7 acute care environment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 – careful planning, disruption avoidance, and infection control measures.</a:t>
            </a:r>
          </a:p>
          <a:p>
            <a:pPr marL="568325" lvl="1" indent="-168275">
              <a:lnSpc>
                <a:spcPct val="90000"/>
              </a:lnSpc>
              <a:spcAft>
                <a:spcPts val="600"/>
              </a:spcAft>
              <a:buFont typeface="Arial,Sans-Serif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Special training, enhanced communication, detailed scheduling, and collaboration with hospital staff.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00050" lvl="1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/>
            </a:endParaRPr>
          </a:p>
          <a:p>
            <a:pPr indent="-57150">
              <a:lnSpc>
                <a:spcPct val="90000"/>
              </a:lnSpc>
              <a:spcAft>
                <a:spcPts val="600"/>
              </a:spcAft>
            </a:pP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Opportunity for Greater Innovation and Efficiencies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29920" lvl="1" indent="-22987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Maintaining ongoing operations and patient care will require complex phasing, early investigation, planning, procurement, and delivery sequencing.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/>
            </a:endParaRPr>
          </a:p>
          <a:p>
            <a:pPr marL="629920" lvl="1" indent="-22987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Coordination of design and construction in 2 active buildings with unique ongoing operational challenges.</a:t>
            </a:r>
            <a:endParaRPr lang="en-US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>
              <a:lnSpc>
                <a:spcPct val="90000"/>
              </a:lnSpc>
              <a:spcAft>
                <a:spcPts val="600"/>
              </a:spcAft>
            </a:pPr>
            <a:endParaRPr lang="en-US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>
              <a:lnSpc>
                <a:spcPct val="90000"/>
              </a:lnSpc>
              <a:spcAft>
                <a:spcPts val="600"/>
              </a:spcAft>
            </a:pP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Savings in Project Delivery Time</a:t>
            </a:r>
            <a:endParaRPr lang="en-US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629920" lvl="1" indent="-22987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Streamlining and integration. Integrated approach between DB team, King County, and Harborview. 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/>
            </a:endParaRPr>
          </a:p>
          <a:p>
            <a:pPr marL="629920" lvl="1" indent="-22987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Efficient sequencing of design, fabrication, and construction in phased project.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/>
            </a:endParaRPr>
          </a:p>
          <a:p>
            <a:pPr marL="629920" lvl="1" indent="-22987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/>
              </a:rPr>
              <a:t>Confirm budget early in design.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Predictable outcomes.</a:t>
            </a:r>
            <a:endParaRPr lang="en-US" altLang="en-US" dirty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pPr marL="629920" lvl="1" indent="-22987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More single beds faster = better patient care!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57150">
              <a:lnSpc>
                <a:spcPct val="90000"/>
              </a:lnSpc>
              <a:spcAft>
                <a:spcPts val="600"/>
              </a:spcAft>
            </a:pPr>
            <a:r>
              <a:rPr lang="en-US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 </a:t>
            </a:r>
            <a:endParaRPr lang="en-US" altLang="en-US" sz="1000" b="1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indent="-57150">
              <a:lnSpc>
                <a:spcPct val="90000"/>
              </a:lnSpc>
              <a:spcAft>
                <a:spcPts val="600"/>
              </a:spcAft>
            </a:pPr>
            <a:endParaRPr lang="en-US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B657A4-9E85-4176-BB4E-05D99768564B}"/>
              </a:ext>
            </a:extLst>
          </p:cNvPr>
          <p:cNvSpPr txBox="1"/>
          <p:nvPr/>
        </p:nvSpPr>
        <p:spPr>
          <a:xfrm>
            <a:off x="1935614" y="799264"/>
            <a:ext cx="8495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tx1">
                    <a:lumMod val="65000"/>
                    <a:lumOff val="35000"/>
                  </a:schemeClr>
                </a:solidFill>
              </a:rPr>
              <a:t>Why PDB?   </a:t>
            </a:r>
            <a:r>
              <a:rPr lang="en-US" altLang="en-US" sz="2800" b="1">
                <a:solidFill>
                  <a:schemeClr val="tx1">
                    <a:lumMod val="65000"/>
                    <a:lumOff val="35000"/>
                  </a:schemeClr>
                </a:solidFill>
              </a:rPr>
              <a:t>Meets RCW 39.10.300 Criteria</a:t>
            </a:r>
            <a:endParaRPr lang="en-US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519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CB657A4-9E85-4176-BB4E-05D99768564B}"/>
              </a:ext>
            </a:extLst>
          </p:cNvPr>
          <p:cNvSpPr txBox="1"/>
          <p:nvPr/>
        </p:nvSpPr>
        <p:spPr>
          <a:xfrm>
            <a:off x="2398578" y="914740"/>
            <a:ext cx="6791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tx1">
                    <a:lumMod val="65000"/>
                    <a:lumOff val="35000"/>
                  </a:schemeClr>
                </a:solidFill>
              </a:rPr>
              <a:t>Thank You / Questions</a:t>
            </a:r>
          </a:p>
        </p:txBody>
      </p:sp>
      <p:pic>
        <p:nvPicPr>
          <p:cNvPr id="17" name="Graphic 16" descr="User">
            <a:extLst>
              <a:ext uri="{FF2B5EF4-FFF2-40B4-BE49-F238E27FC236}">
                <a16:creationId xmlns:a16="http://schemas.microsoft.com/office/drawing/2014/main" id="{6A4721D1-A74E-426F-8FB7-0B13CBBC4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24963" y="4701231"/>
            <a:ext cx="914400" cy="914400"/>
          </a:xfrm>
          <a:prstGeom prst="rect">
            <a:avLst/>
          </a:prstGeom>
        </p:spPr>
      </p:pic>
      <p:pic>
        <p:nvPicPr>
          <p:cNvPr id="18" name="Graphic 17" descr="User">
            <a:extLst>
              <a:ext uri="{FF2B5EF4-FFF2-40B4-BE49-F238E27FC236}">
                <a16:creationId xmlns:a16="http://schemas.microsoft.com/office/drawing/2014/main" id="{38F85A22-5167-45CA-8A38-450EDA4C74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64482" y="4701303"/>
            <a:ext cx="914400" cy="914400"/>
          </a:xfrm>
          <a:prstGeom prst="rect">
            <a:avLst/>
          </a:prstGeom>
        </p:spPr>
      </p:pic>
      <p:pic>
        <p:nvPicPr>
          <p:cNvPr id="25" name="Graphic 24" descr="User">
            <a:extLst>
              <a:ext uri="{FF2B5EF4-FFF2-40B4-BE49-F238E27FC236}">
                <a16:creationId xmlns:a16="http://schemas.microsoft.com/office/drawing/2014/main" id="{3230A3D1-6734-4F7A-98CF-A376C96FD6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47530" y="4701231"/>
            <a:ext cx="914400" cy="914400"/>
          </a:xfrm>
          <a:prstGeom prst="rect">
            <a:avLst/>
          </a:prstGeom>
        </p:spPr>
      </p:pic>
      <p:pic>
        <p:nvPicPr>
          <p:cNvPr id="26" name="Graphic 25" descr="User">
            <a:extLst>
              <a:ext uri="{FF2B5EF4-FFF2-40B4-BE49-F238E27FC236}">
                <a16:creationId xmlns:a16="http://schemas.microsoft.com/office/drawing/2014/main" id="{24D0165B-A133-4BD1-A854-BAC76B7EF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82975" y="4701303"/>
            <a:ext cx="914400" cy="9144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AD14E81-3A2B-4C51-A0DC-92C1E3F983D3}"/>
              </a:ext>
            </a:extLst>
          </p:cNvPr>
          <p:cNvSpPr txBox="1"/>
          <p:nvPr/>
        </p:nvSpPr>
        <p:spPr>
          <a:xfrm>
            <a:off x="2827076" y="5462591"/>
            <a:ext cx="1385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/>
              <a:t>Joe Hicker,</a:t>
            </a:r>
          </a:p>
          <a:p>
            <a:pPr algn="ctr"/>
            <a:r>
              <a:rPr lang="en-US" sz="1200"/>
              <a:t>King County, Project Manager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21F4107-97D4-4249-B9E4-EC9571F45A61}"/>
              </a:ext>
            </a:extLst>
          </p:cNvPr>
          <p:cNvSpPr txBox="1"/>
          <p:nvPr/>
        </p:nvSpPr>
        <p:spPr>
          <a:xfrm>
            <a:off x="4287453" y="5469404"/>
            <a:ext cx="1237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/>
              <a:t>Ted </a:t>
            </a:r>
            <a:r>
              <a:rPr lang="en-US" sz="1200" b="1" err="1"/>
              <a:t>Klainer</a:t>
            </a:r>
            <a:r>
              <a:rPr lang="en-US" sz="1200" b="1"/>
              <a:t>, </a:t>
            </a:r>
          </a:p>
          <a:p>
            <a:pPr algn="ctr"/>
            <a:r>
              <a:rPr lang="en-US" sz="1200"/>
              <a:t>Harborview Medical Center, Director Capital Development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F4412D5-87B6-446F-9DB4-32DE1F853B38}"/>
              </a:ext>
            </a:extLst>
          </p:cNvPr>
          <p:cNvSpPr txBox="1"/>
          <p:nvPr/>
        </p:nvSpPr>
        <p:spPr>
          <a:xfrm>
            <a:off x="7046124" y="5452956"/>
            <a:ext cx="133315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b="1"/>
              <a:t>Dan Chandler,</a:t>
            </a:r>
          </a:p>
          <a:p>
            <a:pPr algn="ctr"/>
            <a:r>
              <a:rPr lang="en-US" sz="1200"/>
              <a:t>OAC Services, </a:t>
            </a:r>
            <a:endParaRPr lang="en-US" sz="1200">
              <a:cs typeface="Calibri"/>
            </a:endParaRPr>
          </a:p>
          <a:p>
            <a:pPr algn="ctr"/>
            <a:r>
              <a:rPr lang="en-US" sz="1200"/>
              <a:t>Principal in Charge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4F23E0-C9FD-416D-81AA-F607D400844F}"/>
              </a:ext>
            </a:extLst>
          </p:cNvPr>
          <p:cNvSpPr txBox="1"/>
          <p:nvPr/>
        </p:nvSpPr>
        <p:spPr>
          <a:xfrm>
            <a:off x="5611418" y="5466937"/>
            <a:ext cx="136810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b="1"/>
              <a:t>Melissa Teichman,</a:t>
            </a:r>
          </a:p>
          <a:p>
            <a:pPr algn="ctr"/>
            <a:r>
              <a:rPr lang="en-US" sz="1200"/>
              <a:t>OAC Services, </a:t>
            </a:r>
            <a:endParaRPr lang="en-US" sz="1200">
              <a:cs typeface="Calibri"/>
            </a:endParaRPr>
          </a:p>
          <a:p>
            <a:pPr algn="ctr"/>
            <a:r>
              <a:rPr lang="en-US" sz="1200"/>
              <a:t>Senior Director</a:t>
            </a:r>
          </a:p>
        </p:txBody>
      </p:sp>
      <p:pic>
        <p:nvPicPr>
          <p:cNvPr id="33" name="Graphic 32" descr="User">
            <a:extLst>
              <a:ext uri="{FF2B5EF4-FFF2-40B4-BE49-F238E27FC236}">
                <a16:creationId xmlns:a16="http://schemas.microsoft.com/office/drawing/2014/main" id="{31255C52-B435-4676-B6FE-1F8E1048C3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5532" y="2353388"/>
            <a:ext cx="914400" cy="9144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61403B8-870F-468C-9969-F25257A9AA74}"/>
              </a:ext>
            </a:extLst>
          </p:cNvPr>
          <p:cNvSpPr txBox="1"/>
          <p:nvPr/>
        </p:nvSpPr>
        <p:spPr>
          <a:xfrm>
            <a:off x="563976" y="3153150"/>
            <a:ext cx="1163752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/>
              <a:t>Ato </a:t>
            </a:r>
            <a:r>
              <a:rPr lang="en-US" sz="1200" b="1" err="1"/>
              <a:t>Apiafi</a:t>
            </a:r>
            <a:endParaRPr lang="en-US" sz="1200" b="1">
              <a:cs typeface="Calibri"/>
            </a:endParaRPr>
          </a:p>
          <a:p>
            <a:r>
              <a:rPr lang="en-US" sz="1200"/>
              <a:t>Panel</a:t>
            </a:r>
          </a:p>
          <a:p>
            <a:endParaRPr lang="en-US" sz="1200"/>
          </a:p>
          <a:p>
            <a:r>
              <a:rPr lang="en-US" sz="1200" i="1"/>
              <a:t>Ato </a:t>
            </a:r>
            <a:r>
              <a:rPr lang="en-US" sz="1200" i="1" err="1"/>
              <a:t>Apiafi</a:t>
            </a:r>
            <a:r>
              <a:rPr lang="en-US" sz="1200" i="1"/>
              <a:t> Architects</a:t>
            </a:r>
            <a:endParaRPr lang="en-US" sz="1200" i="1">
              <a:cs typeface="Calibri"/>
            </a:endParaRPr>
          </a:p>
        </p:txBody>
      </p:sp>
      <p:pic>
        <p:nvPicPr>
          <p:cNvPr id="35" name="Graphic 34" descr="User">
            <a:extLst>
              <a:ext uri="{FF2B5EF4-FFF2-40B4-BE49-F238E27FC236}">
                <a16:creationId xmlns:a16="http://schemas.microsoft.com/office/drawing/2014/main" id="{A014537B-FF16-4216-B376-31FABCB0A5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07179" y="2363394"/>
            <a:ext cx="914400" cy="9144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FB81B11-7BC6-4B0F-8B83-BEA33FDC9B7F}"/>
              </a:ext>
            </a:extLst>
          </p:cNvPr>
          <p:cNvSpPr txBox="1"/>
          <p:nvPr/>
        </p:nvSpPr>
        <p:spPr>
          <a:xfrm>
            <a:off x="1869379" y="3154504"/>
            <a:ext cx="117074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/>
              <a:t>Cory Hamilton</a:t>
            </a:r>
          </a:p>
          <a:p>
            <a:r>
              <a:rPr lang="en-US" sz="1200"/>
              <a:t>Panel</a:t>
            </a:r>
          </a:p>
          <a:p>
            <a:endParaRPr lang="en-US" sz="1200"/>
          </a:p>
          <a:p>
            <a:r>
              <a:rPr lang="en-US" sz="1200" i="1"/>
              <a:t>UW Medicine</a:t>
            </a:r>
            <a:endParaRPr lang="en-US" sz="1200" i="1">
              <a:cs typeface="Calibri"/>
            </a:endParaRPr>
          </a:p>
        </p:txBody>
      </p:sp>
      <p:pic>
        <p:nvPicPr>
          <p:cNvPr id="37" name="Graphic 36" descr="User">
            <a:extLst>
              <a:ext uri="{FF2B5EF4-FFF2-40B4-BE49-F238E27FC236}">
                <a16:creationId xmlns:a16="http://schemas.microsoft.com/office/drawing/2014/main" id="{B99844B2-AF24-4056-9690-221E7D50E8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92848" y="2371332"/>
            <a:ext cx="914400" cy="9144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E009507-ABA9-4E14-A8E7-85455833170E}"/>
              </a:ext>
            </a:extLst>
          </p:cNvPr>
          <p:cNvSpPr txBox="1"/>
          <p:nvPr/>
        </p:nvSpPr>
        <p:spPr>
          <a:xfrm>
            <a:off x="7841383" y="3157113"/>
            <a:ext cx="1219679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>
                <a:cs typeface="Calibri"/>
              </a:rPr>
              <a:t>Jessica Murphy</a:t>
            </a:r>
          </a:p>
          <a:p>
            <a:r>
              <a:rPr lang="en-US" sz="1200"/>
              <a:t>Panel</a:t>
            </a:r>
          </a:p>
          <a:p>
            <a:endParaRPr lang="en-US" sz="1200"/>
          </a:p>
          <a:p>
            <a:r>
              <a:rPr lang="en-US" sz="1200" i="1"/>
              <a:t>City of Seattle-SDOT</a:t>
            </a:r>
            <a:endParaRPr lang="en-US"/>
          </a:p>
        </p:txBody>
      </p:sp>
      <p:pic>
        <p:nvPicPr>
          <p:cNvPr id="41" name="Graphic 40" descr="User">
            <a:extLst>
              <a:ext uri="{FF2B5EF4-FFF2-40B4-BE49-F238E27FC236}">
                <a16:creationId xmlns:a16="http://schemas.microsoft.com/office/drawing/2014/main" id="{CF3DB15D-07C2-432E-8D80-F514FF072A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36866" y="2353388"/>
            <a:ext cx="914400" cy="9144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605C47A5-B7A1-4037-B3D9-B97E10738A80}"/>
              </a:ext>
            </a:extLst>
          </p:cNvPr>
          <p:cNvSpPr txBox="1"/>
          <p:nvPr/>
        </p:nvSpPr>
        <p:spPr>
          <a:xfrm>
            <a:off x="9225217" y="3139169"/>
            <a:ext cx="1079863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>
                <a:cs typeface="Calibri"/>
              </a:rPr>
              <a:t>Mike Pelitteri</a:t>
            </a:r>
            <a:endParaRPr lang="en-US" sz="1200" b="1"/>
          </a:p>
          <a:p>
            <a:r>
              <a:rPr lang="en-US" sz="1200"/>
              <a:t>Panel</a:t>
            </a:r>
          </a:p>
          <a:p>
            <a:endParaRPr lang="en-US" sz="1200"/>
          </a:p>
          <a:p>
            <a:r>
              <a:rPr lang="en-US" sz="1200" i="1" err="1"/>
              <a:t>Pellco</a:t>
            </a:r>
            <a:r>
              <a:rPr lang="en-US" sz="1200" i="1"/>
              <a:t> Construction</a:t>
            </a:r>
            <a:endParaRPr lang="en-US" sz="1200" i="1">
              <a:cs typeface="Calibri"/>
            </a:endParaRPr>
          </a:p>
        </p:txBody>
      </p:sp>
      <p:pic>
        <p:nvPicPr>
          <p:cNvPr id="43" name="Graphic 42" descr="User">
            <a:extLst>
              <a:ext uri="{FF2B5EF4-FFF2-40B4-BE49-F238E27FC236}">
                <a16:creationId xmlns:a16="http://schemas.microsoft.com/office/drawing/2014/main" id="{5AAEF60A-2DB4-494B-B880-E6495DC89D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56197" y="2362454"/>
            <a:ext cx="914400" cy="9144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D8510EB7-FFC6-4E9C-8994-5265C9E31A22}"/>
              </a:ext>
            </a:extLst>
          </p:cNvPr>
          <p:cNvSpPr txBox="1"/>
          <p:nvPr/>
        </p:nvSpPr>
        <p:spPr>
          <a:xfrm>
            <a:off x="10409594" y="3157113"/>
            <a:ext cx="119870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>
                <a:cs typeface="Calibri"/>
              </a:rPr>
              <a:t>Louise Sweeney</a:t>
            </a:r>
          </a:p>
          <a:p>
            <a:r>
              <a:rPr lang="en-US" sz="1200"/>
              <a:t>Panel</a:t>
            </a:r>
          </a:p>
          <a:p>
            <a:endParaRPr lang="en-US" sz="1200"/>
          </a:p>
          <a:p>
            <a:r>
              <a:rPr lang="en-US" sz="1200" i="1">
                <a:cs typeface="Calibri"/>
              </a:rPr>
              <a:t>WSU</a:t>
            </a:r>
          </a:p>
        </p:txBody>
      </p:sp>
      <p:pic>
        <p:nvPicPr>
          <p:cNvPr id="45" name="Graphic 44" descr="User">
            <a:extLst>
              <a:ext uri="{FF2B5EF4-FFF2-40B4-BE49-F238E27FC236}">
                <a16:creationId xmlns:a16="http://schemas.microsoft.com/office/drawing/2014/main" id="{8B16E45D-FBD4-4924-AC4C-72D179689D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87468" y="2372124"/>
            <a:ext cx="914400" cy="9144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98A4AB46-1E1D-4AE2-A556-CDD541F5C44F}"/>
              </a:ext>
            </a:extLst>
          </p:cNvPr>
          <p:cNvSpPr txBox="1"/>
          <p:nvPr/>
        </p:nvSpPr>
        <p:spPr>
          <a:xfrm>
            <a:off x="3229013" y="3150915"/>
            <a:ext cx="140143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 dirty="0">
                <a:cs typeface="Calibri"/>
              </a:rPr>
              <a:t>Michelle </a:t>
            </a:r>
            <a:r>
              <a:rPr lang="en-US" sz="1200" b="1" dirty="0" err="1">
                <a:cs typeface="Calibri"/>
              </a:rPr>
              <a:t>Helmholz</a:t>
            </a:r>
            <a:endParaRPr lang="en-US" sz="1200" b="1" dirty="0">
              <a:cs typeface="Calibri"/>
            </a:endParaRPr>
          </a:p>
          <a:p>
            <a:r>
              <a:rPr lang="en-US" sz="1200" dirty="0"/>
              <a:t>Panel</a:t>
            </a:r>
            <a:endParaRPr lang="en-US" sz="1200" dirty="0">
              <a:cs typeface="Calibri"/>
            </a:endParaRPr>
          </a:p>
          <a:p>
            <a:endParaRPr lang="en-US" sz="1200"/>
          </a:p>
          <a:p>
            <a:r>
              <a:rPr lang="en-US" sz="1200" i="1" dirty="0"/>
              <a:t>Laborers Local 242</a:t>
            </a:r>
            <a:endParaRPr lang="en-US" sz="1200" i="1" dirty="0">
              <a:cs typeface="Calibri"/>
            </a:endParaRPr>
          </a:p>
        </p:txBody>
      </p:sp>
      <p:pic>
        <p:nvPicPr>
          <p:cNvPr id="47" name="Graphic 46" descr="User">
            <a:extLst>
              <a:ext uri="{FF2B5EF4-FFF2-40B4-BE49-F238E27FC236}">
                <a16:creationId xmlns:a16="http://schemas.microsoft.com/office/drawing/2014/main" id="{649B3439-7D07-4B7A-B35C-744D40017E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33039" y="2353388"/>
            <a:ext cx="914400" cy="91440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F1E68ED6-8752-479D-8995-A712C6C0AA36}"/>
              </a:ext>
            </a:extLst>
          </p:cNvPr>
          <p:cNvSpPr txBox="1"/>
          <p:nvPr/>
        </p:nvSpPr>
        <p:spPr>
          <a:xfrm>
            <a:off x="4965463" y="3139169"/>
            <a:ext cx="107986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/>
              <a:t>Jim Dugan</a:t>
            </a:r>
          </a:p>
          <a:p>
            <a:r>
              <a:rPr lang="en-US" sz="1200"/>
              <a:t>Panel Chair</a:t>
            </a:r>
          </a:p>
          <a:p>
            <a:endParaRPr lang="en-US" sz="1200"/>
          </a:p>
          <a:p>
            <a:r>
              <a:rPr lang="en-US" sz="1200" i="1"/>
              <a:t>Parametrix</a:t>
            </a:r>
            <a:endParaRPr lang="en-US" sz="1200" i="1">
              <a:cs typeface="Calibri"/>
            </a:endParaRPr>
          </a:p>
        </p:txBody>
      </p:sp>
      <p:pic>
        <p:nvPicPr>
          <p:cNvPr id="49" name="Graphic 48" descr="User">
            <a:extLst>
              <a:ext uri="{FF2B5EF4-FFF2-40B4-BE49-F238E27FC236}">
                <a16:creationId xmlns:a16="http://schemas.microsoft.com/office/drawing/2014/main" id="{062F780F-B7E0-42B0-A5DE-DDD27C391A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18919" y="2353879"/>
            <a:ext cx="914400" cy="91440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4F6D0A4E-668B-48AA-847A-B8DD3278FBD6}"/>
              </a:ext>
            </a:extLst>
          </p:cNvPr>
          <p:cNvSpPr txBox="1"/>
          <p:nvPr/>
        </p:nvSpPr>
        <p:spPr>
          <a:xfrm>
            <a:off x="6507270" y="3139660"/>
            <a:ext cx="1079863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>
                <a:cs typeface="Calibri"/>
              </a:rPr>
              <a:t>Karl Kolb</a:t>
            </a:r>
          </a:p>
          <a:p>
            <a:r>
              <a:rPr lang="en-US" sz="1200"/>
              <a:t>Panel</a:t>
            </a:r>
          </a:p>
          <a:p>
            <a:endParaRPr lang="en-US" sz="1200"/>
          </a:p>
          <a:p>
            <a:r>
              <a:rPr lang="en-US" sz="1200" i="1"/>
              <a:t>Coffman Engineers</a:t>
            </a:r>
            <a:endParaRPr lang="en-US" sz="1200" i="1">
              <a:cs typeface="Calibri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FA7AC82-DBB6-4FC8-A7D8-DCC71B86E0FA}"/>
              </a:ext>
            </a:extLst>
          </p:cNvPr>
          <p:cNvSpPr txBox="1"/>
          <p:nvPr/>
        </p:nvSpPr>
        <p:spPr>
          <a:xfrm>
            <a:off x="4981672" y="5471821"/>
            <a:ext cx="115431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1200" b="1"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65CF67-42A2-416F-ACD7-6AFE656645A0}"/>
              </a:ext>
            </a:extLst>
          </p:cNvPr>
          <p:cNvSpPr/>
          <p:nvPr/>
        </p:nvSpPr>
        <p:spPr>
          <a:xfrm>
            <a:off x="4797702" y="4240240"/>
            <a:ext cx="146796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57150">
              <a:lnSpc>
                <a:spcPct val="90000"/>
              </a:lnSpc>
              <a:spcAft>
                <a:spcPts val="600"/>
              </a:spcAft>
            </a:pPr>
            <a:r>
              <a:rPr lang="en-US" altLang="en-US" b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Maleng</a:t>
            </a:r>
            <a:r>
              <a:rPr lang="en-US" altLang="en-US" b="1">
                <a:solidFill>
                  <a:schemeClr val="tx1">
                    <a:lumMod val="65000"/>
                    <a:lumOff val="35000"/>
                  </a:schemeClr>
                </a:solidFill>
              </a:rPr>
              <a:t> Team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EC9076-C65D-49E2-8C77-1650EE6B4604}"/>
              </a:ext>
            </a:extLst>
          </p:cNvPr>
          <p:cNvSpPr/>
          <p:nvPr/>
        </p:nvSpPr>
        <p:spPr>
          <a:xfrm>
            <a:off x="4797702" y="1879356"/>
            <a:ext cx="113871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57150">
              <a:lnSpc>
                <a:spcPct val="90000"/>
              </a:lnSpc>
              <a:spcAft>
                <a:spcPts val="600"/>
              </a:spcAft>
            </a:pPr>
            <a:r>
              <a:rPr lang="en-US" altLang="en-US" b="1">
                <a:solidFill>
                  <a:schemeClr val="tx1">
                    <a:lumMod val="65000"/>
                    <a:lumOff val="35000"/>
                  </a:schemeClr>
                </a:solidFill>
              </a:rPr>
              <a:t>PRC Panel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5D1E94C-5B1A-4648-A241-534A6626F5ED}"/>
              </a:ext>
            </a:extLst>
          </p:cNvPr>
          <p:cNvCxnSpPr/>
          <p:nvPr/>
        </p:nvCxnSpPr>
        <p:spPr>
          <a:xfrm>
            <a:off x="899658" y="3154524"/>
            <a:ext cx="108043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C431763-F5AD-4E1E-8709-773A06F2D2B1}"/>
              </a:ext>
            </a:extLst>
          </p:cNvPr>
          <p:cNvCxnSpPr>
            <a:cxnSpLocks/>
          </p:cNvCxnSpPr>
          <p:nvPr/>
        </p:nvCxnSpPr>
        <p:spPr>
          <a:xfrm>
            <a:off x="1710911" y="5496760"/>
            <a:ext cx="75871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70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E0B6BCF-D0FB-4D0B-B848-29A769477CF6}"/>
              </a:ext>
            </a:extLst>
          </p:cNvPr>
          <p:cNvSpPr txBox="1"/>
          <p:nvPr/>
        </p:nvSpPr>
        <p:spPr>
          <a:xfrm>
            <a:off x="2900523" y="785112"/>
            <a:ext cx="5736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tx1">
                    <a:lumMod val="65000"/>
                    <a:lumOff val="35000"/>
                  </a:schemeClr>
                </a:solidFill>
              </a:rPr>
              <a:t>Agenda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6A5CB3-3D29-43E2-AD2D-1F1EAB90C7ED}"/>
              </a:ext>
            </a:extLst>
          </p:cNvPr>
          <p:cNvSpPr/>
          <p:nvPr/>
        </p:nvSpPr>
        <p:spPr>
          <a:xfrm>
            <a:off x="1354455" y="1590630"/>
            <a:ext cx="9387840" cy="450584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390650" lvl="2" indent="-533400">
              <a:lnSpc>
                <a:spcPct val="90000"/>
              </a:lnSpc>
              <a:spcAft>
                <a:spcPts val="1200"/>
              </a:spcAft>
              <a:buFontTx/>
              <a:buAutoNum type="arabicPeriod"/>
            </a:pPr>
            <a:r>
              <a:rPr lang="en-US" altLang="en-US" sz="3600">
                <a:solidFill>
                  <a:schemeClr val="tx1">
                    <a:lumMod val="65000"/>
                    <a:lumOff val="35000"/>
                  </a:schemeClr>
                </a:solidFill>
              </a:rPr>
              <a:t>Introductions </a:t>
            </a:r>
          </a:p>
          <a:p>
            <a:pPr marL="1390650" lvl="2" indent="-533400">
              <a:lnSpc>
                <a:spcPct val="90000"/>
              </a:lnSpc>
              <a:spcAft>
                <a:spcPts val="1200"/>
              </a:spcAft>
              <a:buFontTx/>
              <a:buAutoNum type="arabicPeriod"/>
            </a:pPr>
            <a:r>
              <a:rPr lang="en-US" altLang="en-US" sz="3600">
                <a:solidFill>
                  <a:schemeClr val="tx1">
                    <a:lumMod val="65000"/>
                    <a:lumOff val="35000"/>
                  </a:schemeClr>
                </a:solidFill>
              </a:rPr>
              <a:t>Project Description </a:t>
            </a:r>
            <a:endParaRPr lang="en-US" altLang="en-US" sz="360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1390650" lvl="2" indent="-533400">
              <a:lnSpc>
                <a:spcPct val="90000"/>
              </a:lnSpc>
              <a:spcAft>
                <a:spcPts val="1200"/>
              </a:spcAft>
              <a:buFontTx/>
              <a:buAutoNum type="arabicPeriod"/>
            </a:pPr>
            <a:r>
              <a:rPr lang="en-US" altLang="en-US" sz="3600">
                <a:solidFill>
                  <a:schemeClr val="tx1">
                    <a:lumMod val="65000"/>
                    <a:lumOff val="35000"/>
                  </a:schemeClr>
                </a:solidFill>
              </a:rPr>
              <a:t>Budget </a:t>
            </a:r>
            <a:endParaRPr lang="en-US" altLang="en-US" sz="360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1390650" lvl="2" indent="-533400">
              <a:lnSpc>
                <a:spcPct val="90000"/>
              </a:lnSpc>
              <a:spcAft>
                <a:spcPts val="1200"/>
              </a:spcAft>
              <a:buFontTx/>
              <a:buAutoNum type="arabicPeriod"/>
            </a:pPr>
            <a:r>
              <a:rPr lang="en-US" altLang="en-US" sz="3600">
                <a:solidFill>
                  <a:schemeClr val="tx1">
                    <a:lumMod val="65000"/>
                    <a:lumOff val="35000"/>
                  </a:schemeClr>
                </a:solidFill>
              </a:rPr>
              <a:t>Schedule</a:t>
            </a:r>
          </a:p>
          <a:p>
            <a:pPr marL="1390650" lvl="2" indent="-533400">
              <a:lnSpc>
                <a:spcPct val="90000"/>
              </a:lnSpc>
              <a:spcAft>
                <a:spcPts val="1200"/>
              </a:spcAft>
              <a:buFontTx/>
              <a:buAutoNum type="arabicPeriod"/>
            </a:pPr>
            <a:r>
              <a:rPr lang="en-US" altLang="en-US" sz="360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Equity &amp; Social Justice</a:t>
            </a:r>
            <a:endParaRPr lang="en-US" alt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390650" lvl="2" indent="-533400">
              <a:lnSpc>
                <a:spcPct val="90000"/>
              </a:lnSpc>
              <a:spcAft>
                <a:spcPts val="1200"/>
              </a:spcAft>
              <a:buFontTx/>
              <a:buAutoNum type="arabicPeriod"/>
            </a:pPr>
            <a:r>
              <a:rPr lang="en-US" altLang="en-US" sz="3600">
                <a:solidFill>
                  <a:schemeClr val="tx1">
                    <a:lumMod val="65000"/>
                    <a:lumOff val="35000"/>
                  </a:schemeClr>
                </a:solidFill>
              </a:rPr>
              <a:t>Why Progressive Design-Build</a:t>
            </a:r>
            <a:endParaRPr lang="en-US" altLang="en-US" sz="360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1390650" lvl="2" indent="-533400">
              <a:lnSpc>
                <a:spcPct val="90000"/>
              </a:lnSpc>
              <a:spcAft>
                <a:spcPts val="1200"/>
              </a:spcAft>
              <a:buFontTx/>
              <a:buAutoNum type="arabicPeriod"/>
            </a:pPr>
            <a:r>
              <a:rPr lang="en-US" altLang="en-US" sz="3600">
                <a:solidFill>
                  <a:schemeClr val="tx1">
                    <a:lumMod val="65000"/>
                    <a:lumOff val="35000"/>
                  </a:schemeClr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75475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B6B5F0D1-6F6F-4134-9414-9A8BE210ECDC}"/>
              </a:ext>
            </a:extLst>
          </p:cNvPr>
          <p:cNvSpPr txBox="1"/>
          <p:nvPr/>
        </p:nvSpPr>
        <p:spPr>
          <a:xfrm>
            <a:off x="1650440" y="1042992"/>
            <a:ext cx="8495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tx1">
                    <a:lumMod val="65000"/>
                    <a:lumOff val="35000"/>
                  </a:schemeClr>
                </a:solidFill>
              </a:rPr>
              <a:t>Introductions – Presenting Team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984E84-B0E6-4586-8E0B-A4034ECFDF42}"/>
              </a:ext>
            </a:extLst>
          </p:cNvPr>
          <p:cNvSpPr/>
          <p:nvPr/>
        </p:nvSpPr>
        <p:spPr>
          <a:xfrm>
            <a:off x="466460" y="2013884"/>
            <a:ext cx="5758903" cy="326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>
              <a:lnSpc>
                <a:spcPct val="90000"/>
              </a:lnSpc>
              <a:spcAft>
                <a:spcPts val="600"/>
              </a:spcAft>
            </a:pPr>
            <a:r>
              <a:rPr lang="en-US" sz="2800" b="1">
                <a:solidFill>
                  <a:schemeClr val="tx1">
                    <a:lumMod val="65000"/>
                    <a:lumOff val="35000"/>
                  </a:schemeClr>
                </a:solidFill>
              </a:rPr>
              <a:t>King County</a:t>
            </a: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</a:rPr>
              <a:t>				</a:t>
            </a:r>
          </a:p>
          <a:p>
            <a:pPr marL="85725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</a:rPr>
              <a:t>Joe Hicker, </a:t>
            </a:r>
          </a:p>
          <a:p>
            <a:pPr marL="400050" lvl="1">
              <a:lnSpc>
                <a:spcPct val="90000"/>
              </a:lnSpc>
              <a:spcAft>
                <a:spcPts val="600"/>
              </a:spcAft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</a:rPr>
              <a:t>	Project Manager</a:t>
            </a:r>
          </a:p>
          <a:p>
            <a:pPr marL="400050" lvl="1">
              <a:lnSpc>
                <a:spcPct val="90000"/>
              </a:lnSpc>
              <a:spcAft>
                <a:spcPts val="600"/>
              </a:spcAft>
            </a:pPr>
            <a:endParaRPr 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00050" lvl="1">
              <a:lnSpc>
                <a:spcPct val="90000"/>
              </a:lnSpc>
              <a:spcAft>
                <a:spcPts val="600"/>
              </a:spcAft>
            </a:pPr>
            <a:r>
              <a:rPr lang="en-US" sz="2800" b="1">
                <a:solidFill>
                  <a:schemeClr val="tx1">
                    <a:lumMod val="65000"/>
                    <a:lumOff val="35000"/>
                  </a:schemeClr>
                </a:solidFill>
              </a:rPr>
              <a:t>Harborview Medical Center</a:t>
            </a:r>
          </a:p>
          <a:p>
            <a:pPr marL="85725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</a:rPr>
              <a:t>Ted Klainer,</a:t>
            </a:r>
          </a:p>
          <a:p>
            <a:pPr marL="400050" lvl="1">
              <a:lnSpc>
                <a:spcPct val="90000"/>
              </a:lnSpc>
              <a:spcAft>
                <a:spcPts val="600"/>
              </a:spcAft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</a:rPr>
              <a:t>	Director of Capital Development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AF72F5-0908-4AB3-BA80-6761225723FA}"/>
              </a:ext>
            </a:extLst>
          </p:cNvPr>
          <p:cNvSpPr/>
          <p:nvPr/>
        </p:nvSpPr>
        <p:spPr>
          <a:xfrm>
            <a:off x="6137230" y="2013883"/>
            <a:ext cx="5758903" cy="280384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00050" lvl="1">
              <a:lnSpc>
                <a:spcPct val="90000"/>
              </a:lnSpc>
              <a:spcAft>
                <a:spcPts val="600"/>
              </a:spcAft>
            </a:pPr>
            <a:r>
              <a:rPr lang="en-US" sz="2800" b="1">
                <a:solidFill>
                  <a:schemeClr val="tx1">
                    <a:lumMod val="65000"/>
                    <a:lumOff val="35000"/>
                  </a:schemeClr>
                </a:solidFill>
              </a:rPr>
              <a:t>OAC Services</a:t>
            </a: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</a:rPr>
              <a:t>				</a:t>
            </a:r>
          </a:p>
          <a:p>
            <a:pPr marL="85725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</a:rPr>
              <a:t>Melissa Teichman,</a:t>
            </a:r>
          </a:p>
          <a:p>
            <a:pPr marL="400050" lvl="1">
              <a:lnSpc>
                <a:spcPct val="90000"/>
              </a:lnSpc>
              <a:spcAft>
                <a:spcPts val="600"/>
              </a:spcAft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</a:rPr>
              <a:t>	Senior Director / Healthcare</a:t>
            </a:r>
            <a:endParaRPr lang="en-US" sz="280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400050" lvl="1">
              <a:lnSpc>
                <a:spcPct val="90000"/>
              </a:lnSpc>
              <a:spcAft>
                <a:spcPts val="600"/>
              </a:spcAft>
            </a:pPr>
            <a:endParaRPr 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5725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</a:rPr>
              <a:t>Dan Chandler,</a:t>
            </a:r>
          </a:p>
          <a:p>
            <a:pPr marL="400050" lvl="1">
              <a:lnSpc>
                <a:spcPct val="90000"/>
              </a:lnSpc>
              <a:spcAft>
                <a:spcPts val="600"/>
              </a:spcAft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</a:rPr>
              <a:t>	Principal-In-Charge</a:t>
            </a:r>
          </a:p>
        </p:txBody>
      </p:sp>
    </p:spTree>
    <p:extLst>
      <p:ext uri="{BB962C8B-B14F-4D97-AF65-F5344CB8AC3E}">
        <p14:creationId xmlns:p14="http://schemas.microsoft.com/office/powerpoint/2010/main" val="1315485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4505588-2B0C-4FAF-94A6-A0B68CC62377}"/>
              </a:ext>
            </a:extLst>
          </p:cNvPr>
          <p:cNvSpPr/>
          <p:nvPr/>
        </p:nvSpPr>
        <p:spPr>
          <a:xfrm>
            <a:off x="291547" y="3183499"/>
            <a:ext cx="4812100" cy="247209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Harborview Medical Center is the only  Level 1 Trauma Center serving a 4-state region and is one of the nation’s leading academic medical centers. </a:t>
            </a:r>
            <a:endParaRPr lang="en-US"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/>
            </a:endParaRP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HMC is owned by King County, operated by the UW Medicine and governed by King County appointed Board of Trustees. </a:t>
            </a:r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/>
            </a:endParaRP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Hospital Services Agreement</a:t>
            </a:r>
          </a:p>
        </p:txBody>
      </p:sp>
      <p:pic>
        <p:nvPicPr>
          <p:cNvPr id="11" name="Picture 10" descr="Aerial view of a city&#10;&#10;Description automatically generated with medium confidence">
            <a:extLst>
              <a:ext uri="{FF2B5EF4-FFF2-40B4-BE49-F238E27FC236}">
                <a16:creationId xmlns:a16="http://schemas.microsoft.com/office/drawing/2014/main" id="{927320A1-E691-4A92-A35E-5949DAC6B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549" y="1121031"/>
            <a:ext cx="6440090" cy="4974969"/>
          </a:xfrm>
          <a:prstGeom prst="rect">
            <a:avLst/>
          </a:prstGeom>
        </p:spPr>
      </p:pic>
      <p:pic>
        <p:nvPicPr>
          <p:cNvPr id="12" name="Picture 11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2328C8AD-D9CA-41E7-960E-41A73AD252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088" y="1300632"/>
            <a:ext cx="2455123" cy="123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23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EA1B6A3-7370-4C5C-AAFB-08D7C9BF1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713" y="175397"/>
            <a:ext cx="8768907" cy="651252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6B5F0D1-6F6F-4134-9414-9A8BE210ECDC}"/>
              </a:ext>
            </a:extLst>
          </p:cNvPr>
          <p:cNvSpPr txBox="1"/>
          <p:nvPr/>
        </p:nvSpPr>
        <p:spPr>
          <a:xfrm>
            <a:off x="-214931" y="5068042"/>
            <a:ext cx="3520668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>
                <a:solidFill>
                  <a:schemeClr val="tx1">
                    <a:lumMod val="65000"/>
                    <a:lumOff val="35000"/>
                  </a:schemeClr>
                </a:solidFill>
              </a:rPr>
              <a:t> Organization Chart</a:t>
            </a:r>
          </a:p>
        </p:txBody>
      </p:sp>
      <p:pic>
        <p:nvPicPr>
          <p:cNvPr id="2" name="Picture 1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A6346738-BD99-41B2-806C-BE1AC1245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224" y="173420"/>
            <a:ext cx="1449047" cy="73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552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984E84-B0E6-4586-8E0B-A4034ECFDF42}"/>
              </a:ext>
            </a:extLst>
          </p:cNvPr>
          <p:cNvSpPr/>
          <p:nvPr/>
        </p:nvSpPr>
        <p:spPr>
          <a:xfrm>
            <a:off x="326973" y="2181362"/>
            <a:ext cx="9191921" cy="474283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85725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</a:rPr>
              <a:t>FMD team has over 3 decades of public works expertise.</a:t>
            </a:r>
            <a:endParaRPr lang="en-US" sz="280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85725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King County has embraced culture of Alternative Delivery.</a:t>
            </a:r>
            <a:endParaRPr 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5725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</a:rPr>
              <a:t>Many of King County’s FMD project team staff members have completed DBIA training and/or AGC Education Design-Build Workshop.</a:t>
            </a:r>
            <a:endParaRPr lang="en-US" sz="280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85725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Design-Build Children &amp; Family Justice Center project nearing completion.</a:t>
            </a:r>
          </a:p>
          <a:p>
            <a:pPr marL="85725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</a:rPr>
              <a:t>Internal processes and control systems to efficiently plan and execute the work.</a:t>
            </a:r>
            <a:endParaRPr lang="en-US" sz="280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85725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01E0F2-0ECC-4071-BE4C-7A4E25784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6759" y="2578266"/>
            <a:ext cx="1412621" cy="22665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73A887-CE02-4E9E-B377-FB8F5CC30F6D}"/>
              </a:ext>
            </a:extLst>
          </p:cNvPr>
          <p:cNvSpPr txBox="1"/>
          <p:nvPr/>
        </p:nvSpPr>
        <p:spPr>
          <a:xfrm>
            <a:off x="523746" y="1337737"/>
            <a:ext cx="111445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chemeClr val="tx1">
                    <a:lumMod val="65000"/>
                    <a:lumOff val="35000"/>
                  </a:schemeClr>
                </a:solidFill>
              </a:rPr>
              <a:t>King County Capital Project Delivery Experience &amp; Qualifications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012730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CB657A4-9E85-4176-BB4E-05D99768564B}"/>
              </a:ext>
            </a:extLst>
          </p:cNvPr>
          <p:cNvSpPr txBox="1"/>
          <p:nvPr/>
        </p:nvSpPr>
        <p:spPr>
          <a:xfrm>
            <a:off x="1848293" y="875082"/>
            <a:ext cx="8495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tx1">
                    <a:lumMod val="65000"/>
                    <a:lumOff val="35000"/>
                  </a:schemeClr>
                </a:solidFill>
              </a:rPr>
              <a:t>Project Description – Campus Map</a:t>
            </a:r>
          </a:p>
        </p:txBody>
      </p:sp>
      <p:pic>
        <p:nvPicPr>
          <p:cNvPr id="10242" name="Picture 2" descr="See the source image">
            <a:extLst>
              <a:ext uri="{FF2B5EF4-FFF2-40B4-BE49-F238E27FC236}">
                <a16:creationId xmlns:a16="http://schemas.microsoft.com/office/drawing/2014/main" id="{9910163E-E410-484C-9D5F-5EC9FF3C4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821" y="1659005"/>
            <a:ext cx="8770358" cy="491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4A2DD31-16A3-4DA0-8246-F0B48E48F10F}"/>
              </a:ext>
            </a:extLst>
          </p:cNvPr>
          <p:cNvSpPr/>
          <p:nvPr/>
        </p:nvSpPr>
        <p:spPr>
          <a:xfrm>
            <a:off x="3569253" y="3242733"/>
            <a:ext cx="1549400" cy="802493"/>
          </a:xfrm>
          <a:prstGeom prst="ellipse">
            <a:avLst/>
          </a:prstGeom>
          <a:noFill/>
          <a:ln w="34925" cmpd="sng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1735667"/>
                      <a:gd name="connsiteY0" fmla="*/ 457200 h 914400"/>
                      <a:gd name="connsiteX1" fmla="*/ 867834 w 1735667"/>
                      <a:gd name="connsiteY1" fmla="*/ 0 h 914400"/>
                      <a:gd name="connsiteX2" fmla="*/ 1735668 w 1735667"/>
                      <a:gd name="connsiteY2" fmla="*/ 457200 h 914400"/>
                      <a:gd name="connsiteX3" fmla="*/ 867834 w 1735667"/>
                      <a:gd name="connsiteY3" fmla="*/ 914400 h 914400"/>
                      <a:gd name="connsiteX4" fmla="*/ 0 w 1735667"/>
                      <a:gd name="connsiteY4" fmla="*/ 457200 h 914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5667" h="914400" extrusionOk="0">
                        <a:moveTo>
                          <a:pt x="0" y="457200"/>
                        </a:moveTo>
                        <a:cubicBezTo>
                          <a:pt x="-46568" y="175971"/>
                          <a:pt x="305093" y="31320"/>
                          <a:pt x="867834" y="0"/>
                        </a:cubicBezTo>
                        <a:cubicBezTo>
                          <a:pt x="1416733" y="14654"/>
                          <a:pt x="1684197" y="206332"/>
                          <a:pt x="1735668" y="457200"/>
                        </a:cubicBezTo>
                        <a:cubicBezTo>
                          <a:pt x="1667734" y="776047"/>
                          <a:pt x="1331280" y="1001980"/>
                          <a:pt x="867834" y="914400"/>
                        </a:cubicBezTo>
                        <a:cubicBezTo>
                          <a:pt x="334354" y="884752"/>
                          <a:pt x="11720" y="715305"/>
                          <a:pt x="0" y="4572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F9A196-51FD-4F0F-8F3B-3D3D96D5F494}"/>
              </a:ext>
            </a:extLst>
          </p:cNvPr>
          <p:cNvSpPr/>
          <p:nvPr/>
        </p:nvSpPr>
        <p:spPr>
          <a:xfrm>
            <a:off x="5039138" y="2940561"/>
            <a:ext cx="1056862" cy="604344"/>
          </a:xfrm>
          <a:prstGeom prst="ellipse">
            <a:avLst/>
          </a:prstGeom>
          <a:noFill/>
          <a:ln w="34925" cmpd="sng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1735667"/>
                      <a:gd name="connsiteY0" fmla="*/ 457200 h 914400"/>
                      <a:gd name="connsiteX1" fmla="*/ 867834 w 1735667"/>
                      <a:gd name="connsiteY1" fmla="*/ 0 h 914400"/>
                      <a:gd name="connsiteX2" fmla="*/ 1735668 w 1735667"/>
                      <a:gd name="connsiteY2" fmla="*/ 457200 h 914400"/>
                      <a:gd name="connsiteX3" fmla="*/ 867834 w 1735667"/>
                      <a:gd name="connsiteY3" fmla="*/ 914400 h 914400"/>
                      <a:gd name="connsiteX4" fmla="*/ 0 w 1735667"/>
                      <a:gd name="connsiteY4" fmla="*/ 457200 h 914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5667" h="914400" extrusionOk="0">
                        <a:moveTo>
                          <a:pt x="0" y="457200"/>
                        </a:moveTo>
                        <a:cubicBezTo>
                          <a:pt x="-46568" y="175971"/>
                          <a:pt x="305093" y="31320"/>
                          <a:pt x="867834" y="0"/>
                        </a:cubicBezTo>
                        <a:cubicBezTo>
                          <a:pt x="1416733" y="14654"/>
                          <a:pt x="1684197" y="206332"/>
                          <a:pt x="1735668" y="457200"/>
                        </a:cubicBezTo>
                        <a:cubicBezTo>
                          <a:pt x="1667734" y="776047"/>
                          <a:pt x="1331280" y="1001980"/>
                          <a:pt x="867834" y="914400"/>
                        </a:cubicBezTo>
                        <a:cubicBezTo>
                          <a:pt x="334354" y="884752"/>
                          <a:pt x="11720" y="715305"/>
                          <a:pt x="0" y="4572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4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D6A5CB3-3D29-43E2-AD2D-1F1EAB90C7ED}"/>
              </a:ext>
            </a:extLst>
          </p:cNvPr>
          <p:cNvSpPr/>
          <p:nvPr/>
        </p:nvSpPr>
        <p:spPr>
          <a:xfrm>
            <a:off x="47462" y="1741278"/>
            <a:ext cx="11790685" cy="35763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857250" lvl="2" indent="-280670">
              <a:lnSpc>
                <a:spcPct val="90000"/>
              </a:lnSpc>
              <a:spcAft>
                <a:spcPts val="1200"/>
              </a:spcAft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Goal:  </a:t>
            </a:r>
            <a:endParaRPr lang="en-US"/>
          </a:p>
          <a:p>
            <a:pPr marL="857250" lvl="2">
              <a:lnSpc>
                <a:spcPct val="90000"/>
              </a:lnSpc>
              <a:spcAft>
                <a:spcPts val="1200"/>
              </a:spcAft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Convert 2 floors in the </a:t>
            </a:r>
            <a:r>
              <a:rPr lang="en-US" alt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Maleng</a:t>
            </a: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Building into inpatient units in order to increase the number of single patient rooms.  </a:t>
            </a:r>
            <a:endParaRPr lang="en-US" altLang="en-US" sz="28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857250" lvl="2" indent="-280670">
              <a:lnSpc>
                <a:spcPct val="90000"/>
              </a:lnSpc>
              <a:spcAft>
                <a:spcPts val="1200"/>
              </a:spcAft>
            </a:pPr>
            <a:endParaRPr lang="en-US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57250" lvl="2" indent="-280670">
              <a:lnSpc>
                <a:spcPct val="90000"/>
              </a:lnSpc>
              <a:spcAft>
                <a:spcPts val="1200"/>
              </a:spcAft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Sequence:</a:t>
            </a:r>
            <a:endParaRPr lang="en-US" altLang="en-US" sz="28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857250" lvl="2">
              <a:lnSpc>
                <a:spcPct val="90000"/>
              </a:lnSpc>
              <a:spcAft>
                <a:spcPts val="1200"/>
              </a:spcAft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Phase 1:  Renovate NJB and move </a:t>
            </a:r>
            <a:r>
              <a:rPr lang="en-US" alt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Maleng</a:t>
            </a: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outpatient clinics.</a:t>
            </a:r>
            <a:endParaRPr lang="en-US" altLang="en-US" sz="28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857250" lvl="2">
              <a:lnSpc>
                <a:spcPct val="90000"/>
              </a:lnSpc>
              <a:spcAft>
                <a:spcPts val="1200"/>
              </a:spcAft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Phase 2:  Convert 2 floors in </a:t>
            </a:r>
            <a:r>
              <a:rPr lang="en-US" alt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Maleng</a:t>
            </a: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Building into inpatient rooms.</a:t>
            </a:r>
            <a:endParaRPr lang="en-US" altLang="en-US" sz="28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7882E4-B6B7-4A28-B1F6-DF0D4D8C8AAE}"/>
              </a:ext>
            </a:extLst>
          </p:cNvPr>
          <p:cNvSpPr txBox="1"/>
          <p:nvPr/>
        </p:nvSpPr>
        <p:spPr>
          <a:xfrm>
            <a:off x="1695098" y="1033392"/>
            <a:ext cx="8495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tx1">
                    <a:lumMod val="65000"/>
                    <a:lumOff val="35000"/>
                  </a:schemeClr>
                </a:solidFill>
              </a:rPr>
              <a:t>Project Scope</a:t>
            </a:r>
          </a:p>
        </p:txBody>
      </p:sp>
    </p:spTree>
    <p:extLst>
      <p:ext uri="{BB962C8B-B14F-4D97-AF65-F5344CB8AC3E}">
        <p14:creationId xmlns:p14="http://schemas.microsoft.com/office/powerpoint/2010/main" val="3682595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CB657A4-9E85-4176-BB4E-05D99768564B}"/>
              </a:ext>
            </a:extLst>
          </p:cNvPr>
          <p:cNvSpPr txBox="1"/>
          <p:nvPr/>
        </p:nvSpPr>
        <p:spPr>
          <a:xfrm>
            <a:off x="8548529" y="5583758"/>
            <a:ext cx="30293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>
                <a:solidFill>
                  <a:schemeClr val="tx1">
                    <a:lumMod val="65000"/>
                    <a:lumOff val="35000"/>
                  </a:schemeClr>
                </a:solidFill>
              </a:rPr>
              <a:t>Maleng Building</a:t>
            </a:r>
          </a:p>
          <a:p>
            <a:pPr algn="ctr"/>
            <a:r>
              <a:rPr lang="en-US" sz="2600" b="1">
                <a:solidFill>
                  <a:schemeClr val="tx1">
                    <a:lumMod val="65000"/>
                    <a:lumOff val="35000"/>
                  </a:schemeClr>
                </a:solidFill>
              </a:rPr>
              <a:t>2007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9463A9-0E6B-45A2-A3D3-5AFA1E8D3363}"/>
              </a:ext>
            </a:extLst>
          </p:cNvPr>
          <p:cNvSpPr/>
          <p:nvPr/>
        </p:nvSpPr>
        <p:spPr>
          <a:xfrm>
            <a:off x="362764" y="2254692"/>
            <a:ext cx="4542584" cy="30162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900"/>
              <a:t>The </a:t>
            </a:r>
            <a:r>
              <a:rPr lang="en-US" sz="1900" err="1"/>
              <a:t>Maleng</a:t>
            </a:r>
            <a:r>
              <a:rPr lang="en-US" sz="1900"/>
              <a:t> Single Patient Room project will deliver up to 40 new critically needed single patient rooms by converting two floors in the Maleng building into inpatient units. </a:t>
            </a:r>
          </a:p>
          <a:p>
            <a:endParaRPr lang="en-US" sz="1900"/>
          </a:p>
          <a:p>
            <a:r>
              <a:rPr lang="en-US" sz="1900"/>
              <a:t>The 40 new single patient rooms will allow Harborview to make significant improvements to the existing bed capacity challenges.</a:t>
            </a:r>
          </a:p>
          <a:p>
            <a:endParaRPr lang="en-US" sz="19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E4A087-FE20-4949-A015-D17D2DDCE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79790" y="1721876"/>
            <a:ext cx="4335517" cy="32516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59627E-0396-4485-84AE-7EC7F614117B}"/>
              </a:ext>
            </a:extLst>
          </p:cNvPr>
          <p:cNvSpPr txBox="1"/>
          <p:nvPr/>
        </p:nvSpPr>
        <p:spPr>
          <a:xfrm>
            <a:off x="4995469" y="5489908"/>
            <a:ext cx="31283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>
                <a:solidFill>
                  <a:schemeClr val="tx1">
                    <a:lumMod val="65000"/>
                    <a:lumOff val="35000"/>
                  </a:schemeClr>
                </a:solidFill>
              </a:rPr>
              <a:t>Ninth and Jefferson Building</a:t>
            </a:r>
          </a:p>
          <a:p>
            <a:pPr algn="ctr"/>
            <a:r>
              <a:rPr lang="en-US" sz="2600" b="1">
                <a:solidFill>
                  <a:schemeClr val="tx1">
                    <a:lumMod val="65000"/>
                    <a:lumOff val="35000"/>
                  </a:schemeClr>
                </a:solidFill>
              </a:rPr>
              <a:t>2009</a:t>
            </a:r>
          </a:p>
        </p:txBody>
      </p:sp>
      <p:pic>
        <p:nvPicPr>
          <p:cNvPr id="8" name="Picture 7" descr="A picture containing outdoor&#10;&#10;Description automatically generated">
            <a:extLst>
              <a:ext uri="{FF2B5EF4-FFF2-40B4-BE49-F238E27FC236}">
                <a16:creationId xmlns:a16="http://schemas.microsoft.com/office/drawing/2014/main" id="{DFDC0ECE-654D-4F57-9A70-C3C2C1CC1D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65040" y="1721876"/>
            <a:ext cx="4335519" cy="325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35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892AEB19EB714F895299624AB7E3E7" ma:contentTypeVersion="13" ma:contentTypeDescription="Create a new document." ma:contentTypeScope="" ma:versionID="fb3e79160e7702d44453552af4fb847e">
  <xsd:schema xmlns:xsd="http://www.w3.org/2001/XMLSchema" xmlns:xs="http://www.w3.org/2001/XMLSchema" xmlns:p="http://schemas.microsoft.com/office/2006/metadata/properties" xmlns:ns3="f3a73713-98e0-4858-8e33-0c11c7f324d7" xmlns:ns4="3122e89a-21b7-459e-8281-e3180af4ed75" targetNamespace="http://schemas.microsoft.com/office/2006/metadata/properties" ma:root="true" ma:fieldsID="b58d017eac9adfd4f0f682c1add0c735" ns3:_="" ns4:_="">
    <xsd:import namespace="f3a73713-98e0-4858-8e33-0c11c7f324d7"/>
    <xsd:import namespace="3122e89a-21b7-459e-8281-e3180af4ed7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a73713-98e0-4858-8e33-0c11c7f324d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22e89a-21b7-459e-8281-e3180af4ed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9BA847-20A2-4F81-B34F-0648C3E516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2B6E40-88AA-4378-BB41-B4610CD094F0}">
  <ds:schemaRefs>
    <ds:schemaRef ds:uri="http://schemas.microsoft.com/office/2006/documentManagement/types"/>
    <ds:schemaRef ds:uri="f3a73713-98e0-4858-8e33-0c11c7f324d7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www.w3.org/XML/1998/namespace"/>
    <ds:schemaRef ds:uri="http://purl.org/dc/terms/"/>
    <ds:schemaRef ds:uri="3122e89a-21b7-459e-8281-e3180af4ed75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0E68D35-B8AF-4FD6-8994-6E9544865E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a73713-98e0-4858-8e33-0c11c7f324d7"/>
    <ds:schemaRef ds:uri="3122e89a-21b7-459e-8281-e3180af4ed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624</Words>
  <Application>Microsoft Office PowerPoint</Application>
  <PresentationFormat>Widescreen</PresentationFormat>
  <Paragraphs>231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Arial,Sans-Serif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Panel Procedures  20 minute applicant presentation (with a 5 minute reminder provided) 15 minute panel question and answer session 10 minutes for public comments only, no questions allowed (limited to 2 minutes per person) 15 minutes for panel deliberations and determination.  Total time: 60 minutes  Remind application team to sign-in before they leave.</dc:title>
  <dc:creator>Melissa Teichman</dc:creator>
  <cp:lastModifiedBy>Melissa Teichman</cp:lastModifiedBy>
  <cp:revision>49</cp:revision>
  <dcterms:created xsi:type="dcterms:W3CDTF">2021-04-16T20:53:23Z</dcterms:created>
  <dcterms:modified xsi:type="dcterms:W3CDTF">2021-05-26T21:08:24Z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0x010100FE892AEB19EB714F895299624AB7E3E7</vt:lpwstr>
  </property>
</Properties>
</file>