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1"/>
  </p:sldMasterIdLst>
  <p:notesMasterIdLst>
    <p:notesMasterId r:id="rId31"/>
  </p:notesMasterIdLst>
  <p:handoutMasterIdLst>
    <p:handoutMasterId r:id="rId32"/>
  </p:handoutMasterIdLst>
  <p:sldIdLst>
    <p:sldId id="297" r:id="rId2"/>
    <p:sldId id="257" r:id="rId3"/>
    <p:sldId id="298" r:id="rId4"/>
    <p:sldId id="259" r:id="rId5"/>
    <p:sldId id="339" r:id="rId6"/>
    <p:sldId id="346" r:id="rId7"/>
    <p:sldId id="347" r:id="rId8"/>
    <p:sldId id="365" r:id="rId9"/>
    <p:sldId id="340" r:id="rId10"/>
    <p:sldId id="341" r:id="rId11"/>
    <p:sldId id="371" r:id="rId12"/>
    <p:sldId id="361" r:id="rId13"/>
    <p:sldId id="367" r:id="rId14"/>
    <p:sldId id="372" r:id="rId15"/>
    <p:sldId id="369" r:id="rId16"/>
    <p:sldId id="350" r:id="rId17"/>
    <p:sldId id="364" r:id="rId18"/>
    <p:sldId id="353" r:id="rId19"/>
    <p:sldId id="354" r:id="rId20"/>
    <p:sldId id="355" r:id="rId21"/>
    <p:sldId id="358" r:id="rId22"/>
    <p:sldId id="366" r:id="rId23"/>
    <p:sldId id="315" r:id="rId24"/>
    <p:sldId id="316" r:id="rId25"/>
    <p:sldId id="327" r:id="rId26"/>
    <p:sldId id="318" r:id="rId27"/>
    <p:sldId id="288" r:id="rId28"/>
    <p:sldId id="286" r:id="rId29"/>
    <p:sldId id="319"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83898A-AD71-4924-909A-A66329934B5B}">
          <p14:sldIdLst>
            <p14:sldId id="297"/>
            <p14:sldId id="257"/>
            <p14:sldId id="298"/>
            <p14:sldId id="259"/>
            <p14:sldId id="339"/>
            <p14:sldId id="346"/>
            <p14:sldId id="347"/>
            <p14:sldId id="365"/>
            <p14:sldId id="340"/>
            <p14:sldId id="341"/>
            <p14:sldId id="371"/>
            <p14:sldId id="361"/>
            <p14:sldId id="367"/>
            <p14:sldId id="372"/>
            <p14:sldId id="369"/>
            <p14:sldId id="350"/>
            <p14:sldId id="364"/>
            <p14:sldId id="353"/>
            <p14:sldId id="354"/>
            <p14:sldId id="355"/>
            <p14:sldId id="358"/>
            <p14:sldId id="366"/>
            <p14:sldId id="315"/>
            <p14:sldId id="316"/>
            <p14:sldId id="327"/>
            <p14:sldId id="318"/>
            <p14:sldId id="288"/>
          </p14:sldIdLst>
        </p14:section>
        <p14:section name="Untitled Section" id="{DBA5ED3B-4B01-425E-AD57-C8F96DE0FC78}">
          <p14:sldIdLst>
            <p14:sldId id="286"/>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0" clrIdx="0">
    <p:extLst>
      <p:ext uri="{19B8F6BF-5375-455C-9EA6-DF929625EA0E}">
        <p15:presenceInfo xmlns:p15="http://schemas.microsoft.com/office/powerpoint/2012/main" userId="S-1-5-21-1110004096-1093950551-5522801-5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a:srgbClr val="03487F"/>
    <a:srgbClr val="014A7F"/>
    <a:srgbClr val="F3F3F3"/>
    <a:srgbClr val="D7D2CB"/>
    <a:srgbClr val="D9D4CD"/>
    <a:srgbClr val="85BCD0"/>
    <a:srgbClr val="79A4AB"/>
    <a:srgbClr val="96847A"/>
    <a:srgbClr val="968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0307" autoAdjust="0"/>
  </p:normalViewPr>
  <p:slideViewPr>
    <p:cSldViewPr snapToGrid="0">
      <p:cViewPr varScale="1">
        <p:scale>
          <a:sx n="98" d="100"/>
          <a:sy n="98" d="100"/>
        </p:scale>
        <p:origin x="157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31D767-DC60-4139-9EFC-77462BCB1A60}" type="datetimeFigureOut">
              <a:rPr lang="en-US" smtClean="0"/>
              <a:t>1/23/2019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9D0A73-6153-4DE3-8478-69E8C576ED5F}" type="slidenum">
              <a:rPr lang="en-US" smtClean="0"/>
              <a:t>‹#›</a:t>
            </a:fld>
            <a:endParaRPr lang="en-US"/>
          </a:p>
        </p:txBody>
      </p:sp>
    </p:spTree>
    <p:extLst>
      <p:ext uri="{BB962C8B-B14F-4D97-AF65-F5344CB8AC3E}">
        <p14:creationId xmlns:p14="http://schemas.microsoft.com/office/powerpoint/2010/main" val="104984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B97EE2-AD38-4ACD-B4B6-213806E3EE22}" type="datetimeFigureOut">
              <a:rPr lang="en-US" smtClean="0"/>
              <a:t>1/23/2019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DFC31-B96D-4E1F-A531-36410DDDE22E}" type="slidenum">
              <a:rPr lang="en-US" smtClean="0"/>
              <a:t>‹#›</a:t>
            </a:fld>
            <a:endParaRPr lang="en-US"/>
          </a:p>
        </p:txBody>
      </p:sp>
    </p:spTree>
    <p:extLst>
      <p:ext uri="{BB962C8B-B14F-4D97-AF65-F5344CB8AC3E}">
        <p14:creationId xmlns:p14="http://schemas.microsoft.com/office/powerpoint/2010/main" val="63755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Good day</a:t>
            </a:r>
            <a:r>
              <a:rPr lang="en-US"/>
              <a:t>, panel</a:t>
            </a:r>
            <a:r>
              <a:rPr lang="en-US" dirty="0"/>
              <a:t>: I’m Jim Dugan, Master</a:t>
            </a:r>
            <a:r>
              <a:rPr lang="en-US" baseline="0" dirty="0"/>
              <a:t> of the Universe and today’s facilitator for the Public Utilities District No. 1 for Chelan County. </a:t>
            </a:r>
            <a:br>
              <a:rPr lang="en-US" baseline="0" dirty="0"/>
            </a:br>
            <a:r>
              <a:rPr lang="en-US" baseline="0" dirty="0"/>
              <a:t>We’d like to t</a:t>
            </a:r>
            <a:r>
              <a:rPr lang="en-US" dirty="0"/>
              <a:t>hank you for the opportunity to present our application for approval GC/CM delivery for our ‘Service Center’ replacement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1</a:t>
            </a:fld>
            <a:endParaRPr lang="en-US"/>
          </a:p>
        </p:txBody>
      </p:sp>
    </p:spTree>
    <p:extLst>
      <p:ext uri="{BB962C8B-B14F-4D97-AF65-F5344CB8AC3E}">
        <p14:creationId xmlns:p14="http://schemas.microsoft.com/office/powerpoint/2010/main" val="305732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photo shows our existing PUD service and administration sites, which will be relocated over the course of the project. </a:t>
            </a:r>
          </a:p>
          <a:p>
            <a:pPr marL="228600" indent="-228600">
              <a:buAutoNum type="arabicPeriod"/>
            </a:pPr>
            <a:r>
              <a:rPr lang="en-US" dirty="0"/>
              <a:t>These locations will remain occupied until new facilities are ready for move-in; however, there will be overlap between substantial completion of new facilities and move in, which the GC/CM will need to have anticipation of along with commensurate scheduling to coordinate and manage all move activity.</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10</a:t>
            </a:fld>
            <a:endParaRPr lang="en-US"/>
          </a:p>
        </p:txBody>
      </p:sp>
    </p:spTree>
    <p:extLst>
      <p:ext uri="{BB962C8B-B14F-4D97-AF65-F5344CB8AC3E}">
        <p14:creationId xmlns:p14="http://schemas.microsoft.com/office/powerpoint/2010/main" val="136073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our new campus site as it exists today. </a:t>
            </a:r>
          </a:p>
          <a:p>
            <a:pPr marL="171450" indent="-171450">
              <a:buFont typeface="Arial" panose="020B0604020202020204" pitchFamily="34" charset="0"/>
              <a:buChar char="•"/>
            </a:pPr>
            <a:r>
              <a:rPr lang="en-US" dirty="0"/>
              <a:t>Centrally located to serve all of Chelan County</a:t>
            </a:r>
          </a:p>
          <a:p>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11</a:t>
            </a:fld>
            <a:endParaRPr lang="en-US"/>
          </a:p>
        </p:txBody>
      </p:sp>
    </p:spTree>
    <p:extLst>
      <p:ext uri="{BB962C8B-B14F-4D97-AF65-F5344CB8AC3E}">
        <p14:creationId xmlns:p14="http://schemas.microsoft.com/office/powerpoint/2010/main" val="404896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drawing shows construction areas as identified by the design team, and associated concepts for building footprints of the project. </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12</a:t>
            </a:fld>
            <a:endParaRPr lang="en-US"/>
          </a:p>
        </p:txBody>
      </p:sp>
    </p:spTree>
    <p:extLst>
      <p:ext uri="{BB962C8B-B14F-4D97-AF65-F5344CB8AC3E}">
        <p14:creationId xmlns:p14="http://schemas.microsoft.com/office/powerpoint/2010/main" val="401368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Our project details are still coming together in programming and through schematic design, but some details we do know already are:</a:t>
            </a:r>
          </a:p>
          <a:p>
            <a:pPr marL="228600" indent="-228600">
              <a:spcAft>
                <a:spcPts val="600"/>
              </a:spcAf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13</a:t>
            </a:fld>
            <a:endParaRPr lang="en-US"/>
          </a:p>
        </p:txBody>
      </p:sp>
    </p:spTree>
    <p:extLst>
      <p:ext uri="{BB962C8B-B14F-4D97-AF65-F5344CB8AC3E}">
        <p14:creationId xmlns:p14="http://schemas.microsoft.com/office/powerpoint/2010/main" val="265351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Here’s a snapshot of our project budget, including significant contingency funds set aside to allow for late-stage design changes, market escalation, etc.</a:t>
            </a:r>
          </a:p>
        </p:txBody>
      </p:sp>
      <p:sp>
        <p:nvSpPr>
          <p:cNvPr id="4" name="Slide Number Placeholder 3"/>
          <p:cNvSpPr>
            <a:spLocks noGrp="1"/>
          </p:cNvSpPr>
          <p:nvPr>
            <p:ph type="sldNum" sz="quarter" idx="10"/>
          </p:nvPr>
        </p:nvSpPr>
        <p:spPr/>
        <p:txBody>
          <a:bodyPr/>
          <a:lstStyle/>
          <a:p>
            <a:fld id="{E84DFC31-B96D-4E1F-A531-36410DDDE22E}" type="slidenum">
              <a:rPr lang="en-US" smtClean="0"/>
              <a:t>14</a:t>
            </a:fld>
            <a:endParaRPr lang="en-US"/>
          </a:p>
        </p:txBody>
      </p:sp>
    </p:spTree>
    <p:extLst>
      <p:ext uri="{BB962C8B-B14F-4D97-AF65-F5344CB8AC3E}">
        <p14:creationId xmlns:p14="http://schemas.microsoft.com/office/powerpoint/2010/main" val="418786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Our procurement schedule is set up to move expeditiously through the GC/CM selection process, so that the GC/CM will be on board prior to the end of Schematic Design for the project, and can provide assistance in cost assessments at SD level.</a:t>
            </a:r>
          </a:p>
          <a:p>
            <a:pPr marL="228600" indent="-228600">
              <a:spcAft>
                <a:spcPts val="600"/>
              </a:spcAft>
              <a:buAutoNum type="arabicPeriod"/>
            </a:pPr>
            <a:r>
              <a:rPr lang="en-US" dirty="0"/>
              <a:t>Bid schedules are tight due to rapid-paced market conditions and the need to match Board approval schedules and begin construction with enough time for substantial completion prior to winter.</a:t>
            </a:r>
          </a:p>
          <a:p>
            <a:pPr marL="228600" indent="-228600">
              <a:spcAft>
                <a:spcPts val="600"/>
              </a:spcAft>
              <a:buAutoNum type="arabicPeriod"/>
            </a:pPr>
            <a:r>
              <a:rPr lang="en-US" dirty="0"/>
              <a:t>The Schedule shown here includes expected starts/completion of sequencing; to be continually validated and adjusted through design completion and contract awarding.</a:t>
            </a:r>
          </a:p>
          <a:p>
            <a:pPr>
              <a:spcAft>
                <a:spcPts val="600"/>
              </a:spcAft>
            </a:pPr>
            <a:endParaRPr lang="en-US" dirty="0"/>
          </a:p>
          <a:p>
            <a:pPr marL="228600" indent="-228600">
              <a:buFont typeface="+mj-lt"/>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15</a:t>
            </a:fld>
            <a:endParaRPr lang="en-US"/>
          </a:p>
        </p:txBody>
      </p:sp>
    </p:spTree>
    <p:extLst>
      <p:ext uri="{BB962C8B-B14F-4D97-AF65-F5344CB8AC3E}">
        <p14:creationId xmlns:p14="http://schemas.microsoft.com/office/powerpoint/2010/main" val="282666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298450"/>
            <a:ext cx="4181475" cy="3136900"/>
          </a:xfrm>
        </p:spPr>
      </p:sp>
      <p:sp>
        <p:nvSpPr>
          <p:cNvPr id="3" name="Notes Placeholder 2"/>
          <p:cNvSpPr>
            <a:spLocks noGrp="1"/>
          </p:cNvSpPr>
          <p:nvPr>
            <p:ph type="body" idx="1"/>
          </p:nvPr>
        </p:nvSpPr>
        <p:spPr>
          <a:xfrm>
            <a:off x="701675" y="3647440"/>
            <a:ext cx="5607050" cy="5435600"/>
          </a:xfrm>
        </p:spPr>
        <p:txBody>
          <a:bodyPr/>
          <a:lstStyle/>
          <a:p>
            <a:pPr marL="228600" indent="-228600">
              <a:spcAft>
                <a:spcPts val="600"/>
              </a:spcAft>
              <a:buAutoNum type="arabicPeriod"/>
            </a:pPr>
            <a:r>
              <a:rPr lang="en-US" dirty="0"/>
              <a:t>The next slide shows the schedule for Design &amp; Construction</a:t>
            </a:r>
          </a:p>
          <a:p>
            <a:pPr marL="228600" indent="-228600">
              <a:spcAft>
                <a:spcPts val="600"/>
              </a:spcAft>
              <a:buFontTx/>
              <a:buAutoNum type="arabicPeriod"/>
            </a:pPr>
            <a:r>
              <a:rPr lang="en-US" dirty="0"/>
              <a:t>Each component of our project will follow the same primary construction schedule with regard to design and development, and is currently set to show when work is anticipated to start on-site, and be substantially complete.  </a:t>
            </a:r>
          </a:p>
          <a:p>
            <a:pPr marL="685800" lvl="1" indent="-228600">
              <a:spcAft>
                <a:spcPts val="600"/>
              </a:spcAft>
              <a:buFont typeface="+mj-lt"/>
              <a:buAutoNum type="alphaLcPeriod"/>
            </a:pPr>
            <a:r>
              <a:rPr lang="en-US" dirty="0"/>
              <a:t>For the first portion of our work this time period is from _____________________________.</a:t>
            </a:r>
          </a:p>
          <a:p>
            <a:pPr marL="228600" indent="-228600">
              <a:spcAft>
                <a:spcPts val="600"/>
              </a:spcAft>
              <a:buAutoNum type="arabicPeriod"/>
            </a:pPr>
            <a:r>
              <a:rPr lang="en-US" dirty="0"/>
              <a:t>Our project begins with a renovation at ___________, to renovate / build new space for __________________, then move to the new facilities, prior to_________________.</a:t>
            </a:r>
          </a:p>
          <a:p>
            <a:pPr marL="228600" indent="-228600">
              <a:spcAft>
                <a:spcPts val="600"/>
              </a:spcAft>
              <a:buFont typeface="+mj-lt"/>
              <a:buAutoNum type="arabicPeriod"/>
            </a:pPr>
            <a:r>
              <a:rPr lang="en-US" dirty="0"/>
              <a:t>On-site construction overlaps are expected between occupancy at certain phases of the construction’s sequencing. </a:t>
            </a:r>
          </a:p>
          <a:p>
            <a:pPr marL="685800" lvl="1" indent="-228600">
              <a:spcAft>
                <a:spcPts val="600"/>
              </a:spcAft>
              <a:buFont typeface="+mj-lt"/>
              <a:buAutoNum type="alphaLcPeriod"/>
            </a:pPr>
            <a:r>
              <a:rPr lang="en-US" dirty="0"/>
              <a:t>We have plans to review this situation with GCCM contractors and confirm through the procurement process which can most effectively handle the overlapping activity, and to schedule the remaining work..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16</a:t>
            </a:fld>
            <a:endParaRPr lang="en-US"/>
          </a:p>
        </p:txBody>
      </p:sp>
    </p:spTree>
    <p:extLst>
      <p:ext uri="{BB962C8B-B14F-4D97-AF65-F5344CB8AC3E}">
        <p14:creationId xmlns:p14="http://schemas.microsoft.com/office/powerpoint/2010/main" val="11220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298450"/>
            <a:ext cx="4181475" cy="3136900"/>
          </a:xfrm>
        </p:spPr>
      </p:sp>
      <p:sp>
        <p:nvSpPr>
          <p:cNvPr id="3" name="Notes Placeholder 2"/>
          <p:cNvSpPr>
            <a:spLocks noGrp="1"/>
          </p:cNvSpPr>
          <p:nvPr>
            <p:ph type="body" idx="1"/>
          </p:nvPr>
        </p:nvSpPr>
        <p:spPr>
          <a:xfrm>
            <a:off x="701675" y="3647440"/>
            <a:ext cx="5607050" cy="5435600"/>
          </a:xfrm>
        </p:spPr>
        <p:txBody>
          <a:bodyPr/>
          <a:lstStyle/>
          <a:p>
            <a:pPr marL="228600" indent="-228600">
              <a:spcAft>
                <a:spcPts val="600"/>
              </a:spcAft>
              <a:buAutoNum type="arabicPeriod"/>
            </a:pPr>
            <a:r>
              <a:rPr lang="en-US" dirty="0"/>
              <a:t>The next slide shows the schedule for Design &amp; Construction</a:t>
            </a:r>
          </a:p>
          <a:p>
            <a:pPr marL="228600" indent="-228600">
              <a:spcAft>
                <a:spcPts val="600"/>
              </a:spcAft>
              <a:buFontTx/>
              <a:buAutoNum type="arabicPeriod"/>
            </a:pPr>
            <a:r>
              <a:rPr lang="en-US" dirty="0"/>
              <a:t>Each component of our project will follow the same primary construction schedule with regard to design and development, and is currently set to show when work is anticipated to start on-site, and be substantially complete.  </a:t>
            </a:r>
          </a:p>
          <a:p>
            <a:pPr marL="685800" lvl="1" indent="-228600">
              <a:spcAft>
                <a:spcPts val="600"/>
              </a:spcAft>
              <a:buFont typeface="+mj-lt"/>
              <a:buAutoNum type="alphaLcPeriod"/>
            </a:pPr>
            <a:r>
              <a:rPr lang="en-US" dirty="0"/>
              <a:t>For the first portion of our work this time period is from _____________________________.</a:t>
            </a:r>
          </a:p>
          <a:p>
            <a:pPr marL="228600" indent="-228600">
              <a:spcAft>
                <a:spcPts val="600"/>
              </a:spcAft>
              <a:buAutoNum type="arabicPeriod"/>
            </a:pPr>
            <a:r>
              <a:rPr lang="en-US" dirty="0"/>
              <a:t>Our project begins with a renovation at ___________, to renovate / build new space for __________________, then move to the new facilities, prior to_________________.</a:t>
            </a:r>
          </a:p>
          <a:p>
            <a:pPr marL="228600" indent="-228600">
              <a:spcAft>
                <a:spcPts val="600"/>
              </a:spcAft>
              <a:buFont typeface="+mj-lt"/>
              <a:buAutoNum type="arabicPeriod"/>
            </a:pPr>
            <a:r>
              <a:rPr lang="en-US" dirty="0"/>
              <a:t>On-site construction overlaps are expected between occupancy at certain phases of the construction’s sequencing. </a:t>
            </a:r>
          </a:p>
          <a:p>
            <a:pPr marL="685800" lvl="1" indent="-228600">
              <a:spcAft>
                <a:spcPts val="600"/>
              </a:spcAft>
              <a:buFont typeface="+mj-lt"/>
              <a:buAutoNum type="alphaLcPeriod"/>
            </a:pPr>
            <a:r>
              <a:rPr lang="en-US" dirty="0"/>
              <a:t>We have plans to review this situation with GCCM contractors and confirm through the procurement process which can most effectively handle the overlapping activity, and to schedule the remaining work..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17</a:t>
            </a:fld>
            <a:endParaRPr lang="en-US"/>
          </a:p>
        </p:txBody>
      </p:sp>
    </p:spTree>
    <p:extLst>
      <p:ext uri="{BB962C8B-B14F-4D97-AF65-F5344CB8AC3E}">
        <p14:creationId xmlns:p14="http://schemas.microsoft.com/office/powerpoint/2010/main" val="347222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Why did we think that the GC/CM delivery method is best for this project?</a:t>
            </a:r>
          </a:p>
          <a:p>
            <a:pPr marL="0" indent="0">
              <a:spcAft>
                <a:spcPts val="600"/>
              </a:spcAft>
              <a:buNone/>
            </a:pPr>
            <a:endParaRPr lang="en-US" dirty="0"/>
          </a:p>
          <a:p>
            <a:pPr lvl="1">
              <a:spcAft>
                <a:spcPts val="600"/>
              </a:spcAft>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18</a:t>
            </a:fld>
            <a:endParaRPr lang="en-US"/>
          </a:p>
        </p:txBody>
      </p:sp>
    </p:spTree>
    <p:extLst>
      <p:ext uri="{BB962C8B-B14F-4D97-AF65-F5344CB8AC3E}">
        <p14:creationId xmlns:p14="http://schemas.microsoft.com/office/powerpoint/2010/main" val="107591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FontTx/>
              <a:buAutoNum type="arabicPeriod"/>
            </a:pPr>
            <a:r>
              <a:rPr lang="en-US" dirty="0"/>
              <a:t>This slide shows the criteria that our school replacement project meets RCW 39.10.340  for use of GCCM procedures:</a:t>
            </a:r>
          </a:p>
          <a:p>
            <a:pPr marL="228600" indent="-228600">
              <a:spcAft>
                <a:spcPts val="600"/>
              </a:spcAft>
              <a:buAutoNum type="arabicPeriod"/>
            </a:pPr>
            <a:endParaRPr lang="en-US" dirty="0"/>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Scheduling and Phasing.</a:t>
            </a:r>
          </a:p>
          <a:p>
            <a:pPr lvl="1">
              <a:spcAft>
                <a:spcPts val="600"/>
              </a:spcAft>
            </a:pPr>
            <a:r>
              <a:rPr lang="en-US" dirty="0"/>
              <a:t>b.   Construction will be at Occupied, and “Essential” Facilities</a:t>
            </a:r>
          </a:p>
          <a:p>
            <a:pPr marL="685800" lvl="1" indent="-228600">
              <a:spcAft>
                <a:spcPts val="600"/>
              </a:spcAft>
              <a:buAutoNum type="alphaLcPeriod" startAt="3"/>
            </a:pPr>
            <a:r>
              <a:rPr lang="en-US" dirty="0"/>
              <a:t>Critical to our success, is the Involvement of the GCCM during design.</a:t>
            </a:r>
          </a:p>
          <a:p>
            <a:pPr marL="685800" lvl="1" indent="-228600">
              <a:spcAft>
                <a:spcPts val="600"/>
              </a:spcAft>
              <a:buAutoNum type="alphaLcPeriod" startAt="4"/>
            </a:pPr>
            <a:endParaRPr lang="en-US" dirty="0"/>
          </a:p>
          <a:p>
            <a:pPr lvl="1">
              <a:spcAft>
                <a:spcPts val="600"/>
              </a:spcAft>
            </a:pPr>
            <a:r>
              <a:rPr lang="en-US" dirty="0"/>
              <a:t>We believe GCCM best provides the potential for success of the project work, and will bring the best value to the Public Utility District and its Customer-Owners in the community.</a:t>
            </a:r>
          </a:p>
          <a:p>
            <a:pPr marL="685800" lvl="1" indent="-228600">
              <a:spcAft>
                <a:spcPts val="600"/>
              </a:spcAft>
              <a:buAutoNum type="alphaLcPeriod" startAt="4"/>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19</a:t>
            </a:fld>
            <a:endParaRPr lang="en-US"/>
          </a:p>
        </p:txBody>
      </p:sp>
    </p:spTree>
    <p:extLst>
      <p:ext uri="{BB962C8B-B14F-4D97-AF65-F5344CB8AC3E}">
        <p14:creationId xmlns:p14="http://schemas.microsoft.com/office/powerpoint/2010/main" val="91791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Today’s agenda is to:</a:t>
            </a:r>
          </a:p>
          <a:p>
            <a:pPr marL="685800" lvl="1" indent="-228600">
              <a:spcAft>
                <a:spcPts val="600"/>
              </a:spcAft>
              <a:buFont typeface="+mj-lt"/>
              <a:buAutoNum type="alphaLcPeriod"/>
            </a:pPr>
            <a:r>
              <a:rPr lang="en-US" dirty="0"/>
              <a:t>Provide information about our agency, and the selected project team.</a:t>
            </a:r>
          </a:p>
          <a:p>
            <a:pPr marL="685800" lvl="1" indent="-228600">
              <a:spcAft>
                <a:spcPts val="600"/>
              </a:spcAft>
              <a:buFont typeface="+mj-lt"/>
              <a:buAutoNum type="alphaLcPeriod"/>
            </a:pPr>
            <a:r>
              <a:rPr lang="en-US" dirty="0"/>
              <a:t>Tell you about our planned project program.</a:t>
            </a:r>
          </a:p>
          <a:p>
            <a:pPr marL="685800" lvl="1" indent="-228600">
              <a:spcAft>
                <a:spcPts val="600"/>
              </a:spcAft>
              <a:buFont typeface="+mj-lt"/>
              <a:buAutoNum type="alphaLcPeriod"/>
            </a:pPr>
            <a:r>
              <a:rPr lang="en-US" dirty="0"/>
              <a:t>Demonstrate why this program is eligible for and worthy of being approved for use of GCCM.</a:t>
            </a:r>
          </a:p>
          <a:p>
            <a:pPr marL="685800" lvl="1" indent="-228600">
              <a:spcAft>
                <a:spcPts val="600"/>
              </a:spcAft>
              <a:buFont typeface="+mj-lt"/>
              <a:buAutoNum type="alphaLcPeriod"/>
            </a:pPr>
            <a:r>
              <a:rPr lang="en-US" dirty="0"/>
              <a:t>Show you we have the, personnel, resources, and skills needed to successfully execute GCCM for this program.</a:t>
            </a:r>
          </a:p>
          <a:p>
            <a:pPr marL="685800" lvl="1" indent="-228600">
              <a:spcAft>
                <a:spcPts val="600"/>
              </a:spcAft>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a:t>
            </a:fld>
            <a:endParaRPr lang="en-US"/>
          </a:p>
        </p:txBody>
      </p:sp>
    </p:spTree>
    <p:extLst>
      <p:ext uri="{BB962C8B-B14F-4D97-AF65-F5344CB8AC3E}">
        <p14:creationId xmlns:p14="http://schemas.microsoft.com/office/powerpoint/2010/main" val="183882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The “Because”:</a:t>
            </a:r>
          </a:p>
          <a:p>
            <a:pPr marL="0" indent="0">
              <a:spcAft>
                <a:spcPts val="600"/>
              </a:spcAft>
              <a:buNone/>
            </a:pPr>
            <a:r>
              <a:rPr lang="en-US" dirty="0"/>
              <a:t>\  The next few slides show more specific information about why we believe GC/CM is most appropriate for this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20</a:t>
            </a:fld>
            <a:endParaRPr lang="en-US"/>
          </a:p>
        </p:txBody>
      </p:sp>
    </p:spTree>
    <p:extLst>
      <p:ext uri="{BB962C8B-B14F-4D97-AF65-F5344CB8AC3E}">
        <p14:creationId xmlns:p14="http://schemas.microsoft.com/office/powerpoint/2010/main" val="392836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900"/>
              </a:spcBef>
              <a:buAutoNum type="arabicPeriod"/>
            </a:pPr>
            <a:r>
              <a:rPr lang="en-US" dirty="0">
                <a:latin typeface="Calibri" panose="020F0502020204030204" pitchFamily="34" charset="0"/>
              </a:rPr>
              <a:t>We believe GC/CM ultimately gives the PUD our best opportunity for success on the project by way of (but not limited to) these other qualifying factors // Dugan to read slide or riff ad-hoc </a:t>
            </a:r>
            <a:br>
              <a:rPr lang="en-US" dirty="0">
                <a:latin typeface="Calibri" panose="020F0502020204030204" pitchFamily="34" charset="0"/>
              </a:rPr>
            </a:br>
            <a:endParaRPr lang="en-US" dirty="0">
              <a:latin typeface="Calibri" panose="020F0502020204030204" pitchFamily="34" charset="0"/>
            </a:endParaRPr>
          </a:p>
          <a:p>
            <a:pPr marL="685800" lvl="1" indent="-228600">
              <a:spcBef>
                <a:spcPts val="900"/>
              </a:spcBef>
              <a:buFont typeface="+mj-lt"/>
              <a:buAutoNum type="alphaLcPeriod"/>
            </a:pPr>
            <a:r>
              <a:rPr lang="en-US" dirty="0">
                <a:latin typeface="Calibri" panose="020F0502020204030204" pitchFamily="34" charset="0"/>
              </a:rPr>
              <a:t>Potential for early bid packages.</a:t>
            </a:r>
          </a:p>
          <a:p>
            <a:pPr marL="685800" lvl="1" indent="-228600">
              <a:spcBef>
                <a:spcPts val="900"/>
              </a:spcBef>
              <a:buFont typeface="+mj-lt"/>
              <a:buAutoNum type="alphaLcPeriod"/>
            </a:pPr>
            <a:r>
              <a:rPr lang="en-US" dirty="0">
                <a:latin typeface="Calibri" panose="020F0502020204030204" pitchFamily="34" charset="0"/>
              </a:rPr>
              <a:t>Potential for early procurement of long-lead items.</a:t>
            </a:r>
          </a:p>
          <a:p>
            <a:pPr marL="685800" lvl="1" indent="-228600">
              <a:spcBef>
                <a:spcPts val="900"/>
              </a:spcBef>
              <a:buFont typeface="+mj-lt"/>
              <a:buAutoNum type="alphaLcPeriod"/>
            </a:pPr>
            <a:r>
              <a:rPr lang="en-US" dirty="0">
                <a:latin typeface="Calibri" panose="020F0502020204030204" pitchFamily="34" charset="0"/>
              </a:rPr>
              <a:t>Improved management of local access, egress, and traffic control during construction.</a:t>
            </a:r>
          </a:p>
          <a:p>
            <a:pPr marL="685800" lvl="1" indent="-228600">
              <a:spcBef>
                <a:spcPts val="900"/>
              </a:spcBef>
              <a:buFont typeface="+mj-lt"/>
              <a:buAutoNum type="alphaLcPeriod"/>
            </a:pPr>
            <a:r>
              <a:rPr lang="en-US" dirty="0">
                <a:latin typeface="Calibri" panose="020F0502020204030204" pitchFamily="34" charset="0"/>
              </a:rPr>
              <a:t>Improved management of potential complex off-site work over the public roadways.</a:t>
            </a:r>
          </a:p>
          <a:p>
            <a:pPr marL="685800" lvl="1" indent="-228600">
              <a:spcBef>
                <a:spcPts val="900"/>
              </a:spcBef>
              <a:buFont typeface="+mj-lt"/>
              <a:buAutoNum type="alphaLcPeriod"/>
            </a:pPr>
            <a:endParaRPr lang="en-US" dirty="0">
              <a:latin typeface="Calibri" panose="020F0502020204030204" pitchFamily="34" charset="0"/>
            </a:endParaRPr>
          </a:p>
          <a:p>
            <a:pPr marL="457200" lvl="1" indent="0">
              <a:spcBef>
                <a:spcPts val="900"/>
              </a:spcBef>
              <a:buFont typeface="+mj-lt"/>
              <a:buNone/>
            </a:pPr>
            <a:r>
              <a:rPr lang="en-US" dirty="0">
                <a:latin typeface="Calibri" panose="020F0502020204030204" pitchFamily="34" charset="0"/>
              </a:rPr>
              <a:t>These are benefits that are not available or often missing on design/bid/build projects. </a:t>
            </a:r>
          </a:p>
          <a:p>
            <a:r>
              <a:rPr lang="en-US" dirty="0"/>
              <a:t>  </a:t>
            </a:r>
          </a:p>
        </p:txBody>
      </p:sp>
      <p:sp>
        <p:nvSpPr>
          <p:cNvPr id="4" name="Slide Number Placeholder 3"/>
          <p:cNvSpPr>
            <a:spLocks noGrp="1"/>
          </p:cNvSpPr>
          <p:nvPr>
            <p:ph type="sldNum" sz="quarter" idx="10"/>
          </p:nvPr>
        </p:nvSpPr>
        <p:spPr/>
        <p:txBody>
          <a:bodyPr/>
          <a:lstStyle/>
          <a:p>
            <a:fld id="{E84DFC31-B96D-4E1F-A531-36410DDDE22E}" type="slidenum">
              <a:rPr lang="en-US" smtClean="0"/>
              <a:t>21</a:t>
            </a:fld>
            <a:endParaRPr lang="en-US"/>
          </a:p>
        </p:txBody>
      </p:sp>
    </p:spTree>
    <p:extLst>
      <p:ext uri="{BB962C8B-B14F-4D97-AF65-F5344CB8AC3E}">
        <p14:creationId xmlns:p14="http://schemas.microsoft.com/office/powerpoint/2010/main" val="1431326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900"/>
              </a:spcBef>
              <a:buAutoNum type="arabicPeriod"/>
            </a:pPr>
            <a:r>
              <a:rPr lang="en-US" dirty="0">
                <a:latin typeface="Calibri" panose="020F0502020204030204" pitchFamily="34" charset="0"/>
              </a:rPr>
              <a:t>We believe GC/CM ultimately gives the Public additional multiple benefits as opposed to traditional Design Bid Build method</a:t>
            </a:r>
          </a:p>
          <a:p>
            <a:pPr marL="0" indent="0">
              <a:spcBef>
                <a:spcPts val="900"/>
              </a:spcBef>
              <a:buNone/>
            </a:pPr>
            <a:endParaRPr lang="en-US" dirty="0">
              <a:latin typeface="Calibri" panose="020F0502020204030204" pitchFamily="34" charset="0"/>
            </a:endParaRPr>
          </a:p>
          <a:p>
            <a:pPr marL="0" indent="0">
              <a:spcBef>
                <a:spcPts val="900"/>
              </a:spcBef>
              <a:buNone/>
            </a:pPr>
            <a:r>
              <a:rPr lang="en-US" dirty="0">
                <a:latin typeface="Calibri" panose="020F0502020204030204" pitchFamily="34" charset="0"/>
              </a:rPr>
              <a:t>2.   Some of those benefits experienced have been, but are certainly not limited to:</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22</a:t>
            </a:fld>
            <a:endParaRPr lang="en-US"/>
          </a:p>
        </p:txBody>
      </p:sp>
    </p:spTree>
    <p:extLst>
      <p:ext uri="{BB962C8B-B14F-4D97-AF65-F5344CB8AC3E}">
        <p14:creationId xmlns:p14="http://schemas.microsoft.com/office/powerpoint/2010/main" val="311576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about the leadership team for this project, and a bit about our GC/CM experience. </a:t>
            </a:r>
          </a:p>
        </p:txBody>
      </p:sp>
      <p:sp>
        <p:nvSpPr>
          <p:cNvPr id="4" name="Slide Number Placeholder 3"/>
          <p:cNvSpPr>
            <a:spLocks noGrp="1"/>
          </p:cNvSpPr>
          <p:nvPr>
            <p:ph type="sldNum" sz="quarter" idx="10"/>
          </p:nvPr>
        </p:nvSpPr>
        <p:spPr/>
        <p:txBody>
          <a:bodyPr/>
          <a:lstStyle/>
          <a:p>
            <a:fld id="{E84DFC31-B96D-4E1F-A531-36410DDDE22E}" type="slidenum">
              <a:rPr lang="en-US" smtClean="0"/>
              <a:t>23</a:t>
            </a:fld>
            <a:endParaRPr lang="en-US"/>
          </a:p>
        </p:txBody>
      </p:sp>
    </p:spTree>
    <p:extLst>
      <p:ext uri="{BB962C8B-B14F-4D97-AF65-F5344CB8AC3E}">
        <p14:creationId xmlns:p14="http://schemas.microsoft.com/office/powerpoint/2010/main" val="194615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1995" y="4067175"/>
            <a:ext cx="5607050" cy="4762500"/>
          </a:xfrm>
        </p:spPr>
        <p:txBody>
          <a:bodyPr/>
          <a:lstStyle/>
          <a:p>
            <a:pPr marL="228600" indent="-228600">
              <a:spcAft>
                <a:spcPts val="600"/>
              </a:spcAft>
              <a:buAutoNum type="arabicPeriod"/>
            </a:pPr>
            <a:r>
              <a:rPr lang="en-US" dirty="0">
                <a:latin typeface="Calibri" panose="020F0502020204030204" pitchFamily="34" charset="0"/>
              </a:rPr>
              <a:t>The District has extensive construction experience, including projects of large scope and great complexity.</a:t>
            </a:r>
          </a:p>
          <a:p>
            <a:pPr marL="228600" indent="-228600">
              <a:spcAft>
                <a:spcPts val="600"/>
              </a:spcAft>
              <a:buAutoNum type="arabicPeriod"/>
            </a:pPr>
            <a:r>
              <a:rPr lang="en-US" dirty="0">
                <a:latin typeface="Calibri" panose="020F0502020204030204" pitchFamily="34" charset="0"/>
              </a:rPr>
              <a:t>We are proud of a long track record of completing our  projects on-time and within budget.</a:t>
            </a:r>
          </a:p>
          <a:p>
            <a:pPr marL="228600" indent="-228600">
              <a:spcAft>
                <a:spcPts val="600"/>
              </a:spcAft>
              <a:buFont typeface="+mj-lt"/>
              <a:buAutoNum type="arabicPeriod"/>
            </a:pPr>
            <a:r>
              <a:rPr lang="en-US" dirty="0"/>
              <a:t> __________ will manage the project for the District during the pre-construction phase and will have _________ supporting ___.  </a:t>
            </a:r>
            <a:endParaRPr lang="en-US" dirty="0">
              <a:latin typeface="Calibri" panose="020F0502020204030204" pitchFamily="34" charset="0"/>
            </a:endParaRPr>
          </a:p>
          <a:p>
            <a:pPr marL="228600" indent="-228600">
              <a:spcAft>
                <a:spcPts val="600"/>
              </a:spcAft>
              <a:buFont typeface="+mj-lt"/>
              <a:buAutoNum type="arabicPeriod"/>
            </a:pPr>
            <a:r>
              <a:rPr lang="en-US" dirty="0">
                <a:latin typeface="Calibri" panose="020F0502020204030204" pitchFamily="34" charset="0"/>
              </a:rPr>
              <a:t>The District has hired Parametrix as their GC/CM procurement consultant and advisor, as well as program management and elective PM/CM support.</a:t>
            </a:r>
          </a:p>
          <a:p>
            <a:pPr marL="228600" indent="-228600">
              <a:spcAft>
                <a:spcPts val="600"/>
              </a:spcAft>
              <a:buFont typeface="+mj-lt"/>
              <a:buAutoNum type="arabicPeriod"/>
            </a:pPr>
            <a:r>
              <a:rPr lang="en-US" dirty="0">
                <a:latin typeface="Calibri" panose="020F0502020204030204" pitchFamily="34" charset="0"/>
              </a:rPr>
              <a:t>The District has retained Graehm Wallace as GCCM legal counsel.</a:t>
            </a:r>
          </a:p>
          <a:p>
            <a:pPr marL="228600" indent="-228600">
              <a:spcAft>
                <a:spcPts val="600"/>
              </a:spcAft>
              <a:buFont typeface="+mj-lt"/>
              <a:buAutoNum type="arabicPeriod"/>
            </a:pPr>
            <a:r>
              <a:rPr lang="en-US" dirty="0">
                <a:latin typeface="Calibri" panose="020F0502020204030204" pitchFamily="34" charset="0"/>
              </a:rPr>
              <a:t>The District has hired TCF Architecture as the project architect, with Randy Cook as Principal In Charge. </a:t>
            </a:r>
          </a:p>
          <a:p>
            <a:pPr marL="685800" lvl="1" indent="-228600">
              <a:spcAft>
                <a:spcPts val="600"/>
              </a:spcAft>
              <a:buFont typeface="+mj-lt"/>
              <a:buAutoNum type="alphaLcPeriod"/>
            </a:pPr>
            <a:r>
              <a:rPr lang="en-US" dirty="0">
                <a:latin typeface="Calibri" panose="020F0502020204030204" pitchFamily="34" charset="0"/>
              </a:rPr>
              <a:t>TCF and Parametrix have completed a number of GC/CM projects.</a:t>
            </a:r>
          </a:p>
          <a:p>
            <a:pPr marL="685800" lvl="1" indent="-228600">
              <a:spcAft>
                <a:spcPts val="600"/>
              </a:spcAft>
              <a:buFont typeface="+mj-lt"/>
              <a:buAutoNum type="alphaLcPeriod"/>
            </a:pPr>
            <a:r>
              <a:rPr lang="en-US" dirty="0">
                <a:latin typeface="Calibri" panose="020F0502020204030204" pitchFamily="34" charset="0"/>
              </a:rPr>
              <a:t>TCF’s team has a reputation and history of working collaboratively with Owners and contractors on GC/CM projects, as well as now with the District. We believe this team’s approach is a natural fit for our program.</a:t>
            </a:r>
          </a:p>
          <a:p>
            <a:pPr marL="228600" indent="-228600">
              <a:spcAft>
                <a:spcPts val="600"/>
              </a:spcAft>
              <a:buFont typeface="+mj-lt"/>
              <a:buAutoNum type="arabicPeriod"/>
            </a:pPr>
            <a:r>
              <a:rPr lang="en-US" dirty="0">
                <a:latin typeface="Calibri" panose="020F0502020204030204" pitchFamily="34" charset="0"/>
              </a:rPr>
              <a:t>This team satisfies the public body qualification under RCW 39.10 for staff augmentation with consultants.</a:t>
            </a:r>
          </a:p>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24</a:t>
            </a:fld>
            <a:endParaRPr lang="en-US" dirty="0"/>
          </a:p>
        </p:txBody>
      </p:sp>
    </p:spTree>
    <p:extLst>
      <p:ext uri="{BB962C8B-B14F-4D97-AF65-F5344CB8AC3E}">
        <p14:creationId xmlns:p14="http://schemas.microsoft.com/office/powerpoint/2010/main" val="245615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2312" y="4067175"/>
            <a:ext cx="5607050" cy="4762500"/>
          </a:xfrm>
        </p:spPr>
        <p:txBody>
          <a:bodyPr/>
          <a:lstStyle/>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25</a:t>
            </a:fld>
            <a:endParaRPr lang="en-US" dirty="0"/>
          </a:p>
        </p:txBody>
      </p:sp>
      <p:sp>
        <p:nvSpPr>
          <p:cNvPr id="5" name="Rectangle 4"/>
          <p:cNvSpPr/>
          <p:nvPr/>
        </p:nvSpPr>
        <p:spPr>
          <a:xfrm>
            <a:off x="1124071" y="4325033"/>
            <a:ext cx="5205291" cy="261610"/>
          </a:xfrm>
          <a:prstGeom prst="rect">
            <a:avLst/>
          </a:prstGeom>
        </p:spPr>
        <p:txBody>
          <a:bodyPr wrap="square">
            <a:spAutoFit/>
          </a:bodyPr>
          <a:lstStyle/>
          <a:p>
            <a:pPr lvl="1">
              <a:spcAft>
                <a:spcPts val="600"/>
              </a:spcAft>
            </a:pPr>
            <a:r>
              <a:rPr lang="en-US" sz="1100" dirty="0"/>
              <a:t>More info regarding our Project Team:</a:t>
            </a:r>
          </a:p>
        </p:txBody>
      </p:sp>
    </p:spTree>
    <p:extLst>
      <p:ext uri="{BB962C8B-B14F-4D97-AF65-F5344CB8AC3E}">
        <p14:creationId xmlns:p14="http://schemas.microsoft.com/office/powerpoint/2010/main" val="301646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chart shows the level of project management and GC/CM experience for key team members.</a:t>
            </a:r>
          </a:p>
          <a:p>
            <a:pPr marL="228600" indent="-228600">
              <a:spcAft>
                <a:spcPts val="600"/>
              </a:spcAft>
              <a:buAutoNum type="arabicPeriod"/>
            </a:pPr>
            <a:r>
              <a:rPr lang="en-US" dirty="0"/>
              <a:t>Every individual has extensive design, construction, and/or project management experience.</a:t>
            </a:r>
          </a:p>
          <a:p>
            <a:pPr marL="228600" indent="-228600">
              <a:spcAft>
                <a:spcPts val="600"/>
              </a:spcAft>
              <a:buAutoNum type="arabicPeriod"/>
            </a:pPr>
            <a:r>
              <a:rPr lang="en-US" dirty="0"/>
              <a:t>A quick look shows each key team member has at least a decade of project delivery experience.</a:t>
            </a:r>
          </a:p>
          <a:p>
            <a:pPr lvl="1">
              <a:spcAft>
                <a:spcPts val="600"/>
              </a:spcAft>
            </a:pPr>
            <a:r>
              <a:rPr lang="en-US" dirty="0"/>
              <a:t>Conclusion: This is a well seasoned group, with multiple people on the team and bench who have significant GC/CM experience.</a:t>
            </a:r>
          </a:p>
        </p:txBody>
      </p:sp>
      <p:sp>
        <p:nvSpPr>
          <p:cNvPr id="4" name="Slide Number Placeholder 3"/>
          <p:cNvSpPr>
            <a:spLocks noGrp="1"/>
          </p:cNvSpPr>
          <p:nvPr>
            <p:ph type="sldNum" sz="quarter" idx="10"/>
          </p:nvPr>
        </p:nvSpPr>
        <p:spPr/>
        <p:txBody>
          <a:bodyPr/>
          <a:lstStyle/>
          <a:p>
            <a:fld id="{E84DFC31-B96D-4E1F-A531-36410DDDE22E}" type="slidenum">
              <a:rPr lang="en-US" smtClean="0"/>
              <a:t>26</a:t>
            </a:fld>
            <a:endParaRPr lang="en-US"/>
          </a:p>
        </p:txBody>
      </p:sp>
    </p:spTree>
    <p:extLst>
      <p:ext uri="{BB962C8B-B14F-4D97-AF65-F5344CB8AC3E}">
        <p14:creationId xmlns:p14="http://schemas.microsoft.com/office/powerpoint/2010/main" val="156829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dirty="0"/>
              <a:t>Here’s a snapshot of our overall ORG chart for the project; a couple changes have been made to this Organization since the version appearing on the application provided previously. You should have a handout in your packet with a larger, more readable size.</a:t>
            </a:r>
          </a:p>
          <a:p>
            <a:pPr marL="228600" indent="-228600">
              <a:spcAft>
                <a:spcPts val="600"/>
              </a:spcAf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27</a:t>
            </a:fld>
            <a:endParaRPr lang="en-US"/>
          </a:p>
        </p:txBody>
      </p:sp>
    </p:spTree>
    <p:extLst>
      <p:ext uri="{BB962C8B-B14F-4D97-AF65-F5344CB8AC3E}">
        <p14:creationId xmlns:p14="http://schemas.microsoft.com/office/powerpoint/2010/main" val="50712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501650"/>
            <a:ext cx="4181475" cy="3136900"/>
          </a:xfrm>
        </p:spPr>
      </p:sp>
      <p:sp>
        <p:nvSpPr>
          <p:cNvPr id="3" name="Notes Placeholder 2"/>
          <p:cNvSpPr>
            <a:spLocks noGrp="1"/>
          </p:cNvSpPr>
          <p:nvPr>
            <p:ph type="body" idx="1"/>
          </p:nvPr>
        </p:nvSpPr>
        <p:spPr>
          <a:xfrm>
            <a:off x="854075" y="4145281"/>
            <a:ext cx="5607050" cy="4684394"/>
          </a:xfrm>
        </p:spPr>
        <p:txBody>
          <a:bodyPr/>
          <a:lstStyle/>
          <a:p>
            <a:pPr marL="228600" indent="-228600">
              <a:spcAft>
                <a:spcPts val="600"/>
              </a:spcAft>
              <a:buAutoNum type="arabicPeriod"/>
            </a:pPr>
            <a:r>
              <a:rPr lang="en-US" dirty="0"/>
              <a:t>In summary:</a:t>
            </a:r>
          </a:p>
          <a:p>
            <a:pPr marL="685800" lvl="1" indent="-228600">
              <a:spcAft>
                <a:spcPts val="600"/>
              </a:spcAft>
              <a:buFont typeface="+mj-lt"/>
              <a:buAutoNum type="alphaLcPeriod"/>
            </a:pPr>
            <a:r>
              <a:rPr lang="en-US" dirty="0">
                <a:latin typeface="Calibri" panose="020F0502020204030204" pitchFamily="34" charset="0"/>
              </a:rPr>
              <a:t>Program is funded and has an appropriate budget.</a:t>
            </a:r>
          </a:p>
          <a:p>
            <a:pPr marL="685800" lvl="1" indent="-228600">
              <a:spcAft>
                <a:spcPts val="600"/>
              </a:spcAft>
              <a:buFont typeface="+mj-lt"/>
              <a:buAutoNum type="alphaLcPeriod"/>
            </a:pPr>
            <a:r>
              <a:rPr lang="en-US" dirty="0">
                <a:latin typeface="Calibri" panose="020F0502020204030204" pitchFamily="34" charset="0"/>
              </a:rPr>
              <a:t>Program meets criteria of RCW 39.10.</a:t>
            </a:r>
          </a:p>
          <a:p>
            <a:pPr marL="685800" lvl="1" indent="-228600">
              <a:spcAft>
                <a:spcPts val="600"/>
              </a:spcAft>
              <a:buFont typeface="+mj-lt"/>
              <a:buAutoNum type="alphaLcPeriod"/>
            </a:pPr>
            <a:r>
              <a:rPr lang="en-US" dirty="0">
                <a:latin typeface="Calibri" panose="020F0502020204030204" pitchFamily="34" charset="0"/>
              </a:rPr>
              <a:t>Team has the necessary experience and is prepared to provide continuity of experience throughout the project scope.</a:t>
            </a:r>
          </a:p>
          <a:p>
            <a:pPr marL="685800" lvl="1" indent="-228600">
              <a:spcAft>
                <a:spcPts val="600"/>
              </a:spcAft>
              <a:buFont typeface="+mj-lt"/>
              <a:buAutoNum type="alphaLcPeriod"/>
            </a:pPr>
            <a:r>
              <a:rPr lang="en-US" dirty="0">
                <a:latin typeface="Calibri" panose="020F0502020204030204" pitchFamily="34" charset="0"/>
              </a:rPr>
              <a:t>Team has the capacity for the entire program.</a:t>
            </a:r>
          </a:p>
          <a:p>
            <a:pPr marL="685800" lvl="1" indent="-228600">
              <a:spcAft>
                <a:spcPts val="600"/>
              </a:spcAft>
              <a:buFont typeface="+mj-lt"/>
              <a:buAutoNum type="alphaLcPeriod"/>
            </a:pPr>
            <a:r>
              <a:rPr lang="en-US" dirty="0">
                <a:latin typeface="Calibri" panose="020F0502020204030204" pitchFamily="34" charset="0"/>
              </a:rPr>
              <a:t>Team is prepared and ready to proceed.</a:t>
            </a:r>
          </a:p>
          <a:p>
            <a:pPr marL="685800" lvl="1" indent="-228600">
              <a:spcAft>
                <a:spcPts val="600"/>
              </a:spcAft>
              <a:buFont typeface="+mj-lt"/>
              <a:buAutoNum type="alphaLcPeriod"/>
            </a:pPr>
            <a:r>
              <a:rPr lang="en-US" dirty="0">
                <a:latin typeface="Calibri" panose="020F0502020204030204" pitchFamily="34" charset="0"/>
              </a:rPr>
              <a:t>Utilization of the GC/CM delivery method will provide multiple benefits for the Utility District district and its Customer Owners, and help ensure the success of this program.</a:t>
            </a:r>
          </a:p>
          <a:p>
            <a:pPr marL="228600" indent="-228600">
              <a:spcAft>
                <a:spcPts val="600"/>
              </a:spcAft>
              <a:buFont typeface="+mj-lt"/>
              <a:buAutoNum type="arabicPeriod"/>
            </a:pPr>
            <a:r>
              <a:rPr lang="en-US" dirty="0">
                <a:latin typeface="Calibri" panose="020F0502020204030204" pitchFamily="34" charset="0"/>
              </a:rPr>
              <a:t>In closing:</a:t>
            </a:r>
          </a:p>
          <a:p>
            <a:pPr marL="685800" lvl="1" indent="-228600">
              <a:spcAft>
                <a:spcPts val="600"/>
              </a:spcAft>
              <a:buFont typeface="+mj-lt"/>
              <a:buAutoNum type="alphaLcPeriod"/>
            </a:pPr>
            <a:r>
              <a:rPr lang="en-US" dirty="0">
                <a:latin typeface="Calibri" panose="020F0502020204030204" pitchFamily="34" charset="0"/>
              </a:rPr>
              <a:t>The District is proud of our history of successfully completing projects and expect to continue that tradition with this project.</a:t>
            </a:r>
          </a:p>
          <a:p>
            <a:pPr marL="685800" lvl="1" indent="-228600">
              <a:spcAft>
                <a:spcPts val="600"/>
              </a:spcAft>
              <a:buFont typeface="+mj-lt"/>
              <a:buAutoNum type="alphaLcPeriod"/>
            </a:pPr>
            <a:r>
              <a:rPr lang="en-US" dirty="0">
                <a:latin typeface="Calibri" panose="020F0502020204030204" pitchFamily="34" charset="0"/>
              </a:rPr>
              <a:t>We measure this success by building our projects as promised to the community, finishing on time and within budget, and completing projects in a manner that is safe and minimizes Operational disruptions.</a:t>
            </a:r>
          </a:p>
          <a:p>
            <a:pPr marL="685800" lvl="1" indent="-228600">
              <a:spcAft>
                <a:spcPts val="600"/>
              </a:spcAft>
              <a:buFont typeface="+mj-lt"/>
              <a:buAutoNum type="alphaLcPeriod"/>
            </a:pPr>
            <a:r>
              <a:rPr lang="en-US" dirty="0">
                <a:latin typeface="Calibri" panose="020F0502020204030204" pitchFamily="34" charset="0"/>
              </a:rPr>
              <a:t>We believe the GCCM delivery method will held ensure success of this program.  We also want this to be a model to show how use of GCCM can have added benefits when used on a complex sequencing/multi-phase program at what is currently multiple occupied sites, and what will be at completion; a very busy consolidated hub of District activity for both the public and its staff.</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28</a:t>
            </a:fld>
            <a:endParaRPr lang="en-US" dirty="0"/>
          </a:p>
        </p:txBody>
      </p:sp>
    </p:spTree>
    <p:extLst>
      <p:ext uri="{BB962C8B-B14F-4D97-AF65-F5344CB8AC3E}">
        <p14:creationId xmlns:p14="http://schemas.microsoft.com/office/powerpoint/2010/main" val="131235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Thank you for your time.</a:t>
            </a:r>
          </a:p>
          <a:p>
            <a:pPr marL="228600" indent="-228600">
              <a:lnSpc>
                <a:spcPct val="150000"/>
              </a:lnSpc>
              <a:buAutoNum type="arabicPeriod"/>
            </a:pPr>
            <a:r>
              <a:rPr lang="en-US" dirty="0"/>
              <a:t>We look forward to your questions and deliberations.</a:t>
            </a:r>
          </a:p>
        </p:txBody>
      </p:sp>
      <p:sp>
        <p:nvSpPr>
          <p:cNvPr id="4" name="Slide Number Placeholder 3"/>
          <p:cNvSpPr>
            <a:spLocks noGrp="1"/>
          </p:cNvSpPr>
          <p:nvPr>
            <p:ph type="sldNum" sz="quarter" idx="10"/>
          </p:nvPr>
        </p:nvSpPr>
        <p:spPr/>
        <p:txBody>
          <a:bodyPr/>
          <a:lstStyle/>
          <a:p>
            <a:fld id="{E84DFC31-B96D-4E1F-A531-36410DDDE22E}" type="slidenum">
              <a:rPr lang="en-US" smtClean="0"/>
              <a:t>29</a:t>
            </a:fld>
            <a:endParaRPr lang="en-US"/>
          </a:p>
        </p:txBody>
      </p:sp>
    </p:spTree>
    <p:extLst>
      <p:ext uri="{BB962C8B-B14F-4D97-AF65-F5344CB8AC3E}">
        <p14:creationId xmlns:p14="http://schemas.microsoft.com/office/powerpoint/2010/main" val="125174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will begin by introducing our team...</a:t>
            </a:r>
          </a:p>
        </p:txBody>
      </p:sp>
      <p:sp>
        <p:nvSpPr>
          <p:cNvPr id="4" name="Slide Number Placeholder 3"/>
          <p:cNvSpPr>
            <a:spLocks noGrp="1"/>
          </p:cNvSpPr>
          <p:nvPr>
            <p:ph type="sldNum" sz="quarter" idx="10"/>
          </p:nvPr>
        </p:nvSpPr>
        <p:spPr/>
        <p:txBody>
          <a:bodyPr/>
          <a:lstStyle/>
          <a:p>
            <a:fld id="{E84DFC31-B96D-4E1F-A531-36410DDDE22E}" type="slidenum">
              <a:rPr lang="en-US" smtClean="0"/>
              <a:t>3</a:t>
            </a:fld>
            <a:endParaRPr lang="en-US"/>
          </a:p>
        </p:txBody>
      </p:sp>
    </p:spTree>
    <p:extLst>
      <p:ext uri="{BB962C8B-B14F-4D97-AF65-F5344CB8AC3E}">
        <p14:creationId xmlns:p14="http://schemas.microsoft.com/office/powerpoint/2010/main" val="18146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Team members with me today are:</a:t>
            </a:r>
            <a:endParaRPr lang="en-US" b="1" dirty="0">
              <a:latin typeface="Calibri" panose="020F0502020204030204" pitchFamily="34" charset="0"/>
            </a:endParaRPr>
          </a:p>
          <a:p>
            <a:pPr marL="0" indent="0">
              <a:spcAft>
                <a:spcPts val="600"/>
              </a:spcAft>
              <a:buFont typeface="+mj-lt"/>
              <a:buNone/>
            </a:pPr>
            <a:endParaRPr lang="en-US" dirty="0">
              <a:latin typeface="Calibri" panose="020F0502020204030204" pitchFamily="34" charset="0"/>
            </a:endParaRPr>
          </a:p>
          <a:p>
            <a:pPr marL="457200" lvl="1" indent="0">
              <a:spcAft>
                <a:spcPts val="600"/>
              </a:spcAft>
              <a:buFont typeface="+mj-lt"/>
              <a:buNone/>
            </a:pPr>
            <a:endParaRPr lang="en-US" b="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84DFC31-B96D-4E1F-A531-36410DDDE22E}" type="slidenum">
              <a:rPr lang="en-US" smtClean="0"/>
              <a:t>4</a:t>
            </a:fld>
            <a:endParaRPr lang="en-US"/>
          </a:p>
        </p:txBody>
      </p:sp>
    </p:spTree>
    <p:extLst>
      <p:ext uri="{BB962C8B-B14F-4D97-AF65-F5344CB8AC3E}">
        <p14:creationId xmlns:p14="http://schemas.microsoft.com/office/powerpoint/2010/main" val="26476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Team members not presenting with us today are:</a:t>
            </a:r>
            <a:endParaRPr lang="en-US" dirty="0">
              <a:latin typeface="Calibri" panose="020F0502020204030204" pitchFamily="34" charset="0"/>
            </a:endParaRPr>
          </a:p>
          <a:p>
            <a:pPr marL="228600" indent="-228600">
              <a:spcAft>
                <a:spcPts val="600"/>
              </a:spcAft>
              <a:buAutoNum type="arabicPeriod"/>
            </a:pPr>
            <a:endParaRPr lang="en-US" dirty="0">
              <a:latin typeface="Calibri" panose="020F0502020204030204" pitchFamily="34" charset="0"/>
            </a:endParaRPr>
          </a:p>
          <a:p>
            <a:pPr marL="228600" indent="-228600">
              <a:spcAft>
                <a:spcPts val="600"/>
              </a:spcAft>
              <a:buAutoNum type="arabicPeriod"/>
            </a:pPr>
            <a:r>
              <a:rPr lang="en-US" dirty="0">
                <a:latin typeface="Calibri" panose="020F0502020204030204" pitchFamily="34" charset="0"/>
              </a:rPr>
              <a:t>Our Consultants and sub consultants share our vision about the project; all of these individuals are highly skilled, have many years of experience with GC/CM and other delivery methods, and are a pleasure to work with. </a:t>
            </a:r>
          </a:p>
          <a:p>
            <a:pPr marL="742950" lvl="1" indent="-285750">
              <a:spcAft>
                <a:spcPts val="600"/>
              </a:spcAft>
              <a:buFont typeface="+mj-lt"/>
              <a:buAutoNum type="alphaLcPeriod"/>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84DFC31-B96D-4E1F-A531-36410DDDE22E}" type="slidenum">
              <a:rPr lang="en-US" smtClean="0"/>
              <a:t>5</a:t>
            </a:fld>
            <a:endParaRPr lang="en-US"/>
          </a:p>
        </p:txBody>
      </p:sp>
    </p:spTree>
    <p:extLst>
      <p:ext uri="{BB962C8B-B14F-4D97-AF65-F5344CB8AC3E}">
        <p14:creationId xmlns:p14="http://schemas.microsoft.com/office/powerpoint/2010/main" val="273477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a little bit about the PUD of Chelan County:</a:t>
            </a:r>
          </a:p>
        </p:txBody>
      </p:sp>
      <p:sp>
        <p:nvSpPr>
          <p:cNvPr id="4" name="Slide Number Placeholder 3"/>
          <p:cNvSpPr>
            <a:spLocks noGrp="1"/>
          </p:cNvSpPr>
          <p:nvPr>
            <p:ph type="sldNum" sz="quarter" idx="10"/>
          </p:nvPr>
        </p:nvSpPr>
        <p:spPr/>
        <p:txBody>
          <a:bodyPr/>
          <a:lstStyle/>
          <a:p>
            <a:fld id="{E84DFC31-B96D-4E1F-A531-36410DDDE22E}" type="slidenum">
              <a:rPr lang="en-US" smtClean="0"/>
              <a:t>6</a:t>
            </a:fld>
            <a:endParaRPr lang="en-US"/>
          </a:p>
        </p:txBody>
      </p:sp>
    </p:spTree>
    <p:extLst>
      <p:ext uri="{BB962C8B-B14F-4D97-AF65-F5344CB8AC3E}">
        <p14:creationId xmlns:p14="http://schemas.microsoft.com/office/powerpoint/2010/main" val="419781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The Public Utility District is located in Wenatchee; servicing Chelan County since 1936.</a:t>
            </a:r>
          </a:p>
          <a:p>
            <a:pPr marL="228600" indent="-228600">
              <a:spcAft>
                <a:spcPts val="600"/>
              </a:spcAft>
              <a:buAutoNum type="arabicPeriod"/>
            </a:pPr>
            <a:r>
              <a:rPr lang="en-US" dirty="0"/>
              <a:t>We are a customer-owned utility district with over 50,000 Customers.</a:t>
            </a:r>
          </a:p>
          <a:p>
            <a:pPr marL="228600" indent="-228600">
              <a:spcAft>
                <a:spcPts val="600"/>
              </a:spcAft>
              <a:buAutoNum type="arabicPeriod"/>
            </a:pPr>
            <a:r>
              <a:rPr lang="en-US" dirty="0"/>
              <a:t>We have a service area ranging to approximately 3000 square miles. </a:t>
            </a:r>
          </a:p>
          <a:p>
            <a:pPr marL="228600" indent="-228600">
              <a:spcAft>
                <a:spcPts val="600"/>
              </a:spcAft>
              <a:buAutoNum type="arabicPeriod"/>
            </a:pPr>
            <a:r>
              <a:rPr lang="en-US" dirty="0"/>
              <a:t>We employ approximately 800 staff members, and are primarily composed of Power, Water, and Wastewater Utility Services, along with support crews/administrative staff.</a:t>
            </a:r>
          </a:p>
          <a:p>
            <a:pPr marL="228600" indent="-228600">
              <a:spcAft>
                <a:spcPts val="600"/>
              </a:spcAft>
              <a:buAutoNum type="arabicPeriod"/>
            </a:pPr>
            <a:r>
              <a:rPr lang="en-US" dirty="0"/>
              <a:t>Our hydroelectric plants at 3 nearby dams generate power for all Chelan County, as well as providing additional power which is placed onto the energy market for sale.</a:t>
            </a:r>
          </a:p>
          <a:p>
            <a:pPr marL="228600" indent="-228600">
              <a:spcAft>
                <a:spcPts val="600"/>
              </a:spcAft>
              <a:buAutoNum type="arabicPeriod"/>
            </a:pPr>
            <a:r>
              <a:rPr lang="en-US" dirty="0"/>
              <a:t>We have been around a long time and have</a:t>
            </a:r>
            <a:r>
              <a:rPr lang="en-US" dirty="0">
                <a:solidFill>
                  <a:srgbClr val="FF0000"/>
                </a:solidFill>
              </a:rPr>
              <a:t> a storied history of community support and involvement around public works</a:t>
            </a:r>
          </a:p>
          <a:p>
            <a:pPr marL="228600" indent="-228600">
              <a:spcAft>
                <a:spcPts val="600"/>
              </a:spcAft>
              <a:buAutoNum type="arabicPeriod"/>
            </a:pPr>
            <a:r>
              <a:rPr lang="en-US" sz="1200" dirty="0">
                <a:solidFill>
                  <a:srgbClr val="FF0000"/>
                </a:solidFill>
                <a:latin typeface="Calibri" panose="020F0502020204030204" pitchFamily="34" charset="0"/>
              </a:rPr>
              <a:t>Funding for project comes from a board-of-commissioners-approved Facilities Improvement Fund ($50M current bal.) with 2019 budget funds for acquisition and design of the facility</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7</a:t>
            </a:fld>
            <a:endParaRPr lang="en-US"/>
          </a:p>
        </p:txBody>
      </p:sp>
    </p:spTree>
    <p:extLst>
      <p:ext uri="{BB962C8B-B14F-4D97-AF65-F5344CB8AC3E}">
        <p14:creationId xmlns:p14="http://schemas.microsoft.com/office/powerpoint/2010/main" val="295340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dirty="0">
                <a:solidFill>
                  <a:srgbClr val="FF0000"/>
                </a:solidFill>
                <a:latin typeface="Calibri" panose="020F0502020204030204" pitchFamily="34" charset="0"/>
              </a:rPr>
              <a:t>Need to identify actions planned by Design team and PUD for public outreach, as well as inclusion of any MWBE/DBE requirements planned for RFP/</a:t>
            </a:r>
          </a:p>
          <a:p>
            <a:pPr marL="0" indent="0">
              <a:buNone/>
            </a:pPr>
            <a:endParaRPr lang="en-US" sz="1000" dirty="0">
              <a:solidFill>
                <a:srgbClr val="FF0000"/>
              </a:solidFill>
              <a:latin typeface="Calibri" panose="020F0502020204030204" pitchFamily="34" charset="0"/>
            </a:endParaRPr>
          </a:p>
          <a:p>
            <a:pPr marL="0" indent="0">
              <a:buNone/>
            </a:pPr>
            <a:br>
              <a:rPr lang="en-US" sz="1000" dirty="0">
                <a:solidFill>
                  <a:srgbClr val="FF0000"/>
                </a:solidFill>
                <a:latin typeface="Calibri" panose="020F0502020204030204" pitchFamily="34" charset="0"/>
              </a:rPr>
            </a:br>
            <a:endParaRPr lang="en-US" sz="1000" dirty="0">
              <a:solidFill>
                <a:srgbClr val="FF0000"/>
              </a:solidFill>
              <a:latin typeface="Calibri" panose="020F0502020204030204" pitchFamily="34" charset="0"/>
            </a:endParaRPr>
          </a:p>
          <a:p>
            <a:pPr lvl="1"/>
            <a:endParaRPr lang="en-US" dirty="0">
              <a:solidFill>
                <a:srgbClr val="FF0000"/>
              </a:solidFill>
              <a:latin typeface="Calibri" panose="020F0502020204030204" pitchFamily="34" charset="0"/>
            </a:endParaRPr>
          </a:p>
          <a:p>
            <a:pPr marL="0" indent="0">
              <a:spcAft>
                <a:spcPts val="600"/>
              </a:spcAft>
              <a:buNone/>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8</a:t>
            </a:fld>
            <a:endParaRPr lang="en-US"/>
          </a:p>
        </p:txBody>
      </p:sp>
    </p:spTree>
    <p:extLst>
      <p:ext uri="{BB962C8B-B14F-4D97-AF65-F5344CB8AC3E}">
        <p14:creationId xmlns:p14="http://schemas.microsoft.com/office/powerpoint/2010/main" val="301759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our ‘Service Center’ Project, we have elected to use the GC/CM Delivery Method</a:t>
            </a:r>
          </a:p>
        </p:txBody>
      </p:sp>
      <p:sp>
        <p:nvSpPr>
          <p:cNvPr id="4" name="Slide Number Placeholder 3"/>
          <p:cNvSpPr>
            <a:spLocks noGrp="1"/>
          </p:cNvSpPr>
          <p:nvPr>
            <p:ph type="sldNum" sz="quarter" idx="10"/>
          </p:nvPr>
        </p:nvSpPr>
        <p:spPr/>
        <p:txBody>
          <a:bodyPr/>
          <a:lstStyle/>
          <a:p>
            <a:fld id="{E84DFC31-B96D-4E1F-A531-36410DDDE22E}" type="slidenum">
              <a:rPr lang="en-US" smtClean="0"/>
              <a:t>9</a:t>
            </a:fld>
            <a:endParaRPr lang="en-US"/>
          </a:p>
        </p:txBody>
      </p:sp>
    </p:spTree>
    <p:extLst>
      <p:ext uri="{BB962C8B-B14F-4D97-AF65-F5344CB8AC3E}">
        <p14:creationId xmlns:p14="http://schemas.microsoft.com/office/powerpoint/2010/main" val="66042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60771902-09A7-4342-BBB0-00B20C205E38}" type="datetimeFigureOut">
              <a:rPr lang="en-US" smtClean="0"/>
              <a:t>1/23/2019</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18451507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40147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06609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15864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771902-09A7-4342-BBB0-00B20C205E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52421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771902-09A7-4342-BBB0-00B20C205E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2241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771902-09A7-4342-BBB0-00B20C205E38}"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97831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771902-09A7-4342-BBB0-00B20C205E38}"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47701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71902-09A7-4342-BBB0-00B20C205E38}"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4176752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02282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2861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0771902-09A7-4342-BBB0-00B20C205E38}" type="datetimeFigureOut">
              <a:rPr lang="en-US" smtClean="0"/>
              <a:t>1/23/2019</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1032549137"/>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2453" y="3974942"/>
            <a:ext cx="7939088" cy="282575"/>
          </a:xfrm>
        </p:spPr>
        <p:txBody>
          <a:bodyPr>
            <a:noAutofit/>
          </a:bodyPr>
          <a:lstStyle/>
          <a:p>
            <a:pPr algn="ctr"/>
            <a:br>
              <a:rPr lang="en-US" sz="3200" b="1" dirty="0">
                <a:solidFill>
                  <a:srgbClr val="FF0000"/>
                </a:solidFill>
                <a:latin typeface="Calibri" panose="020F0502020204030204" pitchFamily="34" charset="0"/>
              </a:rPr>
            </a:br>
            <a:br>
              <a:rPr lang="en-US" sz="3200" b="1" dirty="0">
                <a:solidFill>
                  <a:srgbClr val="FF0000"/>
                </a:solidFill>
                <a:latin typeface="Calibri" panose="020F0502020204030204" pitchFamily="34" charset="0"/>
              </a:rPr>
            </a:br>
            <a:r>
              <a:rPr lang="en-US" sz="2800" b="1" dirty="0">
                <a:solidFill>
                  <a:srgbClr val="03487F"/>
                </a:solidFill>
                <a:latin typeface="Calibri" panose="020F0502020204030204" pitchFamily="34" charset="0"/>
              </a:rPr>
              <a:t>Chelan County Public Utility District No. 1</a:t>
            </a:r>
            <a:br>
              <a:rPr lang="en-US" sz="2800" b="1" dirty="0">
                <a:solidFill>
                  <a:srgbClr val="03487F"/>
                </a:solidFill>
                <a:latin typeface="Calibri" panose="020F0502020204030204" pitchFamily="34" charset="0"/>
              </a:rPr>
            </a:br>
            <a:br>
              <a:rPr lang="en-US" sz="2800" b="1" dirty="0">
                <a:solidFill>
                  <a:srgbClr val="03487F"/>
                </a:solidFill>
                <a:latin typeface="Calibri" panose="020F0502020204030204" pitchFamily="34" charset="0"/>
              </a:rPr>
            </a:br>
            <a:r>
              <a:rPr lang="en-US" sz="3600" b="1" dirty="0">
                <a:solidFill>
                  <a:srgbClr val="03487F"/>
                </a:solidFill>
                <a:latin typeface="Calibri" panose="020F0502020204030204" pitchFamily="34" charset="0"/>
              </a:rPr>
              <a:t>Service Center</a:t>
            </a:r>
            <a:endParaRPr lang="en-US" sz="3600" dirty="0">
              <a:solidFill>
                <a:srgbClr val="FF0000"/>
              </a:solidFill>
              <a:latin typeface="Calibri" panose="020F0502020204030204" pitchFamily="34" charset="0"/>
            </a:endParaRPr>
          </a:p>
        </p:txBody>
      </p:sp>
      <p:sp>
        <p:nvSpPr>
          <p:cNvPr id="3" name="Subtitle 2"/>
          <p:cNvSpPr>
            <a:spLocks noGrp="1"/>
          </p:cNvSpPr>
          <p:nvPr>
            <p:ph type="body" idx="4294967295"/>
          </p:nvPr>
        </p:nvSpPr>
        <p:spPr>
          <a:xfrm>
            <a:off x="1040603" y="4521207"/>
            <a:ext cx="7062788" cy="974725"/>
          </a:xfrm>
        </p:spPr>
        <p:txBody>
          <a:bodyPr>
            <a:normAutofit/>
          </a:bodyPr>
          <a:lstStyle/>
          <a:p>
            <a:pPr marL="0" indent="0" algn="ctr">
              <a:buNone/>
            </a:pPr>
            <a:r>
              <a:rPr lang="en-US" dirty="0">
                <a:solidFill>
                  <a:srgbClr val="03487F"/>
                </a:solidFill>
                <a:latin typeface="Calibri" panose="020F0502020204030204" pitchFamily="34" charset="0"/>
              </a:rPr>
              <a:t>Application to use the GC/CM Project Delivery Method </a:t>
            </a:r>
          </a:p>
          <a:p>
            <a:pPr marL="0" indent="0" algn="ctr">
              <a:buNone/>
            </a:pPr>
            <a:r>
              <a:rPr lang="en-US" dirty="0">
                <a:solidFill>
                  <a:srgbClr val="03487F"/>
                </a:solidFill>
                <a:latin typeface="Calibri" panose="020F0502020204030204" pitchFamily="34" charset="0"/>
              </a:rPr>
              <a:t>January 24, 2018</a:t>
            </a:r>
            <a:endParaRPr lang="en-US" sz="2000" dirty="0">
              <a:solidFill>
                <a:srgbClr val="03487F"/>
              </a:solidFill>
              <a:latin typeface="Calibri" panose="020F0502020204030204" pitchFamily="34" charset="0"/>
            </a:endParaRPr>
          </a:p>
        </p:txBody>
      </p:sp>
      <p:sp>
        <p:nvSpPr>
          <p:cNvPr id="8" name="Subtitle 2"/>
          <p:cNvSpPr txBox="1">
            <a:spLocks/>
          </p:cNvSpPr>
          <p:nvPr/>
        </p:nvSpPr>
        <p:spPr>
          <a:xfrm>
            <a:off x="910586" y="5646137"/>
            <a:ext cx="7322823"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b="1" dirty="0">
                <a:solidFill>
                  <a:srgbClr val="03487F"/>
                </a:solidFill>
                <a:latin typeface="Arial Rounded MT Bold" panose="020F0704030504030204" pitchFamily="34" charset="0"/>
              </a:rPr>
              <a:t>“</a:t>
            </a:r>
            <a:r>
              <a:rPr lang="en-US" sz="1600" b="1" i="1" dirty="0">
                <a:solidFill>
                  <a:srgbClr val="03487F"/>
                </a:solidFill>
                <a:latin typeface="Arial Rounded MT Bold" panose="020F0704030504030204" pitchFamily="34" charset="0"/>
              </a:rPr>
              <a:t>Shaping our utility to do the best for the most for the longest</a:t>
            </a:r>
            <a:r>
              <a:rPr lang="en-US" sz="1600" b="1" dirty="0">
                <a:solidFill>
                  <a:srgbClr val="03487F"/>
                </a:solidFill>
                <a:latin typeface="Arial Rounded MT Bold" panose="020F0704030504030204" pitchFamily="34"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519" y="475568"/>
            <a:ext cx="2260959" cy="2260959"/>
          </a:xfrm>
          <a:prstGeom prst="rect">
            <a:avLst/>
          </a:prstGeom>
        </p:spPr>
      </p:pic>
    </p:spTree>
    <p:extLst>
      <p:ext uri="{BB962C8B-B14F-4D97-AF65-F5344CB8AC3E}">
        <p14:creationId xmlns:p14="http://schemas.microsoft.com/office/powerpoint/2010/main" val="107833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8" y="113037"/>
            <a:ext cx="7945341" cy="642337"/>
          </a:xfrm>
        </p:spPr>
        <p:txBody>
          <a:bodyPr>
            <a:normAutofit/>
          </a:bodyPr>
          <a:lstStyle/>
          <a:p>
            <a:r>
              <a:rPr lang="en-US" sz="3200" b="1" u="sng" dirty="0">
                <a:solidFill>
                  <a:srgbClr val="03487F"/>
                </a:solidFill>
                <a:latin typeface="Calibri" panose="020F0502020204030204" pitchFamily="34" charset="0"/>
                <a:cs typeface="Calibri" panose="020F0502020204030204" pitchFamily="34" charset="0"/>
              </a:rPr>
              <a:t>Existing District Operations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757" y="874040"/>
            <a:ext cx="6138486" cy="2855235"/>
          </a:xfrm>
          <a:prstGeom prst="rect">
            <a:avLst/>
          </a:prstGeom>
        </p:spPr>
      </p:pic>
      <p:pic>
        <p:nvPicPr>
          <p:cNvPr id="7" name="Picture 6">
            <a:extLst>
              <a:ext uri="{FF2B5EF4-FFF2-40B4-BE49-F238E27FC236}">
                <a16:creationId xmlns:a16="http://schemas.microsoft.com/office/drawing/2014/main" id="{286C410F-5385-4A39-84FC-5BF9E4219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756" y="3932929"/>
            <a:ext cx="6138487" cy="2619088"/>
          </a:xfrm>
          <a:prstGeom prst="rect">
            <a:avLst/>
          </a:prstGeom>
        </p:spPr>
      </p:pic>
      <p:sp>
        <p:nvSpPr>
          <p:cNvPr id="4" name="TextBox 3"/>
          <p:cNvSpPr txBox="1"/>
          <p:nvPr/>
        </p:nvSpPr>
        <p:spPr>
          <a:xfrm>
            <a:off x="1502756" y="3646436"/>
            <a:ext cx="2611755" cy="369332"/>
          </a:xfrm>
          <a:prstGeom prst="rect">
            <a:avLst/>
          </a:prstGeom>
          <a:noFill/>
        </p:spPr>
        <p:txBody>
          <a:bodyPr wrap="square" rtlCol="0">
            <a:spAutoFit/>
          </a:bodyPr>
          <a:lstStyle/>
          <a:p>
            <a:r>
              <a:rPr lang="en-US" dirty="0">
                <a:solidFill>
                  <a:srgbClr val="03487F"/>
                </a:solidFill>
                <a:latin typeface="Calibri" panose="020F0502020204030204" pitchFamily="34" charset="0"/>
                <a:cs typeface="Calibri" panose="020F0502020204030204" pitchFamily="34" charset="0"/>
              </a:rPr>
              <a:t>Headquarters Campus</a:t>
            </a:r>
          </a:p>
        </p:txBody>
      </p:sp>
      <p:sp>
        <p:nvSpPr>
          <p:cNvPr id="6" name="TextBox 5"/>
          <p:cNvSpPr txBox="1"/>
          <p:nvPr/>
        </p:nvSpPr>
        <p:spPr>
          <a:xfrm>
            <a:off x="1502755" y="6488668"/>
            <a:ext cx="2611755" cy="369332"/>
          </a:xfrm>
          <a:prstGeom prst="rect">
            <a:avLst/>
          </a:prstGeom>
          <a:noFill/>
        </p:spPr>
        <p:txBody>
          <a:bodyPr wrap="square" rtlCol="0">
            <a:spAutoFit/>
          </a:bodyPr>
          <a:lstStyle/>
          <a:p>
            <a:r>
              <a:rPr lang="en-US" dirty="0">
                <a:solidFill>
                  <a:srgbClr val="03487F"/>
                </a:solidFill>
                <a:latin typeface="Calibri" panose="020F0502020204030204" pitchFamily="34" charset="0"/>
                <a:cs typeface="Calibri" panose="020F0502020204030204" pitchFamily="34" charset="0"/>
              </a:rPr>
              <a:t>Hawley Street Campus</a:t>
            </a:r>
          </a:p>
        </p:txBody>
      </p:sp>
    </p:spTree>
    <p:extLst>
      <p:ext uri="{BB962C8B-B14F-4D97-AF65-F5344CB8AC3E}">
        <p14:creationId xmlns:p14="http://schemas.microsoft.com/office/powerpoint/2010/main" val="33301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78" y="113037"/>
            <a:ext cx="7935402" cy="672154"/>
          </a:xfrm>
        </p:spPr>
        <p:txBody>
          <a:bodyPr>
            <a:normAutofit/>
          </a:bodyPr>
          <a:lstStyle/>
          <a:p>
            <a:r>
              <a:rPr lang="en-US" sz="3200" b="1" u="sng" dirty="0">
                <a:solidFill>
                  <a:srgbClr val="03487F"/>
                </a:solidFill>
                <a:latin typeface="Calibri" panose="020F0502020204030204" pitchFamily="34" charset="0"/>
                <a:cs typeface="Calibri" panose="020F0502020204030204" pitchFamily="34" charset="0"/>
              </a:rPr>
              <a:t>New Location</a:t>
            </a:r>
          </a:p>
        </p:txBody>
      </p:sp>
      <p:sp>
        <p:nvSpPr>
          <p:cNvPr id="6" name="Content Placeholder 2">
            <a:extLst>
              <a:ext uri="{FF2B5EF4-FFF2-40B4-BE49-F238E27FC236}">
                <a16:creationId xmlns:a16="http://schemas.microsoft.com/office/drawing/2014/main" id="{A9B28FF3-5258-45BC-9E67-8A377C001709}"/>
              </a:ext>
            </a:extLst>
          </p:cNvPr>
          <p:cNvSpPr txBox="1">
            <a:spLocks/>
          </p:cNvSpPr>
          <p:nvPr/>
        </p:nvSpPr>
        <p:spPr>
          <a:xfrm>
            <a:off x="0" y="918002"/>
            <a:ext cx="3373197" cy="5498534"/>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Confluence of the Wenatchee and Columbia rivers</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22 acres on split parcels in a commercial-light industrial area</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Bordered by a highway, the Wenatchee River, and a regional storm pond</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Surrounding developments include a fruit packing business, offices and light industrial</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Centrally located to serve all of Chelan County</a:t>
            </a:r>
            <a:br>
              <a:rPr lang="en-US" sz="2000" dirty="0">
                <a:solidFill>
                  <a:srgbClr val="FF0000"/>
                </a:solidFill>
                <a:latin typeface="Calibri" panose="020F0502020204030204" pitchFamily="34" charset="0"/>
              </a:rPr>
            </a:br>
            <a:endParaRPr lang="en-US" sz="2000" dirty="0">
              <a:solidFill>
                <a:srgbClr val="FF0000"/>
              </a:solidFill>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5" name="Picture 4">
            <a:extLst>
              <a:ext uri="{FF2B5EF4-FFF2-40B4-BE49-F238E27FC236}">
                <a16:creationId xmlns:a16="http://schemas.microsoft.com/office/drawing/2014/main" id="{18C00817-4EE0-4966-BFF6-908B8C652455}"/>
              </a:ext>
            </a:extLst>
          </p:cNvPr>
          <p:cNvPicPr>
            <a:picLocks noChangeAspect="1"/>
          </p:cNvPicPr>
          <p:nvPr/>
        </p:nvPicPr>
        <p:blipFill rotWithShape="1">
          <a:blip r:embed="rId3">
            <a:extLst>
              <a:ext uri="{28A0092B-C50C-407E-A947-70E740481C1C}">
                <a14:useLocalDpi xmlns:a14="http://schemas.microsoft.com/office/drawing/2010/main" val="0"/>
              </a:ext>
            </a:extLst>
          </a:blip>
          <a:srcRect r="16667"/>
          <a:stretch/>
        </p:blipFill>
        <p:spPr>
          <a:xfrm>
            <a:off x="3668471" y="1098977"/>
            <a:ext cx="4608753" cy="4482650"/>
          </a:xfrm>
          <a:prstGeom prst="rect">
            <a:avLst/>
          </a:prstGeom>
        </p:spPr>
      </p:pic>
    </p:spTree>
    <p:extLst>
      <p:ext uri="{BB962C8B-B14F-4D97-AF65-F5344CB8AC3E}">
        <p14:creationId xmlns:p14="http://schemas.microsoft.com/office/powerpoint/2010/main" val="59962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8" y="122803"/>
            <a:ext cx="7945341" cy="682265"/>
          </a:xfrm>
        </p:spPr>
        <p:txBody>
          <a:bodyPr>
            <a:noAutofit/>
          </a:bodyPr>
          <a:lstStyle/>
          <a:p>
            <a:r>
              <a:rPr lang="en-US" sz="3200" b="1" u="sng" dirty="0">
                <a:solidFill>
                  <a:srgbClr val="044980"/>
                </a:solidFill>
                <a:latin typeface="Calibri" panose="020F0502020204030204" pitchFamily="34" charset="0"/>
                <a:cs typeface="Calibri" panose="020F0502020204030204" pitchFamily="34" charset="0"/>
              </a:rPr>
              <a:t>Conceptual Site Plan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7" y="982980"/>
            <a:ext cx="7857717" cy="5489741"/>
          </a:xfrm>
          <a:prstGeom prst="rect">
            <a:avLst/>
          </a:prstGeom>
        </p:spPr>
      </p:pic>
    </p:spTree>
    <p:extLst>
      <p:ext uri="{BB962C8B-B14F-4D97-AF65-F5344CB8AC3E}">
        <p14:creationId xmlns:p14="http://schemas.microsoft.com/office/powerpoint/2010/main" val="93752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78"/>
            <a:ext cx="7749540" cy="678180"/>
          </a:xfrm>
        </p:spPr>
        <p:txBody>
          <a:bodyPr>
            <a:normAutofit/>
          </a:bodyPr>
          <a:lstStyle/>
          <a:p>
            <a:r>
              <a:rPr lang="en-US" sz="3200" b="1" u="sng" dirty="0">
                <a:solidFill>
                  <a:srgbClr val="034882"/>
                </a:solidFill>
                <a:latin typeface="Calibri" panose="020F0502020204030204" pitchFamily="34" charset="0"/>
              </a:rPr>
              <a:t>Project Details</a:t>
            </a:r>
          </a:p>
        </p:txBody>
      </p:sp>
      <p:sp>
        <p:nvSpPr>
          <p:cNvPr id="7" name="Content Placeholder 2">
            <a:extLst>
              <a:ext uri="{FF2B5EF4-FFF2-40B4-BE49-F238E27FC236}">
                <a16:creationId xmlns:a16="http://schemas.microsoft.com/office/drawing/2014/main" id="{FEC8DE28-D62D-4656-AFAE-3DC50536BB59}"/>
              </a:ext>
            </a:extLst>
          </p:cNvPr>
          <p:cNvSpPr txBox="1">
            <a:spLocks/>
          </p:cNvSpPr>
          <p:nvPr/>
        </p:nvSpPr>
        <p:spPr>
          <a:xfrm>
            <a:off x="264232" y="888818"/>
            <a:ext cx="3991762" cy="5615075"/>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500+ Employees: More than 50 separate Departments &amp; Workgroups</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150 District-owned Vehicles</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One Stop Customer Service for all District services</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Consolidated field crews (Line / Fiber / substations / water F&amp;W).</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Consolidated administrative functions.</a:t>
            </a:r>
          </a:p>
          <a:p>
            <a:pPr lvl="1">
              <a:spcBef>
                <a:spcPts val="600"/>
              </a:spcBef>
              <a:spcAft>
                <a:spcPts val="600"/>
              </a:spcAft>
              <a:buFont typeface="Wingdings" panose="05000000000000000000" pitchFamily="2" charset="2"/>
              <a:buChar char="§"/>
            </a:pPr>
            <a:r>
              <a:rPr lang="en-US" sz="2000" dirty="0">
                <a:solidFill>
                  <a:srgbClr val="014A7F"/>
                </a:solidFill>
                <a:latin typeface="Calibri" panose="020F0502020204030204" pitchFamily="34" charset="0"/>
              </a:rPr>
              <a:t>Boardroom and commissioners offices.</a:t>
            </a:r>
            <a:br>
              <a:rPr lang="en-US" sz="2000" dirty="0">
                <a:latin typeface="Calibri" panose="020F0502020204030204" pitchFamily="34" charset="0"/>
              </a:rPr>
            </a:br>
            <a:endParaRPr lang="en-US" sz="2000" dirty="0">
              <a:latin typeface="Calibri" panose="020F0502020204030204" pitchFamily="34" charset="0"/>
            </a:endParaRPr>
          </a:p>
          <a:p>
            <a:pPr marL="0" indent="0">
              <a:spcBef>
                <a:spcPts val="0"/>
              </a:spcBef>
              <a:buFont typeface="Arial" pitchFamily="34" charset="0"/>
              <a:buNone/>
            </a:pPr>
            <a:br>
              <a:rPr lang="en-US" sz="2000" dirty="0">
                <a:solidFill>
                  <a:srgbClr val="FF0000"/>
                </a:solidFill>
                <a:latin typeface="Calibri" panose="020F0502020204030204" pitchFamily="34" charset="0"/>
              </a:rPr>
            </a:br>
            <a:endParaRPr lang="en-US" sz="2000" dirty="0">
              <a:solidFill>
                <a:srgbClr val="FF0000"/>
              </a:solidFill>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graphicFrame>
        <p:nvGraphicFramePr>
          <p:cNvPr id="10" name="Table 9">
            <a:extLst>
              <a:ext uri="{FF2B5EF4-FFF2-40B4-BE49-F238E27FC236}">
                <a16:creationId xmlns:a16="http://schemas.microsoft.com/office/drawing/2014/main" id="{64ADCBB4-D3E6-485E-BB66-75DB59627076}"/>
              </a:ext>
            </a:extLst>
          </p:cNvPr>
          <p:cNvGraphicFramePr>
            <a:graphicFrameLocks noGrp="1"/>
          </p:cNvGraphicFramePr>
          <p:nvPr>
            <p:extLst>
              <p:ext uri="{D42A27DB-BD31-4B8C-83A1-F6EECF244321}">
                <p14:modId xmlns:p14="http://schemas.microsoft.com/office/powerpoint/2010/main" val="674848996"/>
              </p:ext>
            </p:extLst>
          </p:nvPr>
        </p:nvGraphicFramePr>
        <p:xfrm>
          <a:off x="4255994" y="888818"/>
          <a:ext cx="4108832" cy="4646256"/>
        </p:xfrm>
        <a:graphic>
          <a:graphicData uri="http://schemas.openxmlformats.org/drawingml/2006/table">
            <a:tbl>
              <a:tblPr firstRow="1" bandRow="1">
                <a:tableStyleId>{5C22544A-7EE6-4342-B048-85BDC9FD1C3A}</a:tableStyleId>
              </a:tblPr>
              <a:tblGrid>
                <a:gridCol w="2845224">
                  <a:extLst>
                    <a:ext uri="{9D8B030D-6E8A-4147-A177-3AD203B41FA5}">
                      <a16:colId xmlns:a16="http://schemas.microsoft.com/office/drawing/2014/main" val="1565870753"/>
                    </a:ext>
                  </a:extLst>
                </a:gridCol>
                <a:gridCol w="1263608">
                  <a:extLst>
                    <a:ext uri="{9D8B030D-6E8A-4147-A177-3AD203B41FA5}">
                      <a16:colId xmlns:a16="http://schemas.microsoft.com/office/drawing/2014/main" val="2231213344"/>
                    </a:ext>
                  </a:extLst>
                </a:gridCol>
              </a:tblGrid>
              <a:tr h="525032">
                <a:tc>
                  <a:txBody>
                    <a:bodyPr/>
                    <a:lstStyle/>
                    <a:p>
                      <a:r>
                        <a:rPr lang="en-US" sz="1600" dirty="0">
                          <a:solidFill>
                            <a:srgbClr val="014A7F"/>
                          </a:solidFill>
                          <a:latin typeface="Arial" panose="020B0604020202020204" pitchFamily="34" charset="0"/>
                          <a:cs typeface="Arial" panose="020B0604020202020204" pitchFamily="34" charset="0"/>
                        </a:rPr>
                        <a:t>Building</a:t>
                      </a:r>
                    </a:p>
                  </a:txBody>
                  <a:tcPr>
                    <a:solidFill>
                      <a:schemeClr val="bg2"/>
                    </a:solidFill>
                  </a:tcPr>
                </a:tc>
                <a:tc>
                  <a:txBody>
                    <a:bodyPr/>
                    <a:lstStyle/>
                    <a:p>
                      <a:r>
                        <a:rPr lang="en-US" sz="1600" dirty="0">
                          <a:solidFill>
                            <a:srgbClr val="014A7F"/>
                          </a:solidFill>
                          <a:latin typeface="Arial" panose="020B0604020202020204" pitchFamily="34" charset="0"/>
                          <a:cs typeface="Arial" panose="020B0604020202020204" pitchFamily="34" charset="0"/>
                        </a:rPr>
                        <a:t>Gross Area</a:t>
                      </a:r>
                    </a:p>
                  </a:txBody>
                  <a:tcPr>
                    <a:solidFill>
                      <a:schemeClr val="bg2"/>
                    </a:solidFill>
                  </a:tcPr>
                </a:tc>
                <a:extLst>
                  <a:ext uri="{0D108BD9-81ED-4DB2-BD59-A6C34878D82A}">
                    <a16:rowId xmlns:a16="http://schemas.microsoft.com/office/drawing/2014/main" val="3802970545"/>
                  </a:ext>
                </a:extLst>
              </a:tr>
              <a:tr h="525032">
                <a:tc>
                  <a:txBody>
                    <a:bodyPr/>
                    <a:lstStyle/>
                    <a:p>
                      <a:r>
                        <a:rPr lang="en-US" sz="1600" dirty="0">
                          <a:solidFill>
                            <a:srgbClr val="014A7F"/>
                          </a:solidFill>
                          <a:latin typeface="Arial" panose="020B0604020202020204" pitchFamily="34" charset="0"/>
                          <a:cs typeface="Arial" panose="020B0604020202020204" pitchFamily="34" charset="0"/>
                        </a:rPr>
                        <a:t>A: Office Building </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100,000 SF</a:t>
                      </a:r>
                    </a:p>
                  </a:txBody>
                  <a:tcPr>
                    <a:solidFill>
                      <a:schemeClr val="bg2"/>
                    </a:solidFill>
                  </a:tcPr>
                </a:tc>
                <a:extLst>
                  <a:ext uri="{0D108BD9-81ED-4DB2-BD59-A6C34878D82A}">
                    <a16:rowId xmlns:a16="http://schemas.microsoft.com/office/drawing/2014/main" val="3128973419"/>
                  </a:ext>
                </a:extLst>
              </a:tr>
              <a:tr h="498408">
                <a:tc>
                  <a:txBody>
                    <a:bodyPr/>
                    <a:lstStyle/>
                    <a:p>
                      <a:r>
                        <a:rPr lang="en-US" sz="1600" dirty="0">
                          <a:solidFill>
                            <a:srgbClr val="014A7F"/>
                          </a:solidFill>
                          <a:latin typeface="Arial" panose="020B0604020202020204" pitchFamily="34" charset="0"/>
                          <a:cs typeface="Arial" panose="020B0604020202020204" pitchFamily="34" charset="0"/>
                        </a:rPr>
                        <a:t>B: Warehouse &amp; Line Dock</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49,300 SF</a:t>
                      </a:r>
                    </a:p>
                  </a:txBody>
                  <a:tcPr>
                    <a:solidFill>
                      <a:schemeClr val="bg2"/>
                    </a:solidFill>
                  </a:tcPr>
                </a:tc>
                <a:extLst>
                  <a:ext uri="{0D108BD9-81ED-4DB2-BD59-A6C34878D82A}">
                    <a16:rowId xmlns:a16="http://schemas.microsoft.com/office/drawing/2014/main" val="4108524069"/>
                  </a:ext>
                </a:extLst>
              </a:tr>
              <a:tr h="498408">
                <a:tc>
                  <a:txBody>
                    <a:bodyPr/>
                    <a:lstStyle/>
                    <a:p>
                      <a:r>
                        <a:rPr lang="en-US" sz="1600" dirty="0">
                          <a:solidFill>
                            <a:srgbClr val="014A7F"/>
                          </a:solidFill>
                          <a:latin typeface="Arial" panose="020B0604020202020204" pitchFamily="34" charset="0"/>
                          <a:cs typeface="Arial" panose="020B0604020202020204" pitchFamily="34" charset="0"/>
                        </a:rPr>
                        <a:t>C: Shops / Heated Storage</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40,500 SF</a:t>
                      </a:r>
                    </a:p>
                  </a:txBody>
                  <a:tcPr>
                    <a:solidFill>
                      <a:schemeClr val="bg2"/>
                    </a:solidFill>
                  </a:tcPr>
                </a:tc>
                <a:extLst>
                  <a:ext uri="{0D108BD9-81ED-4DB2-BD59-A6C34878D82A}">
                    <a16:rowId xmlns:a16="http://schemas.microsoft.com/office/drawing/2014/main" val="1627021470"/>
                  </a:ext>
                </a:extLst>
              </a:tr>
              <a:tr h="498408">
                <a:tc>
                  <a:txBody>
                    <a:bodyPr/>
                    <a:lstStyle/>
                    <a:p>
                      <a:r>
                        <a:rPr lang="en-US" sz="1600" dirty="0">
                          <a:solidFill>
                            <a:srgbClr val="014A7F"/>
                          </a:solidFill>
                          <a:latin typeface="Arial" panose="020B0604020202020204" pitchFamily="34" charset="0"/>
                          <a:cs typeface="Arial" panose="020B0604020202020204" pitchFamily="34" charset="0"/>
                        </a:rPr>
                        <a:t>D: Vehicle Storage</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27,800 SF</a:t>
                      </a:r>
                    </a:p>
                  </a:txBody>
                  <a:tcPr>
                    <a:solidFill>
                      <a:schemeClr val="bg2"/>
                    </a:solidFill>
                  </a:tcPr>
                </a:tc>
                <a:extLst>
                  <a:ext uri="{0D108BD9-81ED-4DB2-BD59-A6C34878D82A}">
                    <a16:rowId xmlns:a16="http://schemas.microsoft.com/office/drawing/2014/main" val="447320525"/>
                  </a:ext>
                </a:extLst>
              </a:tr>
              <a:tr h="498408">
                <a:tc>
                  <a:txBody>
                    <a:bodyPr/>
                    <a:lstStyle/>
                    <a:p>
                      <a:r>
                        <a:rPr lang="en-US" sz="1600" dirty="0">
                          <a:solidFill>
                            <a:srgbClr val="014A7F"/>
                          </a:solidFill>
                          <a:latin typeface="Arial" panose="020B0604020202020204" pitchFamily="34" charset="0"/>
                          <a:cs typeface="Arial" panose="020B0604020202020204" pitchFamily="34" charset="0"/>
                        </a:rPr>
                        <a:t>E: Fleet Shop</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17,200 SF</a:t>
                      </a:r>
                    </a:p>
                  </a:txBody>
                  <a:tcPr>
                    <a:solidFill>
                      <a:schemeClr val="bg2"/>
                    </a:solidFill>
                  </a:tcPr>
                </a:tc>
                <a:extLst>
                  <a:ext uri="{0D108BD9-81ED-4DB2-BD59-A6C34878D82A}">
                    <a16:rowId xmlns:a16="http://schemas.microsoft.com/office/drawing/2014/main" val="242045809"/>
                  </a:ext>
                </a:extLst>
              </a:tr>
              <a:tr h="498408">
                <a:tc>
                  <a:txBody>
                    <a:bodyPr/>
                    <a:lstStyle/>
                    <a:p>
                      <a:r>
                        <a:rPr lang="en-US" sz="1600" dirty="0">
                          <a:solidFill>
                            <a:srgbClr val="014A7F"/>
                          </a:solidFill>
                          <a:latin typeface="Arial" panose="020B0604020202020204" pitchFamily="34" charset="0"/>
                          <a:cs typeface="Arial" panose="020B0604020202020204" pitchFamily="34" charset="0"/>
                        </a:rPr>
                        <a:t>F: Fuel &amp; Wash</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4,600 SF</a:t>
                      </a:r>
                    </a:p>
                  </a:txBody>
                  <a:tcPr>
                    <a:solidFill>
                      <a:schemeClr val="bg2"/>
                    </a:solidFill>
                  </a:tcPr>
                </a:tc>
                <a:extLst>
                  <a:ext uri="{0D108BD9-81ED-4DB2-BD59-A6C34878D82A}">
                    <a16:rowId xmlns:a16="http://schemas.microsoft.com/office/drawing/2014/main" val="1671299318"/>
                  </a:ext>
                </a:extLst>
              </a:tr>
              <a:tr h="525032">
                <a:tc>
                  <a:txBody>
                    <a:bodyPr/>
                    <a:lstStyle/>
                    <a:p>
                      <a:r>
                        <a:rPr lang="en-US" sz="1600" dirty="0">
                          <a:solidFill>
                            <a:srgbClr val="014A7F"/>
                          </a:solidFill>
                          <a:latin typeface="Arial" panose="020B0604020202020204" pitchFamily="34" charset="0"/>
                          <a:cs typeface="Arial" panose="020B0604020202020204" pitchFamily="34" charset="0"/>
                        </a:rPr>
                        <a:t>G: Covered Material Storage</a:t>
                      </a:r>
                    </a:p>
                  </a:txBody>
                  <a:tcPr>
                    <a:solidFill>
                      <a:schemeClr val="bg2"/>
                    </a:solidFill>
                  </a:tcPr>
                </a:tc>
                <a:tc>
                  <a:txBody>
                    <a:bodyPr/>
                    <a:lstStyle/>
                    <a:p>
                      <a:pPr algn="r"/>
                      <a:r>
                        <a:rPr lang="en-US" sz="1600" dirty="0">
                          <a:solidFill>
                            <a:srgbClr val="014A7F"/>
                          </a:solidFill>
                          <a:latin typeface="Arial" panose="020B0604020202020204" pitchFamily="34" charset="0"/>
                          <a:cs typeface="Arial" panose="020B0604020202020204" pitchFamily="34" charset="0"/>
                        </a:rPr>
                        <a:t>44,300 SF</a:t>
                      </a:r>
                    </a:p>
                  </a:txBody>
                  <a:tcPr>
                    <a:solidFill>
                      <a:schemeClr val="bg2"/>
                    </a:solidFill>
                  </a:tcPr>
                </a:tc>
                <a:extLst>
                  <a:ext uri="{0D108BD9-81ED-4DB2-BD59-A6C34878D82A}">
                    <a16:rowId xmlns:a16="http://schemas.microsoft.com/office/drawing/2014/main" val="2673478985"/>
                  </a:ext>
                </a:extLst>
              </a:tr>
              <a:tr h="525032">
                <a:tc>
                  <a:txBody>
                    <a:bodyPr/>
                    <a:lstStyle/>
                    <a:p>
                      <a:r>
                        <a:rPr lang="en-US" sz="1600" b="1" dirty="0">
                          <a:solidFill>
                            <a:srgbClr val="014A7F"/>
                          </a:solidFill>
                          <a:latin typeface="Arial" panose="020B0604020202020204" pitchFamily="34" charset="0"/>
                          <a:cs typeface="Arial" panose="020B0604020202020204" pitchFamily="34" charset="0"/>
                        </a:rPr>
                        <a:t>Approximate Total Area</a:t>
                      </a:r>
                    </a:p>
                  </a:txBody>
                  <a:tcPr>
                    <a:solidFill>
                      <a:schemeClr val="bg2"/>
                    </a:solidFill>
                  </a:tcPr>
                </a:tc>
                <a:tc>
                  <a:txBody>
                    <a:bodyPr/>
                    <a:lstStyle/>
                    <a:p>
                      <a:pPr algn="r"/>
                      <a:r>
                        <a:rPr lang="en-US" sz="1600" b="1" dirty="0">
                          <a:solidFill>
                            <a:srgbClr val="014A7F"/>
                          </a:solidFill>
                          <a:latin typeface="Arial" panose="020B0604020202020204" pitchFamily="34" charset="0"/>
                          <a:cs typeface="Arial" panose="020B0604020202020204" pitchFamily="34" charset="0"/>
                        </a:rPr>
                        <a:t>283,700 SF</a:t>
                      </a:r>
                    </a:p>
                  </a:txBody>
                  <a:tcPr>
                    <a:solidFill>
                      <a:schemeClr val="bg2"/>
                    </a:solidFill>
                  </a:tcPr>
                </a:tc>
                <a:extLst>
                  <a:ext uri="{0D108BD9-81ED-4DB2-BD59-A6C34878D82A}">
                    <a16:rowId xmlns:a16="http://schemas.microsoft.com/office/drawing/2014/main" val="2390423125"/>
                  </a:ext>
                </a:extLst>
              </a:tr>
            </a:tbl>
          </a:graphicData>
        </a:graphic>
      </p:graphicFrame>
    </p:spTree>
    <p:extLst>
      <p:ext uri="{BB962C8B-B14F-4D97-AF65-F5344CB8AC3E}">
        <p14:creationId xmlns:p14="http://schemas.microsoft.com/office/powerpoint/2010/main" val="97347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8" y="152400"/>
            <a:ext cx="7739601" cy="642730"/>
          </a:xfrm>
        </p:spPr>
        <p:txBody>
          <a:bodyPr>
            <a:normAutofit/>
          </a:bodyPr>
          <a:lstStyle/>
          <a:p>
            <a:r>
              <a:rPr lang="en-US" sz="3200" b="1" u="sng" dirty="0">
                <a:solidFill>
                  <a:srgbClr val="03487F"/>
                </a:solidFill>
                <a:latin typeface="Calibri" panose="020F0502020204030204" pitchFamily="34" charset="0"/>
              </a:rPr>
              <a:t>Project Budget</a:t>
            </a:r>
          </a:p>
        </p:txBody>
      </p:sp>
      <p:sp>
        <p:nvSpPr>
          <p:cNvPr id="3" name="Rectangle 2"/>
          <p:cNvSpPr>
            <a:spLocks noChangeArrowheads="1"/>
          </p:cNvSpPr>
          <p:nvPr/>
        </p:nvSpPr>
        <p:spPr bwMode="auto">
          <a:xfrm>
            <a:off x="116586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522863695"/>
              </p:ext>
            </p:extLst>
          </p:nvPr>
        </p:nvGraphicFramePr>
        <p:xfrm>
          <a:off x="169818" y="985524"/>
          <a:ext cx="8142515" cy="5173335"/>
        </p:xfrm>
        <a:graphic>
          <a:graphicData uri="http://schemas.openxmlformats.org/drawingml/2006/table">
            <a:tbl>
              <a:tblPr firstRow="1" firstCol="1" bandRow="1">
                <a:tableStyleId>{6E25E649-3F16-4E02-A733-19D2CDBF48F0}</a:tableStyleId>
              </a:tblPr>
              <a:tblGrid>
                <a:gridCol w="6871976">
                  <a:extLst>
                    <a:ext uri="{9D8B030D-6E8A-4147-A177-3AD203B41FA5}">
                      <a16:colId xmlns:a16="http://schemas.microsoft.com/office/drawing/2014/main" val="2087253376"/>
                    </a:ext>
                  </a:extLst>
                </a:gridCol>
                <a:gridCol w="1270539">
                  <a:extLst>
                    <a:ext uri="{9D8B030D-6E8A-4147-A177-3AD203B41FA5}">
                      <a16:colId xmlns:a16="http://schemas.microsoft.com/office/drawing/2014/main" val="982555863"/>
                    </a:ext>
                  </a:extLst>
                </a:gridCol>
              </a:tblGrid>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$84,221,000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469218626"/>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Risk Contingency (3%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cs typeface="Calibri" panose="020F0502020204030204" pitchFamily="34" charset="0"/>
                        </a:rPr>
                        <a:t>$2,527,000</a:t>
                      </a:r>
                      <a:endPar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304709264"/>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Fee, SGC's &amp; NSS Allowance (13.5%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cs typeface="Calibri" panose="020F0502020204030204" pitchFamily="34" charset="0"/>
                        </a:rPr>
                        <a:t>$11,406,000</a:t>
                      </a:r>
                      <a:endPar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262709034"/>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Total Contract Cost (TCC)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cs typeface="Calibri" panose="020F0502020204030204" pitchFamily="34" charset="0"/>
                        </a:rPr>
                        <a:t>$98,154,000</a:t>
                      </a:r>
                      <a:endPar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992723677"/>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Owner's Construction Contingency (5% of TCC)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cs typeface="Calibri" panose="020F0502020204030204" pitchFamily="34" charset="0"/>
                        </a:rPr>
                        <a:t>$4,908,000</a:t>
                      </a:r>
                      <a:endPar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440529337"/>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Furniture, Fixtures, Equip. &amp; Data Allowance (7.2%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$6,066,000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4282122253"/>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Professional Services Allowance (Architects &amp; Engineers) (11.7%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$9,887,000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131674407"/>
                  </a:ext>
                </a:extLst>
              </a:tr>
              <a:tr h="474378">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Owner's Consultants (Survey, Geo-Tech, HazMat, Test &amp; Inspect) (2.5%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$2,100,000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2699378688"/>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Contract Administration Costs (PM/CM, etc.) (3.3%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 $2,750,000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407675761"/>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Other Related Project Costs (Permits, Fees, etc.) (1.1%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$920,000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516216722"/>
                  </a:ext>
                </a:extLst>
              </a:tr>
              <a:tr h="552347">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WA State Sales Tax </a:t>
                      </a:r>
                      <a:br>
                        <a:rPr lang="en-US" sz="1400" b="1" i="0" dirty="0">
                          <a:solidFill>
                            <a:srgbClr val="074875"/>
                          </a:solidFill>
                          <a:effectLst/>
                          <a:latin typeface="Calibri" panose="020F0502020204030204" pitchFamily="34" charset="0"/>
                          <a:cs typeface="Calibri" panose="020F0502020204030204" pitchFamily="34" charset="0"/>
                        </a:rPr>
                      </a:br>
                      <a:r>
                        <a:rPr lang="en-US" sz="1400" b="1" i="0" dirty="0">
                          <a:solidFill>
                            <a:srgbClr val="074875"/>
                          </a:solidFill>
                          <a:effectLst/>
                          <a:latin typeface="Calibri" panose="020F0502020204030204" pitchFamily="34" charset="0"/>
                          <a:cs typeface="Calibri" panose="020F0502020204030204" pitchFamily="34" charset="0"/>
                        </a:rPr>
                        <a:t> </a:t>
                      </a:r>
                      <a:r>
                        <a:rPr lang="en-US" sz="1100" b="1" i="0" dirty="0">
                          <a:solidFill>
                            <a:srgbClr val="074875"/>
                          </a:solidFill>
                          <a:effectLst/>
                          <a:latin typeface="Calibri" panose="020F0502020204030204" pitchFamily="34" charset="0"/>
                          <a:cs typeface="Calibri" panose="020F0502020204030204" pitchFamily="34" charset="0"/>
                        </a:rPr>
                        <a:t>(Calculated @ Current WSST @ 8.4% of TCC</a:t>
                      </a:r>
                      <a:r>
                        <a:rPr lang="en-US" sz="1100" b="1" i="0" baseline="0" dirty="0">
                          <a:solidFill>
                            <a:srgbClr val="074875"/>
                          </a:solidFill>
                          <a:effectLst/>
                          <a:latin typeface="Calibri" panose="020F0502020204030204" pitchFamily="34" charset="0"/>
                          <a:cs typeface="Calibri" panose="020F0502020204030204" pitchFamily="34" charset="0"/>
                        </a:rPr>
                        <a:t> + FF&amp;E</a:t>
                      </a:r>
                      <a:r>
                        <a:rPr lang="en-US" sz="1100" b="1" i="0" dirty="0">
                          <a:solidFill>
                            <a:srgbClr val="074875"/>
                          </a:solidFill>
                          <a:effectLst/>
                          <a:latin typeface="Calibri" panose="020F0502020204030204" pitchFamily="34" charset="0"/>
                          <a:cs typeface="Calibri" panose="020F0502020204030204" pitchFamily="34" charset="0"/>
                        </a:rPr>
                        <a:t>)</a:t>
                      </a:r>
                      <a:endParaRPr lang="en-US" sz="11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$8,754,000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933068228"/>
                  </a:ext>
                </a:extLst>
              </a:tr>
              <a:tr h="414661">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Total Project Budget</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3487F"/>
                          </a:solidFill>
                          <a:effectLst/>
                          <a:latin typeface="Calibri" panose="020F0502020204030204" pitchFamily="34" charset="0"/>
                          <a:ea typeface="Calibri" panose="020F0502020204030204" pitchFamily="34" charset="0"/>
                          <a:cs typeface="Calibri" panose="020F0502020204030204" pitchFamily="34" charset="0"/>
                        </a:rPr>
                        <a:t>$133,539,000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858546748"/>
                  </a:ext>
                </a:extLst>
              </a:tr>
            </a:tbl>
          </a:graphicData>
        </a:graphic>
      </p:graphicFrame>
    </p:spTree>
    <p:extLst>
      <p:ext uri="{BB962C8B-B14F-4D97-AF65-F5344CB8AC3E}">
        <p14:creationId xmlns:p14="http://schemas.microsoft.com/office/powerpoint/2010/main" val="256094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9" y="0"/>
            <a:ext cx="7739601" cy="646982"/>
          </a:xfrm>
        </p:spPr>
        <p:txBody>
          <a:bodyPr>
            <a:normAutofit/>
          </a:bodyPr>
          <a:lstStyle/>
          <a:p>
            <a:r>
              <a:rPr lang="en-US" sz="3200" b="1" u="sng" dirty="0">
                <a:solidFill>
                  <a:srgbClr val="03487F"/>
                </a:solidFill>
                <a:latin typeface="Calibri" panose="020F0502020204030204" pitchFamily="34" charset="0"/>
                <a:cs typeface="Calibri" panose="020F0502020204030204" pitchFamily="34" charset="0"/>
              </a:rPr>
              <a:t>GC/CM Procurement Schedule</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221176705"/>
              </p:ext>
            </p:extLst>
          </p:nvPr>
        </p:nvGraphicFramePr>
        <p:xfrm>
          <a:off x="80848" y="831807"/>
          <a:ext cx="8300720" cy="5545910"/>
        </p:xfrm>
        <a:graphic>
          <a:graphicData uri="http://schemas.openxmlformats.org/drawingml/2006/table">
            <a:tbl>
              <a:tblPr/>
              <a:tblGrid>
                <a:gridCol w="6728514">
                  <a:extLst>
                    <a:ext uri="{9D8B030D-6E8A-4147-A177-3AD203B41FA5}">
                      <a16:colId xmlns:a16="http://schemas.microsoft.com/office/drawing/2014/main" val="889977936"/>
                    </a:ext>
                  </a:extLst>
                </a:gridCol>
                <a:gridCol w="1572206">
                  <a:extLst>
                    <a:ext uri="{9D8B030D-6E8A-4147-A177-3AD203B41FA5}">
                      <a16:colId xmlns:a16="http://schemas.microsoft.com/office/drawing/2014/main" val="1718974851"/>
                    </a:ext>
                  </a:extLst>
                </a:gridCol>
              </a:tblGrid>
              <a:tr h="274353">
                <a:tc>
                  <a:txBody>
                    <a:bodyPr/>
                    <a:lstStyle/>
                    <a:p>
                      <a:pPr algn="l" fontAlgn="ctr"/>
                      <a:r>
                        <a:rPr lang="en-US" sz="1600" b="1" i="0" u="none" strike="noStrike" dirty="0">
                          <a:solidFill>
                            <a:srgbClr val="074875"/>
                          </a:solidFill>
                          <a:effectLst/>
                          <a:latin typeface="Calibri" panose="020F0502020204030204" pitchFamily="34" charset="0"/>
                        </a:rPr>
                        <a:t> PRC Application</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12/20/2018</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1548098265"/>
                  </a:ext>
                </a:extLst>
              </a:tr>
              <a:tr h="274353">
                <a:tc>
                  <a:txBody>
                    <a:bodyPr/>
                    <a:lstStyle/>
                    <a:p>
                      <a:pPr algn="l" fontAlgn="ctr"/>
                      <a:r>
                        <a:rPr lang="en-US" sz="1600" b="1" i="0" u="none" strike="noStrike" dirty="0">
                          <a:solidFill>
                            <a:srgbClr val="074875"/>
                          </a:solidFill>
                          <a:effectLst/>
                          <a:latin typeface="Calibri" panose="020F0502020204030204" pitchFamily="34" charset="0"/>
                        </a:rPr>
                        <a:t> PRC Presentation</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1/24/2019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847156727"/>
                  </a:ext>
                </a:extLst>
              </a:tr>
              <a:tr h="274353">
                <a:tc>
                  <a:txBody>
                    <a:bodyPr/>
                    <a:lstStyle/>
                    <a:p>
                      <a:pPr algn="l" fontAlgn="ctr"/>
                      <a:r>
                        <a:rPr lang="en-US" sz="1600" b="1" i="0" u="none" strike="noStrike" dirty="0">
                          <a:solidFill>
                            <a:srgbClr val="074875"/>
                          </a:solidFill>
                          <a:effectLst/>
                          <a:latin typeface="Calibri" panose="020F0502020204030204" pitchFamily="34" charset="0"/>
                        </a:rPr>
                        <a:t> First publication of RFP for GC/CM Services</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2/19/2019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2668509743"/>
                  </a:ext>
                </a:extLst>
              </a:tr>
              <a:tr h="274353">
                <a:tc>
                  <a:txBody>
                    <a:bodyPr/>
                    <a:lstStyle/>
                    <a:p>
                      <a:pPr algn="l" fontAlgn="ctr"/>
                      <a:r>
                        <a:rPr lang="en-US" sz="1600" b="1" i="0" u="none" strike="noStrike" dirty="0">
                          <a:solidFill>
                            <a:srgbClr val="074875"/>
                          </a:solidFill>
                          <a:effectLst/>
                          <a:latin typeface="Calibri" panose="020F0502020204030204" pitchFamily="34" charset="0"/>
                        </a:rPr>
                        <a:t> Second publication of RFP for GC/CM Services</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2/26/2019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508575692"/>
                  </a:ext>
                </a:extLst>
              </a:tr>
              <a:tr h="274353">
                <a:tc>
                  <a:txBody>
                    <a:bodyPr/>
                    <a:lstStyle/>
                    <a:p>
                      <a:pPr algn="l" fontAlgn="ctr"/>
                      <a:r>
                        <a:rPr lang="en-US" sz="1600" b="1" i="0" u="none" strike="noStrike" dirty="0">
                          <a:solidFill>
                            <a:srgbClr val="074875"/>
                          </a:solidFill>
                          <a:effectLst/>
                          <a:latin typeface="Calibri" panose="020F0502020204030204" pitchFamily="34" charset="0"/>
                        </a:rPr>
                        <a:t> Project Information Meeting (Date subject to change.)</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2/28/2019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57337851"/>
                  </a:ext>
                </a:extLst>
              </a:tr>
              <a:tr h="274353">
                <a:tc>
                  <a:txBody>
                    <a:bodyPr/>
                    <a:lstStyle/>
                    <a:p>
                      <a:pPr algn="l" fontAlgn="ctr"/>
                      <a:r>
                        <a:rPr lang="en-US" sz="1600" b="1" i="0" u="none" strike="noStrike" dirty="0">
                          <a:solidFill>
                            <a:srgbClr val="074875"/>
                          </a:solidFill>
                          <a:effectLst/>
                          <a:latin typeface="Calibri" panose="020F0502020204030204" pitchFamily="34" charset="0"/>
                        </a:rPr>
                        <a:t> Last Day for questions to be submitted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3/1/2019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760226327"/>
                  </a:ext>
                </a:extLst>
              </a:tr>
              <a:tr h="274353">
                <a:tc>
                  <a:txBody>
                    <a:bodyPr/>
                    <a:lstStyle/>
                    <a:p>
                      <a:pPr algn="l" fontAlgn="ctr"/>
                      <a:r>
                        <a:rPr lang="en-US" sz="1600" b="1" i="0" u="none" strike="noStrike" dirty="0">
                          <a:solidFill>
                            <a:srgbClr val="074875"/>
                          </a:solidFill>
                          <a:effectLst/>
                          <a:latin typeface="Calibri" panose="020F0502020204030204" pitchFamily="34" charset="0"/>
                        </a:rPr>
                        <a:t> Addendum to RFP issued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3/5/2019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535397889"/>
                  </a:ext>
                </a:extLst>
              </a:tr>
              <a:tr h="274353">
                <a:tc>
                  <a:txBody>
                    <a:bodyPr/>
                    <a:lstStyle/>
                    <a:p>
                      <a:pPr algn="l" fontAlgn="ctr"/>
                      <a:r>
                        <a:rPr lang="en-US" sz="1600" b="1" i="0" u="none" strike="noStrike" dirty="0">
                          <a:solidFill>
                            <a:srgbClr val="074875"/>
                          </a:solidFill>
                          <a:effectLst/>
                          <a:latin typeface="Calibri" panose="020F0502020204030204" pitchFamily="34" charset="0"/>
                        </a:rPr>
                        <a:t> RFP Submittal Deadline</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3/12/2019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591621841"/>
                  </a:ext>
                </a:extLst>
              </a:tr>
              <a:tr h="274353">
                <a:tc>
                  <a:txBody>
                    <a:bodyPr/>
                    <a:lstStyle/>
                    <a:p>
                      <a:pPr algn="l" fontAlgn="ctr"/>
                      <a:r>
                        <a:rPr lang="en-US" sz="1600" b="1" i="0" u="none" strike="noStrike" dirty="0">
                          <a:solidFill>
                            <a:srgbClr val="074875"/>
                          </a:solidFill>
                          <a:effectLst/>
                          <a:latin typeface="Calibri" panose="020F0502020204030204" pitchFamily="34" charset="0"/>
                        </a:rPr>
                        <a:t> Review &amp; Score Submittals Received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3/13/2019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4106676570"/>
                  </a:ext>
                </a:extLst>
              </a:tr>
              <a:tr h="307977">
                <a:tc>
                  <a:txBody>
                    <a:bodyPr/>
                    <a:lstStyle/>
                    <a:p>
                      <a:pPr algn="l" fontAlgn="ctr"/>
                      <a:r>
                        <a:rPr lang="en-US" sz="1600" b="1" i="0" u="none" strike="noStrike" dirty="0">
                          <a:solidFill>
                            <a:srgbClr val="074875"/>
                          </a:solidFill>
                          <a:effectLst/>
                          <a:latin typeface="Calibri" panose="020F0502020204030204" pitchFamily="34" charset="0"/>
                        </a:rPr>
                        <a:t> Notify Submitters of Most Highly Qualified Submitters &amp; Invite to Interview</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3/19/2019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442749948"/>
                  </a:ext>
                </a:extLst>
              </a:tr>
              <a:tr h="274353">
                <a:tc>
                  <a:txBody>
                    <a:bodyPr/>
                    <a:lstStyle/>
                    <a:p>
                      <a:pPr algn="l" fontAlgn="ctr"/>
                      <a:r>
                        <a:rPr lang="en-US" sz="1600" b="1" i="0" u="none" strike="noStrike" dirty="0">
                          <a:solidFill>
                            <a:srgbClr val="074875"/>
                          </a:solidFill>
                          <a:effectLst/>
                          <a:latin typeface="Calibri" panose="020F0502020204030204" pitchFamily="34" charset="0"/>
                        </a:rPr>
                        <a:t> Interviews with Short‐Listed Firms</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3/28/2019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155376444"/>
                  </a:ext>
                </a:extLst>
              </a:tr>
              <a:tr h="299579">
                <a:tc>
                  <a:txBody>
                    <a:bodyPr/>
                    <a:lstStyle/>
                    <a:p>
                      <a:pPr algn="l" fontAlgn="ctr"/>
                      <a:r>
                        <a:rPr lang="en-US" sz="1600" b="1" i="0" u="none" strike="noStrike" dirty="0">
                          <a:solidFill>
                            <a:srgbClr val="074875"/>
                          </a:solidFill>
                          <a:effectLst/>
                          <a:latin typeface="Calibri" panose="020F0502020204030204" pitchFamily="34" charset="0"/>
                        </a:rPr>
                        <a:t> Notify Submitters of Most Highly Qualified Firms &amp; Invited to Submit RFFP</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4/1/2019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238923801"/>
                  </a:ext>
                </a:extLst>
              </a:tr>
              <a:tr h="274353">
                <a:tc>
                  <a:txBody>
                    <a:bodyPr/>
                    <a:lstStyle/>
                    <a:p>
                      <a:pPr algn="l" fontAlgn="ctr"/>
                      <a:r>
                        <a:rPr lang="en-US" sz="1600" b="1" i="0" u="none" strike="noStrike" dirty="0">
                          <a:solidFill>
                            <a:srgbClr val="074875"/>
                          </a:solidFill>
                          <a:effectLst/>
                          <a:latin typeface="Calibri" panose="020F0502020204030204" pitchFamily="34" charset="0"/>
                        </a:rPr>
                        <a:t> Last day for questions to be submitted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4/4/2019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813766392"/>
                  </a:ext>
                </a:extLst>
              </a:tr>
              <a:tr h="274353">
                <a:tc>
                  <a:txBody>
                    <a:bodyPr/>
                    <a:lstStyle/>
                    <a:p>
                      <a:pPr algn="l" fontAlgn="ctr"/>
                      <a:r>
                        <a:rPr lang="en-US" sz="1600" b="1" i="0" u="none" strike="noStrike" dirty="0">
                          <a:solidFill>
                            <a:srgbClr val="074875"/>
                          </a:solidFill>
                          <a:effectLst/>
                          <a:latin typeface="Calibri" panose="020F0502020204030204" pitchFamily="34" charset="0"/>
                        </a:rPr>
                        <a:t> Addendum to RFFP issued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4/8/2019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102901607"/>
                  </a:ext>
                </a:extLst>
              </a:tr>
              <a:tr h="274353">
                <a:tc>
                  <a:txBody>
                    <a:bodyPr/>
                    <a:lstStyle/>
                    <a:p>
                      <a:pPr algn="l" fontAlgn="ctr"/>
                      <a:r>
                        <a:rPr lang="en-US" sz="1600" b="1" i="0" u="none" strike="noStrike" dirty="0">
                          <a:solidFill>
                            <a:srgbClr val="074875"/>
                          </a:solidFill>
                          <a:effectLst/>
                          <a:latin typeface="Calibri" panose="020F0502020204030204" pitchFamily="34" charset="0"/>
                        </a:rPr>
                        <a:t> RFFP Submittal Deadline &amp; Opening</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4/18/2019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409979911"/>
                  </a:ext>
                </a:extLst>
              </a:tr>
              <a:tr h="274353">
                <a:tc>
                  <a:txBody>
                    <a:bodyPr/>
                    <a:lstStyle/>
                    <a:p>
                      <a:pPr algn="l" fontAlgn="ctr"/>
                      <a:r>
                        <a:rPr lang="en-US" sz="1600" b="1" i="0" u="none" strike="noStrike" dirty="0">
                          <a:solidFill>
                            <a:srgbClr val="074875"/>
                          </a:solidFill>
                          <a:effectLst/>
                          <a:latin typeface="Calibri" panose="020F0502020204030204" pitchFamily="34" charset="0"/>
                        </a:rPr>
                        <a:t> Notify Submitters of Scoring and Most Qualified GC/CM</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4/22/2019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038354165"/>
                  </a:ext>
                </a:extLst>
              </a:tr>
              <a:tr h="274353">
                <a:tc>
                  <a:txBody>
                    <a:bodyPr/>
                    <a:lstStyle/>
                    <a:p>
                      <a:pPr algn="l" fontAlgn="ctr"/>
                      <a:r>
                        <a:rPr lang="en-US" sz="1600" b="1" i="0" u="none" strike="noStrike" dirty="0">
                          <a:solidFill>
                            <a:srgbClr val="074875"/>
                          </a:solidFill>
                          <a:effectLst/>
                          <a:latin typeface="Calibri" panose="020F0502020204030204" pitchFamily="34" charset="0"/>
                        </a:rPr>
                        <a:t> Early Services Contract with GC/CM</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TBD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2967118555"/>
                  </a:ext>
                </a:extLst>
              </a:tr>
              <a:tr h="274353">
                <a:tc>
                  <a:txBody>
                    <a:bodyPr/>
                    <a:lstStyle/>
                    <a:p>
                      <a:pPr algn="l" fontAlgn="ctr"/>
                      <a:r>
                        <a:rPr lang="en-US" sz="1600" b="1" i="0" u="none" strike="noStrike" dirty="0">
                          <a:solidFill>
                            <a:srgbClr val="074875"/>
                          </a:solidFill>
                          <a:effectLst/>
                          <a:latin typeface="Calibri" panose="020F0502020204030204" pitchFamily="34" charset="0"/>
                        </a:rPr>
                        <a:t> Pre‐Con Work Plan Due</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5/17/2019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687898182"/>
                  </a:ext>
                </a:extLst>
              </a:tr>
              <a:tr h="274353">
                <a:tc>
                  <a:txBody>
                    <a:bodyPr/>
                    <a:lstStyle/>
                    <a:p>
                      <a:pPr algn="l" fontAlgn="ctr"/>
                      <a:r>
                        <a:rPr lang="en-US" sz="1600" b="1" i="0" u="none" strike="noStrike" dirty="0">
                          <a:solidFill>
                            <a:srgbClr val="074875"/>
                          </a:solidFill>
                          <a:effectLst/>
                          <a:latin typeface="Calibri" panose="020F0502020204030204" pitchFamily="34" charset="0"/>
                        </a:rPr>
                        <a:t> Board Approval of GC/CM Selection</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6/3/2019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2799998686"/>
                  </a:ext>
                </a:extLst>
              </a:tr>
              <a:tr h="274353">
                <a:tc>
                  <a:txBody>
                    <a:bodyPr/>
                    <a:lstStyle/>
                    <a:p>
                      <a:pPr algn="l" fontAlgn="ctr"/>
                      <a:r>
                        <a:rPr lang="en-US" sz="1600" b="1" i="0" u="none" strike="noStrike" dirty="0">
                          <a:solidFill>
                            <a:srgbClr val="074875"/>
                          </a:solidFill>
                          <a:effectLst/>
                          <a:latin typeface="Calibri" panose="020F0502020204030204" pitchFamily="34" charset="0"/>
                        </a:rPr>
                        <a:t> GC/CM Agreement w/ Pre‐Con Services Executed</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en-US" sz="1600" b="1" i="0" u="none" strike="noStrike" dirty="0">
                          <a:solidFill>
                            <a:srgbClr val="03487F"/>
                          </a:solidFill>
                          <a:effectLst/>
                          <a:latin typeface="Calibri" panose="020F0502020204030204" pitchFamily="34" charset="0"/>
                        </a:rPr>
                        <a:t>6/7/2019</a:t>
                      </a: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763900062"/>
                  </a:ext>
                </a:extLst>
              </a:tr>
            </a:tbl>
          </a:graphicData>
        </a:graphic>
      </p:graphicFrame>
    </p:spTree>
    <p:extLst>
      <p:ext uri="{BB962C8B-B14F-4D97-AF65-F5344CB8AC3E}">
        <p14:creationId xmlns:p14="http://schemas.microsoft.com/office/powerpoint/2010/main" val="245662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66" y="91440"/>
            <a:ext cx="8300720" cy="693751"/>
          </a:xfrm>
        </p:spPr>
        <p:txBody>
          <a:bodyPr>
            <a:normAutofit/>
          </a:bodyPr>
          <a:lstStyle/>
          <a:p>
            <a:r>
              <a:rPr lang="en-US" sz="3200" b="1" u="sng" dirty="0">
                <a:solidFill>
                  <a:srgbClr val="004C85"/>
                </a:solidFill>
                <a:latin typeface="Calibri" panose="020F0502020204030204" pitchFamily="34" charset="0"/>
              </a:rPr>
              <a:t>Project Schedule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0153174"/>
              </p:ext>
            </p:extLst>
          </p:nvPr>
        </p:nvGraphicFramePr>
        <p:xfrm>
          <a:off x="472395" y="1016000"/>
          <a:ext cx="7895861" cy="5291655"/>
        </p:xfrm>
        <a:graphic>
          <a:graphicData uri="http://schemas.openxmlformats.org/drawingml/2006/table">
            <a:tbl>
              <a:tblPr/>
              <a:tblGrid>
                <a:gridCol w="4360584">
                  <a:extLst>
                    <a:ext uri="{9D8B030D-6E8A-4147-A177-3AD203B41FA5}">
                      <a16:colId xmlns:a16="http://schemas.microsoft.com/office/drawing/2014/main" val="924724864"/>
                    </a:ext>
                  </a:extLst>
                </a:gridCol>
                <a:gridCol w="1844077">
                  <a:extLst>
                    <a:ext uri="{9D8B030D-6E8A-4147-A177-3AD203B41FA5}">
                      <a16:colId xmlns:a16="http://schemas.microsoft.com/office/drawing/2014/main" val="1876805460"/>
                    </a:ext>
                  </a:extLst>
                </a:gridCol>
                <a:gridCol w="1691200">
                  <a:extLst>
                    <a:ext uri="{9D8B030D-6E8A-4147-A177-3AD203B41FA5}">
                      <a16:colId xmlns:a16="http://schemas.microsoft.com/office/drawing/2014/main" val="1141584754"/>
                    </a:ext>
                  </a:extLst>
                </a:gridCol>
              </a:tblGrid>
              <a:tr h="365760">
                <a:tc>
                  <a:txBody>
                    <a:bodyPr/>
                    <a:lstStyle/>
                    <a:p>
                      <a:pPr algn="ctr" fontAlgn="b"/>
                      <a:r>
                        <a:rPr lang="en-US" sz="2000" b="1" i="0" u="none" strike="noStrike" dirty="0">
                          <a:solidFill>
                            <a:srgbClr val="FFFFFF"/>
                          </a:solidFill>
                          <a:effectLst/>
                          <a:latin typeface="Calibri" panose="020F0502020204030204" pitchFamily="34" charset="0"/>
                        </a:rPr>
                        <a:t>Schedule Item</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4A7F"/>
                    </a:solidFill>
                  </a:tcPr>
                </a:tc>
                <a:tc>
                  <a:txBody>
                    <a:bodyPr/>
                    <a:lstStyle/>
                    <a:p>
                      <a:pPr algn="ctr" fontAlgn="b"/>
                      <a:r>
                        <a:rPr lang="en-US" sz="2000" b="1" i="0" u="none" strike="noStrike" dirty="0">
                          <a:solidFill>
                            <a:srgbClr val="FFFFFF"/>
                          </a:solidFill>
                          <a:effectLst/>
                          <a:latin typeface="Calibri" panose="020F0502020204030204" pitchFamily="34" charset="0"/>
                        </a:rPr>
                        <a:t>Start</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4A7F"/>
                    </a:solidFill>
                  </a:tcPr>
                </a:tc>
                <a:tc>
                  <a:txBody>
                    <a:bodyPr/>
                    <a:lstStyle/>
                    <a:p>
                      <a:pPr algn="ctr" fontAlgn="b"/>
                      <a:r>
                        <a:rPr lang="en-US" sz="2000" b="1" i="0" u="none" strike="noStrike" dirty="0">
                          <a:solidFill>
                            <a:srgbClr val="FFFFFF"/>
                          </a:solidFill>
                          <a:effectLst/>
                          <a:latin typeface="Calibri" panose="020F0502020204030204" pitchFamily="34" charset="0"/>
                        </a:rPr>
                        <a:t>Finish</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4A7F"/>
                    </a:solidFill>
                  </a:tcPr>
                </a:tc>
                <a:extLst>
                  <a:ext uri="{0D108BD9-81ED-4DB2-BD59-A6C34878D82A}">
                    <a16:rowId xmlns:a16="http://schemas.microsoft.com/office/drawing/2014/main" val="1086629623"/>
                  </a:ext>
                </a:extLst>
              </a:tr>
              <a:tr h="374108">
                <a:tc>
                  <a:txBody>
                    <a:bodyPr/>
                    <a:lstStyle/>
                    <a:p>
                      <a:pPr algn="l" fontAlgn="b"/>
                      <a:r>
                        <a:rPr lang="en-US" sz="1600" b="1" i="0" u="none" strike="noStrike" dirty="0">
                          <a:solidFill>
                            <a:srgbClr val="004C85"/>
                          </a:solidFill>
                          <a:effectLst/>
                          <a:latin typeface="Calibri" panose="020F0502020204030204" pitchFamily="34" charset="0"/>
                        </a:rPr>
                        <a:t> Programming Design</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December 2018</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February 2018</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653725324"/>
                  </a:ext>
                </a:extLst>
              </a:tr>
              <a:tr h="374489">
                <a:tc>
                  <a:txBody>
                    <a:bodyPr/>
                    <a:lstStyle/>
                    <a:p>
                      <a:pPr algn="l" fontAlgn="b"/>
                      <a:r>
                        <a:rPr lang="en-US" sz="1600" b="1" i="0" u="none" strike="noStrike" dirty="0">
                          <a:solidFill>
                            <a:srgbClr val="004C85"/>
                          </a:solidFill>
                          <a:effectLst/>
                          <a:latin typeface="Calibri" panose="020F0502020204030204" pitchFamily="34" charset="0"/>
                        </a:rPr>
                        <a:t> Schematic Design</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March 2019</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July 2019</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607991259"/>
                  </a:ext>
                </a:extLst>
              </a:tr>
              <a:tr h="374108">
                <a:tc>
                  <a:txBody>
                    <a:bodyPr/>
                    <a:lstStyle/>
                    <a:p>
                      <a:pPr algn="l" fontAlgn="b"/>
                      <a:r>
                        <a:rPr lang="en-US" sz="1600" b="1" i="0" u="none" strike="noStrike" dirty="0">
                          <a:solidFill>
                            <a:srgbClr val="004C85"/>
                          </a:solidFill>
                          <a:effectLst/>
                          <a:latin typeface="Calibri" panose="020F0502020204030204" pitchFamily="34" charset="0"/>
                        </a:rPr>
                        <a:t> Design Development</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July 2019</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January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3900524569"/>
                  </a:ext>
                </a:extLst>
              </a:tr>
              <a:tr h="374108">
                <a:tc>
                  <a:txBody>
                    <a:bodyPr/>
                    <a:lstStyle/>
                    <a:p>
                      <a:pPr algn="l" fontAlgn="b"/>
                      <a:r>
                        <a:rPr lang="en-US" sz="1600" b="1" i="0" u="none" strike="noStrike" dirty="0">
                          <a:solidFill>
                            <a:srgbClr val="004C85"/>
                          </a:solidFill>
                          <a:effectLst/>
                          <a:latin typeface="Calibri" panose="020F0502020204030204" pitchFamily="34" charset="0"/>
                        </a:rPr>
                        <a:t> Site Development Review</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2019</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July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176163254"/>
                  </a:ext>
                </a:extLst>
              </a:tr>
              <a:tr h="374108">
                <a:tc>
                  <a:txBody>
                    <a:bodyPr/>
                    <a:lstStyle/>
                    <a:p>
                      <a:pPr algn="l" fontAlgn="b"/>
                      <a:r>
                        <a:rPr lang="en-US" sz="1600" b="1" i="0" u="none" strike="noStrike" dirty="0">
                          <a:solidFill>
                            <a:srgbClr val="004C85"/>
                          </a:solidFill>
                          <a:effectLst/>
                          <a:latin typeface="Calibri" panose="020F0502020204030204" pitchFamily="34" charset="0"/>
                        </a:rPr>
                        <a:t> Building Department Review/Permitting</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2019</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July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923038666"/>
                  </a:ext>
                </a:extLst>
              </a:tr>
              <a:tr h="386250">
                <a:tc>
                  <a:txBody>
                    <a:bodyPr/>
                    <a:lstStyle/>
                    <a:p>
                      <a:pPr algn="l" fontAlgn="b"/>
                      <a:r>
                        <a:rPr lang="en-US" sz="1600" b="1" i="0" u="none" strike="noStrike" dirty="0">
                          <a:solidFill>
                            <a:srgbClr val="004C85"/>
                          </a:solidFill>
                          <a:effectLst/>
                          <a:latin typeface="Calibri" panose="020F0502020204030204" pitchFamily="34" charset="0"/>
                        </a:rPr>
                        <a:t> Construction Documents</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January 2020</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009189882"/>
                  </a:ext>
                </a:extLst>
              </a:tr>
              <a:tr h="374108">
                <a:tc>
                  <a:txBody>
                    <a:bodyPr/>
                    <a:lstStyle/>
                    <a:p>
                      <a:pPr algn="l" fontAlgn="b"/>
                      <a:r>
                        <a:rPr lang="en-US" sz="1600" b="1" i="0" u="none" strike="noStrike" dirty="0">
                          <a:solidFill>
                            <a:srgbClr val="004C85"/>
                          </a:solidFill>
                          <a:effectLst/>
                          <a:latin typeface="Calibri" panose="020F0502020204030204" pitchFamily="34" charset="0"/>
                        </a:rPr>
                        <a:t> Early Bid Packages (Mini MACCs)</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May 2020</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July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250868191"/>
                  </a:ext>
                </a:extLst>
              </a:tr>
              <a:tr h="374108">
                <a:tc>
                  <a:txBody>
                    <a:bodyPr/>
                    <a:lstStyle/>
                    <a:p>
                      <a:pPr algn="l" fontAlgn="b"/>
                      <a:r>
                        <a:rPr lang="en-US" sz="1600" b="1" i="0" u="none" strike="noStrike" dirty="0">
                          <a:solidFill>
                            <a:srgbClr val="004C85"/>
                          </a:solidFill>
                          <a:effectLst/>
                          <a:latin typeface="Calibri" panose="020F0502020204030204" pitchFamily="34" charset="0"/>
                        </a:rPr>
                        <a:t> Begin Construction (Early Work, Site Development)</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June</a:t>
                      </a:r>
                      <a:r>
                        <a:rPr lang="en-US" sz="1600" b="1" i="0" u="none" strike="noStrike" baseline="0" dirty="0">
                          <a:solidFill>
                            <a:srgbClr val="03487F"/>
                          </a:solidFill>
                          <a:effectLst/>
                          <a:latin typeface="Calibri" panose="020F0502020204030204" pitchFamily="34" charset="0"/>
                        </a:rPr>
                        <a:t> 2020</a:t>
                      </a:r>
                      <a:endParaRPr lang="en-US" sz="1600" b="1" i="0" u="none" strike="noStrike" dirty="0">
                        <a:solidFill>
                          <a:srgbClr val="03487F"/>
                        </a:solidFill>
                        <a:effectLst/>
                        <a:latin typeface="Calibri" panose="020F0502020204030204" pitchFamily="34" charset="0"/>
                      </a:endParaRP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August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905189127"/>
                  </a:ext>
                </a:extLst>
              </a:tr>
              <a:tr h="374108">
                <a:tc>
                  <a:txBody>
                    <a:bodyPr/>
                    <a:lstStyle/>
                    <a:p>
                      <a:pPr algn="l" fontAlgn="b"/>
                      <a:r>
                        <a:rPr lang="en-US" sz="1600" b="1" i="0" u="none" strike="noStrike" dirty="0">
                          <a:solidFill>
                            <a:srgbClr val="004C85"/>
                          </a:solidFill>
                          <a:effectLst/>
                          <a:latin typeface="Calibri" panose="020F0502020204030204" pitchFamily="34" charset="0"/>
                        </a:rPr>
                        <a:t> Negotiate GMP (90% CDs)</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August 2020</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7000"/>
                      </a:schemeClr>
                    </a:solidFill>
                  </a:tcPr>
                </a:tc>
                <a:extLst>
                  <a:ext uri="{0D108BD9-81ED-4DB2-BD59-A6C34878D82A}">
                    <a16:rowId xmlns:a16="http://schemas.microsoft.com/office/drawing/2014/main" val="4087731775"/>
                  </a:ext>
                </a:extLst>
              </a:tr>
              <a:tr h="395243">
                <a:tc>
                  <a:txBody>
                    <a:bodyPr/>
                    <a:lstStyle/>
                    <a:p>
                      <a:pPr algn="l" fontAlgn="b"/>
                      <a:r>
                        <a:rPr lang="en-US" sz="1600" b="1" i="0" u="none" strike="noStrike" dirty="0">
                          <a:solidFill>
                            <a:srgbClr val="004C85"/>
                          </a:solidFill>
                          <a:effectLst/>
                          <a:latin typeface="Calibri" panose="020F0502020204030204" pitchFamily="34" charset="0"/>
                        </a:rPr>
                        <a:t> Subcontract Bidding</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October 2020</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US" sz="1600" b="1" i="0" u="none" strike="noStrike" dirty="0">
                          <a:solidFill>
                            <a:srgbClr val="03487F"/>
                          </a:solidFill>
                          <a:effectLst/>
                          <a:latin typeface="Calibri" panose="020F0502020204030204" pitchFamily="34" charset="0"/>
                        </a:rPr>
                        <a:t>October 2020</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754278239"/>
                  </a:ext>
                </a:extLst>
              </a:tr>
              <a:tr h="395243">
                <a:tc>
                  <a:txBody>
                    <a:bodyPr/>
                    <a:lstStyle/>
                    <a:p>
                      <a:pPr algn="l" fontAlgn="b"/>
                      <a:r>
                        <a:rPr lang="en-US" sz="1600" b="1" i="0" u="none" strike="noStrike" dirty="0">
                          <a:solidFill>
                            <a:srgbClr val="004C85"/>
                          </a:solidFill>
                          <a:effectLst/>
                          <a:latin typeface="Calibri" panose="020F0502020204030204" pitchFamily="34" charset="0"/>
                        </a:rPr>
                        <a:t> Begin Construction (Building)</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4CD"/>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2020</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4CD"/>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2022</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4CD"/>
                    </a:solidFill>
                  </a:tcPr>
                </a:tc>
                <a:extLst>
                  <a:ext uri="{0D108BD9-81ED-4DB2-BD59-A6C34878D82A}">
                    <a16:rowId xmlns:a16="http://schemas.microsoft.com/office/drawing/2014/main" val="2728027004"/>
                  </a:ext>
                </a:extLst>
              </a:tr>
              <a:tr h="379819">
                <a:tc>
                  <a:txBody>
                    <a:bodyPr/>
                    <a:lstStyle/>
                    <a:p>
                      <a:pPr algn="l" fontAlgn="b"/>
                      <a:r>
                        <a:rPr lang="en-US" sz="1600" b="1" i="0" u="none" strike="noStrike" dirty="0">
                          <a:solidFill>
                            <a:srgbClr val="004C85"/>
                          </a:solidFill>
                          <a:effectLst/>
                          <a:latin typeface="Calibri" panose="020F0502020204030204" pitchFamily="34" charset="0"/>
                        </a:rPr>
                        <a:t> Owner Move‐in (Final Phase)</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fontAlgn="b"/>
                      <a:r>
                        <a:rPr lang="en-US" sz="1600" b="1" i="0" u="none" strike="noStrike" dirty="0">
                          <a:solidFill>
                            <a:srgbClr val="03487F"/>
                          </a:solidFill>
                          <a:effectLst/>
                          <a:latin typeface="Calibri" panose="020F0502020204030204" pitchFamily="34" charset="0"/>
                        </a:rPr>
                        <a:t>September 2022</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fontAlgn="b"/>
                      <a:r>
                        <a:rPr lang="en-US" sz="1600" b="1" i="0" u="none" strike="noStrike" dirty="0">
                          <a:solidFill>
                            <a:srgbClr val="03487F"/>
                          </a:solidFill>
                          <a:effectLst/>
                          <a:latin typeface="Calibri" panose="020F0502020204030204" pitchFamily="34" charset="0"/>
                        </a:rPr>
                        <a:t>October 2022</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1096587621"/>
                  </a:ext>
                </a:extLst>
              </a:tr>
              <a:tr h="376095">
                <a:tc>
                  <a:txBody>
                    <a:bodyPr/>
                    <a:lstStyle/>
                    <a:p>
                      <a:pPr algn="l" fontAlgn="b"/>
                      <a:r>
                        <a:rPr lang="en-US" sz="1600" b="1" i="0" u="none" strike="noStrike" dirty="0">
                          <a:solidFill>
                            <a:srgbClr val="004C85"/>
                          </a:solidFill>
                          <a:effectLst/>
                          <a:latin typeface="Calibri" panose="020F0502020204030204" pitchFamily="34" charset="0"/>
                        </a:rPr>
                        <a:t> Warranty</a:t>
                      </a:r>
                    </a:p>
                  </a:txBody>
                  <a:tcPr marL="4763" marR="4763" marT="4763"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D2CB"/>
                    </a:solidFill>
                  </a:tcPr>
                </a:tc>
                <a:tc>
                  <a:txBody>
                    <a:bodyPr/>
                    <a:lstStyle/>
                    <a:p>
                      <a:pPr algn="ctr" fontAlgn="b"/>
                      <a:r>
                        <a:rPr lang="en-US" sz="1600" b="1" i="0" u="none" strike="noStrike" dirty="0">
                          <a:solidFill>
                            <a:srgbClr val="03487F"/>
                          </a:solidFill>
                          <a:effectLst/>
                          <a:latin typeface="Calibri" panose="020F0502020204030204" pitchFamily="34" charset="0"/>
                        </a:rPr>
                        <a:t>August 2022</a:t>
                      </a:r>
                    </a:p>
                  </a:txBody>
                  <a:tcPr marL="4763" marR="4763" marT="47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D2CB"/>
                    </a:solidFill>
                  </a:tcPr>
                </a:tc>
                <a:tc>
                  <a:txBody>
                    <a:bodyPr/>
                    <a:lstStyle/>
                    <a:p>
                      <a:pPr algn="ctr" fontAlgn="b"/>
                      <a:r>
                        <a:rPr lang="en-US" sz="1600" b="1" i="0" u="none" strike="noStrike" dirty="0">
                          <a:solidFill>
                            <a:srgbClr val="03487F"/>
                          </a:solidFill>
                          <a:effectLst/>
                          <a:latin typeface="Calibri" panose="020F0502020204030204" pitchFamily="34" charset="0"/>
                        </a:rPr>
                        <a:t>July 2023</a:t>
                      </a:r>
                    </a:p>
                  </a:txBody>
                  <a:tcPr marL="4763" marR="4763" marT="4763"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7D2CB"/>
                    </a:solidFill>
                  </a:tcPr>
                </a:tc>
                <a:extLst>
                  <a:ext uri="{0D108BD9-81ED-4DB2-BD59-A6C34878D82A}">
                    <a16:rowId xmlns:a16="http://schemas.microsoft.com/office/drawing/2014/main" val="1106662540"/>
                  </a:ext>
                </a:extLst>
              </a:tr>
            </a:tbl>
          </a:graphicData>
        </a:graphic>
      </p:graphicFrame>
    </p:spTree>
    <p:extLst>
      <p:ext uri="{BB962C8B-B14F-4D97-AF65-F5344CB8AC3E}">
        <p14:creationId xmlns:p14="http://schemas.microsoft.com/office/powerpoint/2010/main" val="170537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9" y="91440"/>
            <a:ext cx="8103546" cy="703690"/>
          </a:xfrm>
        </p:spPr>
        <p:txBody>
          <a:bodyPr>
            <a:normAutofit/>
          </a:bodyPr>
          <a:lstStyle/>
          <a:p>
            <a:r>
              <a:rPr lang="en-US" sz="3200" b="1" u="sng" dirty="0">
                <a:solidFill>
                  <a:srgbClr val="004C85"/>
                </a:solidFill>
                <a:latin typeface="Calibri" panose="020F0502020204030204" pitchFamily="34" charset="0"/>
              </a:rPr>
              <a:t>Summary Schedule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7639"/>
          <a:stretch/>
        </p:blipFill>
        <p:spPr>
          <a:xfrm>
            <a:off x="0" y="852301"/>
            <a:ext cx="8267424" cy="5261610"/>
          </a:xfrm>
          <a:prstGeom prst="rect">
            <a:avLst/>
          </a:prstGeom>
        </p:spPr>
      </p:pic>
      <p:sp>
        <p:nvSpPr>
          <p:cNvPr id="9" name="Left Arrow 8"/>
          <p:cNvSpPr/>
          <p:nvPr/>
        </p:nvSpPr>
        <p:spPr>
          <a:xfrm>
            <a:off x="4795736" y="4341123"/>
            <a:ext cx="462481" cy="172512"/>
          </a:xfrm>
          <a:prstGeom prst="leftArrow">
            <a:avLst/>
          </a:prstGeom>
          <a:solidFill>
            <a:srgbClr val="79A4AB"/>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Left Arrow 9"/>
          <p:cNvSpPr/>
          <p:nvPr/>
        </p:nvSpPr>
        <p:spPr>
          <a:xfrm>
            <a:off x="7042826" y="4614524"/>
            <a:ext cx="437744" cy="130968"/>
          </a:xfrm>
          <a:prstGeom prst="leftArrow">
            <a:avLst/>
          </a:prstGeom>
          <a:solidFill>
            <a:srgbClr val="79A4AB"/>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7151099" y="5079093"/>
            <a:ext cx="437744" cy="130968"/>
          </a:xfrm>
          <a:prstGeom prst="leftArrow">
            <a:avLst>
              <a:gd name="adj1" fmla="val 50000"/>
              <a:gd name="adj2" fmla="val 62394"/>
            </a:avLst>
          </a:prstGeom>
          <a:solidFill>
            <a:srgbClr val="85BCD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1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539" y="3477753"/>
            <a:ext cx="7620000" cy="1143000"/>
          </a:xfrm>
        </p:spPr>
        <p:txBody>
          <a:bodyPr>
            <a:normAutofit/>
          </a:bodyPr>
          <a:lstStyle/>
          <a:p>
            <a:pPr algn="ctr"/>
            <a:r>
              <a:rPr lang="en-US" b="1" dirty="0">
                <a:solidFill>
                  <a:srgbClr val="014A7F"/>
                </a:solidFill>
                <a:latin typeface="Calibri" panose="020F0502020204030204" pitchFamily="34" charset="0"/>
              </a:rPr>
              <a:t>Why GC/CM Delivery Method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935" y="1047116"/>
            <a:ext cx="2288538" cy="2288538"/>
          </a:xfrm>
          <a:prstGeom prst="rect">
            <a:avLst/>
          </a:prstGeom>
        </p:spPr>
      </p:pic>
    </p:spTree>
    <p:extLst>
      <p:ext uri="{BB962C8B-B14F-4D97-AF65-F5344CB8AC3E}">
        <p14:creationId xmlns:p14="http://schemas.microsoft.com/office/powerpoint/2010/main" val="139221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608275"/>
          </a:xfrm>
        </p:spPr>
        <p:txBody>
          <a:bodyPr>
            <a:normAutofit/>
          </a:bodyPr>
          <a:lstStyle/>
          <a:p>
            <a:r>
              <a:rPr lang="en-US" sz="3200" b="1" u="sng" dirty="0">
                <a:solidFill>
                  <a:srgbClr val="03487F"/>
                </a:solidFill>
                <a:latin typeface="Calibri" panose="020F0502020204030204" pitchFamily="34" charset="0"/>
              </a:rPr>
              <a:t>GC/CM Project RCW Criteria</a:t>
            </a:r>
          </a:p>
        </p:txBody>
      </p:sp>
      <p:sp>
        <p:nvSpPr>
          <p:cNvPr id="3" name="Content Placeholder 2"/>
          <p:cNvSpPr>
            <a:spLocks noGrp="1"/>
          </p:cNvSpPr>
          <p:nvPr>
            <p:ph idx="1"/>
          </p:nvPr>
        </p:nvSpPr>
        <p:spPr>
          <a:xfrm>
            <a:off x="420130" y="1155560"/>
            <a:ext cx="7960195" cy="5024579"/>
          </a:xfrm>
        </p:spPr>
        <p:txBody>
          <a:bodyPr>
            <a:normAutofit lnSpcReduction="10000"/>
          </a:bodyPr>
          <a:lstStyle/>
          <a:p>
            <a:pPr marL="0" indent="0">
              <a:buNone/>
            </a:pPr>
            <a:r>
              <a:rPr lang="en-US" sz="2200" b="1" dirty="0">
                <a:solidFill>
                  <a:srgbClr val="03487F"/>
                </a:solidFill>
                <a:latin typeface="Calibri" panose="020F0502020204030204" pitchFamily="34" charset="0"/>
              </a:rPr>
              <a:t>* This Project meets 3 items of 6 criteria for GC/CM Delivery per RCW 39.10.340:</a:t>
            </a:r>
            <a:endParaRPr lang="en-US" sz="1700" b="1" i="1" dirty="0">
              <a:solidFill>
                <a:srgbClr val="03487F"/>
              </a:solidFill>
              <a:latin typeface="Calibri" panose="020F0502020204030204" pitchFamily="34" charset="0"/>
            </a:endParaRPr>
          </a:p>
          <a:p>
            <a:pPr marL="342900" indent="-342900">
              <a:buAutoNum type="arabicParenBoth"/>
            </a:pPr>
            <a:r>
              <a:rPr lang="en-US" sz="2000" b="1" dirty="0">
                <a:solidFill>
                  <a:srgbClr val="03487F"/>
                </a:solidFill>
                <a:latin typeface="Calibri" panose="020F0502020204030204" pitchFamily="34" charset="0"/>
              </a:rPr>
              <a:t>Implementation of the project involves complex scheduling, phasing, or coordination.</a:t>
            </a:r>
          </a:p>
          <a:p>
            <a:pPr marL="342900" indent="-342900">
              <a:buAutoNum type="arabicParenBoth"/>
            </a:pPr>
            <a:r>
              <a:rPr lang="en-US" sz="2000" b="1" dirty="0">
                <a:solidFill>
                  <a:srgbClr val="03487F"/>
                </a:solidFill>
                <a:latin typeface="Calibri" panose="020F0502020204030204" pitchFamily="34" charset="0"/>
              </a:rPr>
              <a:t>The project involves construction at an occupied facility which must continue to operate during construction.</a:t>
            </a:r>
          </a:p>
          <a:p>
            <a:pPr marL="342900" indent="-342900">
              <a:buAutoNum type="arabicParenBoth"/>
            </a:pPr>
            <a:r>
              <a:rPr lang="en-US" sz="2000" b="1" dirty="0">
                <a:solidFill>
                  <a:srgbClr val="03487F"/>
                </a:solidFill>
                <a:latin typeface="Calibri" panose="020F0502020204030204" pitchFamily="34" charset="0"/>
              </a:rPr>
              <a:t>The involvement of the General Contractor/Construction Manager during the design stage is critical to the success of the project.</a:t>
            </a:r>
            <a:br>
              <a:rPr lang="en-US" sz="2000" b="1" dirty="0">
                <a:solidFill>
                  <a:srgbClr val="03487F"/>
                </a:solidFill>
                <a:latin typeface="Calibri" panose="020F0502020204030204" pitchFamily="34" charset="0"/>
              </a:rPr>
            </a:br>
            <a:endParaRPr lang="en-US" sz="2000" b="1" dirty="0">
              <a:solidFill>
                <a:srgbClr val="03487F"/>
              </a:solidFill>
              <a:latin typeface="Calibri" panose="020F0502020204030204" pitchFamily="34" charset="0"/>
            </a:endParaRPr>
          </a:p>
          <a:p>
            <a:pPr marL="342900" indent="-342900">
              <a:buFont typeface="Arial" pitchFamily="34" charset="0"/>
              <a:buAutoNum type="arabicParenBoth"/>
            </a:pPr>
            <a:r>
              <a:rPr lang="en-US" sz="1900" i="1" strike="sngStrike" dirty="0">
                <a:solidFill>
                  <a:srgbClr val="03487F"/>
                </a:solidFill>
                <a:latin typeface="Calibri" panose="020F0502020204030204" pitchFamily="34" charset="0"/>
              </a:rPr>
              <a:t>The project encompasses a complex or technical work environment</a:t>
            </a:r>
            <a:endParaRPr lang="en-US" sz="1900" b="1" strike="sngStrike" dirty="0">
              <a:solidFill>
                <a:srgbClr val="03487F"/>
              </a:solidFill>
              <a:latin typeface="Calibri" panose="020F0502020204030204" pitchFamily="34" charset="0"/>
            </a:endParaRPr>
          </a:p>
          <a:p>
            <a:pPr marL="342900" indent="-342900">
              <a:buAutoNum type="arabicParenBoth"/>
            </a:pPr>
            <a:r>
              <a:rPr lang="en-US" i="1" strike="sngStrike" dirty="0">
                <a:solidFill>
                  <a:srgbClr val="03487F"/>
                </a:solidFill>
                <a:latin typeface="Calibri" panose="020F0502020204030204" pitchFamily="34" charset="0"/>
              </a:rPr>
              <a:t>The project requires specialized work on a building that has historic significance.</a:t>
            </a:r>
          </a:p>
          <a:p>
            <a:pPr marL="342900" indent="-342900">
              <a:buAutoNum type="arabicParenBoth"/>
            </a:pPr>
            <a:r>
              <a:rPr lang="en-US" i="1" strike="sngStrike" dirty="0">
                <a:solidFill>
                  <a:srgbClr val="03487F"/>
                </a:solidFill>
                <a:latin typeface="Calibri" panose="020F0502020204030204" pitchFamily="34" charset="0"/>
              </a:rPr>
              <a:t>The project is, and the public body elects to procure the project as a heavy civil construction project.</a:t>
            </a:r>
          </a:p>
        </p:txBody>
      </p:sp>
    </p:spTree>
    <p:extLst>
      <p:ext uri="{BB962C8B-B14F-4D97-AF65-F5344CB8AC3E}">
        <p14:creationId xmlns:p14="http://schemas.microsoft.com/office/powerpoint/2010/main" val="370415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596" y="256653"/>
            <a:ext cx="7269480" cy="777240"/>
          </a:xfrm>
        </p:spPr>
        <p:txBody>
          <a:bodyPr>
            <a:normAutofit/>
          </a:bodyPr>
          <a:lstStyle/>
          <a:p>
            <a:r>
              <a:rPr lang="en-US" sz="3200" b="1" u="sng" dirty="0">
                <a:solidFill>
                  <a:srgbClr val="03487F"/>
                </a:solidFill>
                <a:latin typeface="Calibri" panose="020F0502020204030204" pitchFamily="34" charset="0"/>
              </a:rPr>
              <a:t>Agenda</a:t>
            </a:r>
          </a:p>
        </p:txBody>
      </p:sp>
      <p:sp>
        <p:nvSpPr>
          <p:cNvPr id="3" name="Content Placeholder 2"/>
          <p:cNvSpPr>
            <a:spLocks noGrp="1"/>
          </p:cNvSpPr>
          <p:nvPr>
            <p:ph idx="1"/>
          </p:nvPr>
        </p:nvSpPr>
        <p:spPr>
          <a:xfrm>
            <a:off x="412596" y="675862"/>
            <a:ext cx="8274204" cy="6223574"/>
          </a:xfrm>
        </p:spPr>
        <p:txBody>
          <a:bodyPr>
            <a:normAutofit/>
          </a:bodyPr>
          <a:lstStyle/>
          <a:p>
            <a:endParaRPr lang="en-US" sz="2400" b="1" dirty="0">
              <a:solidFill>
                <a:srgbClr val="044980"/>
              </a:solidFill>
              <a:latin typeface="Calibri" panose="020F0502020204030204" pitchFamily="34" charset="0"/>
            </a:endParaRPr>
          </a:p>
          <a:p>
            <a:r>
              <a:rPr lang="en-US" sz="2400" b="1" dirty="0">
                <a:solidFill>
                  <a:srgbClr val="044980"/>
                </a:solidFill>
                <a:latin typeface="Calibri" panose="020F0502020204030204" pitchFamily="34" charset="0"/>
              </a:rPr>
              <a:t>Introductions</a:t>
            </a:r>
          </a:p>
          <a:p>
            <a:r>
              <a:rPr lang="en-US" sz="2400" b="1" dirty="0">
                <a:solidFill>
                  <a:srgbClr val="044980"/>
                </a:solidFill>
                <a:latin typeface="Calibri" panose="020F0502020204030204" pitchFamily="34" charset="0"/>
              </a:rPr>
              <a:t>District Background </a:t>
            </a:r>
          </a:p>
          <a:p>
            <a:r>
              <a:rPr lang="en-US" sz="2400" b="1" dirty="0">
                <a:solidFill>
                  <a:srgbClr val="044980"/>
                </a:solidFill>
                <a:latin typeface="Calibri" panose="020F0502020204030204" pitchFamily="34" charset="0"/>
              </a:rPr>
              <a:t>The Project</a:t>
            </a:r>
          </a:p>
          <a:p>
            <a:r>
              <a:rPr lang="en-US" sz="2400" b="1" dirty="0">
                <a:solidFill>
                  <a:srgbClr val="044980"/>
                </a:solidFill>
                <a:latin typeface="Calibri" panose="020F0502020204030204" pitchFamily="34" charset="0"/>
              </a:rPr>
              <a:t>Project Budget</a:t>
            </a:r>
          </a:p>
          <a:p>
            <a:r>
              <a:rPr lang="en-US" sz="2400" b="1" dirty="0">
                <a:solidFill>
                  <a:srgbClr val="044980"/>
                </a:solidFill>
                <a:latin typeface="Calibri" panose="020F0502020204030204" pitchFamily="34" charset="0"/>
              </a:rPr>
              <a:t>Project Schedule</a:t>
            </a:r>
          </a:p>
          <a:p>
            <a:r>
              <a:rPr lang="en-US" sz="2400" b="1" dirty="0">
                <a:solidFill>
                  <a:srgbClr val="044980"/>
                </a:solidFill>
                <a:latin typeface="Calibri" panose="020F0502020204030204" pitchFamily="34" charset="0"/>
              </a:rPr>
              <a:t>Why GC/CM</a:t>
            </a:r>
          </a:p>
          <a:p>
            <a:r>
              <a:rPr lang="en-US" sz="2400" b="1" dirty="0">
                <a:solidFill>
                  <a:srgbClr val="044980"/>
                </a:solidFill>
                <a:latin typeface="Calibri" panose="020F0502020204030204" pitchFamily="34" charset="0"/>
              </a:rPr>
              <a:t>Qualifications-Public Body</a:t>
            </a:r>
          </a:p>
          <a:p>
            <a:r>
              <a:rPr lang="en-US" sz="2400" b="1" dirty="0">
                <a:solidFill>
                  <a:srgbClr val="044980"/>
                </a:solidFill>
                <a:latin typeface="Calibri" panose="020F0502020204030204" pitchFamily="34" charset="0"/>
              </a:rPr>
              <a:t>Organization- Project Team</a:t>
            </a:r>
          </a:p>
          <a:p>
            <a:r>
              <a:rPr lang="en-US" sz="2400" b="1" dirty="0">
                <a:solidFill>
                  <a:srgbClr val="044980"/>
                </a:solidFill>
                <a:latin typeface="Calibri" panose="020F0502020204030204" pitchFamily="34" charset="0"/>
              </a:rPr>
              <a:t>Summary</a:t>
            </a:r>
          </a:p>
        </p:txBody>
      </p:sp>
    </p:spTree>
    <p:extLst>
      <p:ext uri="{BB962C8B-B14F-4D97-AF65-F5344CB8AC3E}">
        <p14:creationId xmlns:p14="http://schemas.microsoft.com/office/powerpoint/2010/main" val="106370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150" y="228600"/>
            <a:ext cx="7876110" cy="726281"/>
          </a:xfrm>
        </p:spPr>
        <p:txBody>
          <a:bodyPr>
            <a:normAutofit/>
          </a:bodyPr>
          <a:lstStyle/>
          <a:p>
            <a:r>
              <a:rPr lang="en-US" sz="3200" b="1" u="sng" dirty="0">
                <a:solidFill>
                  <a:srgbClr val="03487F"/>
                </a:solidFill>
                <a:latin typeface="Calibri" panose="020F0502020204030204" pitchFamily="34" charset="0"/>
              </a:rPr>
              <a:t>GC/CM Specific Project Details:</a:t>
            </a:r>
            <a:endParaRPr lang="en-US" sz="3200" b="1" u="sng" dirty="0">
              <a:solidFill>
                <a:srgbClr val="FF0000"/>
              </a:solidFill>
              <a:latin typeface="Calibri" panose="020F0502020204030204" pitchFamily="34" charset="0"/>
            </a:endParaRPr>
          </a:p>
        </p:txBody>
      </p:sp>
      <p:sp>
        <p:nvSpPr>
          <p:cNvPr id="3" name="Content Placeholder 2"/>
          <p:cNvSpPr>
            <a:spLocks noGrp="1"/>
          </p:cNvSpPr>
          <p:nvPr>
            <p:ph idx="1"/>
          </p:nvPr>
        </p:nvSpPr>
        <p:spPr>
          <a:xfrm>
            <a:off x="456150" y="1143000"/>
            <a:ext cx="7876110" cy="5428622"/>
          </a:xfrm>
        </p:spPr>
        <p:txBody>
          <a:bodyPr>
            <a:normAutofit/>
          </a:bodyPr>
          <a:lstStyle/>
          <a:p>
            <a:r>
              <a:rPr lang="en-US" dirty="0">
                <a:solidFill>
                  <a:srgbClr val="03487F"/>
                </a:solidFill>
                <a:latin typeface="Calibri" panose="020F0502020204030204" pitchFamily="34" charset="0"/>
                <a:cs typeface="Calibri" panose="020F0502020204030204" pitchFamily="34" charset="0"/>
              </a:rPr>
              <a:t>Project will include relocation of essential 24-hour operations, requiring reliable scheduling and sequencing in order to minimize downtime during relocation. </a:t>
            </a:r>
          </a:p>
          <a:p>
            <a:r>
              <a:rPr lang="en-US" dirty="0">
                <a:solidFill>
                  <a:srgbClr val="03487F"/>
                </a:solidFill>
                <a:latin typeface="Calibri" panose="020F0502020204030204" pitchFamily="34" charset="0"/>
                <a:cs typeface="Calibri" panose="020F0502020204030204" pitchFamily="34" charset="0"/>
              </a:rPr>
              <a:t>Project includes complex coordination with essential technical facilities and equipment, including relocation of corporate data center, fiber to the home network operations center, and other essential facilities.</a:t>
            </a:r>
          </a:p>
          <a:p>
            <a:r>
              <a:rPr lang="en-US" dirty="0">
                <a:solidFill>
                  <a:srgbClr val="03487F"/>
                </a:solidFill>
                <a:latin typeface="Calibri" panose="020F0502020204030204" pitchFamily="34" charset="0"/>
                <a:cs typeface="Calibri" panose="020F0502020204030204" pitchFamily="34" charset="0"/>
              </a:rPr>
              <a:t>Early involvement of the GC/CM to develop phasing plan may support early occupancy of operations functions, prior to administrative and customer service functions. Phased occupancy would require construction to continue in an operating campus, but would help to realize operational efficiencies early.</a:t>
            </a:r>
          </a:p>
          <a:p>
            <a:r>
              <a:rPr lang="en-US" dirty="0">
                <a:solidFill>
                  <a:srgbClr val="03487F"/>
                </a:solidFill>
                <a:latin typeface="Calibri" panose="020F0502020204030204" pitchFamily="34" charset="0"/>
                <a:cs typeface="Calibri" panose="020F0502020204030204" pitchFamily="34" charset="0"/>
              </a:rPr>
              <a:t>Successful phased occupancy would also allow for phased redevelopment of existing campus, reducing community impact of vacancy at the District’s downtown campus.</a:t>
            </a:r>
          </a:p>
          <a:p>
            <a:pPr marL="0" indent="0">
              <a:spcBef>
                <a:spcPts val="600"/>
              </a:spcBef>
              <a:buNone/>
            </a:pPr>
            <a:endParaRPr lang="en-US" sz="1900" dirty="0">
              <a:solidFill>
                <a:srgbClr val="03487F"/>
              </a:solidFill>
              <a:latin typeface="Calibri" panose="020F0502020204030204" pitchFamily="34" charset="0"/>
              <a:cs typeface="Calibri" panose="020F0502020204030204" pitchFamily="34" charset="0"/>
            </a:endParaRP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328774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029" y="190031"/>
            <a:ext cx="8412851" cy="746760"/>
          </a:xfrm>
        </p:spPr>
        <p:txBody>
          <a:bodyPr>
            <a:normAutofit/>
          </a:bodyPr>
          <a:lstStyle/>
          <a:p>
            <a:r>
              <a:rPr lang="en-US" sz="3200" b="1" u="sng" dirty="0">
                <a:solidFill>
                  <a:srgbClr val="024887"/>
                </a:solidFill>
                <a:latin typeface="Calibri" panose="020F0502020204030204" pitchFamily="34" charset="0"/>
              </a:rPr>
              <a:t>Other </a:t>
            </a:r>
            <a:r>
              <a:rPr lang="en-US" sz="3200" b="1" u="sng" dirty="0">
                <a:solidFill>
                  <a:srgbClr val="034881"/>
                </a:solidFill>
                <a:latin typeface="Calibri" panose="020F0502020204030204" pitchFamily="34" charset="0"/>
              </a:rPr>
              <a:t>Factors for Success via GC/CM Delivery</a:t>
            </a:r>
          </a:p>
        </p:txBody>
      </p:sp>
      <p:sp>
        <p:nvSpPr>
          <p:cNvPr id="3" name="Content Placeholder 2"/>
          <p:cNvSpPr>
            <a:spLocks noGrp="1"/>
          </p:cNvSpPr>
          <p:nvPr>
            <p:ph idx="1"/>
          </p:nvPr>
        </p:nvSpPr>
        <p:spPr>
          <a:xfrm>
            <a:off x="482321" y="1165609"/>
            <a:ext cx="7797521" cy="5205046"/>
          </a:xfrm>
        </p:spPr>
        <p:txBody>
          <a:bodyPr>
            <a:normAutofit/>
          </a:bodyPr>
          <a:lstStyle/>
          <a:p>
            <a:r>
              <a:rPr lang="en-US" dirty="0">
                <a:solidFill>
                  <a:srgbClr val="03487F"/>
                </a:solidFill>
                <a:latin typeface="Calibri" panose="020F0502020204030204" pitchFamily="34" charset="0"/>
              </a:rPr>
              <a:t>Involvement of a GC/CM during the design phase gives collaborative approach to project; allows for better planning and design efficiencies; Value Engineering; reduces learning curve for team on a long range phased plan; ongoing lessons learned add value</a:t>
            </a:r>
          </a:p>
          <a:p>
            <a:r>
              <a:rPr lang="en-US" dirty="0">
                <a:solidFill>
                  <a:srgbClr val="03487F"/>
                </a:solidFill>
                <a:latin typeface="Calibri" panose="020F0502020204030204" pitchFamily="34" charset="0"/>
              </a:rPr>
              <a:t>Execution of planned sequential components with a continuous, common team from design through construction; improved scheduling and phasing opportunities</a:t>
            </a:r>
          </a:p>
          <a:p>
            <a:r>
              <a:rPr lang="en-US" dirty="0">
                <a:solidFill>
                  <a:srgbClr val="03487F"/>
                </a:solidFill>
                <a:latin typeface="Calibri" panose="020F0502020204030204" pitchFamily="34" charset="0"/>
              </a:rPr>
              <a:t>Improved cost controls, market access to subcontractors, suppliers, and more streamlined administrative controls</a:t>
            </a:r>
          </a:p>
          <a:p>
            <a:pPr>
              <a:spcBef>
                <a:spcPts val="900"/>
              </a:spcBef>
              <a:spcAft>
                <a:spcPts val="0"/>
              </a:spcAft>
            </a:pPr>
            <a:r>
              <a:rPr lang="en-US" dirty="0">
                <a:solidFill>
                  <a:srgbClr val="03487F"/>
                </a:solidFill>
                <a:latin typeface="Calibri" panose="020F0502020204030204" pitchFamily="34" charset="0"/>
              </a:rPr>
              <a:t>Improved potential for early bid packages for early work and long-lead items in an escalating Labor and Materials marketplace</a:t>
            </a:r>
          </a:p>
          <a:p>
            <a:pPr>
              <a:spcBef>
                <a:spcPts val="900"/>
              </a:spcBef>
              <a:spcAft>
                <a:spcPts val="0"/>
              </a:spcAft>
            </a:pPr>
            <a:endParaRPr lang="en-US" sz="2200" dirty="0">
              <a:solidFill>
                <a:srgbClr val="064974"/>
              </a:solidFill>
              <a:latin typeface="Calibri" panose="020F0502020204030204" pitchFamily="34" charset="0"/>
            </a:endParaRPr>
          </a:p>
          <a:p>
            <a:pPr marL="0" indent="0">
              <a:spcBef>
                <a:spcPts val="900"/>
              </a:spcBef>
              <a:spcAft>
                <a:spcPts val="0"/>
              </a:spcAft>
              <a:buNone/>
            </a:pPr>
            <a:endParaRPr lang="en-US" dirty="0">
              <a:latin typeface="Calibri" panose="020F0502020204030204" pitchFamily="34" charset="0"/>
            </a:endParaRPr>
          </a:p>
        </p:txBody>
      </p:sp>
    </p:spTree>
    <p:extLst>
      <p:ext uri="{BB962C8B-B14F-4D97-AF65-F5344CB8AC3E}">
        <p14:creationId xmlns:p14="http://schemas.microsoft.com/office/powerpoint/2010/main" val="369261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030" y="108751"/>
            <a:ext cx="7147890" cy="845406"/>
          </a:xfrm>
        </p:spPr>
        <p:txBody>
          <a:bodyPr>
            <a:normAutofit/>
          </a:bodyPr>
          <a:lstStyle/>
          <a:p>
            <a:r>
              <a:rPr lang="en-US" sz="3200" b="1" u="sng" dirty="0">
                <a:solidFill>
                  <a:srgbClr val="024887"/>
                </a:solidFill>
                <a:latin typeface="Calibri" panose="020F0502020204030204" pitchFamily="34" charset="0"/>
              </a:rPr>
              <a:t>Public Benefits of </a:t>
            </a:r>
            <a:r>
              <a:rPr lang="en-US" sz="3200" b="1" u="sng" dirty="0">
                <a:solidFill>
                  <a:srgbClr val="034881"/>
                </a:solidFill>
                <a:latin typeface="Calibri" panose="020F0502020204030204" pitchFamily="34" charset="0"/>
              </a:rPr>
              <a:t>GC/CM Delivery</a:t>
            </a:r>
          </a:p>
        </p:txBody>
      </p:sp>
      <p:sp>
        <p:nvSpPr>
          <p:cNvPr id="3" name="Content Placeholder 2"/>
          <p:cNvSpPr>
            <a:spLocks noGrp="1"/>
          </p:cNvSpPr>
          <p:nvPr>
            <p:ph idx="1"/>
          </p:nvPr>
        </p:nvSpPr>
        <p:spPr>
          <a:xfrm>
            <a:off x="406030" y="1155560"/>
            <a:ext cx="8331939" cy="4706472"/>
          </a:xfrm>
        </p:spPr>
        <p:txBody>
          <a:bodyPr>
            <a:normAutofit/>
          </a:bodyPr>
          <a:lstStyle/>
          <a:p>
            <a:r>
              <a:rPr lang="en-US" dirty="0">
                <a:solidFill>
                  <a:srgbClr val="03487F"/>
                </a:solidFill>
                <a:latin typeface="Calibri" panose="020F0502020204030204" pitchFamily="34" charset="0"/>
              </a:rPr>
              <a:t>Greater ability to provide for safety considerations during the project</a:t>
            </a:r>
          </a:p>
          <a:p>
            <a:r>
              <a:rPr lang="en-US" dirty="0">
                <a:solidFill>
                  <a:srgbClr val="03487F"/>
                </a:solidFill>
                <a:latin typeface="Calibri" panose="020F0502020204030204" pitchFamily="34" charset="0"/>
              </a:rPr>
              <a:t>Enhanced Budget and Schedule Control through the Design phase</a:t>
            </a:r>
          </a:p>
          <a:p>
            <a:r>
              <a:rPr lang="en-US" dirty="0">
                <a:solidFill>
                  <a:srgbClr val="03487F"/>
                </a:solidFill>
                <a:latin typeface="Calibri" panose="020F0502020204030204" pitchFamily="34" charset="0"/>
              </a:rPr>
              <a:t>More appropriate Risk Allocation</a:t>
            </a:r>
          </a:p>
          <a:p>
            <a:r>
              <a:rPr lang="en-US" dirty="0">
                <a:solidFill>
                  <a:srgbClr val="03487F"/>
                </a:solidFill>
                <a:latin typeface="Calibri" panose="020F0502020204030204" pitchFamily="34" charset="0"/>
              </a:rPr>
              <a:t>Greater Fiscal Accountability</a:t>
            </a:r>
          </a:p>
          <a:p>
            <a:r>
              <a:rPr lang="en-US" dirty="0">
                <a:solidFill>
                  <a:srgbClr val="03487F"/>
                </a:solidFill>
                <a:latin typeface="Calibri" panose="020F0502020204030204" pitchFamily="34" charset="0"/>
              </a:rPr>
              <a:t>Greater ability for public outreach than traditional Design/Bid/Build method</a:t>
            </a:r>
          </a:p>
          <a:p>
            <a:pPr>
              <a:spcBef>
                <a:spcPts val="900"/>
              </a:spcBef>
              <a:spcAft>
                <a:spcPts val="0"/>
              </a:spcAft>
            </a:pPr>
            <a:endParaRPr lang="en-US" sz="2200" dirty="0">
              <a:solidFill>
                <a:srgbClr val="064974"/>
              </a:solidFill>
              <a:latin typeface="Calibri" panose="020F0502020204030204" pitchFamily="34" charset="0"/>
            </a:endParaRPr>
          </a:p>
          <a:p>
            <a:pPr marL="0" indent="0">
              <a:spcBef>
                <a:spcPts val="900"/>
              </a:spcBef>
              <a:spcAft>
                <a:spcPts val="0"/>
              </a:spcAft>
              <a:buNone/>
            </a:pPr>
            <a:endParaRPr lang="en-US" dirty="0">
              <a:latin typeface="Calibri" panose="020F0502020204030204" pitchFamily="34" charset="0"/>
            </a:endParaRPr>
          </a:p>
        </p:txBody>
      </p:sp>
    </p:spTree>
    <p:extLst>
      <p:ext uri="{BB962C8B-B14F-4D97-AF65-F5344CB8AC3E}">
        <p14:creationId xmlns:p14="http://schemas.microsoft.com/office/powerpoint/2010/main" val="416764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6000">
              <a:schemeClr val="accent1">
                <a:lumMod val="45000"/>
                <a:lumOff val="55000"/>
              </a:schemeClr>
            </a:gs>
            <a:gs pos="75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748" y="3222703"/>
            <a:ext cx="7620000" cy="1257300"/>
          </a:xfrm>
        </p:spPr>
        <p:txBody>
          <a:bodyPr>
            <a:normAutofit/>
          </a:bodyPr>
          <a:lstStyle/>
          <a:p>
            <a:pPr algn="ctr"/>
            <a:r>
              <a:rPr lang="en-US" sz="4400" b="1" dirty="0">
                <a:solidFill>
                  <a:srgbClr val="03487F"/>
                </a:solidFill>
                <a:latin typeface="Calibri" panose="020F0502020204030204" pitchFamily="34" charset="0"/>
              </a:rPr>
              <a:t>Project Team Qualifications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479" y="792066"/>
            <a:ext cx="2288538" cy="2288538"/>
          </a:xfrm>
          <a:prstGeom prst="rect">
            <a:avLst/>
          </a:prstGeom>
        </p:spPr>
      </p:pic>
    </p:spTree>
    <p:extLst>
      <p:ext uri="{BB962C8B-B14F-4D97-AF65-F5344CB8AC3E}">
        <p14:creationId xmlns:p14="http://schemas.microsoft.com/office/powerpoint/2010/main" val="346571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624320" cy="795130"/>
          </a:xfrm>
        </p:spPr>
        <p:txBody>
          <a:bodyPr>
            <a:normAutofit/>
          </a:bodyPr>
          <a:lstStyle/>
          <a:p>
            <a:r>
              <a:rPr lang="en-US" sz="3200" b="1" u="sng" dirty="0">
                <a:solidFill>
                  <a:srgbClr val="03487F"/>
                </a:solidFill>
                <a:latin typeface="Calibri" panose="020F0502020204030204" pitchFamily="34" charset="0"/>
              </a:rPr>
              <a:t>Project Team Qualifications</a:t>
            </a:r>
          </a:p>
        </p:txBody>
      </p:sp>
      <p:sp>
        <p:nvSpPr>
          <p:cNvPr id="6" name="Content Placeholder 2"/>
          <p:cNvSpPr>
            <a:spLocks noGrp="1"/>
          </p:cNvSpPr>
          <p:nvPr>
            <p:ph idx="1"/>
          </p:nvPr>
        </p:nvSpPr>
        <p:spPr>
          <a:xfrm>
            <a:off x="457200" y="616226"/>
            <a:ext cx="7752080" cy="6241774"/>
          </a:xfrm>
        </p:spPr>
        <p:txBody>
          <a:bodyPr>
            <a:normAutofit fontScale="25000" lnSpcReduction="20000"/>
          </a:bodyPr>
          <a:lstStyle/>
          <a:p>
            <a:pPr marL="0" indent="0">
              <a:spcBef>
                <a:spcPts val="1800"/>
              </a:spcBef>
              <a:buNone/>
            </a:pPr>
            <a:endParaRPr lang="en-US" sz="1700" b="1" dirty="0">
              <a:solidFill>
                <a:srgbClr val="064974"/>
              </a:solidFill>
              <a:latin typeface="Calibri" panose="020F0502020204030204" pitchFamily="34" charset="0"/>
            </a:endParaRPr>
          </a:p>
          <a:p>
            <a:pPr marL="0" indent="0">
              <a:spcBef>
                <a:spcPts val="1800"/>
              </a:spcBef>
              <a:buNone/>
            </a:pPr>
            <a:r>
              <a:rPr lang="en-US" sz="6400" b="1" u="sng" dirty="0">
                <a:solidFill>
                  <a:srgbClr val="03487F"/>
                </a:solidFill>
                <a:latin typeface="Calibri" panose="020F0502020204030204" pitchFamily="34" charset="0"/>
              </a:rPr>
              <a:t>Chelan County PUD:</a:t>
            </a:r>
            <a:br>
              <a:rPr lang="en-US" sz="6400" b="1" u="sng" dirty="0">
                <a:solidFill>
                  <a:srgbClr val="03487F"/>
                </a:solidFill>
                <a:latin typeface="Calibri" panose="020F0502020204030204" pitchFamily="34" charset="0"/>
              </a:rPr>
            </a:br>
            <a:endParaRPr lang="en-US" sz="6400" b="1" u="sng" dirty="0">
              <a:solidFill>
                <a:srgbClr val="03487F"/>
              </a:solidFill>
              <a:latin typeface="Calibri" panose="020F0502020204030204" pitchFamily="34" charset="0"/>
            </a:endParaRP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Extensive Capital Projects experience with a long history of on-time &amp; on-budget projects </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No WA State Audit findings </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This program will be District’s second opportunity to use GC/CM – first is still ongoing at Hydroelectric Projects</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David Lodge; Project Manager; prior GC/CM experience  </a:t>
            </a:r>
          </a:p>
          <a:p>
            <a:pPr marL="0" indent="0">
              <a:buNone/>
            </a:pPr>
            <a:r>
              <a:rPr lang="en-US" sz="6400" b="1" u="sng" dirty="0">
                <a:solidFill>
                  <a:srgbClr val="03487F"/>
                </a:solidFill>
                <a:latin typeface="Calibri" panose="020F0502020204030204" pitchFamily="34" charset="0"/>
              </a:rPr>
              <a:t>Parametrix:</a:t>
            </a:r>
            <a:br>
              <a:rPr lang="en-US" sz="6400" b="1" u="sng" dirty="0">
                <a:solidFill>
                  <a:srgbClr val="03487F"/>
                </a:solidFill>
                <a:latin typeface="Calibri" panose="020F0502020204030204" pitchFamily="34" charset="0"/>
              </a:rPr>
            </a:br>
            <a:endParaRPr lang="en-US" sz="6400" b="1" u="sng" dirty="0">
              <a:solidFill>
                <a:srgbClr val="03487F"/>
              </a:solidFill>
              <a:latin typeface="Calibri" panose="020F0502020204030204" pitchFamily="34" charset="0"/>
            </a:endParaRP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Vast experience assisting in procurement on </a:t>
            </a:r>
            <a:r>
              <a:rPr lang="en-US" sz="6400" dirty="0">
                <a:solidFill>
                  <a:srgbClr val="004C85"/>
                </a:solidFill>
                <a:latin typeface="Calibri" panose="020F0502020204030204" pitchFamily="34" charset="0"/>
              </a:rPr>
              <a:t>over 25</a:t>
            </a:r>
            <a:r>
              <a:rPr lang="en-US" sz="6400" dirty="0">
                <a:solidFill>
                  <a:srgbClr val="03487F"/>
                </a:solidFill>
                <a:latin typeface="Calibri" panose="020F0502020204030204" pitchFamily="34" charset="0"/>
              </a:rPr>
              <a:t> GC/CM projects; and also on more than 10 projects through Pre-Construction/Construction in a PM/CM role.</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Jim Dugan; Program Director, GC/CM Advisor 39 GC/CM Projects</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Dan Cody; GC/CM PM/CM and Procurement Advisory Support </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Jesse Noga; GC/CM Procurement and Project Support </a:t>
            </a:r>
            <a:r>
              <a:rPr lang="en-US" sz="6400" i="1" dirty="0">
                <a:solidFill>
                  <a:srgbClr val="03487F"/>
                </a:solidFill>
                <a:latin typeface="Calibri" panose="020F0502020204030204" pitchFamily="34" charset="0"/>
              </a:rPr>
              <a:t>(Completed GC/CM Workshop in 2018; Provided PM support on GC/CM Procurement of BHS, GC/CM Closeout &amp; CM Work@ ECC)</a:t>
            </a:r>
          </a:p>
          <a:p>
            <a:pPr lvl="1">
              <a:lnSpc>
                <a:spcPct val="120000"/>
              </a:lnSpc>
              <a:buFont typeface="Arial" panose="020B0604020202020204" pitchFamily="34" charset="0"/>
              <a:buChar char="•"/>
            </a:pPr>
            <a:r>
              <a:rPr lang="en-US" sz="6400" dirty="0">
                <a:solidFill>
                  <a:srgbClr val="03487F"/>
                </a:solidFill>
                <a:latin typeface="Calibri" panose="020F0502020204030204" pitchFamily="34" charset="0"/>
              </a:rPr>
              <a:t>Maggie Anderson; GC/CM Project Controls &amp; Support </a:t>
            </a:r>
            <a:r>
              <a:rPr lang="en-US" sz="6400" i="1" dirty="0">
                <a:solidFill>
                  <a:srgbClr val="03487F"/>
                </a:solidFill>
                <a:latin typeface="Calibri" panose="020F0502020204030204" pitchFamily="34" charset="0"/>
              </a:rPr>
              <a:t>(Completed GC/CM Workshop in 2017; Provided Project Support on GC/CM Procurement of BHS, VPS, Tumwater)</a:t>
            </a:r>
          </a:p>
          <a:p>
            <a:pPr marL="274320" lvl="1" indent="0">
              <a:buNone/>
            </a:pPr>
            <a:br>
              <a:rPr lang="en-US" sz="1400" dirty="0">
                <a:solidFill>
                  <a:srgbClr val="03487F"/>
                </a:solidFill>
                <a:latin typeface="Calibri" panose="020F0502020204030204" pitchFamily="34" charset="0"/>
              </a:rPr>
            </a:br>
            <a:endParaRPr lang="en-US" sz="1400" dirty="0">
              <a:solidFill>
                <a:srgbClr val="03487F"/>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marL="274320" lvl="1" indent="0">
              <a:buNone/>
            </a:pPr>
            <a:endParaRPr lang="en-US" sz="1400" dirty="0">
              <a:solidFill>
                <a:srgbClr val="064974"/>
              </a:solidFill>
              <a:latin typeface="Calibri" panose="020F0502020204030204" pitchFamily="34" charset="0"/>
            </a:endParaRPr>
          </a:p>
          <a:p>
            <a:pPr marL="548640" lvl="2" indent="0">
              <a:buNone/>
            </a:pPr>
            <a:r>
              <a:rPr lang="en-US" dirty="0">
                <a:solidFill>
                  <a:schemeClr val="tx1"/>
                </a:solidFill>
                <a:latin typeface="Calibri" panose="020F0502020204030204" pitchFamily="34" charset="0"/>
              </a:rPr>
              <a:t>	</a:t>
            </a:r>
          </a:p>
          <a:p>
            <a:endParaRPr lang="en-US" sz="2000" dirty="0"/>
          </a:p>
          <a:p>
            <a:endParaRPr lang="en-US" sz="2400" dirty="0"/>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Tree>
    <p:extLst>
      <p:ext uri="{BB962C8B-B14F-4D97-AF65-F5344CB8AC3E}">
        <p14:creationId xmlns:p14="http://schemas.microsoft.com/office/powerpoint/2010/main" val="3737130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
            <a:ext cx="6452033" cy="771250"/>
          </a:xfrm>
        </p:spPr>
        <p:txBody>
          <a:bodyPr>
            <a:normAutofit/>
          </a:bodyPr>
          <a:lstStyle/>
          <a:p>
            <a:r>
              <a:rPr lang="en-US" sz="3200" b="1" u="sng" dirty="0">
                <a:solidFill>
                  <a:srgbClr val="044980"/>
                </a:solidFill>
                <a:latin typeface="Calibri" panose="020F0502020204030204" pitchFamily="34" charset="0"/>
              </a:rPr>
              <a:t>Project Team Qualifications</a:t>
            </a:r>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
        <p:nvSpPr>
          <p:cNvPr id="3" name="Rectangle 2"/>
          <p:cNvSpPr/>
          <p:nvPr/>
        </p:nvSpPr>
        <p:spPr>
          <a:xfrm>
            <a:off x="0" y="940996"/>
            <a:ext cx="8482518" cy="5917004"/>
          </a:xfrm>
          <a:prstGeom prst="rect">
            <a:avLst/>
          </a:prstGeom>
        </p:spPr>
        <p:txBody>
          <a:bodyPr wrap="square">
            <a:spAutoFit/>
          </a:bodyPr>
          <a:lstStyle/>
          <a:p>
            <a:pPr marL="0" lvl="1">
              <a:spcBef>
                <a:spcPts val="300"/>
              </a:spcBef>
              <a:spcAft>
                <a:spcPts val="300"/>
              </a:spcAft>
            </a:pPr>
            <a:r>
              <a:rPr lang="en-US" sz="1600" b="1" u="sng" dirty="0">
                <a:solidFill>
                  <a:srgbClr val="014A7F"/>
                </a:solidFill>
                <a:latin typeface="Calibri" panose="020F0502020204030204" pitchFamily="34" charset="0"/>
              </a:rPr>
              <a:t>TCF Architecture:</a:t>
            </a:r>
            <a:r>
              <a:rPr lang="en-US" sz="1600" dirty="0">
                <a:solidFill>
                  <a:srgbClr val="014A7F"/>
                </a:solidFill>
                <a:latin typeface="Calibri" panose="020F0502020204030204" pitchFamily="34" charset="0"/>
              </a:rPr>
              <a:t>	</a:t>
            </a:r>
          </a:p>
          <a:p>
            <a:pPr marL="742950" lvl="2"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Extensive utility, maintenance, and operations experience, assisting owners throughout WA </a:t>
            </a:r>
          </a:p>
          <a:p>
            <a:pPr marL="742950" lvl="1"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Firm has designed over twenty publicly-owned Maintenance, Operations &amp; Administrative (MOA) projects including four of the largest campus-style facilities in Washington.</a:t>
            </a:r>
          </a:p>
          <a:p>
            <a:pPr marL="742950" lvl="1"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Two current GC/CM projects with Chelan PUD.</a:t>
            </a:r>
          </a:p>
          <a:p>
            <a:pPr marL="742950" lvl="1"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Total of 9 projects delivered via GC/CM.</a:t>
            </a:r>
          </a:p>
          <a:p>
            <a:pPr marL="742950" lvl="1"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Recent GC/CM experience with Mount Vernon, Olympia, Wenatchee, and Lake Wilderness School Districts</a:t>
            </a:r>
          </a:p>
          <a:p>
            <a:pPr marL="742950" lvl="1" indent="-285750">
              <a:spcBef>
                <a:spcPts val="300"/>
              </a:spcBef>
              <a:spcAft>
                <a:spcPts val="300"/>
              </a:spcAft>
              <a:buFont typeface="Wingdings" panose="05000000000000000000" pitchFamily="2" charset="2"/>
              <a:buChar char="§"/>
            </a:pPr>
            <a:r>
              <a:rPr lang="en-US" sz="1600" dirty="0">
                <a:solidFill>
                  <a:srgbClr val="014A7F"/>
                </a:solidFill>
                <a:latin typeface="Calibri" panose="020F0502020204030204" pitchFamily="34" charset="0"/>
              </a:rPr>
              <a:t>Randy Cook; Principal-in-Charge (Recognized regional leader in publicly-owned MOA Facilities.  </a:t>
            </a:r>
          </a:p>
          <a:p>
            <a:pPr lvl="1"/>
            <a:endParaRPr lang="en-US" sz="1600" dirty="0">
              <a:solidFill>
                <a:srgbClr val="03487F"/>
              </a:solidFill>
              <a:latin typeface="Calibri" panose="020F0502020204030204" pitchFamily="34" charset="0"/>
            </a:endParaRPr>
          </a:p>
          <a:p>
            <a:r>
              <a:rPr lang="en-US" sz="1600" b="1" u="sng" dirty="0">
                <a:solidFill>
                  <a:srgbClr val="03487F"/>
                </a:solidFill>
                <a:latin typeface="Calibri" panose="020F0502020204030204" pitchFamily="34" charset="0"/>
              </a:rPr>
              <a:t>Perkins Coie:</a:t>
            </a:r>
            <a:br>
              <a:rPr lang="en-US" sz="1600" b="1" u="sng" dirty="0">
                <a:solidFill>
                  <a:srgbClr val="03487F"/>
                </a:solidFill>
                <a:latin typeface="Calibri" panose="020F0502020204030204" pitchFamily="34" charset="0"/>
              </a:rPr>
            </a:br>
            <a:endParaRPr lang="en-US" sz="1600" b="1" u="sng" dirty="0">
              <a:solidFill>
                <a:srgbClr val="03487F"/>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3487F"/>
                </a:solidFill>
                <a:latin typeface="Calibri" panose="020F0502020204030204" pitchFamily="34" charset="0"/>
              </a:rPr>
              <a:t>Retained as legal counsel and GC/CM Advisor</a:t>
            </a:r>
          </a:p>
          <a:p>
            <a:pPr marL="742950" lvl="1" indent="-285750">
              <a:buFont typeface="Arial" panose="020B0604020202020204" pitchFamily="34" charset="0"/>
              <a:buChar char="•"/>
            </a:pPr>
            <a:r>
              <a:rPr lang="en-US" sz="1600" dirty="0">
                <a:solidFill>
                  <a:srgbClr val="03487F"/>
                </a:solidFill>
                <a:latin typeface="Calibri" panose="020F0502020204030204" pitchFamily="34" charset="0"/>
              </a:rPr>
              <a:t>Firm has provided legal counsel for over 50 GC/CM projects in Washington State</a:t>
            </a:r>
          </a:p>
          <a:p>
            <a:pPr marL="742950" lvl="1" indent="-285750">
              <a:buFont typeface="Arial" panose="020B0604020202020204" pitchFamily="34" charset="0"/>
              <a:buChar char="•"/>
            </a:pPr>
            <a:r>
              <a:rPr lang="en-US" sz="1600" dirty="0">
                <a:solidFill>
                  <a:srgbClr val="03487F"/>
                </a:solidFill>
                <a:latin typeface="Calibri" panose="020F0502020204030204" pitchFamily="34" charset="0"/>
              </a:rPr>
              <a:t>Experts in GC/CM contracts and procedures</a:t>
            </a:r>
          </a:p>
          <a:p>
            <a:pPr marL="742950" lvl="1" indent="-285750">
              <a:buFont typeface="Arial" panose="020B0604020202020204" pitchFamily="34" charset="0"/>
              <a:buChar char="•"/>
            </a:pPr>
            <a:r>
              <a:rPr lang="en-US" sz="1600" dirty="0">
                <a:solidFill>
                  <a:srgbClr val="03487F"/>
                </a:solidFill>
                <a:latin typeface="Calibri" panose="020F0502020204030204" pitchFamily="34" charset="0"/>
              </a:rPr>
              <a:t>Graehm Wallace; providing project attorney and GC/CM advisory services</a:t>
            </a:r>
          </a:p>
          <a:p>
            <a:pPr marL="114300" indent="0">
              <a:buNone/>
            </a:pPr>
            <a:br>
              <a:rPr lang="en-US" sz="1600" dirty="0">
                <a:solidFill>
                  <a:srgbClr val="03487F"/>
                </a:solidFill>
                <a:latin typeface="Calibri" panose="020F0502020204030204" pitchFamily="34" charset="0"/>
              </a:rPr>
            </a:br>
            <a:r>
              <a:rPr lang="en-US" sz="1400" b="1" dirty="0">
                <a:solidFill>
                  <a:srgbClr val="03487F"/>
                </a:solidFill>
                <a:latin typeface="Calibri" panose="020F0502020204030204" pitchFamily="34" charset="0"/>
              </a:rPr>
              <a:t>**The District’s assembled Project Team meets Statutory Requirements of the RCW (Sec. 39.10.350)</a:t>
            </a:r>
            <a:br>
              <a:rPr lang="en-US" sz="1400" b="1" dirty="0">
                <a:solidFill>
                  <a:srgbClr val="03487F"/>
                </a:solidFill>
                <a:latin typeface="Calibri" panose="020F0502020204030204" pitchFamily="34" charset="0"/>
              </a:rPr>
            </a:br>
            <a:r>
              <a:rPr lang="en-US" sz="1400" b="1" dirty="0">
                <a:solidFill>
                  <a:srgbClr val="03487F"/>
                </a:solidFill>
                <a:latin typeface="Calibri" panose="020F0502020204030204" pitchFamily="34" charset="0"/>
              </a:rPr>
              <a:t> for GC/CM Delivery by way of having experienced, qualified staff, augmented with hired consultants </a:t>
            </a:r>
            <a:br>
              <a:rPr lang="en-US" sz="1400" b="1" dirty="0">
                <a:solidFill>
                  <a:srgbClr val="03487F"/>
                </a:solidFill>
                <a:latin typeface="Calibri" panose="020F0502020204030204" pitchFamily="34" charset="0"/>
              </a:rPr>
            </a:br>
            <a:r>
              <a:rPr lang="en-US" sz="1400" b="1" dirty="0">
                <a:solidFill>
                  <a:srgbClr val="03487F"/>
                </a:solidFill>
                <a:latin typeface="Calibri" panose="020F0502020204030204" pitchFamily="34" charset="0"/>
              </a:rPr>
              <a:t>and designers with vast expertise, and prior experience managing GC/CM projects.</a:t>
            </a:r>
          </a:p>
          <a:p>
            <a:pPr marL="114300" indent="0">
              <a:buNone/>
            </a:pPr>
            <a:endParaRPr lang="en-US" sz="1600" b="1" dirty="0">
              <a:solidFill>
                <a:srgbClr val="064974"/>
              </a:solidFill>
              <a:latin typeface="Calibri" panose="020F0502020204030204" pitchFamily="34" charset="0"/>
            </a:endParaRPr>
          </a:p>
        </p:txBody>
      </p:sp>
    </p:spTree>
    <p:extLst>
      <p:ext uri="{BB962C8B-B14F-4D97-AF65-F5344CB8AC3E}">
        <p14:creationId xmlns:p14="http://schemas.microsoft.com/office/powerpoint/2010/main" val="358432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457199" y="168966"/>
            <a:ext cx="7863333" cy="729858"/>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u="sng" dirty="0">
                <a:solidFill>
                  <a:srgbClr val="03487F"/>
                </a:solidFill>
                <a:latin typeface="Calibri" panose="020F0502020204030204" pitchFamily="34" charset="0"/>
              </a:rPr>
              <a:t>Key Project Team GC/CM Experience</a:t>
            </a:r>
          </a:p>
        </p:txBody>
      </p:sp>
      <p:graphicFrame>
        <p:nvGraphicFramePr>
          <p:cNvPr id="4" name="Table 3"/>
          <p:cNvGraphicFramePr>
            <a:graphicFrameLocks noGrp="1"/>
          </p:cNvGraphicFramePr>
          <p:nvPr>
            <p:extLst>
              <p:ext uri="{D42A27DB-BD31-4B8C-83A1-F6EECF244321}">
                <p14:modId xmlns:p14="http://schemas.microsoft.com/office/powerpoint/2010/main" val="4084375745"/>
              </p:ext>
            </p:extLst>
          </p:nvPr>
        </p:nvGraphicFramePr>
        <p:xfrm>
          <a:off x="131528" y="898823"/>
          <a:ext cx="8311939" cy="5620162"/>
        </p:xfrm>
        <a:graphic>
          <a:graphicData uri="http://schemas.openxmlformats.org/drawingml/2006/table">
            <a:tbl>
              <a:tblPr firstRow="1" bandRow="1"/>
              <a:tblGrid>
                <a:gridCol w="2522184">
                  <a:extLst>
                    <a:ext uri="{9D8B030D-6E8A-4147-A177-3AD203B41FA5}">
                      <a16:colId xmlns:a16="http://schemas.microsoft.com/office/drawing/2014/main" val="47049617"/>
                    </a:ext>
                  </a:extLst>
                </a:gridCol>
                <a:gridCol w="5789755">
                  <a:extLst>
                    <a:ext uri="{9D8B030D-6E8A-4147-A177-3AD203B41FA5}">
                      <a16:colId xmlns:a16="http://schemas.microsoft.com/office/drawing/2014/main" val="4208873254"/>
                    </a:ext>
                  </a:extLst>
                </a:gridCol>
              </a:tblGrid>
              <a:tr h="218972">
                <a:tc>
                  <a:txBody>
                    <a:bodyPr/>
                    <a:lstStyle/>
                    <a:p>
                      <a:pPr algn="ctr"/>
                      <a:r>
                        <a:rPr lang="en-US" sz="1400" dirty="0">
                          <a:solidFill>
                            <a:schemeClr val="bg1"/>
                          </a:solidFill>
                          <a:latin typeface="Calibri" panose="020F0502020204030204" pitchFamily="34" charset="0"/>
                          <a:cs typeface="Calibri" panose="020F0502020204030204" pitchFamily="34" charset="0"/>
                        </a:rPr>
                        <a:t>Name</a:t>
                      </a:r>
                      <a:endParaRPr lang="en-US" sz="1400" b="0" dirty="0">
                        <a:solidFill>
                          <a:schemeClr val="bg1"/>
                        </a:solidFill>
                        <a:latin typeface="Calibri" panose="020F0502020204030204" pitchFamily="34" charset="0"/>
                        <a:cs typeface="Calibri" panose="020F0502020204030204" pitchFamily="34" charset="0"/>
                      </a:endParaRPr>
                    </a:p>
                  </a:txBody>
                  <a:tcPr marL="89639" marR="89639" marT="44820" marB="44820">
                    <a:solidFill>
                      <a:srgbClr val="074875"/>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Experience</a:t>
                      </a:r>
                      <a:endParaRPr lang="en-US" sz="1400" b="0" dirty="0">
                        <a:solidFill>
                          <a:schemeClr val="bg1"/>
                        </a:solidFill>
                        <a:latin typeface="Calibri" panose="020F0502020204030204" pitchFamily="34" charset="0"/>
                        <a:cs typeface="Calibri" panose="020F0502020204030204" pitchFamily="34" charset="0"/>
                      </a:endParaRPr>
                    </a:p>
                  </a:txBody>
                  <a:tcPr marL="89639" marR="89639" marT="44820" marB="44820">
                    <a:solidFill>
                      <a:srgbClr val="074875"/>
                    </a:solidFill>
                  </a:tcPr>
                </a:tc>
                <a:extLst>
                  <a:ext uri="{0D108BD9-81ED-4DB2-BD59-A6C34878D82A}">
                    <a16:rowId xmlns:a16="http://schemas.microsoft.com/office/drawing/2014/main" val="1974845984"/>
                  </a:ext>
                </a:extLst>
              </a:tr>
              <a:tr h="492446">
                <a:tc>
                  <a:txBody>
                    <a:bodyPr/>
                    <a:lstStyle/>
                    <a:p>
                      <a:r>
                        <a:rPr lang="en-US" sz="1200" b="1" dirty="0">
                          <a:solidFill>
                            <a:srgbClr val="03487F"/>
                          </a:solidFill>
                          <a:latin typeface="Calibri" panose="020F0502020204030204" pitchFamily="34" charset="0"/>
                          <a:cs typeface="Calibri" panose="020F0502020204030204" pitchFamily="34" charset="0"/>
                        </a:rPr>
                        <a:t>Dan Frazier</a:t>
                      </a:r>
                    </a:p>
                    <a:p>
                      <a:r>
                        <a:rPr lang="en-US" sz="1200" b="1" baseline="0" dirty="0">
                          <a:solidFill>
                            <a:srgbClr val="03487F"/>
                          </a:solidFill>
                          <a:latin typeface="Calibri" panose="020F0502020204030204" pitchFamily="34" charset="0"/>
                          <a:cs typeface="Calibri" panose="020F0502020204030204" pitchFamily="34" charset="0"/>
                        </a:rPr>
                        <a:t>Director of Shared Services</a:t>
                      </a:r>
                    </a:p>
                    <a:p>
                      <a:r>
                        <a:rPr lang="en-US" sz="1200" b="1" baseline="0" dirty="0">
                          <a:solidFill>
                            <a:srgbClr val="03487F"/>
                          </a:solidFill>
                          <a:latin typeface="Calibri" panose="020F0502020204030204" pitchFamily="34" charset="0"/>
                          <a:cs typeface="Calibri" panose="020F0502020204030204" pitchFamily="34" charset="0"/>
                        </a:rPr>
                        <a:t>Chelan County PUD</a:t>
                      </a:r>
                      <a:endParaRPr lang="en-US" sz="1200" b="1" dirty="0">
                        <a:solidFill>
                          <a:srgbClr val="03487F"/>
                        </a:solidFill>
                        <a:latin typeface="Calibri" panose="020F0502020204030204" pitchFamily="34" charset="0"/>
                        <a:cs typeface="Calibri" panose="020F0502020204030204" pitchFamily="34" charset="0"/>
                      </a:endParaRPr>
                    </a:p>
                  </a:txBody>
                  <a:tcPr marL="89639" marR="89639" marT="44820" marB="44820"/>
                </a:tc>
                <a:tc>
                  <a:txBody>
                    <a:bodyPr/>
                    <a:lstStyle/>
                    <a:p>
                      <a:pPr>
                        <a:buFont typeface="Arial" pitchFamily="34" charset="0"/>
                        <a:buChar char="•"/>
                      </a:pPr>
                      <a:r>
                        <a:rPr lang="en-US" sz="1200" b="1" baseline="0" dirty="0">
                          <a:solidFill>
                            <a:srgbClr val="03487F"/>
                          </a:solidFill>
                          <a:latin typeface="Calibri" panose="020F0502020204030204" pitchFamily="34" charset="0"/>
                          <a:cs typeface="Calibri" panose="020F0502020204030204" pitchFamily="34" charset="0"/>
                        </a:rPr>
                        <a:t>  27 Years: Public Works/ Public Utility experience</a:t>
                      </a:r>
                    </a:p>
                    <a:p>
                      <a:pPr>
                        <a:buFont typeface="Arial" pitchFamily="34" charset="0"/>
                        <a:buChar char="•"/>
                      </a:pPr>
                      <a:r>
                        <a:rPr lang="en-US" sz="1200" b="1" baseline="0" dirty="0">
                          <a:solidFill>
                            <a:srgbClr val="03487F"/>
                          </a:solidFill>
                          <a:latin typeface="Calibri" panose="020F0502020204030204" pitchFamily="34" charset="0"/>
                          <a:cs typeface="Calibri" panose="020F0502020204030204" pitchFamily="34" charset="0"/>
                        </a:rPr>
                        <a:t>  14 years working in Wenatchee/Chelan County Public Utilities at management level </a:t>
                      </a:r>
                    </a:p>
                    <a:p>
                      <a:pPr lvl="0">
                        <a:buFont typeface="Arial" pitchFamily="34" charset="0"/>
                        <a:buChar char="•"/>
                      </a:pPr>
                      <a:r>
                        <a:rPr lang="en-US" sz="1200" b="1" baseline="0" dirty="0">
                          <a:solidFill>
                            <a:srgbClr val="03487F"/>
                          </a:solidFill>
                          <a:latin typeface="Calibri" panose="020F0502020204030204" pitchFamily="34" charset="0"/>
                          <a:cs typeface="Calibri" panose="020F0502020204030204" pitchFamily="34" charset="0"/>
                        </a:rPr>
                        <a:t>  Over $30M in project management; all completed- varying from small modernization         projects to highly-complex, multi-phase modernization and construction projects</a:t>
                      </a:r>
                    </a:p>
                    <a:p>
                      <a:pPr lvl="0">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2</a:t>
                      </a:r>
                      <a:r>
                        <a:rPr lang="en-US" sz="1200" b="1" baseline="30000" dirty="0">
                          <a:solidFill>
                            <a:srgbClr val="03487F"/>
                          </a:solidFill>
                          <a:latin typeface="Calibri" panose="020F0502020204030204" pitchFamily="34" charset="0"/>
                          <a:cs typeface="Calibri" panose="020F0502020204030204" pitchFamily="34" charset="0"/>
                        </a:rPr>
                        <a:t>nd</a:t>
                      </a:r>
                      <a:r>
                        <a:rPr lang="en-US" sz="1200" b="1" dirty="0">
                          <a:solidFill>
                            <a:srgbClr val="03487F"/>
                          </a:solidFill>
                          <a:latin typeface="Calibri" panose="020F0502020204030204" pitchFamily="34" charset="0"/>
                          <a:cs typeface="Calibri" panose="020F0502020204030204" pitchFamily="34" charset="0"/>
                        </a:rPr>
                        <a:t> GC/CM program; 1</a:t>
                      </a:r>
                      <a:r>
                        <a:rPr lang="en-US" sz="1200" b="1" baseline="30000" dirty="0">
                          <a:solidFill>
                            <a:srgbClr val="03487F"/>
                          </a:solidFill>
                          <a:latin typeface="Calibri" panose="020F0502020204030204" pitchFamily="34" charset="0"/>
                          <a:cs typeface="Calibri" panose="020F0502020204030204" pitchFamily="34" charset="0"/>
                        </a:rPr>
                        <a:t>st</a:t>
                      </a:r>
                      <a:r>
                        <a:rPr lang="en-US" sz="1200" b="1" dirty="0">
                          <a:solidFill>
                            <a:srgbClr val="03487F"/>
                          </a:solidFill>
                          <a:latin typeface="Calibri" panose="020F0502020204030204" pitchFamily="34" charset="0"/>
                          <a:cs typeface="Calibri" panose="020F0502020204030204" pitchFamily="34" charset="0"/>
                        </a:rPr>
                        <a:t> still ongoing at Rock Island / Rocky Reach Hydro Projects</a:t>
                      </a:r>
                    </a:p>
                    <a:p>
                      <a:pPr lvl="0">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Extensive</a:t>
                      </a:r>
                      <a:r>
                        <a:rPr lang="en-US" sz="1200" b="1" baseline="0" dirty="0">
                          <a:solidFill>
                            <a:srgbClr val="03487F"/>
                          </a:solidFill>
                          <a:latin typeface="Calibri" panose="020F0502020204030204" pitchFamily="34" charset="0"/>
                          <a:cs typeface="Calibri" panose="020F0502020204030204" pitchFamily="34" charset="0"/>
                        </a:rPr>
                        <a:t> w</a:t>
                      </a:r>
                      <a:r>
                        <a:rPr lang="en-US" sz="1200" b="1" dirty="0">
                          <a:solidFill>
                            <a:srgbClr val="03487F"/>
                          </a:solidFill>
                          <a:latin typeface="Calibri" panose="020F0502020204030204" pitchFamily="34" charset="0"/>
                        </a:rPr>
                        <a:t>ork experience with Architectural firms, Contractors, and Public Owners- Championing Alternative Project Delivery on multiple Public Works projects in Eastern Washington- using both GC/CM and D/B Delivery</a:t>
                      </a:r>
                      <a:endParaRPr lang="en-US" sz="1200" b="1" dirty="0">
                        <a:solidFill>
                          <a:srgbClr val="03487F"/>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val="2273139743"/>
                  </a:ext>
                </a:extLst>
              </a:tr>
              <a:tr h="1243961">
                <a:tc>
                  <a:txBody>
                    <a:bodyPr/>
                    <a:lstStyle/>
                    <a:p>
                      <a:r>
                        <a:rPr lang="en-US" sz="1200" b="1" dirty="0">
                          <a:solidFill>
                            <a:srgbClr val="03487F"/>
                          </a:solidFill>
                          <a:latin typeface="Calibri" panose="020F0502020204030204" pitchFamily="34" charset="0"/>
                          <a:cs typeface="Calibri" panose="020F0502020204030204" pitchFamily="34" charset="0"/>
                        </a:rPr>
                        <a:t>David Lodge</a:t>
                      </a:r>
                    </a:p>
                    <a:p>
                      <a:r>
                        <a:rPr lang="en-US" sz="1200" b="1" dirty="0">
                          <a:solidFill>
                            <a:srgbClr val="03487F"/>
                          </a:solidFill>
                          <a:latin typeface="Calibri" panose="020F0502020204030204" pitchFamily="34" charset="0"/>
                          <a:cs typeface="Calibri" panose="020F0502020204030204" pitchFamily="34" charset="0"/>
                        </a:rPr>
                        <a:t>PMP, LEED AP</a:t>
                      </a:r>
                    </a:p>
                    <a:p>
                      <a:r>
                        <a:rPr lang="en-US" sz="1200" b="1" dirty="0">
                          <a:solidFill>
                            <a:srgbClr val="03487F"/>
                          </a:solidFill>
                          <a:latin typeface="Calibri" panose="020F0502020204030204" pitchFamily="34" charset="0"/>
                          <a:cs typeface="Calibri" panose="020F0502020204030204" pitchFamily="34" charset="0"/>
                        </a:rPr>
                        <a:t>Project </a:t>
                      </a:r>
                      <a:r>
                        <a:rPr lang="en-US" sz="1200" b="1" baseline="0" dirty="0">
                          <a:solidFill>
                            <a:srgbClr val="03487F"/>
                          </a:solidFill>
                          <a:latin typeface="Calibri" panose="020F0502020204030204" pitchFamily="34" charset="0"/>
                          <a:cs typeface="Calibri" panose="020F0502020204030204" pitchFamily="34" charset="0"/>
                        </a:rPr>
                        <a:t>Manager</a:t>
                      </a:r>
                      <a:endParaRPr lang="en-US" sz="1200" b="1" dirty="0">
                        <a:solidFill>
                          <a:srgbClr val="03487F"/>
                        </a:solidFill>
                        <a:latin typeface="Calibri" panose="020F0502020204030204" pitchFamily="34" charset="0"/>
                        <a:cs typeface="Calibri" panose="020F0502020204030204" pitchFamily="34" charset="0"/>
                      </a:endParaRPr>
                    </a:p>
                    <a:p>
                      <a:r>
                        <a:rPr lang="en-US" sz="1200" b="1" baseline="0" dirty="0">
                          <a:solidFill>
                            <a:srgbClr val="03487F"/>
                          </a:solidFill>
                          <a:latin typeface="Calibri" panose="020F0502020204030204" pitchFamily="34" charset="0"/>
                          <a:cs typeface="Calibri" panose="020F0502020204030204" pitchFamily="34" charset="0"/>
                        </a:rPr>
                        <a:t>Chelan County PUD</a:t>
                      </a:r>
                      <a:endParaRPr lang="en-US" sz="1200" b="1" dirty="0">
                        <a:solidFill>
                          <a:srgbClr val="03487F"/>
                        </a:solidFill>
                        <a:latin typeface="Calibri" panose="020F0502020204030204" pitchFamily="34" charset="0"/>
                        <a:cs typeface="Calibri" panose="020F0502020204030204" pitchFamily="34" charset="0"/>
                      </a:endParaRPr>
                    </a:p>
                  </a:txBody>
                  <a:tcPr marL="89639" marR="89639" marT="44820" marB="44820"/>
                </a:tc>
                <a:tc>
                  <a:txBody>
                    <a:bodyPr/>
                    <a:lstStyle/>
                    <a:p>
                      <a:pPr>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14+ Years Project &amp; </a:t>
                      </a:r>
                      <a:r>
                        <a:rPr lang="en-US" sz="1200" b="1" baseline="0" dirty="0">
                          <a:solidFill>
                            <a:srgbClr val="03487F"/>
                          </a:solidFill>
                          <a:latin typeface="Calibri" panose="020F0502020204030204" pitchFamily="34" charset="0"/>
                          <a:cs typeface="Calibri" panose="020F0502020204030204" pitchFamily="34" charset="0"/>
                        </a:rPr>
                        <a:t>Construction Management</a:t>
                      </a:r>
                      <a:endParaRPr lang="en-US" sz="1200" b="1" dirty="0">
                        <a:solidFill>
                          <a:srgbClr val="03487F"/>
                        </a:solidFill>
                        <a:latin typeface="Calibri" panose="020F0502020204030204" pitchFamily="34" charset="0"/>
                        <a:cs typeface="Calibri" panose="020F0502020204030204" pitchFamily="34" charset="0"/>
                      </a:endParaRPr>
                    </a:p>
                    <a:p>
                      <a:pPr>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4 completed GC/CM &amp; CM/GC Projects</a:t>
                      </a:r>
                    </a:p>
                    <a:p>
                      <a:pPr>
                        <a:buFont typeface="Arial" pitchFamily="34" charset="0"/>
                        <a:buChar char="•"/>
                      </a:pPr>
                      <a:r>
                        <a:rPr lang="en-US" sz="1200" b="1" baseline="0" dirty="0">
                          <a:solidFill>
                            <a:srgbClr val="03487F"/>
                          </a:solidFill>
                          <a:latin typeface="Calibri" panose="020F0502020204030204" pitchFamily="34" charset="0"/>
                          <a:cs typeface="Calibri" panose="020F0502020204030204" pitchFamily="34" charset="0"/>
                        </a:rPr>
                        <a:t>  Degree in Construction Management</a:t>
                      </a:r>
                    </a:p>
                    <a:p>
                      <a:pPr>
                        <a:buFont typeface="Arial" pitchFamily="34" charset="0"/>
                        <a:buChar char="•"/>
                      </a:pPr>
                      <a:r>
                        <a:rPr lang="en-US" sz="1200" b="1" dirty="0">
                          <a:solidFill>
                            <a:srgbClr val="03487F"/>
                          </a:solidFill>
                          <a:latin typeface="Calibri" panose="020F0502020204030204" pitchFamily="34" charset="0"/>
                        </a:rPr>
                        <a:t>  Capital Project Management experience totaling over $175M</a:t>
                      </a:r>
                    </a:p>
                    <a:p>
                      <a:pPr>
                        <a:buFont typeface="Arial" pitchFamily="34" charset="0"/>
                        <a:buChar char="•"/>
                      </a:pPr>
                      <a:r>
                        <a:rPr lang="en-US" sz="1200" b="1" dirty="0">
                          <a:solidFill>
                            <a:srgbClr val="03487F"/>
                          </a:solidFill>
                          <a:latin typeface="Calibri" panose="020F0502020204030204" pitchFamily="34" charset="0"/>
                        </a:rPr>
                        <a:t>  Vast Construction administration experience in competitively bid, design/build and    negotiated fee projects,</a:t>
                      </a:r>
                      <a:r>
                        <a:rPr lang="en-US" sz="1200" b="1" baseline="0" dirty="0">
                          <a:solidFill>
                            <a:srgbClr val="03487F"/>
                          </a:solidFill>
                          <a:latin typeface="Calibri" panose="020F0502020204030204" pitchFamily="34" charset="0"/>
                        </a:rPr>
                        <a:t> </a:t>
                      </a:r>
                      <a:r>
                        <a:rPr lang="en-US" sz="1200" b="1" dirty="0">
                          <a:solidFill>
                            <a:srgbClr val="03487F"/>
                          </a:solidFill>
                          <a:latin typeface="Calibri" panose="020F0502020204030204" pitchFamily="34" charset="0"/>
                        </a:rPr>
                        <a:t>including 4 GC/CM, over the last 10 years. </a:t>
                      </a:r>
                      <a:endParaRPr lang="en-US" sz="1200" b="1" dirty="0">
                        <a:solidFill>
                          <a:srgbClr val="03487F"/>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val="344799375"/>
                  </a:ext>
                </a:extLst>
              </a:tr>
              <a:tr h="567066">
                <a:tc>
                  <a:txBody>
                    <a:bodyPr/>
                    <a:lstStyle/>
                    <a:p>
                      <a:r>
                        <a:rPr lang="en-US" sz="1200" b="1" dirty="0">
                          <a:solidFill>
                            <a:srgbClr val="03487F"/>
                          </a:solidFill>
                          <a:latin typeface="Calibri" panose="020F0502020204030204" pitchFamily="34" charset="0"/>
                          <a:cs typeface="Calibri" panose="020F0502020204030204" pitchFamily="34" charset="0"/>
                        </a:rPr>
                        <a:t>Dan Cody</a:t>
                      </a:r>
                    </a:p>
                    <a:p>
                      <a:r>
                        <a:rPr lang="en-US" sz="1200" b="1" dirty="0">
                          <a:solidFill>
                            <a:srgbClr val="03487F"/>
                          </a:solidFill>
                          <a:latin typeface="Calibri" panose="020F0502020204030204" pitchFamily="34" charset="0"/>
                          <a:cs typeface="Calibri" panose="020F0502020204030204" pitchFamily="34" charset="0"/>
                        </a:rPr>
                        <a:t>Procurement &amp; PM/CM Support</a:t>
                      </a:r>
                    </a:p>
                  </a:txBody>
                  <a:tcPr marL="89639" marR="89639" marT="44820" marB="44820"/>
                </a:tc>
                <a:tc>
                  <a:txBody>
                    <a:bodyPr/>
                    <a:lstStyle/>
                    <a:p>
                      <a:pPr marL="0" indent="119063">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30+ years of Design &amp; PM/CM experience</a:t>
                      </a:r>
                    </a:p>
                    <a:p>
                      <a:pPr marL="0" indent="119063">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7 GC/CM projects completed as PM/CM</a:t>
                      </a:r>
                    </a:p>
                    <a:p>
                      <a:pPr marL="0" indent="119063">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Successful GC/CM procurement on over 20 Public Works projects</a:t>
                      </a:r>
                    </a:p>
                  </a:txBody>
                  <a:tcPr marL="89639" marR="89639" marT="44820" marB="44820"/>
                </a:tc>
                <a:extLst>
                  <a:ext uri="{0D108BD9-81ED-4DB2-BD59-A6C34878D82A}">
                    <a16:rowId xmlns:a16="http://schemas.microsoft.com/office/drawing/2014/main" val="2613193416"/>
                  </a:ext>
                </a:extLst>
              </a:tr>
              <a:tr h="579643">
                <a:tc>
                  <a:txBody>
                    <a:bodyPr/>
                    <a:lstStyle/>
                    <a:p>
                      <a:r>
                        <a:rPr lang="en-US" sz="1200" b="1" dirty="0">
                          <a:solidFill>
                            <a:srgbClr val="03487F"/>
                          </a:solidFill>
                          <a:latin typeface="Calibri" panose="020F0502020204030204" pitchFamily="34" charset="0"/>
                          <a:cs typeface="Calibri" panose="020F0502020204030204" pitchFamily="34" charset="0"/>
                        </a:rPr>
                        <a:t>Jim Dugan</a:t>
                      </a:r>
                    </a:p>
                    <a:p>
                      <a:r>
                        <a:rPr lang="en-US" sz="1200" b="1" dirty="0">
                          <a:solidFill>
                            <a:srgbClr val="03487F"/>
                          </a:solidFill>
                          <a:latin typeface="Calibri" panose="020F0502020204030204" pitchFamily="34" charset="0"/>
                          <a:cs typeface="Calibri" panose="020F0502020204030204" pitchFamily="34" charset="0"/>
                        </a:rPr>
                        <a:t>Program Director, GC/CM Advisor</a:t>
                      </a:r>
                    </a:p>
                    <a:p>
                      <a:r>
                        <a:rPr lang="en-US" sz="1200" b="1" dirty="0">
                          <a:solidFill>
                            <a:srgbClr val="03487F"/>
                          </a:solidFill>
                          <a:latin typeface="Calibri" panose="020F0502020204030204" pitchFamily="34" charset="0"/>
                          <a:cs typeface="Calibri" panose="020F0502020204030204" pitchFamily="34" charset="0"/>
                        </a:rPr>
                        <a:t>Parametrix</a:t>
                      </a:r>
                    </a:p>
                  </a:txBody>
                  <a:tcPr marL="89639" marR="89639" marT="44820" marB="44820"/>
                </a:tc>
                <a:tc>
                  <a:txBody>
                    <a:bodyPr/>
                    <a:lstStyle/>
                    <a:p>
                      <a:pPr>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40+ Years Program / Project</a:t>
                      </a:r>
                      <a:r>
                        <a:rPr lang="en-US" sz="1200" b="1" baseline="0" dirty="0">
                          <a:solidFill>
                            <a:srgbClr val="03487F"/>
                          </a:solidFill>
                          <a:latin typeface="Calibri" panose="020F0502020204030204" pitchFamily="34" charset="0"/>
                          <a:cs typeface="Calibri" panose="020F0502020204030204" pitchFamily="34" charset="0"/>
                        </a:rPr>
                        <a:t> Management</a:t>
                      </a:r>
                      <a:endParaRPr lang="en-US" sz="1200" b="1" dirty="0">
                        <a:solidFill>
                          <a:srgbClr val="03487F"/>
                        </a:solidFill>
                        <a:latin typeface="Calibri" panose="020F0502020204030204" pitchFamily="34" charset="0"/>
                        <a:cs typeface="Calibri" panose="020F0502020204030204" pitchFamily="34" charset="0"/>
                      </a:endParaRPr>
                    </a:p>
                    <a:p>
                      <a:pPr>
                        <a:buFont typeface="Arial" pitchFamily="34" charset="0"/>
                        <a:buChar char="•"/>
                      </a:pPr>
                      <a:r>
                        <a:rPr lang="en-US" sz="1200" b="1" dirty="0">
                          <a:solidFill>
                            <a:srgbClr val="03487F"/>
                          </a:solidFill>
                          <a:latin typeface="Calibri" panose="020F0502020204030204" pitchFamily="34" charset="0"/>
                          <a:cs typeface="Calibri" panose="020F0502020204030204" pitchFamily="34" charset="0"/>
                        </a:rPr>
                        <a:t>  39 GC/CM Projects completed; 12 as PIC/PM or CM</a:t>
                      </a:r>
                    </a:p>
                    <a:p>
                      <a:pPr>
                        <a:buFont typeface="Arial" pitchFamily="34" charset="0"/>
                        <a:buChar char="•"/>
                      </a:pPr>
                      <a:r>
                        <a:rPr lang="en-US" sz="1200" b="1" baseline="0" dirty="0">
                          <a:solidFill>
                            <a:srgbClr val="03487F"/>
                          </a:solidFill>
                          <a:latin typeface="Calibri" panose="020F0502020204030204" pitchFamily="34" charset="0"/>
                          <a:cs typeface="Calibri" panose="020F0502020204030204" pitchFamily="34" charset="0"/>
                        </a:rPr>
                        <a:t>  Elected to Project Review Committee July 1, 2016; currently Vice Chair</a:t>
                      </a:r>
                      <a:endParaRPr lang="en-US" sz="1200" b="1" dirty="0">
                        <a:solidFill>
                          <a:srgbClr val="03487F"/>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val="186042735"/>
                  </a:ext>
                </a:extLst>
              </a:tr>
              <a:tr h="1243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Randy Cook</a:t>
                      </a:r>
                      <a:b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b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AIA, LEED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Architect, Principal-in-Charge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TCF Architecture</a:t>
                      </a:r>
                      <a:endParaRPr kumimoji="0" lang="en-US" sz="1200" b="1" i="0"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endParaRPr>
                    </a:p>
                  </a:txBody>
                  <a:tcPr marL="89639" marR="89639" marT="44820" marB="4482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3487F"/>
                          </a:solidFill>
                          <a:latin typeface="Calibri" panose="020F0502020204030204" pitchFamily="34" charset="0"/>
                          <a:cs typeface="Calibri" panose="020F0502020204030204" pitchFamily="34" charset="0"/>
                        </a:rPr>
                        <a:t>  </a:t>
                      </a: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27 Years Specializing Maintenance, Operations &amp; Administrative Facility Design for public owners throughout Washington State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 2 current GC/CM projects with Chelan County PUD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3487F"/>
                          </a:solidFill>
                          <a:effectLst/>
                          <a:uLnTx/>
                          <a:uFillTx/>
                          <a:latin typeface="Calibri" panose="020F0502020204030204" pitchFamily="34" charset="0"/>
                          <a:cs typeface="Calibri" panose="020F0502020204030204" pitchFamily="34" charset="0"/>
                        </a:rPr>
                        <a:t>Managing Principal of TCF Architecture with 9 successfully-delivered GC/CM projects</a:t>
                      </a:r>
                    </a:p>
                  </a:txBody>
                  <a:tcPr marL="89639" marR="89639" marT="44820" marB="44820"/>
                </a:tc>
                <a:extLst>
                  <a:ext uri="{0D108BD9-81ED-4DB2-BD59-A6C34878D82A}">
                    <a16:rowId xmlns:a16="http://schemas.microsoft.com/office/drawing/2014/main" val="4025585254"/>
                  </a:ext>
                </a:extLst>
              </a:tr>
            </a:tbl>
          </a:graphicData>
        </a:graphic>
      </p:graphicFrame>
    </p:spTree>
    <p:extLst>
      <p:ext uri="{BB962C8B-B14F-4D97-AF65-F5344CB8AC3E}">
        <p14:creationId xmlns:p14="http://schemas.microsoft.com/office/powerpoint/2010/main" val="7080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9" y="-1"/>
            <a:ext cx="7613374" cy="745435"/>
          </a:xfrm>
        </p:spPr>
        <p:txBody>
          <a:bodyPr>
            <a:normAutofit fontScale="90000"/>
          </a:bodyPr>
          <a:lstStyle/>
          <a:p>
            <a:br>
              <a:rPr lang="en-US" sz="3400" b="1" u="sng" dirty="0">
                <a:solidFill>
                  <a:srgbClr val="084974"/>
                </a:solidFill>
                <a:latin typeface="Calibri" panose="020F0502020204030204" pitchFamily="34" charset="0"/>
              </a:rPr>
            </a:br>
            <a:r>
              <a:rPr lang="en-US" sz="3600" b="1" u="sng" dirty="0">
                <a:solidFill>
                  <a:srgbClr val="03487F"/>
                </a:solidFill>
                <a:latin typeface="Calibri" panose="020F0502020204030204" pitchFamily="34" charset="0"/>
              </a:rPr>
              <a:t>Project Management Organization Chart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5513" y="745434"/>
            <a:ext cx="4716625" cy="6103867"/>
          </a:xfrm>
          <a:solidFill>
            <a:srgbClr val="E7E0C7"/>
          </a:solidFill>
        </p:spPr>
      </p:pic>
    </p:spTree>
    <p:extLst>
      <p:ext uri="{BB962C8B-B14F-4D97-AF65-F5344CB8AC3E}">
        <p14:creationId xmlns:p14="http://schemas.microsoft.com/office/powerpoint/2010/main" val="213306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9" y="105565"/>
            <a:ext cx="7727627" cy="878409"/>
          </a:xfrm>
        </p:spPr>
        <p:txBody>
          <a:bodyPr>
            <a:normAutofit/>
          </a:bodyPr>
          <a:lstStyle/>
          <a:p>
            <a:r>
              <a:rPr lang="en-US" sz="3200" b="1" u="sng" dirty="0">
                <a:solidFill>
                  <a:srgbClr val="03487F"/>
                </a:solidFill>
                <a:latin typeface="Calibri" panose="020F0502020204030204" pitchFamily="34" charset="0"/>
              </a:rPr>
              <a:t>Summary</a:t>
            </a:r>
          </a:p>
        </p:txBody>
      </p:sp>
      <p:sp>
        <p:nvSpPr>
          <p:cNvPr id="3" name="Content Placeholder 2"/>
          <p:cNvSpPr>
            <a:spLocks noGrp="1"/>
          </p:cNvSpPr>
          <p:nvPr>
            <p:ph idx="1"/>
          </p:nvPr>
        </p:nvSpPr>
        <p:spPr>
          <a:xfrm>
            <a:off x="482321" y="1135464"/>
            <a:ext cx="7930159" cy="4493176"/>
          </a:xfrm>
        </p:spPr>
        <p:txBody>
          <a:bodyPr>
            <a:normAutofit lnSpcReduction="10000"/>
          </a:bodyPr>
          <a:lstStyle/>
          <a:p>
            <a:r>
              <a:rPr lang="en-US" sz="2000" dirty="0">
                <a:solidFill>
                  <a:srgbClr val="03487F"/>
                </a:solidFill>
                <a:latin typeface="Calibri" panose="020F0502020204030204" pitchFamily="34" charset="0"/>
              </a:rPr>
              <a:t>Project is funded with the appropriate budget and time allowances</a:t>
            </a:r>
          </a:p>
          <a:p>
            <a:r>
              <a:rPr lang="en-US" sz="2000" dirty="0">
                <a:solidFill>
                  <a:srgbClr val="03487F"/>
                </a:solidFill>
                <a:latin typeface="Calibri" panose="020F0502020204030204" pitchFamily="34" charset="0"/>
              </a:rPr>
              <a:t>Project meets several criteria of RCW 39.10.340 for GC/CM Delivery</a:t>
            </a:r>
          </a:p>
          <a:p>
            <a:r>
              <a:rPr lang="en-US" sz="2000" dirty="0">
                <a:solidFill>
                  <a:srgbClr val="03487F"/>
                </a:solidFill>
                <a:latin typeface="Calibri" panose="020F0502020204030204" pitchFamily="34" charset="0"/>
              </a:rPr>
              <a:t>Utilization of the GC/CM delivery method will provide multiple benefits for the District; its customer-owners will benefit greatly from the value of this program</a:t>
            </a:r>
          </a:p>
          <a:p>
            <a:r>
              <a:rPr lang="en-US" sz="2000" dirty="0">
                <a:solidFill>
                  <a:srgbClr val="03487F"/>
                </a:solidFill>
                <a:latin typeface="Calibri" panose="020F0502020204030204" pitchFamily="34" charset="0"/>
              </a:rPr>
              <a:t>Project Team has the necessary experience and will provide leadership continuity for the Project’s various pieces</a:t>
            </a:r>
          </a:p>
          <a:p>
            <a:r>
              <a:rPr lang="en-US" sz="2000" dirty="0">
                <a:solidFill>
                  <a:srgbClr val="03487F"/>
                </a:solidFill>
                <a:latin typeface="Calibri" panose="020F0502020204030204" pitchFamily="34" charset="0"/>
              </a:rPr>
              <a:t>Project Team has the capacity and availability for the Project’s program</a:t>
            </a:r>
          </a:p>
          <a:p>
            <a:r>
              <a:rPr lang="en-US" sz="2000" dirty="0">
                <a:solidFill>
                  <a:srgbClr val="03487F"/>
                </a:solidFill>
                <a:latin typeface="Calibri" panose="020F0502020204030204" pitchFamily="34" charset="0"/>
              </a:rPr>
              <a:t>Project Team is prepared and ready to proceed</a:t>
            </a:r>
          </a:p>
          <a:p>
            <a:r>
              <a:rPr lang="en-US" sz="2000" dirty="0">
                <a:solidFill>
                  <a:srgbClr val="03487F"/>
                </a:solidFill>
                <a:latin typeface="Calibri" panose="020F0502020204030204" pitchFamily="34" charset="0"/>
              </a:rPr>
              <a:t>Project Team has an appropriate management plan to service the critical needs of the project and its performance</a:t>
            </a:r>
          </a:p>
          <a:p>
            <a:pPr marL="0" indent="0">
              <a:buNone/>
            </a:pPr>
            <a:endParaRPr lang="en-US" sz="2000" dirty="0">
              <a:solidFill>
                <a:srgbClr val="03487F"/>
              </a:solidFill>
              <a:latin typeface="Calibri" panose="020F0502020204030204" pitchFamily="34" charset="0"/>
            </a:endParaRPr>
          </a:p>
          <a:p>
            <a:endParaRPr lang="en-US" sz="2000" dirty="0">
              <a:solidFill>
                <a:srgbClr val="03487F"/>
              </a:solidFill>
              <a:latin typeface="Calibri" panose="020F0502020204030204" pitchFamily="34" charset="0"/>
            </a:endParaRPr>
          </a:p>
        </p:txBody>
      </p:sp>
    </p:spTree>
    <p:extLst>
      <p:ext uri="{BB962C8B-B14F-4D97-AF65-F5344CB8AC3E}">
        <p14:creationId xmlns:p14="http://schemas.microsoft.com/office/powerpoint/2010/main" val="246131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00100" y="3429000"/>
            <a:ext cx="7543800" cy="1031875"/>
          </a:xfrm>
        </p:spPr>
        <p:txBody>
          <a:bodyPr>
            <a:normAutofit/>
          </a:bodyPr>
          <a:lstStyle/>
          <a:p>
            <a:pPr algn="ctr"/>
            <a:r>
              <a:rPr lang="en-US" sz="4800" b="1" dirty="0">
                <a:solidFill>
                  <a:srgbClr val="03487F"/>
                </a:solidFill>
                <a:latin typeface="Calibri" panose="020F0502020204030204" pitchFamily="34" charset="0"/>
              </a:rPr>
              <a:t>Thank you!</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731" y="1019590"/>
            <a:ext cx="2288538" cy="2288538"/>
          </a:xfrm>
          <a:prstGeom prst="rect">
            <a:avLst/>
          </a:prstGeom>
        </p:spPr>
      </p:pic>
    </p:spTree>
    <p:extLst>
      <p:ext uri="{BB962C8B-B14F-4D97-AF65-F5344CB8AC3E}">
        <p14:creationId xmlns:p14="http://schemas.microsoft.com/office/powerpoint/2010/main" val="331569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445" y="3159512"/>
            <a:ext cx="7620000" cy="1143000"/>
          </a:xfrm>
        </p:spPr>
        <p:txBody>
          <a:bodyPr/>
          <a:lstStyle/>
          <a:p>
            <a:pPr algn="ctr"/>
            <a:r>
              <a:rPr lang="en-US" sz="4400" b="1" dirty="0">
                <a:solidFill>
                  <a:srgbClr val="03487F"/>
                </a:solidFill>
                <a:latin typeface="Calibri" panose="020F0502020204030204" pitchFamily="34" charset="0"/>
              </a:rPr>
              <a:t>Team Introductions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76" y="728875"/>
            <a:ext cx="2288538" cy="2288538"/>
          </a:xfrm>
          <a:prstGeom prst="rect">
            <a:avLst/>
          </a:prstGeom>
        </p:spPr>
      </p:pic>
    </p:spTree>
    <p:extLst>
      <p:ext uri="{BB962C8B-B14F-4D97-AF65-F5344CB8AC3E}">
        <p14:creationId xmlns:p14="http://schemas.microsoft.com/office/powerpoint/2010/main" val="135581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755" y="0"/>
            <a:ext cx="7276474" cy="815364"/>
          </a:xfrm>
        </p:spPr>
        <p:txBody>
          <a:bodyPr>
            <a:normAutofit/>
          </a:bodyPr>
          <a:lstStyle/>
          <a:p>
            <a:r>
              <a:rPr lang="en-US" sz="3200" b="1" u="sng" dirty="0">
                <a:solidFill>
                  <a:srgbClr val="03487F"/>
                </a:solidFill>
                <a:latin typeface="Calibri" panose="020F0502020204030204" pitchFamily="34" charset="0"/>
              </a:rPr>
              <a:t>Project Team – Here Today</a:t>
            </a:r>
          </a:p>
        </p:txBody>
      </p:sp>
      <p:sp>
        <p:nvSpPr>
          <p:cNvPr id="3" name="Content Placeholder 2"/>
          <p:cNvSpPr>
            <a:spLocks noGrp="1"/>
          </p:cNvSpPr>
          <p:nvPr>
            <p:ph idx="1"/>
          </p:nvPr>
        </p:nvSpPr>
        <p:spPr>
          <a:xfrm>
            <a:off x="376755" y="1068012"/>
            <a:ext cx="7517452" cy="5503657"/>
          </a:xfrm>
        </p:spPr>
        <p:txBody>
          <a:bodyPr>
            <a:normAutofit fontScale="85000" lnSpcReduction="20000"/>
          </a:bodyPr>
          <a:lstStyle/>
          <a:p>
            <a:pPr marL="0" indent="0">
              <a:buNone/>
            </a:pPr>
            <a:r>
              <a:rPr lang="en-US" sz="1750" b="1" u="sng" dirty="0">
                <a:solidFill>
                  <a:srgbClr val="03487F"/>
                </a:solidFill>
                <a:latin typeface="Calibri" panose="020F0502020204030204" pitchFamily="34" charset="0"/>
              </a:rPr>
              <a:t>Chelan County PUD:</a:t>
            </a:r>
          </a:p>
          <a:p>
            <a:r>
              <a:rPr lang="en-US" sz="1750" b="1" dirty="0">
                <a:solidFill>
                  <a:srgbClr val="03487F"/>
                </a:solidFill>
                <a:latin typeface="Calibri" panose="020F0502020204030204" pitchFamily="34" charset="0"/>
              </a:rPr>
              <a:t>Dan Frazier – Director, Shared Services</a:t>
            </a:r>
          </a:p>
          <a:p>
            <a:r>
              <a:rPr lang="en-US" sz="1750" b="1" dirty="0">
                <a:solidFill>
                  <a:srgbClr val="03487F"/>
                </a:solidFill>
                <a:latin typeface="Calibri" panose="020F0502020204030204" pitchFamily="34" charset="0"/>
              </a:rPr>
              <a:t>David Lodge, PMP, LEED AP – Project Manager</a:t>
            </a:r>
          </a:p>
          <a:p>
            <a:r>
              <a:rPr lang="en-US" sz="1750" b="1" dirty="0">
                <a:solidFill>
                  <a:srgbClr val="03487F"/>
                </a:solidFill>
                <a:latin typeface="Calibri" panose="020F0502020204030204" pitchFamily="34" charset="0"/>
              </a:rPr>
              <a:t>Casey Headlee – Construction Manager</a:t>
            </a:r>
            <a:br>
              <a:rPr lang="en-US" sz="1750" b="1" dirty="0">
                <a:solidFill>
                  <a:srgbClr val="03487F"/>
                </a:solidFill>
                <a:latin typeface="Calibri" panose="020F0502020204030204" pitchFamily="34" charset="0"/>
              </a:rPr>
            </a:br>
            <a:endParaRPr lang="en-US" sz="1750" b="1" dirty="0">
              <a:solidFill>
                <a:srgbClr val="03487F"/>
              </a:solidFill>
              <a:latin typeface="Calibri" panose="020F0502020204030204" pitchFamily="34" charset="0"/>
            </a:endParaRPr>
          </a:p>
          <a:p>
            <a:pPr marL="0" indent="0">
              <a:buNone/>
            </a:pPr>
            <a:r>
              <a:rPr lang="en-US" sz="1750" b="1" u="sng" dirty="0">
                <a:solidFill>
                  <a:srgbClr val="03487F"/>
                </a:solidFill>
                <a:latin typeface="Calibri" panose="020F0502020204030204" pitchFamily="34" charset="0"/>
              </a:rPr>
              <a:t>Parametrix:</a:t>
            </a:r>
          </a:p>
          <a:p>
            <a:r>
              <a:rPr lang="en-US" sz="1750" b="1" dirty="0">
                <a:solidFill>
                  <a:srgbClr val="03487F"/>
                </a:solidFill>
                <a:latin typeface="Calibri" panose="020F0502020204030204" pitchFamily="34" charset="0"/>
              </a:rPr>
              <a:t>Jim Dugan – Program Manager, GC/CM Advisor</a:t>
            </a:r>
          </a:p>
          <a:p>
            <a:r>
              <a:rPr lang="en-US" sz="1750" b="1" dirty="0">
                <a:solidFill>
                  <a:srgbClr val="03487F"/>
                </a:solidFill>
                <a:latin typeface="Calibri" panose="020F0502020204030204" pitchFamily="34" charset="0"/>
              </a:rPr>
              <a:t>Dan Cody – GC/CM Procurement and PM/CM Advisory Support</a:t>
            </a:r>
          </a:p>
          <a:p>
            <a:r>
              <a:rPr lang="en-US" sz="1750" b="1" dirty="0">
                <a:solidFill>
                  <a:srgbClr val="03487F"/>
                </a:solidFill>
                <a:latin typeface="Calibri" panose="020F0502020204030204" pitchFamily="34" charset="0"/>
              </a:rPr>
              <a:t>Jesse Noga – GC/CM Procurement Support</a:t>
            </a:r>
            <a:br>
              <a:rPr lang="en-US" sz="1750" b="1" dirty="0">
                <a:solidFill>
                  <a:srgbClr val="03487F"/>
                </a:solidFill>
                <a:latin typeface="Calibri" panose="020F0502020204030204" pitchFamily="34" charset="0"/>
              </a:rPr>
            </a:br>
            <a:br>
              <a:rPr lang="en-US" sz="1750" b="1" dirty="0">
                <a:solidFill>
                  <a:srgbClr val="03487F"/>
                </a:solidFill>
                <a:latin typeface="Calibri" panose="020F0502020204030204" pitchFamily="34" charset="0"/>
              </a:rPr>
            </a:br>
            <a:endParaRPr lang="en-US" sz="1750" b="1" dirty="0">
              <a:solidFill>
                <a:srgbClr val="03487F"/>
              </a:solidFill>
              <a:latin typeface="Calibri" panose="020F0502020204030204" pitchFamily="34" charset="0"/>
            </a:endParaRPr>
          </a:p>
          <a:p>
            <a:pPr marL="0" indent="0">
              <a:buNone/>
            </a:pPr>
            <a:r>
              <a:rPr lang="en-US" sz="1750" b="1" u="sng" dirty="0">
                <a:solidFill>
                  <a:srgbClr val="03487F"/>
                </a:solidFill>
                <a:latin typeface="Calibri" panose="020F0502020204030204" pitchFamily="34" charset="0"/>
              </a:rPr>
              <a:t> TCF Architecture:</a:t>
            </a:r>
          </a:p>
          <a:p>
            <a:r>
              <a:rPr lang="en-US" sz="1750" b="1" dirty="0">
                <a:solidFill>
                  <a:srgbClr val="03487F"/>
                </a:solidFill>
                <a:latin typeface="Calibri" panose="020F0502020204030204" pitchFamily="34" charset="0"/>
              </a:rPr>
              <a:t>Randy Cook, AIA, LEED AP – Partner, Principal In Charge, Design Team Lead</a:t>
            </a:r>
          </a:p>
          <a:p>
            <a:r>
              <a:rPr lang="en-US" sz="1750" b="1" dirty="0">
                <a:solidFill>
                  <a:srgbClr val="03487F"/>
                </a:solidFill>
                <a:latin typeface="Calibri" panose="020F0502020204030204" pitchFamily="34" charset="0"/>
              </a:rPr>
              <a:t>Gail Merth, AIA, LEED AP BD+C – Project Manager, Designer</a:t>
            </a:r>
          </a:p>
          <a:p>
            <a:endParaRPr lang="en-US" sz="1750" b="1" dirty="0">
              <a:solidFill>
                <a:srgbClr val="03487F"/>
              </a:solidFill>
              <a:latin typeface="Calibri" panose="020F0502020204030204" pitchFamily="34" charset="0"/>
            </a:endParaRPr>
          </a:p>
          <a:p>
            <a:pPr marL="0" indent="0">
              <a:lnSpc>
                <a:spcPct val="120000"/>
              </a:lnSpc>
              <a:spcBef>
                <a:spcPts val="0"/>
              </a:spcBef>
              <a:buNone/>
            </a:pPr>
            <a:r>
              <a:rPr lang="en-US" sz="1750" b="1" u="sng" dirty="0">
                <a:solidFill>
                  <a:srgbClr val="03487F"/>
                </a:solidFill>
                <a:latin typeface="Calibri" panose="020F0502020204030204" pitchFamily="34" charset="0"/>
              </a:rPr>
              <a:t>Perkins </a:t>
            </a:r>
            <a:r>
              <a:rPr lang="en-US" sz="1750" b="1" u="sng" dirty="0" err="1">
                <a:solidFill>
                  <a:srgbClr val="03487F"/>
                </a:solidFill>
                <a:latin typeface="Calibri" panose="020F0502020204030204" pitchFamily="34" charset="0"/>
              </a:rPr>
              <a:t>Coie</a:t>
            </a:r>
            <a:r>
              <a:rPr lang="en-US" sz="1750" b="1" u="sng" dirty="0">
                <a:solidFill>
                  <a:srgbClr val="03487F"/>
                </a:solidFill>
                <a:latin typeface="Calibri" panose="020F0502020204030204" pitchFamily="34" charset="0"/>
              </a:rPr>
              <a:t> Law:</a:t>
            </a:r>
          </a:p>
          <a:p>
            <a:pPr>
              <a:lnSpc>
                <a:spcPct val="120000"/>
              </a:lnSpc>
              <a:spcBef>
                <a:spcPts val="0"/>
              </a:spcBef>
            </a:pPr>
            <a:r>
              <a:rPr lang="en-US" sz="1750" b="1" dirty="0" err="1">
                <a:solidFill>
                  <a:srgbClr val="03487F"/>
                </a:solidFill>
                <a:latin typeface="Calibri" panose="020F0502020204030204" pitchFamily="34" charset="0"/>
              </a:rPr>
              <a:t>Graehm</a:t>
            </a:r>
            <a:r>
              <a:rPr lang="en-US" sz="1750" b="1" dirty="0">
                <a:solidFill>
                  <a:srgbClr val="03487F"/>
                </a:solidFill>
                <a:latin typeface="Calibri" panose="020F0502020204030204" pitchFamily="34" charset="0"/>
              </a:rPr>
              <a:t> Wallace – External GC/CM Advisory Services &amp; Legal Counsel</a:t>
            </a:r>
          </a:p>
          <a:p>
            <a:endParaRPr lang="en-US" sz="1750" b="1" u="sng" dirty="0">
              <a:solidFill>
                <a:srgbClr val="03487F"/>
              </a:solidFill>
              <a:latin typeface="Calibri" panose="020F0502020204030204" pitchFamily="34" charset="0"/>
            </a:endParaRPr>
          </a:p>
        </p:txBody>
      </p:sp>
    </p:spTree>
    <p:extLst>
      <p:ext uri="{BB962C8B-B14F-4D97-AF65-F5344CB8AC3E}">
        <p14:creationId xmlns:p14="http://schemas.microsoft.com/office/powerpoint/2010/main" val="292033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016" y="1155560"/>
            <a:ext cx="7469563" cy="5097895"/>
          </a:xfrm>
        </p:spPr>
        <p:txBody>
          <a:bodyPr>
            <a:normAutofit/>
          </a:bodyPr>
          <a:lstStyle/>
          <a:p>
            <a:pPr marL="0" indent="0">
              <a:lnSpc>
                <a:spcPct val="120000"/>
              </a:lnSpc>
              <a:spcBef>
                <a:spcPts val="0"/>
              </a:spcBef>
              <a:buNone/>
            </a:pPr>
            <a:r>
              <a:rPr lang="en-US" sz="1600" b="1" u="sng" dirty="0">
                <a:solidFill>
                  <a:srgbClr val="03487F"/>
                </a:solidFill>
                <a:latin typeface="Calibri" panose="020F0502020204030204" pitchFamily="34" charset="0"/>
              </a:rPr>
              <a:t>Chelan County PUD:</a:t>
            </a:r>
          </a:p>
          <a:p>
            <a:pPr>
              <a:lnSpc>
                <a:spcPct val="120000"/>
              </a:lnSpc>
              <a:spcBef>
                <a:spcPts val="0"/>
              </a:spcBef>
            </a:pPr>
            <a:r>
              <a:rPr lang="en-US" sz="1600" b="1" dirty="0">
                <a:solidFill>
                  <a:srgbClr val="03487F"/>
                </a:solidFill>
                <a:latin typeface="Calibri" panose="020F0502020204030204" pitchFamily="34" charset="0"/>
              </a:rPr>
              <a:t>Steve Wright – General Manager</a:t>
            </a:r>
          </a:p>
          <a:p>
            <a:pPr>
              <a:lnSpc>
                <a:spcPct val="120000"/>
              </a:lnSpc>
              <a:spcBef>
                <a:spcPts val="0"/>
              </a:spcBef>
            </a:pPr>
            <a:r>
              <a:rPr lang="en-US" sz="1600" b="1" dirty="0">
                <a:solidFill>
                  <a:srgbClr val="03487F"/>
                </a:solidFill>
                <a:latin typeface="Calibri" panose="020F0502020204030204" pitchFamily="34" charset="0"/>
              </a:rPr>
              <a:t>Justin Erickson – Managing Director, District Services</a:t>
            </a:r>
          </a:p>
          <a:p>
            <a:pPr>
              <a:lnSpc>
                <a:spcPct val="120000"/>
              </a:lnSpc>
              <a:spcBef>
                <a:spcPts val="0"/>
              </a:spcBef>
            </a:pPr>
            <a:r>
              <a:rPr lang="en-US" sz="1600" b="1" dirty="0">
                <a:solidFill>
                  <a:srgbClr val="03487F"/>
                </a:solidFill>
                <a:latin typeface="Calibri" panose="020F0502020204030204" pitchFamily="34" charset="0"/>
              </a:rPr>
              <a:t>Erick </a:t>
            </a:r>
            <a:r>
              <a:rPr lang="en-US" sz="1600" b="1" dirty="0" err="1">
                <a:solidFill>
                  <a:srgbClr val="03487F"/>
                </a:solidFill>
                <a:latin typeface="Calibri" panose="020F0502020204030204" pitchFamily="34" charset="0"/>
              </a:rPr>
              <a:t>Wahlquist</a:t>
            </a:r>
            <a:r>
              <a:rPr lang="en-US" sz="1600" b="1" dirty="0">
                <a:solidFill>
                  <a:srgbClr val="03487F"/>
                </a:solidFill>
                <a:latin typeface="Calibri" panose="020F0502020204030204" pitchFamily="34" charset="0"/>
              </a:rPr>
              <a:t> – General Counsel</a:t>
            </a:r>
          </a:p>
          <a:p>
            <a:pPr>
              <a:lnSpc>
                <a:spcPct val="120000"/>
              </a:lnSpc>
              <a:spcBef>
                <a:spcPts val="0"/>
              </a:spcBef>
            </a:pPr>
            <a:r>
              <a:rPr lang="en-US" sz="1600" b="1" dirty="0">
                <a:solidFill>
                  <a:srgbClr val="03487F"/>
                </a:solidFill>
                <a:latin typeface="Calibri" panose="020F0502020204030204" pitchFamily="34" charset="0"/>
              </a:rPr>
              <a:t>Katie Yount – Contract Legal Review/ Public Records Officer</a:t>
            </a:r>
          </a:p>
          <a:p>
            <a:pPr>
              <a:lnSpc>
                <a:spcPct val="120000"/>
              </a:lnSpc>
              <a:spcBef>
                <a:spcPts val="0"/>
              </a:spcBef>
            </a:pPr>
            <a:r>
              <a:rPr lang="en-US" sz="1600" b="1" dirty="0">
                <a:solidFill>
                  <a:srgbClr val="03487F"/>
                </a:solidFill>
                <a:latin typeface="Calibri" panose="020F0502020204030204" pitchFamily="34" charset="0"/>
              </a:rPr>
              <a:t>Brenda </a:t>
            </a:r>
            <a:r>
              <a:rPr lang="en-US" sz="1600" b="1" dirty="0" err="1">
                <a:solidFill>
                  <a:srgbClr val="03487F"/>
                </a:solidFill>
                <a:latin typeface="Calibri" panose="020F0502020204030204" pitchFamily="34" charset="0"/>
              </a:rPr>
              <a:t>Guske</a:t>
            </a:r>
            <a:r>
              <a:rPr lang="en-US" sz="1600" b="1" dirty="0">
                <a:solidFill>
                  <a:srgbClr val="03487F"/>
                </a:solidFill>
                <a:latin typeface="Calibri" panose="020F0502020204030204" pitchFamily="34" charset="0"/>
              </a:rPr>
              <a:t> – Contract Specialist</a:t>
            </a:r>
          </a:p>
          <a:p>
            <a:pPr marL="0" indent="0">
              <a:lnSpc>
                <a:spcPct val="120000"/>
              </a:lnSpc>
              <a:spcBef>
                <a:spcPts val="0"/>
              </a:spcBef>
              <a:buNone/>
            </a:pPr>
            <a:endParaRPr lang="en-US" sz="1600" b="1" u="sng" dirty="0">
              <a:solidFill>
                <a:srgbClr val="03487F"/>
              </a:solidFill>
              <a:latin typeface="Calibri" panose="020F0502020204030204" pitchFamily="34" charset="0"/>
            </a:endParaRPr>
          </a:p>
          <a:p>
            <a:pPr marL="0" indent="0">
              <a:lnSpc>
                <a:spcPct val="120000"/>
              </a:lnSpc>
              <a:spcBef>
                <a:spcPts val="0"/>
              </a:spcBef>
              <a:buNone/>
            </a:pPr>
            <a:r>
              <a:rPr lang="en-US" sz="1600" b="1" u="sng" dirty="0" err="1">
                <a:solidFill>
                  <a:srgbClr val="03487F"/>
                </a:solidFill>
                <a:latin typeface="Calibri" panose="020F0502020204030204" pitchFamily="34" charset="0"/>
              </a:rPr>
              <a:t>Parametrix</a:t>
            </a:r>
            <a:r>
              <a:rPr lang="en-US" sz="1600" b="1" u="sng" dirty="0">
                <a:solidFill>
                  <a:srgbClr val="03487F"/>
                </a:solidFill>
                <a:latin typeface="Calibri" panose="020F0502020204030204" pitchFamily="34" charset="0"/>
              </a:rPr>
              <a:t>:</a:t>
            </a:r>
          </a:p>
          <a:p>
            <a:pPr>
              <a:lnSpc>
                <a:spcPct val="120000"/>
              </a:lnSpc>
              <a:spcBef>
                <a:spcPts val="0"/>
              </a:spcBef>
            </a:pPr>
            <a:r>
              <a:rPr lang="en-US" sz="1600" b="1" dirty="0">
                <a:solidFill>
                  <a:srgbClr val="03487F"/>
                </a:solidFill>
                <a:latin typeface="Calibri" panose="020F0502020204030204" pitchFamily="34" charset="0"/>
              </a:rPr>
              <a:t>Maggie Anderson – GC/CM Project Controls and Support</a:t>
            </a:r>
          </a:p>
          <a:p>
            <a:pPr marL="0" indent="0">
              <a:lnSpc>
                <a:spcPct val="120000"/>
              </a:lnSpc>
              <a:spcBef>
                <a:spcPts val="0"/>
              </a:spcBef>
              <a:buNone/>
            </a:pPr>
            <a:br>
              <a:rPr lang="en-US" sz="1600" b="1" u="sng" dirty="0">
                <a:solidFill>
                  <a:srgbClr val="03487F"/>
                </a:solidFill>
                <a:latin typeface="Calibri" panose="020F0502020204030204" pitchFamily="34" charset="0"/>
              </a:rPr>
            </a:br>
            <a:r>
              <a:rPr lang="en-US" sz="1600" b="1" u="sng" dirty="0">
                <a:solidFill>
                  <a:srgbClr val="03487F"/>
                </a:solidFill>
                <a:latin typeface="Calibri" panose="020F0502020204030204" pitchFamily="34" charset="0"/>
              </a:rPr>
              <a:t>TCF Architecture:</a:t>
            </a:r>
          </a:p>
          <a:p>
            <a:pPr>
              <a:lnSpc>
                <a:spcPct val="120000"/>
              </a:lnSpc>
              <a:spcBef>
                <a:spcPts val="0"/>
              </a:spcBef>
            </a:pPr>
            <a:r>
              <a:rPr lang="en-US" sz="1600" b="1" dirty="0">
                <a:solidFill>
                  <a:srgbClr val="03487F"/>
                </a:solidFill>
                <a:latin typeface="Calibri" panose="020F0502020204030204" pitchFamily="34" charset="0"/>
              </a:rPr>
              <a:t>Brian Ho – Partner, AIA, LEED AP BD+C, ALEP; GC/CM Advisor</a:t>
            </a:r>
          </a:p>
          <a:p>
            <a:pPr>
              <a:lnSpc>
                <a:spcPct val="120000"/>
              </a:lnSpc>
              <a:spcBef>
                <a:spcPts val="0"/>
              </a:spcBef>
            </a:pPr>
            <a:r>
              <a:rPr lang="en-US" sz="1600" b="1" dirty="0">
                <a:solidFill>
                  <a:srgbClr val="03487F"/>
                </a:solidFill>
                <a:latin typeface="Calibri" panose="020F0502020204030204" pitchFamily="34" charset="0"/>
              </a:rPr>
              <a:t>Ted </a:t>
            </a:r>
            <a:r>
              <a:rPr lang="en-US" sz="1600" b="1" dirty="0" err="1">
                <a:solidFill>
                  <a:srgbClr val="03487F"/>
                </a:solidFill>
                <a:latin typeface="Calibri" panose="020F0502020204030204" pitchFamily="34" charset="0"/>
              </a:rPr>
              <a:t>LeCompte</a:t>
            </a:r>
            <a:r>
              <a:rPr lang="en-US" sz="1600" b="1" dirty="0">
                <a:solidFill>
                  <a:srgbClr val="03487F"/>
                </a:solidFill>
                <a:latin typeface="Calibri" panose="020F0502020204030204" pitchFamily="34" charset="0"/>
              </a:rPr>
              <a:t> – Registered Architect (TX); Project Specifications</a:t>
            </a:r>
          </a:p>
          <a:p>
            <a:pPr>
              <a:lnSpc>
                <a:spcPct val="120000"/>
              </a:lnSpc>
              <a:spcBef>
                <a:spcPts val="0"/>
              </a:spcBef>
            </a:pPr>
            <a:r>
              <a:rPr lang="en-US" sz="1600" b="1" dirty="0">
                <a:solidFill>
                  <a:srgbClr val="03487F"/>
                </a:solidFill>
                <a:latin typeface="Calibri" panose="020F0502020204030204" pitchFamily="34" charset="0"/>
              </a:rPr>
              <a:t>Scott Olson – Registered Architect (WA); Associate Lead Designer</a:t>
            </a:r>
          </a:p>
          <a:p>
            <a:pPr>
              <a:lnSpc>
                <a:spcPct val="120000"/>
              </a:lnSpc>
              <a:spcBef>
                <a:spcPts val="0"/>
              </a:spcBef>
            </a:pPr>
            <a:r>
              <a:rPr lang="en-US" sz="1600" b="1" dirty="0">
                <a:solidFill>
                  <a:srgbClr val="03487F"/>
                </a:solidFill>
                <a:latin typeface="Calibri" panose="020F0502020204030204" pitchFamily="34" charset="0"/>
              </a:rPr>
              <a:t>Gerry </a:t>
            </a:r>
            <a:r>
              <a:rPr lang="en-US" sz="1600" b="1" dirty="0" err="1">
                <a:solidFill>
                  <a:srgbClr val="03487F"/>
                </a:solidFill>
                <a:latin typeface="Calibri" panose="020F0502020204030204" pitchFamily="34" charset="0"/>
              </a:rPr>
              <a:t>Pless</a:t>
            </a:r>
            <a:r>
              <a:rPr lang="en-US" sz="1600" b="1" dirty="0">
                <a:solidFill>
                  <a:srgbClr val="03487F"/>
                </a:solidFill>
                <a:latin typeface="Calibri" panose="020F0502020204030204" pitchFamily="34" charset="0"/>
              </a:rPr>
              <a:t> – Registered Architect (WA) AIA, LEED AP; Technical &amp; QA/QC Review</a:t>
            </a:r>
          </a:p>
          <a:p>
            <a:pPr>
              <a:lnSpc>
                <a:spcPct val="120000"/>
              </a:lnSpc>
              <a:spcBef>
                <a:spcPts val="0"/>
              </a:spcBef>
            </a:pPr>
            <a:endParaRPr lang="en-US" sz="1750" b="1" dirty="0">
              <a:solidFill>
                <a:srgbClr val="03487F"/>
              </a:solidFill>
              <a:latin typeface="Calibri" panose="020F0502020204030204" pitchFamily="34" charset="0"/>
            </a:endParaRPr>
          </a:p>
          <a:p>
            <a:pPr>
              <a:lnSpc>
                <a:spcPct val="120000"/>
              </a:lnSpc>
              <a:spcBef>
                <a:spcPts val="0"/>
              </a:spcBef>
            </a:pPr>
            <a:endParaRPr lang="en-US" sz="1750" b="1" dirty="0">
              <a:solidFill>
                <a:srgbClr val="03487F"/>
              </a:solidFill>
              <a:latin typeface="Calibri" panose="020F0502020204030204" pitchFamily="34" charset="0"/>
            </a:endParaRPr>
          </a:p>
          <a:p>
            <a:pPr marL="0" indent="0">
              <a:buNone/>
            </a:pPr>
            <a:endParaRPr lang="en-US" sz="1750" b="1" dirty="0">
              <a:solidFill>
                <a:srgbClr val="064974"/>
              </a:solidFill>
              <a:latin typeface="Calibri" panose="020F0502020204030204" pitchFamily="34" charset="0"/>
            </a:endParaRPr>
          </a:p>
        </p:txBody>
      </p:sp>
      <p:sp>
        <p:nvSpPr>
          <p:cNvPr id="4" name="Title 1"/>
          <p:cNvSpPr>
            <a:spLocks noGrp="1"/>
          </p:cNvSpPr>
          <p:nvPr>
            <p:ph type="title"/>
          </p:nvPr>
        </p:nvSpPr>
        <p:spPr>
          <a:xfrm>
            <a:off x="487016" y="166412"/>
            <a:ext cx="7802219" cy="815364"/>
          </a:xfrm>
        </p:spPr>
        <p:txBody>
          <a:bodyPr>
            <a:noAutofit/>
          </a:bodyPr>
          <a:lstStyle/>
          <a:p>
            <a:r>
              <a:rPr lang="en-US" sz="3200" b="1" u="sng" dirty="0">
                <a:solidFill>
                  <a:srgbClr val="03487F"/>
                </a:solidFill>
                <a:latin typeface="Calibri" panose="020F0502020204030204" pitchFamily="34" charset="0"/>
              </a:rPr>
              <a:t>Additional Team Members</a:t>
            </a:r>
          </a:p>
        </p:txBody>
      </p:sp>
    </p:spTree>
    <p:extLst>
      <p:ext uri="{BB962C8B-B14F-4D97-AF65-F5344CB8AC3E}">
        <p14:creationId xmlns:p14="http://schemas.microsoft.com/office/powerpoint/2010/main" val="279686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647440"/>
            <a:ext cx="7620000" cy="723760"/>
          </a:xfrm>
        </p:spPr>
        <p:txBody>
          <a:bodyPr>
            <a:normAutofit/>
          </a:bodyPr>
          <a:lstStyle/>
          <a:p>
            <a:pPr algn="ctr"/>
            <a:r>
              <a:rPr lang="en-US" sz="4400" b="1" dirty="0">
                <a:solidFill>
                  <a:srgbClr val="03487F"/>
                </a:solidFill>
                <a:latin typeface="Calibri" panose="020F0502020204030204" pitchFamily="34" charset="0"/>
              </a:rPr>
              <a:t>District Background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083" y="769763"/>
            <a:ext cx="2288538" cy="2288538"/>
          </a:xfrm>
          <a:prstGeom prst="rect">
            <a:avLst/>
          </a:prstGeom>
        </p:spPr>
      </p:pic>
    </p:spTree>
    <p:extLst>
      <p:ext uri="{BB962C8B-B14F-4D97-AF65-F5344CB8AC3E}">
        <p14:creationId xmlns:p14="http://schemas.microsoft.com/office/powerpoint/2010/main" val="68671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9" y="228228"/>
            <a:ext cx="4923582" cy="795502"/>
          </a:xfrm>
        </p:spPr>
        <p:txBody>
          <a:bodyPr>
            <a:normAutofit/>
          </a:bodyPr>
          <a:lstStyle/>
          <a:p>
            <a:r>
              <a:rPr lang="en-US" sz="3200" b="1" u="sng" dirty="0">
                <a:solidFill>
                  <a:srgbClr val="03487F"/>
                </a:solidFill>
                <a:latin typeface="Calibri" panose="020F0502020204030204" pitchFamily="34" charset="0"/>
              </a:rPr>
              <a:t>The District</a:t>
            </a:r>
          </a:p>
        </p:txBody>
      </p:sp>
      <p:sp>
        <p:nvSpPr>
          <p:cNvPr id="3" name="Content Placeholder 2"/>
          <p:cNvSpPr>
            <a:spLocks noGrp="1"/>
          </p:cNvSpPr>
          <p:nvPr>
            <p:ph idx="1"/>
          </p:nvPr>
        </p:nvSpPr>
        <p:spPr>
          <a:xfrm>
            <a:off x="367748" y="1152938"/>
            <a:ext cx="7552814" cy="5476833"/>
          </a:xfrm>
          <a:scene3d>
            <a:camera prst="orthographicFront"/>
            <a:lightRig rig="threePt" dir="t"/>
          </a:scene3d>
          <a:sp3d>
            <a:bevelT w="114300" prst="artDeco"/>
          </a:sp3d>
        </p:spPr>
        <p:txBody>
          <a:bodyPr>
            <a:noAutofit/>
          </a:bodyPr>
          <a:lstStyle/>
          <a:p>
            <a:r>
              <a:rPr lang="en-US" dirty="0">
                <a:solidFill>
                  <a:srgbClr val="03487F"/>
                </a:solidFill>
                <a:latin typeface="Calibri" panose="020F0502020204030204" pitchFamily="34" charset="0"/>
              </a:rPr>
              <a:t>Headquartered in Wenatchee and serving Chelan County</a:t>
            </a:r>
          </a:p>
          <a:p>
            <a:r>
              <a:rPr lang="en-US" dirty="0">
                <a:solidFill>
                  <a:srgbClr val="03487F"/>
                </a:solidFill>
                <a:latin typeface="Calibri" panose="020F0502020204030204" pitchFamily="34" charset="0"/>
              </a:rPr>
              <a:t>The PUD was established by a vote of the people in 1936, and features the second largest, non-federal, publicly owned hydroelectric generation capacity in the U.S.</a:t>
            </a:r>
            <a:endParaRPr lang="en-US" i="1" dirty="0">
              <a:solidFill>
                <a:srgbClr val="03487F"/>
              </a:solidFill>
              <a:latin typeface="Calibri" panose="020F0502020204030204" pitchFamily="34" charset="0"/>
            </a:endParaRPr>
          </a:p>
          <a:p>
            <a:r>
              <a:rPr lang="en-US" dirty="0">
                <a:solidFill>
                  <a:srgbClr val="03487F"/>
                </a:solidFill>
                <a:latin typeface="Calibri" panose="020F0502020204030204" pitchFamily="34" charset="0"/>
              </a:rPr>
              <a:t>Approx. 800 Employees</a:t>
            </a:r>
          </a:p>
          <a:p>
            <a:r>
              <a:rPr lang="en-US" dirty="0">
                <a:solidFill>
                  <a:srgbClr val="03487F"/>
                </a:solidFill>
                <a:latin typeface="Calibri" panose="020F0502020204030204" pitchFamily="34" charset="0"/>
              </a:rPr>
              <a:t>3,000 square mile service territory</a:t>
            </a:r>
          </a:p>
          <a:p>
            <a:r>
              <a:rPr lang="en-US" dirty="0">
                <a:solidFill>
                  <a:srgbClr val="03487F"/>
                </a:solidFill>
                <a:latin typeface="Calibri" panose="020F0502020204030204" pitchFamily="34" charset="0"/>
              </a:rPr>
              <a:t>Operations Include: </a:t>
            </a:r>
          </a:p>
          <a:p>
            <a:pPr lvl="1"/>
            <a:r>
              <a:rPr lang="en-US" dirty="0">
                <a:solidFill>
                  <a:srgbClr val="03487F"/>
                </a:solidFill>
                <a:latin typeface="Calibri" panose="020F0502020204030204" pitchFamily="34" charset="0"/>
              </a:rPr>
              <a:t>Retail electric service for approx. 50,000 customers</a:t>
            </a:r>
          </a:p>
          <a:p>
            <a:pPr lvl="1"/>
            <a:r>
              <a:rPr lang="en-US" dirty="0">
                <a:solidFill>
                  <a:srgbClr val="03487F"/>
                </a:solidFill>
                <a:latin typeface="Calibri" panose="020F0502020204030204" pitchFamily="34" charset="0"/>
              </a:rPr>
              <a:t>Water/Wastewater services for approx. 5,000 customers</a:t>
            </a:r>
          </a:p>
          <a:p>
            <a:pPr lvl="1"/>
            <a:r>
              <a:rPr lang="en-US" dirty="0">
                <a:solidFill>
                  <a:srgbClr val="03487F"/>
                </a:solidFill>
                <a:latin typeface="Calibri" panose="020F0502020204030204" pitchFamily="34" charset="0"/>
              </a:rPr>
              <a:t>Fiber/Telecom services for approx. 13,000 customers</a:t>
            </a:r>
          </a:p>
          <a:p>
            <a:pPr lvl="1"/>
            <a:r>
              <a:rPr lang="en-US" dirty="0">
                <a:solidFill>
                  <a:srgbClr val="03487F"/>
                </a:solidFill>
                <a:latin typeface="Calibri" panose="020F0502020204030204" pitchFamily="34" charset="0"/>
              </a:rPr>
              <a:t>Parks &amp; Recreation management, including 14 parks along the Columbia River and Lake Chelan</a:t>
            </a:r>
          </a:p>
          <a:p>
            <a:pPr lvl="1"/>
            <a:r>
              <a:rPr lang="en-US" dirty="0">
                <a:solidFill>
                  <a:srgbClr val="03487F"/>
                </a:solidFill>
                <a:latin typeface="Calibri" panose="020F0502020204030204" pitchFamily="34" charset="0"/>
              </a:rPr>
              <a:t>Three Hydroelectric dams (Lake Chelan, Rock Island, Rocky Reach)</a:t>
            </a:r>
            <a:endParaRPr lang="en-US" sz="1000" dirty="0">
              <a:solidFill>
                <a:srgbClr val="FF0000"/>
              </a:solidFill>
              <a:latin typeface="Calibri" panose="020F0502020204030204" pitchFamily="34" charset="0"/>
            </a:endParaRPr>
          </a:p>
          <a:p>
            <a:pPr lvl="1"/>
            <a:r>
              <a:rPr lang="en-US" b="1" dirty="0">
                <a:solidFill>
                  <a:srgbClr val="03487F"/>
                </a:solidFill>
                <a:latin typeface="Calibri" panose="020F0502020204030204" pitchFamily="34" charset="0"/>
              </a:rPr>
              <a:t>Essential Services </a:t>
            </a:r>
          </a:p>
          <a:p>
            <a:pPr lvl="1"/>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93788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261" y="332989"/>
            <a:ext cx="7920216" cy="661020"/>
          </a:xfrm>
        </p:spPr>
        <p:txBody>
          <a:bodyPr>
            <a:normAutofit/>
          </a:bodyPr>
          <a:lstStyle/>
          <a:p>
            <a:r>
              <a:rPr lang="en-US" sz="3200" b="1" u="sng" dirty="0">
                <a:solidFill>
                  <a:srgbClr val="03487F"/>
                </a:solidFill>
                <a:latin typeface="Calibri" panose="020F0502020204030204" pitchFamily="34" charset="0"/>
              </a:rPr>
              <a:t>PUD Community Inclusion Plans</a:t>
            </a:r>
          </a:p>
        </p:txBody>
      </p:sp>
      <p:sp>
        <p:nvSpPr>
          <p:cNvPr id="3" name="Content Placeholder 2"/>
          <p:cNvSpPr>
            <a:spLocks noGrp="1"/>
          </p:cNvSpPr>
          <p:nvPr>
            <p:ph idx="1"/>
          </p:nvPr>
        </p:nvSpPr>
        <p:spPr>
          <a:xfrm>
            <a:off x="447261" y="1135464"/>
            <a:ext cx="7802217" cy="5494307"/>
          </a:xfrm>
          <a:scene3d>
            <a:camera prst="orthographicFront"/>
            <a:lightRig rig="threePt" dir="t"/>
          </a:scene3d>
          <a:sp3d>
            <a:bevelT w="114300" prst="artDeco"/>
          </a:sp3d>
        </p:spPr>
        <p:txBody>
          <a:bodyPr>
            <a:noAutofit/>
          </a:bodyPr>
          <a:lstStyle/>
          <a:p>
            <a:pPr marL="114300" indent="0">
              <a:buNone/>
            </a:pPr>
            <a:r>
              <a:rPr lang="en-US" dirty="0">
                <a:solidFill>
                  <a:srgbClr val="03487F"/>
                </a:solidFill>
                <a:latin typeface="Calibri" panose="020F0502020204030204" pitchFamily="34" charset="0"/>
                <a:cs typeface="Calibri" panose="020F0502020204030204" pitchFamily="34" charset="0"/>
              </a:rPr>
              <a:t>Chelan County PUD is committed to Equity and Excellence. </a:t>
            </a:r>
            <a:br>
              <a:rPr lang="en-US" dirty="0">
                <a:solidFill>
                  <a:srgbClr val="03487F"/>
                </a:solidFill>
                <a:latin typeface="Calibri" panose="020F0502020204030204" pitchFamily="34" charset="0"/>
                <a:cs typeface="Calibri" panose="020F0502020204030204" pitchFamily="34" charset="0"/>
              </a:rPr>
            </a:br>
            <a:r>
              <a:rPr lang="en-US" dirty="0">
                <a:solidFill>
                  <a:srgbClr val="03487F"/>
                </a:solidFill>
                <a:latin typeface="Calibri" panose="020F0502020204030204" pitchFamily="34" charset="0"/>
                <a:cs typeface="Calibri" panose="020F0502020204030204" pitchFamily="34" charset="0"/>
              </a:rPr>
              <a:t>Developing strong business relationships and community partnerships are critically important to fulfilling the District’s mission.</a:t>
            </a:r>
          </a:p>
          <a:p>
            <a:pPr marL="114300" indent="0">
              <a:buNone/>
            </a:pPr>
            <a:endParaRPr lang="en-US" u="sng" dirty="0">
              <a:solidFill>
                <a:srgbClr val="03487F"/>
              </a:solidFill>
              <a:latin typeface="Calibri" panose="020F0502020204030204" pitchFamily="34" charset="0"/>
              <a:cs typeface="Calibri" panose="020F0502020204030204" pitchFamily="34" charset="0"/>
            </a:endParaRPr>
          </a:p>
          <a:p>
            <a:pPr marL="114300" indent="0">
              <a:buNone/>
            </a:pPr>
            <a:r>
              <a:rPr lang="en-US" u="sng" dirty="0">
                <a:solidFill>
                  <a:srgbClr val="03487F"/>
                </a:solidFill>
                <a:latin typeface="Calibri" panose="020F0502020204030204" pitchFamily="34" charset="0"/>
                <a:cs typeface="Calibri" panose="020F0502020204030204" pitchFamily="34" charset="0"/>
              </a:rPr>
              <a:t>The District’s goals include:</a:t>
            </a:r>
          </a:p>
          <a:p>
            <a:pPr marL="400050" indent="-285750"/>
            <a:r>
              <a:rPr lang="en-US" dirty="0">
                <a:solidFill>
                  <a:srgbClr val="03487F"/>
                </a:solidFill>
                <a:latin typeface="Calibri" panose="020F0502020204030204" pitchFamily="34" charset="0"/>
                <a:cs typeface="Calibri" panose="020F0502020204030204" pitchFamily="34" charset="0"/>
              </a:rPr>
              <a:t>Robust Stakeholder Engagement for all District Projects and Initiatives</a:t>
            </a:r>
          </a:p>
          <a:p>
            <a:pPr marL="400050" indent="-285750"/>
            <a:r>
              <a:rPr lang="en-US" dirty="0">
                <a:solidFill>
                  <a:srgbClr val="03487F"/>
                </a:solidFill>
                <a:latin typeface="Calibri" panose="020F0502020204030204" pitchFamily="34" charset="0"/>
                <a:cs typeface="Calibri" panose="020F0502020204030204" pitchFamily="34" charset="0"/>
              </a:rPr>
              <a:t>Growing Diversity Programs for Future Workforce Development:</a:t>
            </a:r>
          </a:p>
          <a:p>
            <a:pPr marL="674370" lvl="1" indent="-285750"/>
            <a:r>
              <a:rPr lang="en-US" dirty="0">
                <a:solidFill>
                  <a:srgbClr val="03487F"/>
                </a:solidFill>
                <a:latin typeface="Calibri" panose="020F0502020204030204" pitchFamily="34" charset="0"/>
                <a:cs typeface="Calibri" panose="020F0502020204030204" pitchFamily="34" charset="0"/>
              </a:rPr>
              <a:t>2016 Creation of Community Outreach Position</a:t>
            </a:r>
          </a:p>
          <a:p>
            <a:pPr marL="674370" lvl="1" indent="-285750"/>
            <a:r>
              <a:rPr lang="en-US" dirty="0">
                <a:solidFill>
                  <a:srgbClr val="03487F"/>
                </a:solidFill>
                <a:latin typeface="Calibri" panose="020F0502020204030204" pitchFamily="34" charset="0"/>
                <a:cs typeface="Calibri" panose="020F0502020204030204" pitchFamily="34" charset="0"/>
              </a:rPr>
              <a:t>Community Needs Assessment – Find the Gaps in Knowledge, Skills &amp; Abilities</a:t>
            </a:r>
          </a:p>
          <a:p>
            <a:pPr marL="674370" lvl="1" indent="-285750"/>
            <a:r>
              <a:rPr lang="en-US" dirty="0">
                <a:solidFill>
                  <a:srgbClr val="03487F"/>
                </a:solidFill>
                <a:latin typeface="Calibri" panose="020F0502020204030204" pitchFamily="34" charset="0"/>
                <a:cs typeface="Calibri" panose="020F0502020204030204" pitchFamily="34" charset="0"/>
              </a:rPr>
              <a:t>2017 Development of Multiple Diversity Outreach Programs (Discover Us, “Pizza, Pop &amp; Power Tools”, STEM Academy, WorkSource Veterans Program)</a:t>
            </a:r>
          </a:p>
          <a:p>
            <a:pPr marL="674370" lvl="1" indent="-285750"/>
            <a:r>
              <a:rPr lang="en-US" dirty="0">
                <a:solidFill>
                  <a:srgbClr val="03487F"/>
                </a:solidFill>
                <a:latin typeface="Calibri" panose="020F0502020204030204" pitchFamily="34" charset="0"/>
                <a:cs typeface="Calibri" panose="020F0502020204030204" pitchFamily="34" charset="0"/>
              </a:rPr>
              <a:t>2018 New CAMP (College Assistance Migrant Program) development</a:t>
            </a:r>
          </a:p>
        </p:txBody>
      </p:sp>
    </p:spTree>
    <p:extLst>
      <p:ext uri="{BB962C8B-B14F-4D97-AF65-F5344CB8AC3E}">
        <p14:creationId xmlns:p14="http://schemas.microsoft.com/office/powerpoint/2010/main" val="393695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027928"/>
            <a:ext cx="7620000" cy="1379220"/>
          </a:xfrm>
        </p:spPr>
        <p:txBody>
          <a:bodyPr>
            <a:normAutofit fontScale="90000"/>
          </a:bodyPr>
          <a:lstStyle/>
          <a:p>
            <a:pPr algn="ctr">
              <a:spcAft>
                <a:spcPts val="1200"/>
              </a:spcAft>
            </a:pPr>
            <a:br>
              <a:rPr lang="en-US" sz="4400" b="1" dirty="0">
                <a:solidFill>
                  <a:srgbClr val="0C4F78"/>
                </a:solidFill>
                <a:latin typeface="Calibri" panose="020F0502020204030204" pitchFamily="34" charset="0"/>
              </a:rPr>
            </a:br>
            <a:r>
              <a:rPr lang="en-US" sz="4400" b="1" dirty="0">
                <a:solidFill>
                  <a:srgbClr val="03487F"/>
                </a:solidFill>
                <a:latin typeface="Calibri" panose="020F0502020204030204" pitchFamily="34" charset="0"/>
              </a:rPr>
              <a:t>The Project: </a:t>
            </a:r>
            <a:br>
              <a:rPr lang="en-US" sz="4400" b="1" dirty="0">
                <a:solidFill>
                  <a:srgbClr val="03487F"/>
                </a:solidFill>
                <a:latin typeface="Calibri" panose="020F0502020204030204" pitchFamily="34" charset="0"/>
              </a:rPr>
            </a:br>
            <a:r>
              <a:rPr lang="en-US" sz="4400" b="1" dirty="0">
                <a:solidFill>
                  <a:srgbClr val="03487F"/>
                </a:solidFill>
                <a:latin typeface="Calibri" panose="020F0502020204030204" pitchFamily="34" charset="0"/>
              </a:rPr>
              <a:t>Service Center</a:t>
            </a:r>
            <a:br>
              <a:rPr lang="en-US" sz="4400" b="1" dirty="0">
                <a:solidFill>
                  <a:srgbClr val="03487F"/>
                </a:solidFill>
                <a:latin typeface="Calibri" panose="020F0502020204030204" pitchFamily="34" charset="0"/>
              </a:rPr>
            </a:br>
            <a:br>
              <a:rPr lang="en-US" sz="4400" b="1" dirty="0">
                <a:solidFill>
                  <a:srgbClr val="03487F"/>
                </a:solidFill>
                <a:latin typeface="Calibri" panose="020F0502020204030204" pitchFamily="34" charset="0"/>
              </a:rPr>
            </a:br>
            <a:r>
              <a:rPr lang="en-US" sz="4400" b="1" dirty="0">
                <a:solidFill>
                  <a:srgbClr val="03487F"/>
                </a:solidFill>
                <a:latin typeface="Calibri" panose="020F0502020204030204" pitchFamily="34" charset="0"/>
              </a:rPr>
              <a:t>GC/CM Delivery Program</a:t>
            </a:r>
            <a:br>
              <a:rPr lang="en-US" sz="4400" b="1" dirty="0">
                <a:solidFill>
                  <a:srgbClr val="0C4F78"/>
                </a:solidFill>
                <a:latin typeface="Calibri" panose="020F0502020204030204" pitchFamily="34" charset="0"/>
              </a:rPr>
            </a:br>
            <a:endParaRPr lang="en-US" sz="4400" b="1" dirty="0">
              <a:solidFill>
                <a:srgbClr val="0C4F78"/>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731" y="1140462"/>
            <a:ext cx="2288538" cy="2288538"/>
          </a:xfrm>
          <a:prstGeom prst="rect">
            <a:avLst/>
          </a:prstGeom>
        </p:spPr>
      </p:pic>
    </p:spTree>
    <p:extLst>
      <p:ext uri="{BB962C8B-B14F-4D97-AF65-F5344CB8AC3E}">
        <p14:creationId xmlns:p14="http://schemas.microsoft.com/office/powerpoint/2010/main" val="93962864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13662</TotalTime>
  <Words>3431</Words>
  <Application>Microsoft Office PowerPoint</Application>
  <PresentationFormat>On-screen Show (4:3)</PresentationFormat>
  <Paragraphs>453</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Rounded MT Bold</vt:lpstr>
      <vt:lpstr>Calibri</vt:lpstr>
      <vt:lpstr>Century Schoolbook</vt:lpstr>
      <vt:lpstr>Wingdings</vt:lpstr>
      <vt:lpstr>Wingdings 2</vt:lpstr>
      <vt:lpstr>View</vt:lpstr>
      <vt:lpstr>  Chelan County Public Utility District No. 1  Service Center</vt:lpstr>
      <vt:lpstr>Agenda</vt:lpstr>
      <vt:lpstr>Team Introductions</vt:lpstr>
      <vt:lpstr>Project Team – Here Today</vt:lpstr>
      <vt:lpstr>Additional Team Members</vt:lpstr>
      <vt:lpstr>District Background</vt:lpstr>
      <vt:lpstr>The District</vt:lpstr>
      <vt:lpstr>PUD Community Inclusion Plans</vt:lpstr>
      <vt:lpstr> The Project:  Service Center  GC/CM Delivery Program </vt:lpstr>
      <vt:lpstr>Existing District Operations </vt:lpstr>
      <vt:lpstr>New Location</vt:lpstr>
      <vt:lpstr>Conceptual Site Plan</vt:lpstr>
      <vt:lpstr>Project Details</vt:lpstr>
      <vt:lpstr>Project Budget</vt:lpstr>
      <vt:lpstr>GC/CM Procurement Schedule</vt:lpstr>
      <vt:lpstr>Project Schedule </vt:lpstr>
      <vt:lpstr>Summary Schedule </vt:lpstr>
      <vt:lpstr>Why GC/CM Delivery Method</vt:lpstr>
      <vt:lpstr>GC/CM Project RCW Criteria</vt:lpstr>
      <vt:lpstr>GC/CM Specific Project Details:</vt:lpstr>
      <vt:lpstr>Other Factors for Success via GC/CM Delivery</vt:lpstr>
      <vt:lpstr>Public Benefits of GC/CM Delivery</vt:lpstr>
      <vt:lpstr>Project Team Qualifications</vt:lpstr>
      <vt:lpstr>Project Team Qualifications</vt:lpstr>
      <vt:lpstr>Project Team Qualifications</vt:lpstr>
      <vt:lpstr>PowerPoint Presentation</vt:lpstr>
      <vt:lpstr> Project Management Organization Chart</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 Scobee Elementary, Pioneer Elementary, Chinook Elementary, and Terminal Park Elementary Schools</dc:title>
  <dc:creator>Ben Warner</dc:creator>
  <cp:lastModifiedBy>Jesse Noga</cp:lastModifiedBy>
  <cp:revision>603</cp:revision>
  <cp:lastPrinted>2019-01-23T18:09:18Z</cp:lastPrinted>
  <dcterms:created xsi:type="dcterms:W3CDTF">2017-06-09T15:49:27Z</dcterms:created>
  <dcterms:modified xsi:type="dcterms:W3CDTF">2019-01-23T21:32:18Z</dcterms:modified>
</cp:coreProperties>
</file>