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329" r:id="rId5"/>
    <p:sldId id="259" r:id="rId6"/>
    <p:sldId id="263" r:id="rId7"/>
    <p:sldId id="264" r:id="rId8"/>
    <p:sldId id="265" r:id="rId9"/>
    <p:sldId id="324" r:id="rId10"/>
    <p:sldId id="325" r:id="rId11"/>
    <p:sldId id="327" r:id="rId12"/>
    <p:sldId id="298" r:id="rId13"/>
    <p:sldId id="320" r:id="rId14"/>
    <p:sldId id="266" r:id="rId15"/>
    <p:sldId id="267" r:id="rId16"/>
    <p:sldId id="283" r:id="rId17"/>
    <p:sldId id="289" r:id="rId18"/>
    <p:sldId id="292" r:id="rId19"/>
    <p:sldId id="295" r:id="rId20"/>
    <p:sldId id="293" r:id="rId21"/>
    <p:sldId id="296" r:id="rId22"/>
    <p:sldId id="321" r:id="rId23"/>
    <p:sldId id="307" r:id="rId24"/>
    <p:sldId id="300" r:id="rId25"/>
    <p:sldId id="308" r:id="rId26"/>
    <p:sldId id="301" r:id="rId27"/>
    <p:sldId id="302" r:id="rId28"/>
    <p:sldId id="304" r:id="rId29"/>
    <p:sldId id="328" r:id="rId30"/>
    <p:sldId id="303" r:id="rId31"/>
    <p:sldId id="305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a McCants" initials="MM" lastIdx="3" clrIdx="0">
    <p:extLst>
      <p:ext uri="{19B8F6BF-5375-455C-9EA6-DF929625EA0E}">
        <p15:presenceInfo xmlns:p15="http://schemas.microsoft.com/office/powerpoint/2012/main" userId="S-1-5-21-1110004096-1093950551-5522801-562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33F"/>
    <a:srgbClr val="006CB5"/>
    <a:srgbClr val="B3B8C4"/>
    <a:srgbClr val="A3A9B3"/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4" tIns="46586" rIns="93174" bIns="46586" rtlCol="0"/>
          <a:lstStyle>
            <a:lvl1pPr algn="r">
              <a:defRPr sz="1200"/>
            </a:lvl1pPr>
          </a:lstStyle>
          <a:p>
            <a:fld id="{3C679BC2-10D9-4882-8C01-45407788E78A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4" tIns="46586" rIns="93174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7"/>
          </a:xfrm>
          <a:prstGeom prst="rect">
            <a:avLst/>
          </a:prstGeom>
        </p:spPr>
        <p:txBody>
          <a:bodyPr vert="horz" lIns="93174" tIns="46586" rIns="93174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4" tIns="46586" rIns="93174" bIns="46586" rtlCol="0" anchor="b"/>
          <a:lstStyle>
            <a:lvl1pPr algn="r">
              <a:defRPr sz="1200"/>
            </a:lvl1pPr>
          </a:lstStyle>
          <a:p>
            <a:fld id="{08903CE8-2CCB-48ED-8F97-7A4B66684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3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4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0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5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922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51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77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70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6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5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75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2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6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96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128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45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50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87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7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11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6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5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8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3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9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03CE8-2CCB-48ED-8F97-7A4B666841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0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DCC63-744A-AA4C-9279-46C55B5EF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FCE81-4453-7047-82EA-E55B2779E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4FEC3-B2D0-244F-9FFD-61F8132B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8377-32BB-7244-B6FF-CA26B7A8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6339-D7C0-B740-840E-7551B383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33C3-81B1-E34C-ADB9-4C85FD36A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AD3A3E-1D81-9C47-B40A-DFA9D7344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6E765-7F1D-2444-8F6C-F7CC17B9C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4D3E4-8D47-CC40-A3F9-D8F647A9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D5963-74C4-4B45-BA20-6EBBBD331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A58F11-D628-0E43-9F29-964D243D2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56A06-AD38-214C-95C1-FE5E87966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9FC15-E914-1A4C-8C29-E2BC6E28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70A87-7B92-884E-9CD3-95961923F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31830-A676-9742-8947-643E2D19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6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58D84-DAB2-3844-9653-1891E7AA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4D47-520B-8C4F-AB59-AF2D27CC1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E653D-5F55-2E48-92B8-549E34B4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0DF6E-F37A-F245-9575-344F1352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C4E61-5C10-0F40-A961-13ACC32C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2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9D69D-84AD-A34B-B1CD-BA5D93E1B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1BFE5-95A2-0E47-BDA0-DF61966E9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5610B-F784-EF4C-B37B-D4D1EC463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2B7C8-E5E6-0A45-9FE0-F5ECAB42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4E0B6-D513-4441-8614-DFCF0BF7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58010-8720-7F46-ADE9-75498F62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86AFC-EDE2-5F4A-A9C2-D5CC07B2A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DA3D6-D665-C245-9E36-81B022A96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CEDED-43B8-3649-8BF9-9CC0FDD2A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61B79-7895-2F46-804F-621D1270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A32E8-F7F3-0840-A6C7-78FC8C083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428-33A3-4845-9939-4D6C040E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DEE83-6E92-BE4A-9C33-91110F77C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5CC6F-5685-C441-A329-75B80419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6449A-FCE4-4847-8240-9FC8AFD8E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E47B48-B322-6241-93B3-CD2D471A94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075C2-E602-BC47-A7EB-B271896C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ADBB46-7254-3A47-B720-64C7573B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6E86D-0EB9-E340-B543-0B1594CB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115A0-A25F-1640-8455-FDE3FDE1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168A1-B226-7743-84C4-FA319802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47A2BA-5CB5-854F-B6C1-C01FCA12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911334-97BE-A040-80CE-DB1E6957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0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8AFC2-7B32-0F49-9E2D-F42CBAF0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EF76A-5B47-EF4C-A74E-A5E4C27C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1F4CA-0B45-2E4D-B54F-879E10B5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2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623E-B56D-0944-94F0-4288A1B0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73CD-EC3D-EC44-8471-C1BC75118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6765A-60AA-B044-A60C-F79AF377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4BA4A-9450-494D-9AFD-838531E9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06BF7-EE62-6C40-B253-437A4504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E26A6-9ACE-9746-AE7D-FDC83721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5E0D-0503-1F4E-8F2C-94A241C9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AA4A-6559-5149-8372-DB5EF9F3A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BEEBF-62C9-4941-8117-FE8193A56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0C60C-AEBB-304E-9A70-458355B4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DF609-7645-D34A-8648-73FFD1F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7917D-16CF-9148-A7E9-DC88768C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B1DFE8-1FDD-D643-B200-6777810CD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F330C-1546-D245-977F-16BF16617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C9030-CD26-D845-9667-B36EBC246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1A5C-B44D-2D40-93C5-0C86F1F09C09}" type="datetimeFigureOut">
              <a:rPr lang="en-US" smtClean="0"/>
              <a:t>7/24/2019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21A84-04C2-FA46-9A3D-420DD9B50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7BA6C-157C-3D40-B2C5-1285A9E15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8BB7E-468D-5E41-9A19-E10A46FED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6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A09A8E-CEFA-4C5D-9544-E748638BC906}"/>
              </a:ext>
            </a:extLst>
          </p:cNvPr>
          <p:cNvSpPr/>
          <p:nvPr/>
        </p:nvSpPr>
        <p:spPr>
          <a:xfrm>
            <a:off x="-3" y="6030097"/>
            <a:ext cx="12192000" cy="617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8685F-C7D6-7C49-8D59-0ED58AA48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529" y="713677"/>
            <a:ext cx="3698263" cy="1210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351B0-36C9-1E4B-B3D6-AAEBF9C21B78}"/>
              </a:ext>
            </a:extLst>
          </p:cNvPr>
          <p:cNvSpPr txBox="1"/>
          <p:nvPr/>
        </p:nvSpPr>
        <p:spPr>
          <a:xfrm>
            <a:off x="1140938" y="2318166"/>
            <a:ext cx="991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Pacific Avenue/ SR 7 Corridor Bus Rapid Transit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BE45B-31BD-4F11-BBBA-7E49DFDBD663}"/>
              </a:ext>
            </a:extLst>
          </p:cNvPr>
          <p:cNvSpPr txBox="1"/>
          <p:nvPr/>
        </p:nvSpPr>
        <p:spPr>
          <a:xfrm>
            <a:off x="1140937" y="2943188"/>
            <a:ext cx="736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GC/CM Project Approval Application</a:t>
            </a:r>
            <a:endParaRPr lang="en-US" altLang="en-US" sz="2800" strike="sngStrike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July 25</a:t>
            </a:r>
            <a:r>
              <a:rPr lang="en-US" sz="28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275B9-4E2D-4C33-9E76-F59003DA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0" y="6066463"/>
            <a:ext cx="3005784" cy="536747"/>
          </a:xfrm>
          <a:prstGeom prst="rect">
            <a:avLst/>
          </a:prstGeom>
        </p:spPr>
      </p:pic>
      <p:pic>
        <p:nvPicPr>
          <p:cNvPr id="9" name="Picture 4" descr="arametrix">
            <a:extLst>
              <a:ext uri="{FF2B5EF4-FFF2-40B4-BE49-F238E27FC236}">
                <a16:creationId xmlns:a16="http://schemas.microsoft.com/office/drawing/2014/main" id="{A87FD609-EC48-4138-B0B0-7B8BF596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10" y="6228052"/>
            <a:ext cx="1578277" cy="2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7DAFC69F-24EC-4F44-B311-5CA8CAE67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833963" y="6170065"/>
            <a:ext cx="829532" cy="36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A1F3C76-9FEC-452B-9E2B-B28864051737}"/>
              </a:ext>
            </a:extLst>
          </p:cNvPr>
          <p:cNvSpPr txBox="1"/>
          <p:nvPr/>
        </p:nvSpPr>
        <p:spPr>
          <a:xfrm>
            <a:off x="461734" y="932402"/>
            <a:ext cx="232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Milestones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57D8044-C740-4520-A275-8F2D47BDE3EE}"/>
              </a:ext>
            </a:extLst>
          </p:cNvPr>
          <p:cNvSpPr/>
          <p:nvPr/>
        </p:nvSpPr>
        <p:spPr>
          <a:xfrm>
            <a:off x="4541520" y="2087880"/>
            <a:ext cx="396240" cy="355600"/>
          </a:xfrm>
          <a:prstGeom prst="star5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A0617-D877-4F5B-B4A5-B9548E4B6B62}"/>
              </a:ext>
            </a:extLst>
          </p:cNvPr>
          <p:cNvSpPr txBox="1"/>
          <p:nvPr/>
        </p:nvSpPr>
        <p:spPr>
          <a:xfrm>
            <a:off x="0" y="243512"/>
            <a:ext cx="1219200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Arial Narrow"/>
              </a:rPr>
              <a:t>Schedule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5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A2490588-C7DD-4992-A6D2-BFF05793D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" t="41862" r="6154" b="3845"/>
          <a:stretch/>
        </p:blipFill>
        <p:spPr>
          <a:xfrm>
            <a:off x="551257" y="992250"/>
            <a:ext cx="6098192" cy="2856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5" name="Picture 5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E183981F-30BC-4D66-AF2A-A04D3DC1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6" t="12096" r="6154" b="57558"/>
          <a:stretch/>
        </p:blipFill>
        <p:spPr>
          <a:xfrm>
            <a:off x="4060832" y="3983906"/>
            <a:ext cx="7052927" cy="1846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CE42153-BF86-4938-8961-0E78CD1272B7}"/>
              </a:ext>
            </a:extLst>
          </p:cNvPr>
          <p:cNvSpPr/>
          <p:nvPr/>
        </p:nvSpPr>
        <p:spPr>
          <a:xfrm>
            <a:off x="6214009" y="4486210"/>
            <a:ext cx="239697" cy="5157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12BF29-B08B-4CB4-947C-27CD4866F174}"/>
              </a:ext>
            </a:extLst>
          </p:cNvPr>
          <p:cNvSpPr/>
          <p:nvPr/>
        </p:nvSpPr>
        <p:spPr>
          <a:xfrm>
            <a:off x="6214011" y="3332682"/>
            <a:ext cx="239697" cy="51570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79E171-7688-4536-91AF-9EE86E80781D}"/>
              </a:ext>
            </a:extLst>
          </p:cNvPr>
          <p:cNvCxnSpPr>
            <a:cxnSpLocks/>
          </p:cNvCxnSpPr>
          <p:nvPr/>
        </p:nvCxnSpPr>
        <p:spPr>
          <a:xfrm>
            <a:off x="6333858" y="3848383"/>
            <a:ext cx="0" cy="637827"/>
          </a:xfrm>
          <a:prstGeom prst="straightConnector1">
            <a:avLst/>
          </a:prstGeom>
          <a:ln w="254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57A311-DD96-4FEB-A454-C654D909DEA1}"/>
              </a:ext>
            </a:extLst>
          </p:cNvPr>
          <p:cNvSpPr txBox="1"/>
          <p:nvPr/>
        </p:nvSpPr>
        <p:spPr>
          <a:xfrm>
            <a:off x="2236189" y="4412455"/>
            <a:ext cx="197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Schedule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FB011D-890F-4E31-AF87-ED6FB213806A}"/>
              </a:ext>
            </a:extLst>
          </p:cNvPr>
          <p:cNvSpPr txBox="1"/>
          <p:nvPr/>
        </p:nvSpPr>
        <p:spPr>
          <a:xfrm>
            <a:off x="6823428" y="1718548"/>
            <a:ext cx="236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GC/CM Procurement Schedule</a:t>
            </a:r>
          </a:p>
        </p:txBody>
      </p:sp>
    </p:spTree>
    <p:extLst>
      <p:ext uri="{BB962C8B-B14F-4D97-AF65-F5344CB8AC3E}">
        <p14:creationId xmlns:p14="http://schemas.microsoft.com/office/powerpoint/2010/main" val="26349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22823-0C84-44EF-805E-AB72F7FEE790}"/>
              </a:ext>
            </a:extLst>
          </p:cNvPr>
          <p:cNvSpPr/>
          <p:nvPr/>
        </p:nvSpPr>
        <p:spPr>
          <a:xfrm>
            <a:off x="0" y="2550876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GC/CM Qualification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6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761729" y="357208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Qualifying Criteria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1CD88-56BF-4D29-A719-7AEB1CB8B1C4}"/>
              </a:ext>
            </a:extLst>
          </p:cNvPr>
          <p:cNvSpPr txBox="1"/>
          <p:nvPr/>
        </p:nvSpPr>
        <p:spPr>
          <a:xfrm>
            <a:off x="761729" y="1497678"/>
            <a:ext cx="875297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scheduling, phasing or coordination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construction at an occupied facility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 of the GC/CM during design is critical</a:t>
            </a:r>
          </a:p>
          <a:p>
            <a:pPr marL="171450" indent="-17145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or technical work environment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X"/>
            </a:pPr>
            <a:r>
              <a:rPr lang="en-US" altLang="en-US" sz="24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4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 significance – N/A</a:t>
            </a:r>
          </a:p>
          <a:p>
            <a:pPr>
              <a:buClr>
                <a:schemeClr val="accent6"/>
              </a:buClr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Civil</a:t>
            </a:r>
            <a:r>
              <a:rPr lang="en-US" altLang="en-US" sz="2800" dirty="0">
                <a:solidFill>
                  <a:schemeClr val="bg1"/>
                </a:solidFill>
              </a:rPr>
              <a:t> </a:t>
            </a:r>
          </a:p>
          <a:p>
            <a:pPr>
              <a:buClr>
                <a:schemeClr val="accent6"/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761729" y="449270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1. Complex Scheduling / Phasing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4A41D-D18F-4A0E-B919-D02AEBEC5B03}"/>
              </a:ext>
            </a:extLst>
          </p:cNvPr>
          <p:cNvSpPr txBox="1"/>
          <p:nvPr/>
        </p:nvSpPr>
        <p:spPr>
          <a:xfrm>
            <a:off x="419450" y="1334379"/>
            <a:ext cx="55125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funding flows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major AHJs: WSDOT, City of Tacoma, Pierce County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 of way and easement acquisitions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interfaces: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Tacoma Pacific Avenue Corridor study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WSDOT ADA and access improvements down corridor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Pierce County –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112th Street South - C Street South to A Street South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121st Street South (C St S to SR7)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Roundabouts</a:t>
            </a:r>
          </a:p>
        </p:txBody>
      </p:sp>
      <p:pic>
        <p:nvPicPr>
          <p:cNvPr id="10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1D5DE3CC-F499-4FC6-B332-1946D396F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6" t="3691" r="5051" b="923"/>
          <a:stretch/>
        </p:blipFill>
        <p:spPr>
          <a:xfrm>
            <a:off x="6218661" y="1327562"/>
            <a:ext cx="5853636" cy="466897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39A88CE-C2E5-4B32-B306-457E3CC88DC6}"/>
              </a:ext>
            </a:extLst>
          </p:cNvPr>
          <p:cNvSpPr/>
          <p:nvPr/>
        </p:nvSpPr>
        <p:spPr>
          <a:xfrm rot="21086338">
            <a:off x="8328845" y="1771196"/>
            <a:ext cx="449580" cy="87709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9B4EF2-56D0-44AC-A269-7EB11F61009A}"/>
              </a:ext>
            </a:extLst>
          </p:cNvPr>
          <p:cNvSpPr/>
          <p:nvPr/>
        </p:nvSpPr>
        <p:spPr>
          <a:xfrm rot="166465">
            <a:off x="10663819" y="1742619"/>
            <a:ext cx="449580" cy="877090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9A59D3-E22D-4E07-A59E-21C9C4C4DE08}"/>
              </a:ext>
            </a:extLst>
          </p:cNvPr>
          <p:cNvSpPr/>
          <p:nvPr/>
        </p:nvSpPr>
        <p:spPr>
          <a:xfrm>
            <a:off x="8481244" y="4494998"/>
            <a:ext cx="449580" cy="45238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49B731-02E2-4CB4-A135-3322F212FA54}"/>
              </a:ext>
            </a:extLst>
          </p:cNvPr>
          <p:cNvSpPr/>
          <p:nvPr/>
        </p:nvSpPr>
        <p:spPr>
          <a:xfrm>
            <a:off x="10568322" y="2808572"/>
            <a:ext cx="449580" cy="82015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447699" y="315118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2. Occupied Facility</a:t>
            </a:r>
            <a:endParaRPr lang="en-US" sz="4400" b="1" dirty="0">
              <a:solidFill>
                <a:schemeClr val="bg1"/>
              </a:solidFill>
              <a:latin typeface="Arial Narrow" panose="020B0606020202030204" pitchFamily="34" charset="0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A600E-C3E0-4F49-A45B-5498FA8CA6A3}"/>
              </a:ext>
            </a:extLst>
          </p:cNvPr>
          <p:cNvSpPr txBox="1"/>
          <p:nvPr/>
        </p:nvSpPr>
        <p:spPr>
          <a:xfrm>
            <a:off x="380587" y="1120461"/>
            <a:ext cx="60317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transit operations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access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291 driveways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to right-in/right-out only.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unsignalized roadway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intersections would be restricted to right turn only.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Signalized intersections would be modified to provide for left turns and U-turns. 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project would need to be phased to allow for U-turns before left turn ability was removed.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Affects colleges, schools, libraries, commercial businesses, recreational facilities, first responders, residential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utilities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power, water, sewer, communications, storm drainage (red areas)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transit signal priority systems</a:t>
            </a:r>
          </a:p>
        </p:txBody>
      </p:sp>
      <p:pic>
        <p:nvPicPr>
          <p:cNvPr id="14" name="Picture 13" descr="Access Restrictions at Roadways (002).pdf - Adobe Acrobat Pro DC">
            <a:extLst>
              <a:ext uri="{FF2B5EF4-FFF2-40B4-BE49-F238E27FC236}">
                <a16:creationId xmlns:a16="http://schemas.microsoft.com/office/drawing/2014/main" id="{BEEBD9B4-53ED-4E84-860E-BE261AA14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2" t="19504" r="42728" b="8761"/>
          <a:stretch/>
        </p:blipFill>
        <p:spPr>
          <a:xfrm>
            <a:off x="6694265" y="203961"/>
            <a:ext cx="4749951" cy="5906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B7E1451-9BC4-4FC9-A6AD-CA23B3785764}"/>
              </a:ext>
            </a:extLst>
          </p:cNvPr>
          <p:cNvSpPr/>
          <p:nvPr/>
        </p:nvSpPr>
        <p:spPr>
          <a:xfrm>
            <a:off x="7338060" y="3322320"/>
            <a:ext cx="449580" cy="13182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0AF9F8-5F91-416D-A383-7D7E69151272}"/>
              </a:ext>
            </a:extLst>
          </p:cNvPr>
          <p:cNvSpPr/>
          <p:nvPr/>
        </p:nvSpPr>
        <p:spPr>
          <a:xfrm>
            <a:off x="8844450" y="1234439"/>
            <a:ext cx="449580" cy="13335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FD907E-2FAC-4AE3-946A-E780FEC29ACF}"/>
              </a:ext>
            </a:extLst>
          </p:cNvPr>
          <p:cNvSpPr/>
          <p:nvPr/>
        </p:nvSpPr>
        <p:spPr>
          <a:xfrm>
            <a:off x="7397586" y="2357615"/>
            <a:ext cx="371772" cy="7854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D1C780-4265-471E-8566-9555F824A1B1}"/>
              </a:ext>
            </a:extLst>
          </p:cNvPr>
          <p:cNvSpPr/>
          <p:nvPr/>
        </p:nvSpPr>
        <p:spPr>
          <a:xfrm>
            <a:off x="7414260" y="4732019"/>
            <a:ext cx="339894" cy="5791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761729" y="449270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3. GC/CM Involvement is Critical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BA7546-1B63-4736-9C39-4FD4B84336E9}"/>
              </a:ext>
            </a:extLst>
          </p:cNvPr>
          <p:cNvSpPr/>
          <p:nvPr/>
        </p:nvSpPr>
        <p:spPr>
          <a:xfrm>
            <a:off x="761729" y="1531679"/>
            <a:ext cx="864607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concerns include parking, access, minimization of disruption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 must actively partner on design and commit to solutions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Constructability, cost estimating, scheduling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4375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761729" y="449270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4. Complex or Technical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B957F-E267-48BA-8449-99F29910B8D8}"/>
              </a:ext>
            </a:extLst>
          </p:cNvPr>
          <p:cNvSpPr txBox="1"/>
          <p:nvPr/>
        </p:nvSpPr>
        <p:spPr>
          <a:xfrm>
            <a:off x="761729" y="1697398"/>
            <a:ext cx="1048375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Utility relocations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priority systems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Fare collection system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- Circuit Television (CCTV) systems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Roundabouts – multiple intersections may be required to be reconstructed as roundabouts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Information System/signage</a:t>
            </a:r>
          </a:p>
        </p:txBody>
      </p:sp>
    </p:spTree>
    <p:extLst>
      <p:ext uri="{BB962C8B-B14F-4D97-AF65-F5344CB8AC3E}">
        <p14:creationId xmlns:p14="http://schemas.microsoft.com/office/powerpoint/2010/main" val="18283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BB40D7-70EA-410B-B670-7CD8E88E2884}"/>
              </a:ext>
            </a:extLst>
          </p:cNvPr>
          <p:cNvSpPr txBox="1"/>
          <p:nvPr/>
        </p:nvSpPr>
        <p:spPr>
          <a:xfrm>
            <a:off x="761729" y="449270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5. Heavy Civil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51E57-BDC1-49B7-9F47-2FB15FF7DF66}"/>
              </a:ext>
            </a:extLst>
          </p:cNvPr>
          <p:cNvSpPr txBox="1"/>
          <p:nvPr/>
        </p:nvSpPr>
        <p:spPr>
          <a:xfrm>
            <a:off x="761729" y="1583308"/>
            <a:ext cx="10996516" cy="32316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primarily infrastructure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(minority of budget)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Negotiated work where greatest value to project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input will be sought</a:t>
            </a:r>
          </a:p>
        </p:txBody>
      </p:sp>
      <p:pic>
        <p:nvPicPr>
          <p:cNvPr id="3" name="Picture 2" descr="OPEN HOUSE 08-13-2019.pdf - Adobe Acrobat Pro DC">
            <a:extLst>
              <a:ext uri="{FF2B5EF4-FFF2-40B4-BE49-F238E27FC236}">
                <a16:creationId xmlns:a16="http://schemas.microsoft.com/office/drawing/2014/main" id="{2F48022E-E044-47CE-99DF-DB47A45A2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3" t="14912" r="35026" b="12405"/>
          <a:stretch/>
        </p:blipFill>
        <p:spPr>
          <a:xfrm>
            <a:off x="8257150" y="1410101"/>
            <a:ext cx="3355333" cy="38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76E4E1-60C1-48B4-B782-B3005CE4659E}"/>
              </a:ext>
            </a:extLst>
          </p:cNvPr>
          <p:cNvSpPr/>
          <p:nvPr/>
        </p:nvSpPr>
        <p:spPr>
          <a:xfrm>
            <a:off x="0" y="254411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Management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06E86EA-4107-4142-94CF-0A372FC72EAC}"/>
              </a:ext>
            </a:extLst>
          </p:cNvPr>
          <p:cNvSpPr txBox="1"/>
          <p:nvPr/>
        </p:nvSpPr>
        <p:spPr>
          <a:xfrm>
            <a:off x="266329" y="876757"/>
            <a:ext cx="502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TEAM ORGANIZATION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48E0671-0DDC-4C96-BE20-63CC4A120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6" t="17316" r="10344" b="16329"/>
          <a:stretch/>
        </p:blipFill>
        <p:spPr>
          <a:xfrm>
            <a:off x="5444543" y="876757"/>
            <a:ext cx="4494499" cy="48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A09A8E-CEFA-4C5D-9544-E748638BC906}"/>
              </a:ext>
            </a:extLst>
          </p:cNvPr>
          <p:cNvSpPr/>
          <p:nvPr/>
        </p:nvSpPr>
        <p:spPr>
          <a:xfrm>
            <a:off x="-3" y="6030097"/>
            <a:ext cx="12192000" cy="6178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E8685F-C7D6-7C49-8D59-0ED58AA48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529" y="713677"/>
            <a:ext cx="3698263" cy="1210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C351B0-36C9-1E4B-B3D6-AAEBF9C21B78}"/>
              </a:ext>
            </a:extLst>
          </p:cNvPr>
          <p:cNvSpPr txBox="1"/>
          <p:nvPr/>
        </p:nvSpPr>
        <p:spPr>
          <a:xfrm>
            <a:off x="1140938" y="2318166"/>
            <a:ext cx="9910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Pacific Avenue/ SR 7 Corridor Bus Rapid Transit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BE45B-31BD-4F11-BBBA-7E49DFDBD663}"/>
              </a:ext>
            </a:extLst>
          </p:cNvPr>
          <p:cNvSpPr txBox="1"/>
          <p:nvPr/>
        </p:nvSpPr>
        <p:spPr>
          <a:xfrm>
            <a:off x="1140937" y="2943188"/>
            <a:ext cx="7364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GC/CM Project Approval Application</a:t>
            </a:r>
            <a:endParaRPr lang="en-US" altLang="en-US" sz="2800" strike="sngStrike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July 25</a:t>
            </a:r>
            <a:r>
              <a:rPr lang="en-US" sz="2800" baseline="30000" dirty="0">
                <a:solidFill>
                  <a:schemeClr val="bg1"/>
                </a:solidFill>
                <a:latin typeface="Arial Narrow" panose="020B0606020202030204" pitchFamily="34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Arial Narrow" panose="020B0606020202030204" pitchFamily="34" charset="0"/>
              </a:rPr>
              <a:t>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275B9-4E2D-4C33-9E76-F59003DA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0" y="6066463"/>
            <a:ext cx="3005784" cy="536747"/>
          </a:xfrm>
          <a:prstGeom prst="rect">
            <a:avLst/>
          </a:prstGeom>
        </p:spPr>
      </p:pic>
      <p:pic>
        <p:nvPicPr>
          <p:cNvPr id="9" name="Picture 4" descr="arametrix">
            <a:extLst>
              <a:ext uri="{FF2B5EF4-FFF2-40B4-BE49-F238E27FC236}">
                <a16:creationId xmlns:a16="http://schemas.microsoft.com/office/drawing/2014/main" id="{A87FD609-EC48-4138-B0B0-7B8BF5969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10" y="6266739"/>
            <a:ext cx="1578277" cy="2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AAE30-CB85-4144-B7B3-9E4F3832D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6638" y="4093828"/>
            <a:ext cx="2303691" cy="129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5CC04D-B2A7-4873-A951-0547EF4F82B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321" t="1501" b="1598"/>
          <a:stretch/>
        </p:blipFill>
        <p:spPr>
          <a:xfrm>
            <a:off x="9738360" y="308013"/>
            <a:ext cx="1651969" cy="3589282"/>
          </a:xfrm>
          <a:prstGeom prst="rect">
            <a:avLst/>
          </a:prstGeom>
        </p:spPr>
      </p:pic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7DAFC69F-24EC-4F44-B311-5CA8CAE67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1051057" y="6266739"/>
            <a:ext cx="612438" cy="2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21769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Project Team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A7E50-4DE2-45EF-88AA-DC2D9A0CE224}"/>
              </a:ext>
            </a:extLst>
          </p:cNvPr>
          <p:cNvSpPr/>
          <p:nvPr/>
        </p:nvSpPr>
        <p:spPr>
          <a:xfrm>
            <a:off x="347133" y="855757"/>
            <a:ext cx="10885549" cy="5124480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Ryan Wheaton, Pierce Transit</a:t>
            </a:r>
            <a:endParaRPr lang="en-US" sz="1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Clr>
                <a:srgbClr val="6B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 of Planning and Community Development</a:t>
            </a:r>
          </a:p>
          <a:p>
            <a:pPr marL="742950" lvl="1" indent="-285750">
              <a:buClr>
                <a:srgbClr val="6B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Sponsor</a:t>
            </a:r>
          </a:p>
          <a:p>
            <a:pPr marL="742950" lvl="1" indent="-285750">
              <a:buClr>
                <a:srgbClr val="6B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Experience: City Manager (Shelton, WA) , managed paratransit operations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Tina Lee, Pierce Transit</a:t>
            </a:r>
            <a:endParaRPr lang="en-US" sz="1400" dirty="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 during planning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and interlocal agreements manager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executive team for design and construction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Sean Robertson, Pierce Transit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Civil Engineering Supervisor for SDOT Major Permits group</a:t>
            </a:r>
          </a:p>
          <a:p>
            <a:pPr marL="1200150" lvl="2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Projects included Sound Transit Northgate Link, Amazon, and major utility relocations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take GC/CM training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Doug Dickinson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 and resource to project team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 experience: Pierce Transit MOBi, two prior</a:t>
            </a:r>
            <a:b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Support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experienced on current MOBi project):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 Freshwaters – CFO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Heidi Soule – Project Management Office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 Shilley, Naomi Graham - Procurement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0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19243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Narrow"/>
                <a:cs typeface="Arial Narrow"/>
              </a:rPr>
              <a:t>PROJECT TEAM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10B5DA-4078-4BCE-8C88-A9F4C6A05A2A}"/>
              </a:ext>
            </a:extLst>
          </p:cNvPr>
          <p:cNvSpPr/>
          <p:nvPr/>
        </p:nvSpPr>
        <p:spPr>
          <a:xfrm>
            <a:off x="347133" y="1119707"/>
            <a:ext cx="10885549" cy="44012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Hillinger, Parametrix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30+ Years PM/CM experience, CCM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GC/CM experience:  12+ projects including four Heavy Civil 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PRC member 5 yrs, CPARB Heavy Civil GC/CM committee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Clr>
                <a:schemeClr val="accent6"/>
              </a:buClr>
              <a:buFont typeface="Arial,Sans-Serif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Bob Ironmonger, Parametrix</a:t>
            </a:r>
            <a:endParaRPr lang="en-US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spcAft>
                <a:spcPts val="600"/>
              </a:spcAft>
              <a:buClr>
                <a:schemeClr val="accent6"/>
              </a:buClr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GC/CM experience: Seattle Multi Modal Terminal reconstruction for Washington State ferries, Northgate Light Rail Station for Sound Transit</a:t>
            </a:r>
          </a:p>
          <a:p>
            <a:pPr marL="285750" indent="-285750">
              <a:spcBef>
                <a:spcPts val="800"/>
              </a:spcBef>
              <a:buClr>
                <a:schemeClr val="accent6"/>
              </a:buClr>
              <a:buFont typeface="Arial,Sans-Serif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Other Parametrix Support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(Heavy Civil GC/CM experience):</a:t>
            </a:r>
          </a:p>
          <a:p>
            <a:pPr marL="742950" lvl="1" indent="-285750">
              <a:buClr>
                <a:schemeClr val="accent6"/>
              </a:buClr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Joel Theodore, Parametrix (Lynnwood Link, Tri-Met, Pierce Transit MOBi)</a:t>
            </a:r>
          </a:p>
          <a:p>
            <a:pPr marL="742950" lvl="1" indent="-285750">
              <a:buClr>
                <a:schemeClr val="accent6"/>
              </a:buClr>
              <a:buFont typeface="Arial,Sans-Serif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Shoaib Akram, Parametrix (WSF Colman Dock)</a:t>
            </a: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Dana Henderson,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Pierce Transit General Counsel</a:t>
            </a: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Support by Pacifica Law Group - Extensive GC/CM experience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Both involved with Pierce Transit MOBi project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18916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Narrow"/>
                <a:cs typeface="Arial Narrow"/>
              </a:rPr>
              <a:t>PROJECT TEAM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C3AE3-E147-4B85-875F-B34F44CC5DC2}"/>
              </a:ext>
            </a:extLst>
          </p:cNvPr>
          <p:cNvSpPr/>
          <p:nvPr/>
        </p:nvSpPr>
        <p:spPr>
          <a:xfrm>
            <a:off x="548469" y="1024932"/>
            <a:ext cx="10885549" cy="40010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Christopher Hemmer, Engineering Project Manager (WSP USA)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 Turner, Architect (Pivot Architecture)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Eugene OR BRT projects (all CM/GC):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Franklin Corridor (2007)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Corridor (2011)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Eugene EmX Extension (2017)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Transit Project, Portland, OR (2021)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Provo/Orem BRT, Provo/Orem, UT (2018)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Will participate in GC/CM orientation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2E97F7-BEE8-4347-A3F2-7ACF113C7A35}"/>
              </a:ext>
            </a:extLst>
          </p:cNvPr>
          <p:cNvSpPr/>
          <p:nvPr/>
        </p:nvSpPr>
        <p:spPr>
          <a:xfrm>
            <a:off x="0" y="254411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Public Benefits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132329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Public Benefits</a:t>
            </a: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822094-3F6C-4957-911E-15DFFFB8C6DB}"/>
              </a:ext>
            </a:extLst>
          </p:cNvPr>
          <p:cNvSpPr/>
          <p:nvPr/>
        </p:nvSpPr>
        <p:spPr>
          <a:xfrm>
            <a:off x="706022" y="1496580"/>
            <a:ext cx="4080474" cy="30777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4450">
              <a:defRPr/>
            </a:pPr>
            <a:r>
              <a:rPr lang="en-US" altLang="en-US" sz="2400" dirty="0">
                <a:solidFill>
                  <a:srgbClr val="6DB3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 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Cost Control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Predictable Schedule Management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F31F09-D472-4CA3-B16E-D9F4FF1CE661}"/>
              </a:ext>
            </a:extLst>
          </p:cNvPr>
          <p:cNvSpPr/>
          <p:nvPr/>
        </p:nvSpPr>
        <p:spPr>
          <a:xfrm>
            <a:off x="5288436" y="1496580"/>
            <a:ext cx="6170138" cy="276998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4450" indent="0">
              <a:buNone/>
              <a:defRPr/>
            </a:pPr>
            <a:r>
              <a:rPr lang="en-US" altLang="en-US" sz="2400" dirty="0">
                <a:solidFill>
                  <a:srgbClr val="6DB3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Civil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control of delivery of critical safety needs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flexibility to level work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improve the attractiveness of the project</a:t>
            </a:r>
          </a:p>
          <a:p>
            <a:pPr marL="501650" indent="-457200">
              <a:spcBef>
                <a:spcPts val="1200"/>
              </a:spcBef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Predictable Schedule Management</a:t>
            </a:r>
          </a:p>
        </p:txBody>
      </p:sp>
    </p:spTree>
    <p:extLst>
      <p:ext uri="{BB962C8B-B14F-4D97-AF65-F5344CB8AC3E}">
        <p14:creationId xmlns:p14="http://schemas.microsoft.com/office/powerpoint/2010/main" val="19628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22823-0C84-44EF-805E-AB72F7FEE790}"/>
              </a:ext>
            </a:extLst>
          </p:cNvPr>
          <p:cNvSpPr/>
          <p:nvPr/>
        </p:nvSpPr>
        <p:spPr>
          <a:xfrm>
            <a:off x="0" y="254411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Response to Questions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1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9157-8A5E-48AE-85A1-432866E4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cs typeface="Calibri Light"/>
              </a:rPr>
              <a:t>Response to Questions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F9338-C5AB-4A29-BA03-1CE462DDD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Calibri"/>
              </a:rPr>
              <a:t>Process for selecting GC/CM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Coordination and occupancy issues have been studied for several years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Median lane option not selected until recently </a:t>
            </a:r>
            <a:endParaRPr lang="en-US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  <a:cs typeface="Calibri"/>
            </a:endParaRPr>
          </a:p>
          <a:p>
            <a:pPr lvl="1"/>
            <a:endParaRPr lang="en-US" dirty="0">
              <a:solidFill>
                <a:schemeClr val="bg1"/>
              </a:solidFill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cs typeface="Calibri"/>
              </a:rPr>
              <a:t>Was Design Build considered?</a:t>
            </a:r>
          </a:p>
          <a:p>
            <a:pPr lvl="1"/>
            <a:r>
              <a:rPr lang="en-US">
                <a:solidFill>
                  <a:schemeClr val="bg1"/>
                </a:solidFill>
                <a:cs typeface="Calibri"/>
              </a:rPr>
              <a:t>Competitive (traditional or bridging) DB was screened out due to difficulties with establishing permitting and right of way variables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Progressive Design Build would require too much time to develop process</a:t>
            </a:r>
          </a:p>
        </p:txBody>
      </p:sp>
    </p:spTree>
    <p:extLst>
      <p:ext uri="{BB962C8B-B14F-4D97-AF65-F5344CB8AC3E}">
        <p14:creationId xmlns:p14="http://schemas.microsoft.com/office/powerpoint/2010/main" val="17853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63136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SUMMARY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9EA447-FD5A-411E-974A-2E3F88499975}"/>
              </a:ext>
            </a:extLst>
          </p:cNvPr>
          <p:cNvSpPr/>
          <p:nvPr/>
        </p:nvSpPr>
        <p:spPr>
          <a:xfrm>
            <a:off x="1095944" y="981663"/>
            <a:ext cx="7381103" cy="44319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two Qualifying Criteria + Heavy Civil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Occupied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schedule with multiple linkages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Technically complex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 of the GC/CM during design is critical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en-US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Civil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(primarily infrastructure)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 will be under contract at 30% design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body has necessary management plan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Experienced personnel and resources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and logical management plan</a:t>
            </a: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 funding and budget 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benefits: risk management, time, cost</a:t>
            </a:r>
          </a:p>
        </p:txBody>
      </p:sp>
    </p:spTree>
    <p:extLst>
      <p:ext uri="{BB962C8B-B14F-4D97-AF65-F5344CB8AC3E}">
        <p14:creationId xmlns:p14="http://schemas.microsoft.com/office/powerpoint/2010/main" val="25697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E9E8A6-4D33-483F-8E5A-C208F39E3B3D}"/>
              </a:ext>
            </a:extLst>
          </p:cNvPr>
          <p:cNvSpPr/>
          <p:nvPr/>
        </p:nvSpPr>
        <p:spPr>
          <a:xfrm>
            <a:off x="0" y="254411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Questions?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0" y="239693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D6DC85-C9A4-4D5E-8218-C2770B0A07FD}"/>
              </a:ext>
            </a:extLst>
          </p:cNvPr>
          <p:cNvSpPr txBox="1"/>
          <p:nvPr/>
        </p:nvSpPr>
        <p:spPr>
          <a:xfrm>
            <a:off x="1108862" y="1043731"/>
            <a:ext cx="61987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  <a:p>
            <a:pPr>
              <a:buClr>
                <a:schemeClr val="accent6"/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Background</a:t>
            </a:r>
          </a:p>
          <a:p>
            <a:pPr>
              <a:buClr>
                <a:schemeClr val="accent6"/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Meets Applicable Criteria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Qualifying project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Plan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  <a:p>
            <a:pPr lvl="2">
              <a:buClr>
                <a:schemeClr val="accent6"/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benefits</a:t>
            </a:r>
          </a:p>
          <a:p>
            <a:pPr>
              <a:buClr>
                <a:schemeClr val="accent6"/>
              </a:buClr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730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0" y="265955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4684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FEAA41-BDA4-B544-A213-C89B0449D66D}"/>
              </a:ext>
            </a:extLst>
          </p:cNvPr>
          <p:cNvSpPr txBox="1"/>
          <p:nvPr/>
        </p:nvSpPr>
        <p:spPr>
          <a:xfrm>
            <a:off x="761729" y="407370"/>
            <a:ext cx="1099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Project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72CAB-F8AC-4189-A477-E042BE9A6930}"/>
              </a:ext>
            </a:extLst>
          </p:cNvPr>
          <p:cNvSpPr txBox="1"/>
          <p:nvPr/>
        </p:nvSpPr>
        <p:spPr>
          <a:xfrm>
            <a:off x="1117462" y="1360282"/>
            <a:ext cx="6399821" cy="43088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Connects downtown Tacoma to Spanaway Towne Center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32 new BRT stations on each side of the street,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branded station at Tacoma Dome Station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Exclusive and semi-exclusive rights-of-way, and sidewalk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Goals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Speed travel along highest use corridor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Decrease congestion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Increase accessibility 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Increased amenities: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Comfortably hold 90 passengers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Wi-Fi and multiple boarding doors</a:t>
            </a:r>
          </a:p>
          <a:p>
            <a:pPr marL="1200150" lvl="2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Pre-payment options, real-time travel info and weather protection</a:t>
            </a:r>
          </a:p>
          <a:p>
            <a:pPr marL="742950" lvl="1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Economic development opportunities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BC7DFE-A96A-4C24-9564-91D5708F9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0" t="1501" r="1109" b="1598"/>
          <a:stretch/>
        </p:blipFill>
        <p:spPr>
          <a:xfrm>
            <a:off x="9705976" y="178947"/>
            <a:ext cx="2286000" cy="5166372"/>
          </a:xfrm>
          <a:prstGeom prst="rect">
            <a:avLst/>
          </a:prstGeom>
        </p:spPr>
      </p:pic>
      <p:pic>
        <p:nvPicPr>
          <p:cNvPr id="4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6D4D44B3-7319-47E2-9426-538336DB3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9" t="12309" r="15934" b="621"/>
          <a:stretch/>
        </p:blipFill>
        <p:spPr>
          <a:xfrm>
            <a:off x="7616984" y="2863285"/>
            <a:ext cx="1957366" cy="20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263060-E3CE-4373-9340-527DFF716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2302" r="37540" b="4206"/>
          <a:stretch/>
        </p:blipFill>
        <p:spPr>
          <a:xfrm>
            <a:off x="6658668" y="1319395"/>
            <a:ext cx="3769918" cy="37605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096E6-FD2E-4E87-BE02-5F206F467D4C}"/>
              </a:ext>
            </a:extLst>
          </p:cNvPr>
          <p:cNvSpPr txBox="1"/>
          <p:nvPr/>
        </p:nvSpPr>
        <p:spPr>
          <a:xfrm>
            <a:off x="2002055" y="401456"/>
            <a:ext cx="373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Configurations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783D91C0-B9E4-49C2-90FC-AEDD3D6A7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77" y="147276"/>
            <a:ext cx="3951444" cy="59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BE1DA93-0000-4BB3-9A7C-F8015D25A9FB}"/>
              </a:ext>
            </a:extLst>
          </p:cNvPr>
          <p:cNvSpPr txBox="1"/>
          <p:nvPr/>
        </p:nvSpPr>
        <p:spPr>
          <a:xfrm>
            <a:off x="4681932" y="2645549"/>
            <a:ext cx="268668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Mixed Traffic: Left Lane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23AB2-9565-4859-89DB-697F79F3FEE4}"/>
              </a:ext>
            </a:extLst>
          </p:cNvPr>
          <p:cNvSpPr txBox="1"/>
          <p:nvPr/>
        </p:nvSpPr>
        <p:spPr>
          <a:xfrm>
            <a:off x="8150374" y="2580612"/>
            <a:ext cx="294647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Curbside Running: BAT Lane</a:t>
            </a:r>
            <a:endParaRPr lang="en-US" b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" name="Picture 10" descr="A close up of a road&#10;&#10;Description generated with high confidence">
            <a:extLst>
              <a:ext uri="{FF2B5EF4-FFF2-40B4-BE49-F238E27FC236}">
                <a16:creationId xmlns:a16="http://schemas.microsoft.com/office/drawing/2014/main" id="{F6DC7067-04E6-41E6-85DC-6D83AC0BC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917" y="328259"/>
            <a:ext cx="3181434" cy="2290727"/>
          </a:xfrm>
          <a:prstGeom prst="rect">
            <a:avLst/>
          </a:prstGeom>
        </p:spPr>
      </p:pic>
      <p:pic>
        <p:nvPicPr>
          <p:cNvPr id="13" name="Picture 14" descr="A picture containing road, building&#10;&#10;Description generated with very high confidence">
            <a:extLst>
              <a:ext uri="{FF2B5EF4-FFF2-40B4-BE49-F238E27FC236}">
                <a16:creationId xmlns:a16="http://schemas.microsoft.com/office/drawing/2014/main" id="{AF779C70-D623-4DD5-8F1C-D62A8CDA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651" y="326507"/>
            <a:ext cx="3133206" cy="2255185"/>
          </a:xfrm>
          <a:prstGeom prst="rect">
            <a:avLst/>
          </a:prstGeom>
        </p:spPr>
      </p:pic>
      <p:pic>
        <p:nvPicPr>
          <p:cNvPr id="16" name="Picture 16" descr="A close up of a street&#10;&#10;Description generated with very high confidence">
            <a:extLst>
              <a:ext uri="{FF2B5EF4-FFF2-40B4-BE49-F238E27FC236}">
                <a16:creationId xmlns:a16="http://schemas.microsoft.com/office/drawing/2014/main" id="{9D73444C-E08D-4C04-9606-FFD829230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31" y="1785196"/>
            <a:ext cx="3360515" cy="2564191"/>
          </a:xfrm>
          <a:prstGeom prst="rect">
            <a:avLst/>
          </a:prstGeom>
        </p:spPr>
      </p:pic>
      <p:pic>
        <p:nvPicPr>
          <p:cNvPr id="22" name="Picture 22" descr="A close up of a street&#10;&#10;Description generated with high confidence">
            <a:extLst>
              <a:ext uri="{FF2B5EF4-FFF2-40B4-BE49-F238E27FC236}">
                <a16:creationId xmlns:a16="http://schemas.microsoft.com/office/drawing/2014/main" id="{3B2A5503-F8FB-41B0-B4A3-537B3F912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917" y="3086652"/>
            <a:ext cx="3181434" cy="22845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06D0896-2499-4855-B810-2DBEABF73C8F}"/>
              </a:ext>
            </a:extLst>
          </p:cNvPr>
          <p:cNvSpPr txBox="1"/>
          <p:nvPr/>
        </p:nvSpPr>
        <p:spPr>
          <a:xfrm>
            <a:off x="4249277" y="5407088"/>
            <a:ext cx="3565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Median Lane: Right-Side Boarding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6F2EA6BA-6CA0-4CEF-8D36-D28C97501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441" y="3101508"/>
            <a:ext cx="3123560" cy="22626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E8FA8D0-23D3-40F9-9425-55B10BB5E9F4}"/>
              </a:ext>
            </a:extLst>
          </p:cNvPr>
          <p:cNvSpPr txBox="1"/>
          <p:nvPr/>
        </p:nvSpPr>
        <p:spPr>
          <a:xfrm>
            <a:off x="7896697" y="5411154"/>
            <a:ext cx="356582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Median Lane: Left-Side Boarding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C57ECC-86C8-40C4-B690-E6EF758855C8}"/>
              </a:ext>
            </a:extLst>
          </p:cNvPr>
          <p:cNvSpPr txBox="1"/>
          <p:nvPr/>
        </p:nvSpPr>
        <p:spPr>
          <a:xfrm>
            <a:off x="177568" y="4300751"/>
            <a:ext cx="366681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Current Condition: </a:t>
            </a:r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b="1" dirty="0">
                <a:solidFill>
                  <a:srgbClr val="FFFFFF"/>
                </a:solidFill>
              </a:rPr>
              <a:t>Mixed Traffic, Four Lanes</a:t>
            </a:r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49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4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AD7E10-DECD-4DA4-BDA5-733164DF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913" y="2977075"/>
            <a:ext cx="2710545" cy="2073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9A393-891E-47B8-99DF-C6BA66BA0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87" y="644635"/>
            <a:ext cx="2705875" cy="2016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D2CF7-EA81-4165-B693-906FFD985354}"/>
              </a:ext>
            </a:extLst>
          </p:cNvPr>
          <p:cNvSpPr txBox="1"/>
          <p:nvPr/>
        </p:nvSpPr>
        <p:spPr>
          <a:xfrm>
            <a:off x="0" y="243512"/>
            <a:ext cx="609600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</a:rPr>
              <a:t>Potential Roundabouts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D2F9B8-DFFC-4B7E-9A95-5C1A1B11C905}"/>
              </a:ext>
            </a:extLst>
          </p:cNvPr>
          <p:cNvSpPr/>
          <p:nvPr/>
        </p:nvSpPr>
        <p:spPr>
          <a:xfrm>
            <a:off x="653225" y="1166842"/>
            <a:ext cx="4483874" cy="29854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12 intersections under study by WSDOT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WSDOT likely to require roundabouts at four intersections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Challenge: Maintain traffic flows during construction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1C03333C-3905-4E07-AEC8-A00AF4102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30" t="3745" r="4944" b="1124"/>
          <a:stretch/>
        </p:blipFill>
        <p:spPr>
          <a:xfrm>
            <a:off x="5548468" y="1690149"/>
            <a:ext cx="2975234" cy="30774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B521D76-BA7F-43CC-9F00-14F9A3A9A2A0}"/>
              </a:ext>
            </a:extLst>
          </p:cNvPr>
          <p:cNvSpPr/>
          <p:nvPr/>
        </p:nvSpPr>
        <p:spPr>
          <a:xfrm>
            <a:off x="7548389" y="2641293"/>
            <a:ext cx="302966" cy="339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055751B-BA99-4AB8-B1ED-B32B09AEA8D6}"/>
              </a:ext>
            </a:extLst>
          </p:cNvPr>
          <p:cNvSpPr/>
          <p:nvPr/>
        </p:nvSpPr>
        <p:spPr>
          <a:xfrm>
            <a:off x="6097834" y="3779702"/>
            <a:ext cx="302966" cy="339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3CB04D-191D-4F0A-B1E4-ADB4B49864C0}"/>
              </a:ext>
            </a:extLst>
          </p:cNvPr>
          <p:cNvSpPr/>
          <p:nvPr/>
        </p:nvSpPr>
        <p:spPr>
          <a:xfrm>
            <a:off x="7575929" y="2163894"/>
            <a:ext cx="302966" cy="339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48CA34-D90D-4199-8ABE-E3C39FDDD16E}"/>
              </a:ext>
            </a:extLst>
          </p:cNvPr>
          <p:cNvSpPr/>
          <p:nvPr/>
        </p:nvSpPr>
        <p:spPr>
          <a:xfrm>
            <a:off x="7548388" y="2889172"/>
            <a:ext cx="302966" cy="3396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BC3232-1AFF-4ED2-8947-D6B482280F49}"/>
              </a:ext>
            </a:extLst>
          </p:cNvPr>
          <p:cNvSpPr txBox="1"/>
          <p:nvPr/>
        </p:nvSpPr>
        <p:spPr>
          <a:xfrm>
            <a:off x="0" y="243512"/>
            <a:ext cx="12192000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 Narrow"/>
                <a:cs typeface="Arial Narrow"/>
              </a:rPr>
              <a:t>Funding</a:t>
            </a:r>
          </a:p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509CBB-AD6B-483E-83C0-DBF62E9B9C2D}"/>
              </a:ext>
            </a:extLst>
          </p:cNvPr>
          <p:cNvSpPr/>
          <p:nvPr/>
        </p:nvSpPr>
        <p:spPr>
          <a:xfrm>
            <a:off x="653225" y="1166842"/>
            <a:ext cx="10885549" cy="46474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Proposed Budget: 			$150 M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Currently secured: 			$ 90 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Sound Transit (ST3) funding: 	$ 60 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State of Washington Grant: 		$ 15 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Various federal and state grants: 	$ 15 M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Remainder 				$ 60 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Highly scored for FTA Small Starts grant (decision likely Summer 2020)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6DB33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If funding delay or shortfall, will build in phases 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-bottom-blade-bus-template" id="{CDC29653-5A4F-0347-A9F2-73562B3A82C8}" vid="{0358FBA1-5E7E-8E44-8A5F-BE8BF50545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8B9EFAF5C8F54789B95C21909D1048" ma:contentTypeVersion="11" ma:contentTypeDescription="Create a new document." ma:contentTypeScope="" ma:versionID="2db1cb64dac7395312bbf14ffd71f1b9">
  <xsd:schema xmlns:xsd="http://www.w3.org/2001/XMLSchema" xmlns:xs="http://www.w3.org/2001/XMLSchema" xmlns:p="http://schemas.microsoft.com/office/2006/metadata/properties" xmlns:ns2="9ec40ad6-688a-4ac5-8885-d741493689c6" xmlns:ns3="96e587a2-7e30-473c-ac6f-a380cfe124dd" targetNamespace="http://schemas.microsoft.com/office/2006/metadata/properties" ma:root="true" ma:fieldsID="203e7a1ee1f238b1a93c3118a1857e63" ns2:_="" ns3:_="">
    <xsd:import namespace="9ec40ad6-688a-4ac5-8885-d741493689c6"/>
    <xsd:import namespace="96e587a2-7e30-473c-ac6f-a380cfe124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40ad6-688a-4ac5-8885-d741493689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587a2-7e30-473c-ac6f-a380cfe124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94C92D-4094-4AD4-81FC-3865CEF9797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9ec40ad6-688a-4ac5-8885-d741493689c6"/>
    <ds:schemaRef ds:uri="http://purl.org/dc/elements/1.1/"/>
    <ds:schemaRef ds:uri="http://schemas.microsoft.com/office/2006/metadata/properties"/>
    <ds:schemaRef ds:uri="96e587a2-7e30-473c-ac6f-a380cfe124d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D7ED15-7DBE-49D4-81DD-D275F49B6D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8FA55F-AFDA-470B-9A62-FC59678AE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c40ad6-688a-4ac5-8885-d741493689c6"/>
    <ds:schemaRef ds:uri="96e587a2-7e30-473c-ac6f-a380cfe124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PT-bottom-blade-bus-template</Template>
  <TotalTime>1509</TotalTime>
  <Words>762</Words>
  <Application>Microsoft Office PowerPoint</Application>
  <PresentationFormat>Widescreen</PresentationFormat>
  <Paragraphs>229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Arial,Sans-Serif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 to Questions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PRC presentation BRT</dc:title>
  <dc:creator>Howard Hillinger</dc:creator>
  <cp:lastModifiedBy>Howard Hillinger</cp:lastModifiedBy>
  <cp:revision>246</cp:revision>
  <cp:lastPrinted>2019-07-25T01:00:51Z</cp:lastPrinted>
  <dcterms:created xsi:type="dcterms:W3CDTF">2018-11-16T14:08:10Z</dcterms:created>
  <dcterms:modified xsi:type="dcterms:W3CDTF">2019-07-25T18:18:12Z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0x010100608B9EFAF5C8F54789B95C21909D1048</vt:lpwstr>
  </property>
</Properties>
</file>