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3" r:id="rId3"/>
    <p:sldId id="315" r:id="rId4"/>
    <p:sldId id="369" r:id="rId5"/>
    <p:sldId id="319" r:id="rId6"/>
    <p:sldId id="347" r:id="rId7"/>
    <p:sldId id="388" r:id="rId8"/>
    <p:sldId id="401" r:id="rId9"/>
    <p:sldId id="345" r:id="rId10"/>
    <p:sldId id="364" r:id="rId11"/>
    <p:sldId id="348" r:id="rId12"/>
    <p:sldId id="336" r:id="rId13"/>
    <p:sldId id="371" r:id="rId14"/>
    <p:sldId id="372" r:id="rId15"/>
    <p:sldId id="373" r:id="rId16"/>
    <p:sldId id="374" r:id="rId17"/>
    <p:sldId id="377" r:id="rId18"/>
    <p:sldId id="378" r:id="rId19"/>
    <p:sldId id="399" r:id="rId20"/>
    <p:sldId id="395" r:id="rId21"/>
    <p:sldId id="379" r:id="rId22"/>
    <p:sldId id="391" r:id="rId23"/>
    <p:sldId id="390" r:id="rId24"/>
    <p:sldId id="392" r:id="rId25"/>
    <p:sldId id="381" r:id="rId26"/>
    <p:sldId id="393" r:id="rId27"/>
    <p:sldId id="385" r:id="rId28"/>
    <p:sldId id="380" r:id="rId29"/>
    <p:sldId id="394" r:id="rId30"/>
    <p:sldId id="402" r:id="rId31"/>
    <p:sldId id="386" r:id="rId32"/>
    <p:sldId id="387" r:id="rId33"/>
    <p:sldId id="28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Anderson" initials="MA" lastIdx="3" clrIdx="0">
    <p:extLst>
      <p:ext uri="{19B8F6BF-5375-455C-9EA6-DF929625EA0E}">
        <p15:presenceInfo xmlns:p15="http://schemas.microsoft.com/office/powerpoint/2012/main" userId="S-1-5-21-1110004096-1093950551-5522801-51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EFB"/>
    <a:srgbClr val="32D4F4"/>
    <a:srgbClr val="45DDE1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64211" autoAdjust="0"/>
  </p:normalViewPr>
  <p:slideViewPr>
    <p:cSldViewPr>
      <p:cViewPr varScale="1">
        <p:scale>
          <a:sx n="114" d="100"/>
          <a:sy n="114" d="100"/>
        </p:scale>
        <p:origin x="12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1296" y="-2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8" tIns="46319" rIns="92638" bIns="463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lIns="92638" tIns="46319" rIns="92638" bIns="463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public body depth of public works experience</a:t>
            </a:r>
          </a:p>
          <a:p>
            <a:r>
              <a:rPr lang="en-US" dirty="0"/>
              <a:t>TPS is a major capital project builder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Highlighted GCCM Projects</a:t>
            </a:r>
          </a:p>
          <a:p>
            <a:r>
              <a:rPr lang="en-US" dirty="0"/>
              <a:t>Green Highlighted- Just beginning or starting in the next couple of years</a:t>
            </a:r>
          </a:p>
          <a:p>
            <a:r>
              <a:rPr lang="en-US" dirty="0"/>
              <a:t>May or may not be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6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2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Controls</a:t>
            </a:r>
          </a:p>
          <a:p>
            <a:r>
              <a:rPr lang="en-US" dirty="0"/>
              <a:t>-Weekly Staff Meetings</a:t>
            </a:r>
          </a:p>
          <a:p>
            <a:r>
              <a:rPr lang="en-US" dirty="0"/>
              <a:t>-Weekly progress meetings</a:t>
            </a:r>
          </a:p>
          <a:p>
            <a:r>
              <a:rPr lang="en-US" dirty="0"/>
              <a:t>-One on one PM daily and weekly meetings</a:t>
            </a:r>
          </a:p>
          <a:p>
            <a:r>
              <a:rPr lang="en-US" dirty="0"/>
              <a:t>-Standing daily and weekly meetings with COO</a:t>
            </a:r>
          </a:p>
          <a:p>
            <a:r>
              <a:rPr lang="en-US" dirty="0"/>
              <a:t>-Multi Vista- Photographic Interactive As-Built</a:t>
            </a:r>
          </a:p>
          <a:p>
            <a:r>
              <a:rPr lang="en-US" dirty="0"/>
              <a:t>-Digitized As Builts and OEM Manuals in the Cloud (Skisite)</a:t>
            </a:r>
          </a:p>
          <a:p>
            <a:r>
              <a:rPr lang="en-US" dirty="0"/>
              <a:t>-Chalk Schools- Soup to nuts process for Project approvals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3/27/2019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6432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Downing Elementary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98837"/>
            <a:ext cx="4762500" cy="1524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RCW 39.10 Alternative Public Works Contracting – Progressive </a:t>
            </a:r>
            <a:r>
              <a:rPr lang="en-US" dirty="0"/>
              <a:t>Design/Build</a:t>
            </a:r>
            <a:endParaRPr lang="en-US" sz="2000" dirty="0"/>
          </a:p>
          <a:p>
            <a:pPr algn="ctr"/>
            <a:endParaRPr lang="en-US" sz="800" dirty="0"/>
          </a:p>
          <a:p>
            <a:pPr algn="ctr"/>
            <a:r>
              <a:rPr lang="en-US" b="1" dirty="0"/>
              <a:t>March 28, 2019</a:t>
            </a: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7" y="5776402"/>
            <a:ext cx="4319166" cy="548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36281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TPS Project Delivery Experience &amp;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99" y="1676400"/>
            <a:ext cx="7391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Since 2001, TPS has successfully delivered</a:t>
            </a:r>
            <a:r>
              <a:rPr lang="en-US" dirty="0"/>
              <a:t> 34 </a:t>
            </a:r>
            <a:r>
              <a:rPr lang="en-US" dirty="0">
                <a:solidFill>
                  <a:schemeClr val="tx2"/>
                </a:solidFill>
              </a:rPr>
              <a:t>large capital projects valued at nearly </a:t>
            </a:r>
            <a:r>
              <a:rPr lang="en-US" dirty="0"/>
              <a:t>$1.2 </a:t>
            </a:r>
            <a:r>
              <a:rPr lang="en-US" dirty="0">
                <a:solidFill>
                  <a:schemeClr val="tx2"/>
                </a:solidFill>
              </a:rPr>
              <a:t>billion.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Augmenting and Enhancing the internal team – Since 1998 teaming with external consulting teams.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TPS has developed internal processes and control systems to efficiently plan and execute the work.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TPS has utilized D/B/B, GC/CM, &amp; D/B methods of project delivery.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852A5-538A-48BE-87F3-ECAA9B7B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369116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28599" y="304800"/>
            <a:ext cx="5866929" cy="685800"/>
          </a:xfrm>
        </p:spPr>
        <p:txBody>
          <a:bodyPr>
            <a:normAutofit/>
          </a:bodyPr>
          <a:lstStyle/>
          <a:p>
            <a:r>
              <a:rPr lang="en-US" sz="2700" dirty="0"/>
              <a:t>TPS Public Body Experience: 2001 - 2019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84CE4-6E3A-4762-9824-0AE7FBC49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2868" y="3901647"/>
            <a:ext cx="2888663" cy="197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4AE77-AE51-4FCB-9552-DF496351A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6324600"/>
            <a:ext cx="1197326" cy="409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0AAE12-57F6-409A-AB18-BA2D970B9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77724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34" y="76200"/>
            <a:ext cx="7620000" cy="838200"/>
          </a:xfrm>
        </p:spPr>
        <p:txBody>
          <a:bodyPr/>
          <a:lstStyle/>
          <a:p>
            <a:r>
              <a:rPr lang="en-US" sz="2800" dirty="0"/>
              <a:t>TPS 2013 Capital Bond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78940" y="6324600"/>
            <a:ext cx="1197326" cy="40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67E26-8ACF-4938-876E-32FEA3E4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6324600"/>
            <a:ext cx="1197326" cy="40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48410-6F22-4311-9434-8FA0ACC28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4" y="914400"/>
            <a:ext cx="78952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667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Location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1156"/>
              </p:ext>
            </p:extLst>
          </p:nvPr>
        </p:nvGraphicFramePr>
        <p:xfrm>
          <a:off x="2278062" y="1417638"/>
          <a:ext cx="3978275" cy="5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Acrobat Document" r:id="rId3" imgW="5829165" imgH="7543680" progId="Acrobat.Document.DC">
                  <p:embed/>
                </p:oleObj>
              </mc:Choice>
              <mc:Fallback>
                <p:oleObj name="Acrobat Document" r:id="rId3" imgW="5829165" imgH="75436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062" y="1417638"/>
                        <a:ext cx="3978275" cy="5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5D8B7-84D6-4589-A18F-C7E26451E563}"/>
              </a:ext>
            </a:extLst>
          </p:cNvPr>
          <p:cNvSpPr/>
          <p:nvPr/>
        </p:nvSpPr>
        <p:spPr>
          <a:xfrm>
            <a:off x="1066800" y="2209800"/>
            <a:ext cx="1143000" cy="762000"/>
          </a:xfrm>
          <a:prstGeom prst="rect">
            <a:avLst/>
          </a:prstGeom>
          <a:solidFill>
            <a:srgbClr val="AFEE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Downing Elementary School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12189-F564-4526-8C24-A54BE1E1E77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09800" y="2590800"/>
            <a:ext cx="1117585" cy="605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1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Current Site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142BA-9962-45EC-B401-7F51218FD0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1417638"/>
            <a:ext cx="6858000" cy="49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433C10-6011-410D-8835-80F7D5457DBB}"/>
              </a:ext>
            </a:extLst>
          </p:cNvPr>
          <p:cNvSpPr/>
          <p:nvPr/>
        </p:nvSpPr>
        <p:spPr>
          <a:xfrm>
            <a:off x="1371600" y="4343400"/>
            <a:ext cx="17907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90346695-00E8-47ED-A4A9-6470CCF764C2}"/>
              </a:ext>
            </a:extLst>
          </p:cNvPr>
          <p:cNvSpPr/>
          <p:nvPr/>
        </p:nvSpPr>
        <p:spPr>
          <a:xfrm>
            <a:off x="2352238" y="3801944"/>
            <a:ext cx="1466850" cy="304800"/>
          </a:xfrm>
          <a:prstGeom prst="borderCallout2">
            <a:avLst>
              <a:gd name="adj1" fmla="val 49025"/>
              <a:gd name="adj2" fmla="val -583"/>
              <a:gd name="adj3" fmla="val 49025"/>
              <a:gd name="adj4" fmla="val -12664"/>
              <a:gd name="adj5" fmla="val 173051"/>
              <a:gd name="adj6" fmla="val -3520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Future Site Location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37200-3591-412D-8053-F214B1AD6D65}"/>
              </a:ext>
            </a:extLst>
          </p:cNvPr>
          <p:cNvSpPr/>
          <p:nvPr/>
        </p:nvSpPr>
        <p:spPr>
          <a:xfrm>
            <a:off x="1238250" y="1905000"/>
            <a:ext cx="1028700" cy="4019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Police        Sub-station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8851AB-8686-470D-A7AD-FBA9D9C878B9}"/>
              </a:ext>
            </a:extLst>
          </p:cNvPr>
          <p:cNvCxnSpPr>
            <a:stCxn id="16" idx="2"/>
          </p:cNvCxnSpPr>
          <p:nvPr/>
        </p:nvCxnSpPr>
        <p:spPr>
          <a:xfrm flipH="1">
            <a:off x="1447800" y="2306972"/>
            <a:ext cx="304800" cy="360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68DD71-D004-45AA-9BF3-A663094F35EA}"/>
              </a:ext>
            </a:extLst>
          </p:cNvPr>
          <p:cNvSpPr/>
          <p:nvPr/>
        </p:nvSpPr>
        <p:spPr>
          <a:xfrm>
            <a:off x="2497035" y="1905000"/>
            <a:ext cx="1216229" cy="40197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Boys &amp; Girls Club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AA7928-D5E8-4A90-BA10-CF6D5D05DF17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895600" y="2306972"/>
            <a:ext cx="209550" cy="345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8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Northwest Tacoma</a:t>
            </a:r>
          </a:p>
          <a:p>
            <a:r>
              <a:rPr lang="en-US" dirty="0"/>
              <a:t>10-acre site</a:t>
            </a:r>
          </a:p>
          <a:p>
            <a:r>
              <a:rPr lang="en-US" dirty="0"/>
              <a:t>Replace the existing facility</a:t>
            </a:r>
          </a:p>
          <a:p>
            <a:r>
              <a:rPr lang="en-US" dirty="0"/>
              <a:t>Build to house 450 students</a:t>
            </a:r>
          </a:p>
          <a:p>
            <a:r>
              <a:rPr lang="en-US" dirty="0"/>
              <a:t>50,000 sq. ft.; Multi-story</a:t>
            </a:r>
          </a:p>
          <a:p>
            <a:r>
              <a:rPr lang="en-US" dirty="0"/>
              <a:t>Build new school first</a:t>
            </a:r>
          </a:p>
          <a:p>
            <a:r>
              <a:rPr lang="en-US" dirty="0"/>
              <a:t>Demolish existing buildings next - for development of parking, yards and playfields</a:t>
            </a:r>
          </a:p>
          <a:p>
            <a:r>
              <a:rPr lang="en-US" dirty="0"/>
              <a:t>Board approved budget: $42.7M (construction &amp; soft costs)</a:t>
            </a:r>
          </a:p>
          <a:p>
            <a:r>
              <a:rPr lang="en-US" dirty="0"/>
              <a:t>Construction timeline: April 2021-June 2022</a:t>
            </a:r>
          </a:p>
          <a:p>
            <a:r>
              <a:rPr lang="en-US" dirty="0"/>
              <a:t>Occupancy - Fall of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59767"/>
              </p:ext>
            </p:extLst>
          </p:nvPr>
        </p:nvGraphicFramePr>
        <p:xfrm>
          <a:off x="533400" y="1386840"/>
          <a:ext cx="7302500" cy="409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Costs for professional services (A/E provided by D/B)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$3,383,181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Estimated project construction cost (including 3% D/B contingency)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$28,193,174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Equipment &amp;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furnishing costs (includes technology)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$1,490,000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Off-site costs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$600,000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Contract administration costs (Owner, CM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$1,350,000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Contingences (Owner project </a:t>
                      </a:r>
                      <a:r>
                        <a:rPr lang="fr-FR" sz="160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contingency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@ 5% of MACC)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$1,410,000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Other soft costs (Owner’s consultants, permits/fees, etc.)(3.3%)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$3,055,169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Sales Tax (@ 10.1% of A/E + Construction Cost)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$3,189,212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$42,670,736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3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7678"/>
              </p:ext>
            </p:extLst>
          </p:nvPr>
        </p:nvGraphicFramePr>
        <p:xfrm>
          <a:off x="533400" y="1066800"/>
          <a:ext cx="7315200" cy="5308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PRC Presentation and Approval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28, 2019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&amp; June 2019 PRC Application Submittal Dates are Full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– June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29513"/>
                  </a:ext>
                </a:extLst>
              </a:tr>
              <a:tr h="43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Notice Advertised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Qualifications Advertised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 &amp; 9,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Pre-Submittal Meeting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16,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 of Qualifications Due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25,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SOQs/Shortlist Finalists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28-November 1,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Notify Submitters/Release RFP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4,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Proposals Due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20,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Complete; Award Recommendation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26-29,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D/B Contract Negotiations (3 weeks)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TPS Capital Bond to Voters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02774"/>
              </p:ext>
            </p:extLst>
          </p:nvPr>
        </p:nvGraphicFramePr>
        <p:xfrm>
          <a:off x="533400" y="1066800"/>
          <a:ext cx="7315200" cy="263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TPS Board Approval of D/B Contract/NTP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9518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Preconstruction Phase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2020-November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8964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Negotiate GMP; Final Design Phase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2020 – June 2021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(Includes Early Site Package)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2021 – June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Occupancy/Move In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July-August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Day of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B633E01-DCA4-44A0-9BA5-BBFA6E724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49565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6736"/>
            <a:ext cx="8283926" cy="51764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Introductions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Tacoma Public Schools</a:t>
            </a:r>
          </a:p>
          <a:p>
            <a:r>
              <a:rPr lang="en-US" sz="2600" dirty="0">
                <a:solidFill>
                  <a:schemeClr val="tx2"/>
                </a:solidFill>
              </a:rPr>
              <a:t>Business Equity</a:t>
            </a:r>
          </a:p>
          <a:p>
            <a:r>
              <a:rPr lang="en-US" sz="2600" dirty="0">
                <a:solidFill>
                  <a:schemeClr val="tx2"/>
                </a:solidFill>
              </a:rPr>
              <a:t>Capital Project History</a:t>
            </a:r>
          </a:p>
          <a:p>
            <a:r>
              <a:rPr lang="en-US" sz="2600" dirty="0">
                <a:solidFill>
                  <a:schemeClr val="tx2"/>
                </a:solidFill>
              </a:rPr>
              <a:t>The Project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Budget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Schedule</a:t>
            </a:r>
          </a:p>
          <a:p>
            <a:r>
              <a:rPr lang="en-US" sz="2600" dirty="0">
                <a:solidFill>
                  <a:schemeClr val="tx2"/>
                </a:solidFill>
              </a:rPr>
              <a:t>Why Design Build</a:t>
            </a:r>
          </a:p>
          <a:p>
            <a:r>
              <a:rPr lang="en-US" sz="2600" dirty="0">
                <a:solidFill>
                  <a:schemeClr val="tx2"/>
                </a:solidFill>
              </a:rPr>
              <a:t>Public Body Qualifications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Summary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 schedule allows for team formation, questions, addenda as needed prior to SOQ’s due</a:t>
            </a:r>
          </a:p>
          <a:p>
            <a:r>
              <a:rPr lang="en-US" dirty="0"/>
              <a:t>Assumes qualifications-based selection – design concepts discouraged - with cost factors playing a major role in selection.</a:t>
            </a:r>
          </a:p>
          <a:p>
            <a:r>
              <a:rPr lang="en-US" dirty="0"/>
              <a:t>Interviews will discourage design concepts by teams and focus on qualifications and approach.</a:t>
            </a:r>
          </a:p>
          <a:p>
            <a:r>
              <a:rPr lang="en-US" dirty="0"/>
              <a:t>Assumes cost-reimbursable contract – negotiated GMP</a:t>
            </a:r>
          </a:p>
          <a:p>
            <a:r>
              <a:rPr lang="en-US" dirty="0"/>
              <a:t>Possible early release of key bid packages and long lead items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Overall approach follows WSU and UW approach – highly collaborative and transparent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B23-3458-475F-9CD1-71D86B04A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4008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Why D/B Delivery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Conditions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Washington State, Between 2011 and 2019, Voters Approved $14.47B in K-12 Funding </a:t>
            </a:r>
          </a:p>
          <a:p>
            <a:r>
              <a:rPr lang="en-US" dirty="0"/>
              <a:t>Total of $14.47 B in 8 Years - $1.8 B/Yr.</a:t>
            </a:r>
          </a:p>
          <a:p>
            <a:r>
              <a:rPr lang="en-US" dirty="0"/>
              <a:t>Unprecedented Cost Increases in D/B/B Market for K-12 projects @ $20 M to $30 M MACC Range</a:t>
            </a:r>
          </a:p>
          <a:p>
            <a:r>
              <a:rPr lang="en-US" dirty="0"/>
              <a:t>Budgets at $320/sf – Bidding at 30% to 50% Higher</a:t>
            </a:r>
          </a:p>
          <a:p>
            <a:r>
              <a:rPr lang="en-US" dirty="0"/>
              <a:t>Change Order Rates due to E &amp; O have been on the rise.</a:t>
            </a:r>
          </a:p>
          <a:p>
            <a:r>
              <a:rPr lang="en-US" dirty="0"/>
              <a:t>Need to Reduce Owner Risk</a:t>
            </a:r>
          </a:p>
          <a:p>
            <a:r>
              <a:rPr lang="en-US" dirty="0"/>
              <a:t>Need to Improve Cost Control/Cost Certainty</a:t>
            </a:r>
          </a:p>
          <a:p>
            <a:r>
              <a:rPr lang="en-US" dirty="0"/>
              <a:t>Design/Build is the Owners Best Strategy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FA4A4-0F16-4236-9A31-7F3B884C1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7843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“Lock Down” the Project Cost Earlier</a:t>
            </a:r>
          </a:p>
          <a:p>
            <a:r>
              <a:rPr lang="en-US" dirty="0"/>
              <a:t>Project Budget and Program Drive Design</a:t>
            </a:r>
          </a:p>
          <a:p>
            <a:r>
              <a:rPr lang="en-US" dirty="0"/>
              <a:t>In D/B, the Contractor Holds the Design Contracts and Warrants the Design</a:t>
            </a:r>
          </a:p>
          <a:p>
            <a:r>
              <a:rPr lang="en-US" dirty="0"/>
              <a:t>Limited Risk of Change Orders – Only Change in Scope or Unforeseen Conditions</a:t>
            </a:r>
          </a:p>
          <a:p>
            <a:r>
              <a:rPr lang="en-US" dirty="0"/>
              <a:t>Design/Build is the Owners Best Strategy to Minimize Risk and Expedite Cost Certainty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F6A41-BACE-4DEE-822D-98D871088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7843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0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307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Construction Escalation Continues </a:t>
            </a:r>
          </a:p>
          <a:p>
            <a:r>
              <a:rPr lang="en-US" sz="2000" dirty="0"/>
              <a:t>No Significant Decrease in the Near Future</a:t>
            </a:r>
          </a:p>
          <a:p>
            <a:r>
              <a:rPr lang="en-US" sz="2000" dirty="0"/>
              <a:t>Goal:  Decrease Project Schedule Over D/B/B Delivery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Using D/B Method of Delivery Results in 4-6 months Savings in Project Schedule </a:t>
            </a:r>
          </a:p>
          <a:p>
            <a:r>
              <a:rPr lang="en-US" sz="2000" dirty="0"/>
              <a:t>Recent D/B on Boze ES Went from </a:t>
            </a:r>
            <a:r>
              <a:rPr lang="en-US" sz="2000" dirty="0" err="1"/>
              <a:t>Precon</a:t>
            </a:r>
            <a:r>
              <a:rPr lang="en-US" sz="2000" dirty="0"/>
              <a:t> to Permit in 12 Months</a:t>
            </a:r>
          </a:p>
          <a:p>
            <a:r>
              <a:rPr lang="en-US" sz="2000" dirty="0"/>
              <a:t>Similar Elementary Schools Delivered D/B/B or GC/CM take 16-20+ Months Programming to Permit</a:t>
            </a:r>
          </a:p>
          <a:p>
            <a:r>
              <a:rPr lang="en-US" sz="2100" dirty="0"/>
              <a:t>Design/Build is the Owners Best Strategy To Reduce Time and Minimize Impact of Construction Escalation</a:t>
            </a:r>
          </a:p>
          <a:p>
            <a:r>
              <a:rPr lang="en-US" sz="2100" dirty="0"/>
              <a:t>D/B Method Enables the District to Conduct the D/B Procurement Process Prior to the Passing of the Capital Bond in February 2020 and Have a Negotiated D/B Agreement in Hand and Ready for Board Approval so the Project can Proceed Immediately into Pre Construction Services.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6FD72-3845-4D65-802D-78444100C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74356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8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Statutory Compliance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620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(5.1) If the construction activities are highly specialized and a D/B approach is critical in developing the construction methodology</a:t>
            </a:r>
          </a:p>
          <a:p>
            <a:pPr marL="514350" indent="-514350">
              <a:buAutoNum type="arabicParenBoth"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(5.2) If the project provides opportunity for greater innovation and efficiencies between the designer and builder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(5.3) If significant savings in project delivery time would be realized</a:t>
            </a:r>
          </a:p>
          <a:p>
            <a:pPr marL="0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	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6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Cost Certainty</a:t>
            </a:r>
          </a:p>
          <a:p>
            <a:endParaRPr lang="en-US" sz="2400" dirty="0"/>
          </a:p>
          <a:p>
            <a:r>
              <a:rPr lang="en-US" sz="2400" dirty="0"/>
              <a:t>Cost Savings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Risk Mitigation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Earlier Occupancy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Accountability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147E3-E957-4778-B228-32AF9766B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Public Body Qualifications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620000" cy="7048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Project Organizational Chart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EF5F6-3084-48E9-9EFE-483698B8E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9818"/>
            <a:ext cx="7297271" cy="5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Recent K-12 capital projects experience on projects of similar scope and complexity</a:t>
            </a:r>
          </a:p>
          <a:p>
            <a:pPr lvl="1"/>
            <a:r>
              <a:rPr lang="en-US" sz="1800" dirty="0"/>
              <a:t>All of which have been delivered using Design-Bid-Build or GC/CM.</a:t>
            </a:r>
          </a:p>
          <a:p>
            <a:pPr lvl="1"/>
            <a:r>
              <a:rPr lang="en-US" sz="1800" dirty="0"/>
              <a:t>Track record of building projects on-time and within budget.</a:t>
            </a:r>
          </a:p>
          <a:p>
            <a:pPr lvl="1"/>
            <a:r>
              <a:rPr lang="en-US" sz="1800" dirty="0"/>
              <a:t>Track record of RCW 39.10 compliance</a:t>
            </a:r>
          </a:p>
          <a:p>
            <a:r>
              <a:rPr lang="en-US" sz="1800" dirty="0"/>
              <a:t>TPS has two projects (Boze ES &amp; Hunt MS) currently utilizing the D/B delivery method.  The D/B method has been effective on both projects.</a:t>
            </a:r>
          </a:p>
          <a:p>
            <a:r>
              <a:rPr lang="en-US" sz="1800" dirty="0"/>
              <a:t>Tacoma Public Schools</a:t>
            </a:r>
          </a:p>
          <a:p>
            <a:pPr lvl="1"/>
            <a:r>
              <a:rPr lang="en-US" sz="1800" dirty="0"/>
              <a:t>Morris Aldridge, Executive Director of Planning and Construction</a:t>
            </a:r>
          </a:p>
          <a:p>
            <a:pPr lvl="2"/>
            <a:r>
              <a:rPr lang="en-US" dirty="0"/>
              <a:t>34 Years of K-12 Experience</a:t>
            </a:r>
          </a:p>
          <a:p>
            <a:pPr lvl="2"/>
            <a:r>
              <a:rPr lang="en-US" dirty="0"/>
              <a:t>3 Years D/B Experience</a:t>
            </a:r>
          </a:p>
          <a:p>
            <a:pPr lvl="2"/>
            <a:r>
              <a:rPr lang="en-US" dirty="0"/>
              <a:t>4 Years CMAR/GC/CM Experience</a:t>
            </a:r>
            <a:endParaRPr lang="en-US" dirty="0">
              <a:solidFill>
                <a:srgbClr val="2F2B20"/>
              </a:solidFill>
            </a:endParaRPr>
          </a:p>
          <a:p>
            <a:endParaRPr lang="en-US" sz="1900" dirty="0"/>
          </a:p>
          <a:p>
            <a:pPr marL="114300" indent="0">
              <a:buNone/>
            </a:pPr>
            <a:r>
              <a:rPr lang="en-US" sz="1900" i="1" dirty="0"/>
              <a:t>TPS satisfies the public body qualifications by staff augmentation with consultants.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C061-7560-4F87-B6F0-19FBAEB79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48268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pPr marL="114300" indent="0">
              <a:spcBef>
                <a:spcPct val="0"/>
              </a:spcBef>
              <a:buNone/>
            </a:pPr>
            <a:r>
              <a:rPr lang="en-US" u="sng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Tacoma Public Schools</a:t>
            </a:r>
          </a:p>
          <a:p>
            <a:r>
              <a:rPr lang="en-US" dirty="0">
                <a:solidFill>
                  <a:schemeClr val="tx2"/>
                </a:solidFill>
              </a:rPr>
              <a:t>Morris Aldridge – Director of Planning and Construction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u="sng" dirty="0">
                <a:solidFill>
                  <a:schemeClr val="tx2"/>
                </a:solidFill>
              </a:rPr>
              <a:t>Parametrix</a:t>
            </a:r>
          </a:p>
          <a:p>
            <a:r>
              <a:rPr lang="en-US" dirty="0">
                <a:solidFill>
                  <a:schemeClr val="tx2"/>
                </a:solidFill>
              </a:rPr>
              <a:t>Jim Dugan – Alternative Project Delivery Program Advisor</a:t>
            </a:r>
          </a:p>
          <a:p>
            <a:r>
              <a:rPr lang="en-US" dirty="0">
                <a:solidFill>
                  <a:schemeClr val="tx2"/>
                </a:solidFill>
              </a:rPr>
              <a:t>Dan Cody – Design Build Advisory/Procurement &amp; PM Support</a:t>
            </a:r>
          </a:p>
          <a:p>
            <a:r>
              <a:rPr lang="en-US" dirty="0">
                <a:solidFill>
                  <a:schemeClr val="tx2"/>
                </a:solidFill>
              </a:rPr>
              <a:t>Michelle Langi – Project Manager</a:t>
            </a:r>
          </a:p>
          <a:p>
            <a:r>
              <a:rPr lang="en-US" dirty="0">
                <a:solidFill>
                  <a:schemeClr val="tx2"/>
                </a:solidFill>
              </a:rPr>
              <a:t>Maggie Anderson – Project Controls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53AD-8F0B-42F4-A442-47F70A5C6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425066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1570-67C8-4D5B-929C-7DDE9007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FA29-97F7-4650-938B-9496E950E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en-US" sz="1800" dirty="0">
                <a:solidFill>
                  <a:srgbClr val="2F2B20"/>
                </a:solidFill>
              </a:rPr>
              <a:t>Parametrix: PM/CM Support and Internal D/B Advisor</a:t>
            </a:r>
          </a:p>
          <a:p>
            <a:pPr lvl="1"/>
            <a:r>
              <a:rPr lang="en-US" sz="1800" dirty="0"/>
              <a:t>Dan Cody - D/B Advisor and PM/CM Support</a:t>
            </a:r>
          </a:p>
          <a:p>
            <a:pPr lvl="2"/>
            <a:r>
              <a:rPr lang="en-US" dirty="0"/>
              <a:t>32 Years of experience</a:t>
            </a:r>
          </a:p>
          <a:p>
            <a:pPr lvl="2"/>
            <a:r>
              <a:rPr lang="en-US" dirty="0"/>
              <a:t>DBIA 3 Day Certification Workshop</a:t>
            </a:r>
          </a:p>
          <a:p>
            <a:pPr lvl="2"/>
            <a:r>
              <a:rPr lang="en-US" dirty="0"/>
              <a:t>AGC D/B Training - 2018</a:t>
            </a:r>
          </a:p>
          <a:p>
            <a:pPr lvl="2"/>
            <a:r>
              <a:rPr lang="en-US" dirty="0"/>
              <a:t>5 Design-Build Projects </a:t>
            </a:r>
          </a:p>
          <a:p>
            <a:pPr lvl="2"/>
            <a:r>
              <a:rPr lang="en-US" dirty="0"/>
              <a:t>D/B project values ranging from $1.5 to $300M</a:t>
            </a:r>
          </a:p>
          <a:p>
            <a:pPr lvl="1"/>
            <a:r>
              <a:rPr lang="en-US" sz="1800" dirty="0"/>
              <a:t>Michelle Langi - PM/CM Support</a:t>
            </a:r>
          </a:p>
          <a:p>
            <a:pPr lvl="2"/>
            <a:r>
              <a:rPr lang="en-US" dirty="0"/>
              <a:t>9 Years of experience</a:t>
            </a:r>
          </a:p>
          <a:p>
            <a:pPr lvl="2"/>
            <a:r>
              <a:rPr lang="en-US" dirty="0"/>
              <a:t>Current Project Manager for TPS Boze Elementary School (D/B Project) </a:t>
            </a:r>
          </a:p>
          <a:p>
            <a:pPr lvl="2"/>
            <a:r>
              <a:rPr lang="en-US" dirty="0"/>
              <a:t>AGC GC/CM  and  Design/Build training in 2017.  DBIA D/B Training in 2019 </a:t>
            </a:r>
          </a:p>
          <a:p>
            <a:pPr>
              <a:buClr>
                <a:srgbClr val="A9A57C"/>
              </a:buClr>
            </a:pPr>
            <a:r>
              <a:rPr lang="en-US" sz="1800" dirty="0">
                <a:solidFill>
                  <a:srgbClr val="2F2B20"/>
                </a:solidFill>
              </a:rPr>
              <a:t>Graehm Wallace:  External D/B Legal Counsel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70062-9512-48A6-9C4B-B3FAC08A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/>
              <a:t>Design Build Experience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62C20-95B9-4779-ACFF-35BDDF0D3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620000" cy="4648200"/>
          </a:xfrm>
        </p:spPr>
      </p:pic>
    </p:spTree>
    <p:extLst>
      <p:ext uri="{BB962C8B-B14F-4D97-AF65-F5344CB8AC3E}">
        <p14:creationId xmlns:p14="http://schemas.microsoft.com/office/powerpoint/2010/main" val="3430796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Project meets qualifying RCW criteria</a:t>
            </a:r>
          </a:p>
          <a:p>
            <a:r>
              <a:rPr lang="en-US" sz="2400" dirty="0"/>
              <a:t>Project Management Plan is developed and has clear and logical lines of authority</a:t>
            </a:r>
          </a:p>
          <a:p>
            <a:r>
              <a:rPr lang="en-US" sz="2400" dirty="0"/>
              <a:t>Appropriate funding is in place for management of the job</a:t>
            </a:r>
          </a:p>
          <a:p>
            <a:r>
              <a:rPr lang="en-US" sz="2400" dirty="0"/>
              <a:t>Project Schedule allows for appropriate time to manage and complete the project</a:t>
            </a:r>
          </a:p>
          <a:p>
            <a:r>
              <a:rPr lang="en-US" sz="2400" dirty="0"/>
              <a:t>Project team has the necessary experience</a:t>
            </a:r>
          </a:p>
          <a:p>
            <a:r>
              <a:rPr lang="en-US" sz="2400" dirty="0"/>
              <a:t>Project team has the capacity </a:t>
            </a:r>
          </a:p>
          <a:p>
            <a:r>
              <a:rPr lang="en-US" sz="2400" dirty="0"/>
              <a:t>Appropriate construction budget has been identified for the project</a:t>
            </a:r>
          </a:p>
          <a:p>
            <a:r>
              <a:rPr lang="en-US" sz="2400" dirty="0"/>
              <a:t>Scheduled procurement process would result in a “signature ready” D/B Agreement just prior to the Capital Bond vote</a:t>
            </a:r>
          </a:p>
          <a:p>
            <a:r>
              <a:rPr lang="en-US" sz="2400" dirty="0"/>
              <a:t>D/B Agreement would not be signed and Preconstruction Services would not commence until after passage of Capital Bond that would ensure full funding of construction and soft costs.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0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543800" cy="37338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3" y="838200"/>
            <a:ext cx="3599053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10200"/>
            <a:ext cx="4319166" cy="5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u="sng" spc="-100" dirty="0">
                <a:solidFill>
                  <a:schemeClr val="tx2"/>
                </a:solidFill>
              </a:rPr>
              <a:t>Tacoma Public Schools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Chris Williams – Tacoma Public Schools Chief Operating Officer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u="sng" dirty="0">
                <a:solidFill>
                  <a:schemeClr val="tx2"/>
                </a:solidFill>
              </a:rPr>
              <a:t>Perkins Coie</a:t>
            </a:r>
          </a:p>
          <a:p>
            <a:r>
              <a:rPr lang="en-US" dirty="0">
                <a:solidFill>
                  <a:schemeClr val="tx2"/>
                </a:solidFill>
              </a:rPr>
              <a:t>Graehm Wallace – External D/B Legal Counsel</a:t>
            </a:r>
          </a:p>
          <a:p>
            <a:r>
              <a:rPr lang="en-US" dirty="0">
                <a:solidFill>
                  <a:schemeClr val="tx2"/>
                </a:solidFill>
              </a:rPr>
              <a:t>Andrew Greene – External D/B Legal Counsel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003B5-452D-41CA-BC8A-15DB623F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385242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Founded in 1869</a:t>
            </a:r>
          </a:p>
          <a:p>
            <a:r>
              <a:rPr lang="en-US" dirty="0">
                <a:solidFill>
                  <a:schemeClr val="tx2"/>
                </a:solidFill>
              </a:rPr>
              <a:t>Comprised of: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36 Elementary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11 Middle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10 High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Numerous Special Programs</a:t>
            </a:r>
          </a:p>
          <a:p>
            <a:r>
              <a:rPr lang="en-US" dirty="0">
                <a:solidFill>
                  <a:schemeClr val="tx2"/>
                </a:solidFill>
              </a:rPr>
              <a:t>4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largest school district in the State of Washington</a:t>
            </a:r>
          </a:p>
          <a:p>
            <a:r>
              <a:rPr lang="en-US" dirty="0">
                <a:solidFill>
                  <a:schemeClr val="tx2"/>
                </a:solidFill>
              </a:rPr>
              <a:t>Approximately 30,000 students</a:t>
            </a:r>
          </a:p>
          <a:p>
            <a:r>
              <a:rPr lang="en-US" dirty="0">
                <a:solidFill>
                  <a:schemeClr val="tx2"/>
                </a:solidFill>
              </a:rPr>
              <a:t>Over 5,000 employees</a:t>
            </a:r>
          </a:p>
          <a:p>
            <a:r>
              <a:rPr lang="en-US" dirty="0">
                <a:solidFill>
                  <a:schemeClr val="tx2"/>
                </a:solidFill>
              </a:rPr>
              <a:t>Serving Pre-K thru 12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grade</a:t>
            </a:r>
          </a:p>
          <a:p>
            <a:r>
              <a:rPr lang="en-US" dirty="0">
                <a:solidFill>
                  <a:schemeClr val="tx2"/>
                </a:solidFill>
              </a:rPr>
              <a:t>One of the largest employers in Tacoma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70966-D42D-4D3B-8C9A-28916C57B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42077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96846"/>
              </p:ext>
            </p:extLst>
          </p:nvPr>
        </p:nvGraphicFramePr>
        <p:xfrm>
          <a:off x="2438400" y="1600200"/>
          <a:ext cx="370955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600200"/>
                        <a:ext cx="3709554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7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Equity:</a:t>
            </a:r>
            <a:br>
              <a:rPr lang="en-US" sz="4000" dirty="0"/>
            </a:br>
            <a:r>
              <a:rPr lang="en-US" sz="4000" dirty="0"/>
              <a:t>TPS Community Inclusion Plan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Tacoma Public Schools is committed to Community Inclusion, as partnerships are critical to student education and community health and sustainability.</a:t>
            </a:r>
          </a:p>
          <a:p>
            <a:pPr marL="0" indent="0">
              <a:buNone/>
            </a:pPr>
            <a:r>
              <a:rPr lang="en-US" sz="2000" dirty="0"/>
              <a:t>In 2018, Tacoma Public Schools committed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Maintain and increase contracts with local businesses by:</a:t>
            </a:r>
          </a:p>
          <a:p>
            <a:pPr lvl="2"/>
            <a:r>
              <a:rPr lang="en-US" dirty="0"/>
              <a:t>Increasing local share of total construction from 15% to 30%</a:t>
            </a:r>
            <a:endParaRPr lang="en-US" dirty="0">
              <a:solidFill>
                <a:srgbClr val="C00000"/>
              </a:solidFill>
            </a:endParaRPr>
          </a:p>
          <a:p>
            <a:pPr marL="777240" lvl="2" indent="0">
              <a:buNone/>
            </a:pPr>
            <a:endParaRPr lang="en-US" dirty="0"/>
          </a:p>
          <a:p>
            <a:pPr lvl="1"/>
            <a:r>
              <a:rPr lang="en-US" dirty="0"/>
              <a:t>Adopt Governor’s diverse business goals, including:</a:t>
            </a:r>
          </a:p>
          <a:p>
            <a:pPr lvl="2"/>
            <a:r>
              <a:rPr lang="en-US" dirty="0"/>
              <a:t>10% Minority-Owned Business Enterprises,</a:t>
            </a:r>
          </a:p>
          <a:p>
            <a:pPr lvl="2"/>
            <a:r>
              <a:rPr lang="en-US" dirty="0"/>
              <a:t>6% Woman-Owner Business Enterprises, and</a:t>
            </a:r>
          </a:p>
          <a:p>
            <a:pPr lvl="2"/>
            <a:r>
              <a:rPr lang="en-US" dirty="0"/>
              <a:t>5% Small Business Enterprises (SBE)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4346A-C87A-4EC2-9756-892D08FFD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37843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09CE-EECE-4892-8608-BF8E60C8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Business Equity:</a:t>
            </a:r>
            <a:br>
              <a:rPr lang="en-US" sz="4000" dirty="0"/>
            </a:br>
            <a:r>
              <a:rPr lang="en-US" sz="4000" dirty="0"/>
              <a:t>TPS Community Inclusion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E635-60E2-411A-A73E-A520A36D8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en-US" u="sng" dirty="0"/>
          </a:p>
          <a:p>
            <a:r>
              <a:rPr lang="en-US" b="1" dirty="0"/>
              <a:t>Local</a:t>
            </a:r>
            <a:endParaRPr lang="en-US" dirty="0"/>
          </a:p>
          <a:p>
            <a:pPr lvl="0"/>
            <a:r>
              <a:rPr lang="en-US" dirty="0"/>
              <a:t>TPS </a:t>
            </a:r>
            <a:r>
              <a:rPr lang="en-US" b="1" dirty="0"/>
              <a:t>exceeded</a:t>
            </a:r>
            <a:r>
              <a:rPr lang="en-US" dirty="0"/>
              <a:t> 30% local inclusion for past five years</a:t>
            </a:r>
          </a:p>
          <a:p>
            <a:pPr lvl="0"/>
            <a:r>
              <a:rPr lang="en-US" dirty="0"/>
              <a:t>TPS </a:t>
            </a:r>
            <a:r>
              <a:rPr lang="en-US" b="1" dirty="0"/>
              <a:t>exceeded</a:t>
            </a:r>
            <a:r>
              <a:rPr lang="en-US" dirty="0"/>
              <a:t> 40% local inclusion in four out of five of those years</a:t>
            </a:r>
          </a:p>
          <a:p>
            <a:pPr lvl="0"/>
            <a:r>
              <a:rPr lang="en-US" dirty="0"/>
              <a:t>All major construction projects have </a:t>
            </a:r>
            <a:r>
              <a:rPr lang="en-US" b="1" dirty="0"/>
              <a:t>exceeded</a:t>
            </a:r>
            <a:r>
              <a:rPr lang="en-US" dirty="0"/>
              <a:t> 30% local inclusion since the commitment was adopted</a:t>
            </a:r>
          </a:p>
          <a:p>
            <a:endParaRPr lang="en-US" dirty="0"/>
          </a:p>
          <a:p>
            <a:r>
              <a:rPr lang="en-US" b="1" dirty="0"/>
              <a:t>MBE/WBE</a:t>
            </a:r>
            <a:endParaRPr lang="en-US" dirty="0"/>
          </a:p>
          <a:p>
            <a:pPr lvl="0"/>
            <a:r>
              <a:rPr lang="en-US" dirty="0"/>
              <a:t>MBE and WBE spending on TPS projects under $300,000 has </a:t>
            </a:r>
            <a:r>
              <a:rPr lang="en-US" b="1" dirty="0"/>
              <a:t>increased</a:t>
            </a:r>
            <a:r>
              <a:rPr lang="en-US" dirty="0"/>
              <a:t> from a total of $181,224 (1.1%) in 2015-16 to a combined $954,470 (10.27% MBE and 1.47% WBE) in 2017-18</a:t>
            </a:r>
          </a:p>
          <a:p>
            <a:pPr lvl="0"/>
            <a:r>
              <a:rPr lang="en-US" dirty="0"/>
              <a:t>Recent major construction projects are showing </a:t>
            </a:r>
            <a:r>
              <a:rPr lang="en-US" b="1" dirty="0"/>
              <a:t>progress</a:t>
            </a:r>
            <a:r>
              <a:rPr lang="en-US" dirty="0"/>
              <a:t> on minority and women inclusion goals, including two current projects (Grant and Boze) that </a:t>
            </a:r>
            <a:r>
              <a:rPr lang="en-US" b="1" dirty="0"/>
              <a:t>expect to exceed</a:t>
            </a:r>
            <a:r>
              <a:rPr lang="en-US" dirty="0"/>
              <a:t> 20% minority inclusion</a:t>
            </a:r>
          </a:p>
          <a:p>
            <a:pPr lvl="0"/>
            <a:r>
              <a:rPr lang="en-US" dirty="0"/>
              <a:t>Recent construction management contracts have inclusion plans that </a:t>
            </a:r>
            <a:r>
              <a:rPr lang="en-US" b="1" dirty="0"/>
              <a:t>meet or exceed</a:t>
            </a:r>
            <a:r>
              <a:rPr lang="en-US" dirty="0"/>
              <a:t> MBE and WBE goals</a:t>
            </a:r>
          </a:p>
          <a:p>
            <a:endParaRPr lang="en-US" dirty="0"/>
          </a:p>
          <a:p>
            <a:r>
              <a:rPr lang="en-US" b="1" dirty="0"/>
              <a:t>SBE</a:t>
            </a:r>
            <a:endParaRPr lang="en-US" dirty="0"/>
          </a:p>
          <a:p>
            <a:pPr lvl="0"/>
            <a:r>
              <a:rPr lang="en-US" dirty="0"/>
              <a:t>All but one recent major construction project reports </a:t>
            </a:r>
            <a:r>
              <a:rPr lang="en-US" b="1" dirty="0"/>
              <a:t>exceeding</a:t>
            </a:r>
            <a:r>
              <a:rPr lang="en-US" dirty="0"/>
              <a:t> the small business inclusion goal 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b="1" dirty="0"/>
              <a:t>Apprenticeships</a:t>
            </a:r>
            <a:endParaRPr lang="en-US" dirty="0"/>
          </a:p>
          <a:p>
            <a:pPr lvl="0"/>
            <a:r>
              <a:rPr lang="en-US" dirty="0"/>
              <a:t>All major construction projects are </a:t>
            </a:r>
            <a:r>
              <a:rPr lang="en-US" b="1" dirty="0"/>
              <a:t>exceeding</a:t>
            </a:r>
            <a:r>
              <a:rPr lang="en-US" dirty="0"/>
              <a:t> apprenticeship utilization requirements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C756C-6B7F-4177-9563-57D263945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37843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719387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Capital Project 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1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11203</TotalTime>
  <Words>1767</Words>
  <Application>Microsoft Office PowerPoint</Application>
  <PresentationFormat>On-screen Show (4:3)</PresentationFormat>
  <Paragraphs>283</Paragraphs>
  <Slides>33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Times New Roman</vt:lpstr>
      <vt:lpstr>Wingdings</vt:lpstr>
      <vt:lpstr>Adjacency</vt:lpstr>
      <vt:lpstr>Acrobat Document</vt:lpstr>
      <vt:lpstr>Downing Elementary School</vt:lpstr>
      <vt:lpstr>Agenda</vt:lpstr>
      <vt:lpstr>Presenting Team</vt:lpstr>
      <vt:lpstr>Additional Team Members</vt:lpstr>
      <vt:lpstr>Tacoma Public Schools</vt:lpstr>
      <vt:lpstr>Tacoma Public Schools</vt:lpstr>
      <vt:lpstr>Business Equity: TPS Community Inclusion Plan</vt:lpstr>
      <vt:lpstr>Business Equity: TPS Community Inclusion Results</vt:lpstr>
      <vt:lpstr>Capital Project History</vt:lpstr>
      <vt:lpstr>TPS Project Delivery Experience &amp; Qualifications</vt:lpstr>
      <vt:lpstr>TPS Public Body Experience: 2001 - 2019</vt:lpstr>
      <vt:lpstr>TPS 2013 Capital Bond Program</vt:lpstr>
      <vt:lpstr>The Project</vt:lpstr>
      <vt:lpstr>Project Location</vt:lpstr>
      <vt:lpstr>Current Site Overview</vt:lpstr>
      <vt:lpstr>Project Description</vt:lpstr>
      <vt:lpstr>Project Budget</vt:lpstr>
      <vt:lpstr>Project  Schedule</vt:lpstr>
      <vt:lpstr>Project  Schedule</vt:lpstr>
      <vt:lpstr>Project Schedule</vt:lpstr>
      <vt:lpstr>Why D/B Delivery Method</vt:lpstr>
      <vt:lpstr>Market Conditions</vt:lpstr>
      <vt:lpstr>Cost Certainty</vt:lpstr>
      <vt:lpstr>Escalation</vt:lpstr>
      <vt:lpstr> Statutory Compliance </vt:lpstr>
      <vt:lpstr>Public Benefit</vt:lpstr>
      <vt:lpstr>Public Body Qualifications</vt:lpstr>
      <vt:lpstr>Project Organizational Chart</vt:lpstr>
      <vt:lpstr>Leadership Team</vt:lpstr>
      <vt:lpstr>Leadership Team</vt:lpstr>
      <vt:lpstr>Design Build Experience</vt:lpstr>
      <vt:lpstr>Summary</vt:lpstr>
      <vt:lpstr>  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Maggie Anderson</cp:lastModifiedBy>
  <cp:revision>389</cp:revision>
  <cp:lastPrinted>2019-03-27T21:41:40Z</cp:lastPrinted>
  <dcterms:created xsi:type="dcterms:W3CDTF">2013-09-04T15:42:31Z</dcterms:created>
  <dcterms:modified xsi:type="dcterms:W3CDTF">2019-03-27T21:48:14Z</dcterms:modified>
</cp:coreProperties>
</file>