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slideLayouts/slideLayout45.xml" ContentType="application/vnd.openxmlformats-officedocument.presentationml.slideLayout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6" r:id="rId4"/>
    <p:sldMasterId id="2147483676" r:id="rId5"/>
    <p:sldMasterId id="2147483692" r:id="rId6"/>
    <p:sldMasterId id="2147483704" r:id="rId7"/>
    <p:sldMasterId id="2147483765" r:id="rId8"/>
    <p:sldMasterId id="2147483767" r:id="rId9"/>
    <p:sldMasterId id="2147483769" r:id="rId10"/>
    <p:sldMasterId id="2147483771" r:id="rId11"/>
    <p:sldMasterId id="2147483773" r:id="rId12"/>
    <p:sldMasterId id="2147483775" r:id="rId13"/>
    <p:sldMasterId id="2147483777" r:id="rId14"/>
    <p:sldMasterId id="2147483779" r:id="rId15"/>
    <p:sldMasterId id="2147483781" r:id="rId16"/>
    <p:sldMasterId id="2147483783" r:id="rId17"/>
    <p:sldMasterId id="2147483785" r:id="rId18"/>
    <p:sldMasterId id="2147483787" r:id="rId19"/>
    <p:sldMasterId id="2147483789" r:id="rId20"/>
    <p:sldMasterId id="2147483791" r:id="rId21"/>
    <p:sldMasterId id="2147483793" r:id="rId22"/>
    <p:sldMasterId id="2147483795" r:id="rId23"/>
    <p:sldMasterId id="2147483797" r:id="rId24"/>
    <p:sldMasterId id="2147483799" r:id="rId25"/>
    <p:sldMasterId id="2147483801" r:id="rId26"/>
    <p:sldMasterId id="2147483802" r:id="rId27"/>
    <p:sldMasterId id="2147483804" r:id="rId28"/>
    <p:sldMasterId id="2147483806" r:id="rId29"/>
    <p:sldMasterId id="2147483808" r:id="rId30"/>
    <p:sldMasterId id="2147483810" r:id="rId31"/>
    <p:sldMasterId id="2147483812" r:id="rId32"/>
    <p:sldMasterId id="2147483814" r:id="rId33"/>
    <p:sldMasterId id="2147483816" r:id="rId34"/>
    <p:sldMasterId id="2147483817" r:id="rId35"/>
    <p:sldMasterId id="2147483819" r:id="rId36"/>
    <p:sldMasterId id="2147483820" r:id="rId37"/>
    <p:sldMasterId id="2147483822" r:id="rId38"/>
    <p:sldMasterId id="2147483824" r:id="rId39"/>
    <p:sldMasterId id="2147483826" r:id="rId40"/>
    <p:sldMasterId id="2147483828" r:id="rId41"/>
    <p:sldMasterId id="2147483830" r:id="rId42"/>
    <p:sldMasterId id="2147483832" r:id="rId43"/>
    <p:sldMasterId id="2147483834" r:id="rId44"/>
    <p:sldMasterId id="2147483836" r:id="rId45"/>
    <p:sldMasterId id="2147483838" r:id="rId46"/>
    <p:sldMasterId id="2147483840" r:id="rId47"/>
    <p:sldMasterId id="2147483842" r:id="rId48"/>
    <p:sldMasterId id="2147483844" r:id="rId49"/>
    <p:sldMasterId id="2147483846" r:id="rId50"/>
    <p:sldMasterId id="2147483848" r:id="rId51"/>
    <p:sldMasterId id="2147483850" r:id="rId52"/>
    <p:sldMasterId id="2147483852" r:id="rId53"/>
    <p:sldMasterId id="2147483854" r:id="rId54"/>
    <p:sldMasterId id="2147483856" r:id="rId55"/>
    <p:sldMasterId id="2147483858" r:id="rId56"/>
    <p:sldMasterId id="2147483860" r:id="rId57"/>
    <p:sldMasterId id="2147483862" r:id="rId58"/>
  </p:sldMasterIdLst>
  <p:notesMasterIdLst>
    <p:notesMasterId r:id="rId77"/>
  </p:notesMasterIdLst>
  <p:handoutMasterIdLst>
    <p:handoutMasterId r:id="rId78"/>
  </p:handoutMasterIdLst>
  <p:sldIdLst>
    <p:sldId id="671" r:id="rId59"/>
    <p:sldId id="678" r:id="rId60"/>
    <p:sldId id="695" r:id="rId61"/>
    <p:sldId id="679" r:id="rId62"/>
    <p:sldId id="685" r:id="rId63"/>
    <p:sldId id="680" r:id="rId64"/>
    <p:sldId id="689" r:id="rId65"/>
    <p:sldId id="690" r:id="rId66"/>
    <p:sldId id="697" r:id="rId67"/>
    <p:sldId id="698" r:id="rId68"/>
    <p:sldId id="696" r:id="rId69"/>
    <p:sldId id="681" r:id="rId70"/>
    <p:sldId id="682" r:id="rId71"/>
    <p:sldId id="691" r:id="rId72"/>
    <p:sldId id="683" r:id="rId73"/>
    <p:sldId id="684" r:id="rId74"/>
    <p:sldId id="686" r:id="rId75"/>
    <p:sldId id="687" r:id="rId7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3BB"/>
    <a:srgbClr val="FFFFCC"/>
    <a:srgbClr val="FAB6A8"/>
    <a:srgbClr val="FF6600"/>
    <a:srgbClr val="F9A999"/>
    <a:srgbClr val="FBE5DB"/>
    <a:srgbClr val="FBDDDB"/>
    <a:srgbClr val="00CC00"/>
    <a:srgbClr val="00FF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20" autoAdjust="0"/>
    <p:restoredTop sz="90171" autoAdjust="0"/>
  </p:normalViewPr>
  <p:slideViewPr>
    <p:cSldViewPr>
      <p:cViewPr varScale="1">
        <p:scale>
          <a:sx n="118" d="100"/>
          <a:sy n="118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762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slideMaster" Target="slideMasters/slideMaster36.xml"/><Relationship Id="rId21" Type="http://schemas.openxmlformats.org/officeDocument/2006/relationships/slideMaster" Target="slideMasters/slideMaster18.xml"/><Relationship Id="rId34" Type="http://schemas.openxmlformats.org/officeDocument/2006/relationships/slideMaster" Target="slideMasters/slideMaster31.xml"/><Relationship Id="rId42" Type="http://schemas.openxmlformats.org/officeDocument/2006/relationships/slideMaster" Target="slideMasters/slideMaster39.xml"/><Relationship Id="rId47" Type="http://schemas.openxmlformats.org/officeDocument/2006/relationships/slideMaster" Target="slideMasters/slideMaster44.xml"/><Relationship Id="rId50" Type="http://schemas.openxmlformats.org/officeDocument/2006/relationships/slideMaster" Target="slideMasters/slideMaster47.xml"/><Relationship Id="rId55" Type="http://schemas.openxmlformats.org/officeDocument/2006/relationships/slideMaster" Target="slideMasters/slideMaster52.xml"/><Relationship Id="rId63" Type="http://schemas.openxmlformats.org/officeDocument/2006/relationships/slide" Target="slides/slide5.xml"/><Relationship Id="rId68" Type="http://schemas.openxmlformats.org/officeDocument/2006/relationships/slide" Target="slides/slide10.xml"/><Relationship Id="rId76" Type="http://schemas.openxmlformats.org/officeDocument/2006/relationships/slide" Target="slides/slide1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Master" Target="slideMasters/slideMaster26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Master" Target="slideMasters/slideMaster29.xml"/><Relationship Id="rId37" Type="http://schemas.openxmlformats.org/officeDocument/2006/relationships/slideMaster" Target="slideMasters/slideMaster34.xml"/><Relationship Id="rId40" Type="http://schemas.openxmlformats.org/officeDocument/2006/relationships/slideMaster" Target="slideMasters/slideMaster37.xml"/><Relationship Id="rId45" Type="http://schemas.openxmlformats.org/officeDocument/2006/relationships/slideMaster" Target="slideMasters/slideMaster42.xml"/><Relationship Id="rId53" Type="http://schemas.openxmlformats.org/officeDocument/2006/relationships/slideMaster" Target="slideMasters/slideMaster50.xml"/><Relationship Id="rId58" Type="http://schemas.openxmlformats.org/officeDocument/2006/relationships/slideMaster" Target="slideMasters/slideMaster55.xml"/><Relationship Id="rId66" Type="http://schemas.openxmlformats.org/officeDocument/2006/relationships/slide" Target="slides/slide8.xml"/><Relationship Id="rId74" Type="http://schemas.openxmlformats.org/officeDocument/2006/relationships/slide" Target="slides/slide1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Master" Target="slideMasters/slideMaster28.xml"/><Relationship Id="rId44" Type="http://schemas.openxmlformats.org/officeDocument/2006/relationships/slideMaster" Target="slideMasters/slideMaster41.xml"/><Relationship Id="rId52" Type="http://schemas.openxmlformats.org/officeDocument/2006/relationships/slideMaster" Target="slideMasters/slideMaster49.xml"/><Relationship Id="rId60" Type="http://schemas.openxmlformats.org/officeDocument/2006/relationships/slide" Target="slides/slide2.xml"/><Relationship Id="rId65" Type="http://schemas.openxmlformats.org/officeDocument/2006/relationships/slide" Target="slides/slide7.xml"/><Relationship Id="rId73" Type="http://schemas.openxmlformats.org/officeDocument/2006/relationships/slide" Target="slides/slide15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Master" Target="slideMasters/slideMaster27.xml"/><Relationship Id="rId35" Type="http://schemas.openxmlformats.org/officeDocument/2006/relationships/slideMaster" Target="slideMasters/slideMaster32.xml"/><Relationship Id="rId43" Type="http://schemas.openxmlformats.org/officeDocument/2006/relationships/slideMaster" Target="slideMasters/slideMaster40.xml"/><Relationship Id="rId48" Type="http://schemas.openxmlformats.org/officeDocument/2006/relationships/slideMaster" Target="slideMasters/slideMaster45.xml"/><Relationship Id="rId56" Type="http://schemas.openxmlformats.org/officeDocument/2006/relationships/slideMaster" Target="slideMasters/slideMaster53.xml"/><Relationship Id="rId64" Type="http://schemas.openxmlformats.org/officeDocument/2006/relationships/slide" Target="slides/slide6.xml"/><Relationship Id="rId69" Type="http://schemas.openxmlformats.org/officeDocument/2006/relationships/slide" Target="slides/slide1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Master" Target="slideMasters/slideMaster48.xml"/><Relationship Id="rId72" Type="http://schemas.openxmlformats.org/officeDocument/2006/relationships/slide" Target="slides/slide14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Master" Target="slideMasters/slideMaster30.xml"/><Relationship Id="rId38" Type="http://schemas.openxmlformats.org/officeDocument/2006/relationships/slideMaster" Target="slideMasters/slideMaster35.xml"/><Relationship Id="rId46" Type="http://schemas.openxmlformats.org/officeDocument/2006/relationships/slideMaster" Target="slideMasters/slideMaster43.xml"/><Relationship Id="rId59" Type="http://schemas.openxmlformats.org/officeDocument/2006/relationships/slide" Target="slides/slide1.xml"/><Relationship Id="rId67" Type="http://schemas.openxmlformats.org/officeDocument/2006/relationships/slide" Target="slides/slide9.xml"/><Relationship Id="rId20" Type="http://schemas.openxmlformats.org/officeDocument/2006/relationships/slideMaster" Target="slideMasters/slideMaster17.xml"/><Relationship Id="rId41" Type="http://schemas.openxmlformats.org/officeDocument/2006/relationships/slideMaster" Target="slideMasters/slideMaster38.xml"/><Relationship Id="rId54" Type="http://schemas.openxmlformats.org/officeDocument/2006/relationships/slideMaster" Target="slideMasters/slideMaster51.xml"/><Relationship Id="rId62" Type="http://schemas.openxmlformats.org/officeDocument/2006/relationships/slide" Target="slides/slide4.xml"/><Relationship Id="rId70" Type="http://schemas.openxmlformats.org/officeDocument/2006/relationships/slide" Target="slides/slide12.xml"/><Relationship Id="rId75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Master" Target="slideMasters/slideMaster33.xml"/><Relationship Id="rId49" Type="http://schemas.openxmlformats.org/officeDocument/2006/relationships/slideMaster" Target="slideMasters/slideMaster46.xml"/><Relationship Id="rId57" Type="http://schemas.openxmlformats.org/officeDocument/2006/relationships/slideMaster" Target="slideMasters/slideMaster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defTabSz="900046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938" y="1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defTabSz="900046">
              <a:defRPr sz="1200"/>
            </a:lvl1pPr>
          </a:lstStyle>
          <a:p>
            <a:pPr>
              <a:defRPr/>
            </a:pPr>
            <a:fld id="{D96859FC-105C-42AD-8210-49D45AF3D14A}" type="datetimeFigureOut">
              <a:rPr lang="en-US"/>
              <a:pPr>
                <a:defRPr/>
              </a:pPr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29676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defTabSz="900046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938" y="8829676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 defTabSz="900046">
              <a:defRPr sz="1200"/>
            </a:lvl1pPr>
          </a:lstStyle>
          <a:p>
            <a:pPr>
              <a:defRPr/>
            </a:pPr>
            <a:fld id="{6FCE5B61-4B4D-4CE0-8261-6DF26CCE62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02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1" rIns="93158" bIns="46581" numCol="1" anchor="t" anchorCtr="0" compatLnSpc="1">
            <a:prstTxWarp prst="textNoShape">
              <a:avLst/>
            </a:prstTxWarp>
          </a:bodyPr>
          <a:lstStyle>
            <a:lvl1pPr defTabSz="900046">
              <a:defRPr sz="1200" dirty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938" y="1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1" rIns="93158" bIns="46581" numCol="1" anchor="t" anchorCtr="0" compatLnSpc="1">
            <a:prstTxWarp prst="textNoShape">
              <a:avLst/>
            </a:prstTxWarp>
          </a:bodyPr>
          <a:lstStyle>
            <a:lvl1pPr algn="r" defTabSz="90004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F3FC0ED-19CF-4235-B493-63342F74B305}" type="datetimeFigureOut">
              <a:rPr lang="en-US"/>
              <a:pPr>
                <a:defRPr/>
              </a:pPr>
              <a:t>12/3/2020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4" tIns="47319" rIns="94634" bIns="4731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040" y="4416433"/>
            <a:ext cx="560832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1" rIns="93158" bIns="46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6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1" rIns="93158" bIns="46581" numCol="1" anchor="b" anchorCtr="0" compatLnSpc="1">
            <a:prstTxWarp prst="textNoShape">
              <a:avLst/>
            </a:prstTxWarp>
          </a:bodyPr>
          <a:lstStyle>
            <a:lvl1pPr defTabSz="900046">
              <a:defRPr sz="1200" dirty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938" y="8829676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1" rIns="93158" bIns="46581" numCol="1" anchor="b" anchorCtr="0" compatLnSpc="1">
            <a:prstTxWarp prst="textNoShape">
              <a:avLst/>
            </a:prstTxWarp>
          </a:bodyPr>
          <a:lstStyle>
            <a:lvl1pPr algn="r" defTabSz="90004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736CFB9-7EE7-4541-ADC2-01B45ABA61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32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1"/>
          <p:cNvSpPr>
            <a:spLocks noChangeShapeType="1"/>
          </p:cNvSpPr>
          <p:nvPr userDrawn="1"/>
        </p:nvSpPr>
        <p:spPr bwMode="auto">
          <a:xfrm rot="10800000" flipH="1">
            <a:off x="1828800" y="2971800"/>
            <a:ext cx="5486400" cy="0"/>
          </a:xfrm>
          <a:prstGeom prst="line">
            <a:avLst/>
          </a:prstGeom>
          <a:noFill/>
          <a:ln w="254000">
            <a:solidFill>
              <a:srgbClr val="6699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Line 114"/>
          <p:cNvSpPr>
            <a:spLocks noChangeShapeType="1"/>
          </p:cNvSpPr>
          <p:nvPr userDrawn="1"/>
        </p:nvSpPr>
        <p:spPr bwMode="auto">
          <a:xfrm rot="10800000">
            <a:off x="4572000" y="29591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Line 114"/>
          <p:cNvSpPr>
            <a:spLocks noChangeShapeType="1"/>
          </p:cNvSpPr>
          <p:nvPr userDrawn="1"/>
        </p:nvSpPr>
        <p:spPr bwMode="auto">
          <a:xfrm rot="10800000">
            <a:off x="2590800" y="2997200"/>
            <a:ext cx="4022725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Line 114"/>
          <p:cNvSpPr>
            <a:spLocks noChangeShapeType="1"/>
          </p:cNvSpPr>
          <p:nvPr userDrawn="1"/>
        </p:nvSpPr>
        <p:spPr bwMode="auto">
          <a:xfrm rot="10800000">
            <a:off x="533400" y="2946400"/>
            <a:ext cx="4297363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8" name="Picture 2" descr="http://ws-new/UNet/PolDocs/LogoUseAndBranding/Documents/TPU1_LC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143000"/>
            <a:ext cx="50768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00400"/>
            <a:ext cx="7848600" cy="137159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52135-77E1-4C53-9FCA-7F4423A3D1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D40D6-C083-40C5-A578-EF933083FE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8229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595688"/>
            <a:ext cx="8229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1D1F4-FEB0-498B-B82E-361DDBB165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RailL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838200"/>
            <a:ext cx="27432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11"/>
          <p:cNvSpPr>
            <a:spLocks noChangeShapeType="1"/>
          </p:cNvSpPr>
          <p:nvPr userDrawn="1"/>
        </p:nvSpPr>
        <p:spPr bwMode="auto">
          <a:xfrm rot="10800000" flipH="1">
            <a:off x="1828800" y="2971800"/>
            <a:ext cx="5486400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Line 114"/>
          <p:cNvSpPr>
            <a:spLocks noChangeShapeType="1"/>
          </p:cNvSpPr>
          <p:nvPr userDrawn="1"/>
        </p:nvSpPr>
        <p:spPr bwMode="auto">
          <a:xfrm rot="10800000">
            <a:off x="4572000" y="29591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Line 114"/>
          <p:cNvSpPr>
            <a:spLocks noChangeShapeType="1"/>
          </p:cNvSpPr>
          <p:nvPr userDrawn="1"/>
        </p:nvSpPr>
        <p:spPr bwMode="auto">
          <a:xfrm rot="10800000">
            <a:off x="2590800" y="2997200"/>
            <a:ext cx="4022725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Line 114"/>
          <p:cNvSpPr>
            <a:spLocks noChangeShapeType="1"/>
          </p:cNvSpPr>
          <p:nvPr userDrawn="1"/>
        </p:nvSpPr>
        <p:spPr bwMode="auto">
          <a:xfrm rot="10800000">
            <a:off x="533400" y="2946400"/>
            <a:ext cx="4297363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9" name="Picture 2" descr="Z:\Pictures\Graphics-Logos\PWR_SC.bm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2766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00400"/>
            <a:ext cx="7848600" cy="137159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7393-EB37-466F-80EB-DC7425861D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>
            <a:lvl1pPr>
              <a:defRPr sz="4400" b="1" i="0">
                <a:ln>
                  <a:noFill/>
                </a:ln>
                <a:effectLst>
                  <a:outerShdw blurRad="190500" dist="88900" dir="2700000" algn="tl" rotWithShape="0">
                    <a:schemeClr val="tx1">
                      <a:alpha val="60000"/>
                    </a:scheme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6600"/>
              </a:buClr>
              <a:defRPr/>
            </a:lvl1pPr>
            <a:lvl3pPr>
              <a:buClr>
                <a:srgbClr val="FF6600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274" y="6400800"/>
            <a:ext cx="457200" cy="381000"/>
          </a:xfrm>
          <a:ln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DD5C4-A2B8-4D50-8936-9DE0062085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32A8F-3572-4DDC-A4B4-0CAD636851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14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00200"/>
            <a:ext cx="4041775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8A728-87EE-47E9-9212-395A12B069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068" y="6400800"/>
            <a:ext cx="457200" cy="381000"/>
          </a:xfrm>
          <a:ln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394FC14-21EB-4773-B945-679F98F218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C0BFF-5A5F-474C-9BAA-6D29ACB00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038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95688"/>
            <a:ext cx="4038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E7EA-2951-42F2-B5BB-17D68C5029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>
            <a:lvl1pPr>
              <a:defRPr sz="4400" b="1" i="0">
                <a:ln>
                  <a:noFill/>
                </a:ln>
                <a:effectLst>
                  <a:outerShdw blurRad="190500" dist="88900" dir="2700000" algn="tl" rotWithShape="0">
                    <a:schemeClr val="tx1">
                      <a:alpha val="60000"/>
                    </a:scheme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6600"/>
              </a:buClr>
              <a:defRPr/>
            </a:lvl1pPr>
            <a:lvl3pPr>
              <a:buClr>
                <a:srgbClr val="FF6600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30C1-8A30-4719-893B-28931564D5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D3231-7ADA-4EF1-8806-C82F68C9FF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6673D-8714-4C79-86FA-B683BCAC63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8229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595688"/>
            <a:ext cx="8229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2EF96-DF97-4784-BE7F-6B9B31E98E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RailL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838200"/>
            <a:ext cx="27432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11"/>
          <p:cNvSpPr>
            <a:spLocks noChangeShapeType="1"/>
          </p:cNvSpPr>
          <p:nvPr userDrawn="1"/>
        </p:nvSpPr>
        <p:spPr bwMode="auto">
          <a:xfrm rot="10800000" flipH="1">
            <a:off x="1828800" y="2971800"/>
            <a:ext cx="5486400" cy="0"/>
          </a:xfrm>
          <a:prstGeom prst="line">
            <a:avLst/>
          </a:prstGeom>
          <a:noFill/>
          <a:ln w="254000">
            <a:solidFill>
              <a:srgbClr val="6699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Line 114"/>
          <p:cNvSpPr>
            <a:spLocks noChangeShapeType="1"/>
          </p:cNvSpPr>
          <p:nvPr userDrawn="1"/>
        </p:nvSpPr>
        <p:spPr bwMode="auto">
          <a:xfrm rot="10800000">
            <a:off x="4572000" y="29591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Line 114"/>
          <p:cNvSpPr>
            <a:spLocks noChangeShapeType="1"/>
          </p:cNvSpPr>
          <p:nvPr userDrawn="1"/>
        </p:nvSpPr>
        <p:spPr bwMode="auto">
          <a:xfrm rot="10800000">
            <a:off x="2590800" y="2997200"/>
            <a:ext cx="4022725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Line 114"/>
          <p:cNvSpPr>
            <a:spLocks noChangeShapeType="1"/>
          </p:cNvSpPr>
          <p:nvPr userDrawn="1"/>
        </p:nvSpPr>
        <p:spPr bwMode="auto">
          <a:xfrm rot="10800000">
            <a:off x="533400" y="2946400"/>
            <a:ext cx="4297363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9" name="Picture 2" descr="Z:\Pictures\Graphics-Logos\WTR_SC.bm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151188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00400"/>
            <a:ext cx="7848600" cy="137159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C2746-1AE8-45E2-8940-C22C7F15AA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>
            <a:lvl1pPr>
              <a:defRPr sz="4400" b="1" i="0">
                <a:ln>
                  <a:noFill/>
                </a:ln>
                <a:effectLst>
                  <a:outerShdw blurRad="190500" dist="88900" dir="2700000" algn="tl" rotWithShape="0">
                    <a:schemeClr val="tx1">
                      <a:alpha val="60000"/>
                    </a:scheme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FCBD-6EC0-4625-B305-31246D46AA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1D47B-D57A-4EBE-899E-358933E2F0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59D85-F062-405B-B025-3056E00208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14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00200"/>
            <a:ext cx="4041775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CC14-AA0E-43A0-B99C-429C23848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5D2E2-BC9A-4C63-B010-453F95C1C1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B033-E8A8-4DAE-9C9C-47DD568138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B2616-84FB-4AA0-8498-98CA0554A4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038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95688"/>
            <a:ext cx="4038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E3982-A628-4F7C-ADF0-A05AAEF75F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2FA30-8FF1-4635-9EA6-5B52DA5186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413A8-3939-4619-B75B-D1372E683C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8229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595688"/>
            <a:ext cx="8229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54D78-AD11-4250-8DE5-D95B86FFB3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RailL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838200"/>
            <a:ext cx="27432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11"/>
          <p:cNvSpPr>
            <a:spLocks noChangeShapeType="1"/>
          </p:cNvSpPr>
          <p:nvPr userDrawn="1"/>
        </p:nvSpPr>
        <p:spPr bwMode="auto">
          <a:xfrm rot="10800000" flipH="1">
            <a:off x="1828800" y="2971800"/>
            <a:ext cx="5486400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Line 114"/>
          <p:cNvSpPr>
            <a:spLocks noChangeShapeType="1"/>
          </p:cNvSpPr>
          <p:nvPr userDrawn="1"/>
        </p:nvSpPr>
        <p:spPr bwMode="auto">
          <a:xfrm rot="10800000">
            <a:off x="4572000" y="29591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Line 114"/>
          <p:cNvSpPr>
            <a:spLocks noChangeShapeType="1"/>
          </p:cNvSpPr>
          <p:nvPr userDrawn="1"/>
        </p:nvSpPr>
        <p:spPr bwMode="auto">
          <a:xfrm rot="10800000">
            <a:off x="2590800" y="2997200"/>
            <a:ext cx="4022725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Line 114"/>
          <p:cNvSpPr>
            <a:spLocks noChangeShapeType="1"/>
          </p:cNvSpPr>
          <p:nvPr userDrawn="1"/>
        </p:nvSpPr>
        <p:spPr bwMode="auto">
          <a:xfrm rot="10800000">
            <a:off x="533400" y="2946400"/>
            <a:ext cx="4297363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00400"/>
            <a:ext cx="7848600" cy="137159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F2A91-D23E-400A-950B-0773AE837B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>
            <a:lvl1pPr>
              <a:defRPr sz="4400" b="1" i="0">
                <a:ln>
                  <a:noFill/>
                </a:ln>
                <a:effectLst>
                  <a:outerShdw blurRad="190500" dist="88900" dir="2700000" algn="tl" rotWithShape="0">
                    <a:schemeClr val="tx1">
                      <a:alpha val="60000"/>
                    </a:scheme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448D2-E99B-40D6-8649-FAD4CEAE59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319F4-8B2E-4759-A17F-F2ACE9D2B3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E21D6-F5F3-4F0C-B276-8BA62162B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14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00200"/>
            <a:ext cx="4041775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C32F-761B-485B-8905-D408811B2C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C07CD-F159-4C74-93C8-2E9D6200C5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3265E-AD5A-4C89-BB8D-BD36B98651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325DA-16C0-4779-92C1-667BC78BC8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038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95688"/>
            <a:ext cx="4038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1B76B-5DC1-4E29-AB71-F85C227709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A16AE-4904-43E3-A313-F4A86ABCEF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AFF4B-2799-4B38-9B06-70D90E722A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8229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595688"/>
            <a:ext cx="8229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733-C9EF-4017-A91D-59FCC100B2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>
            <a:lvl1pPr>
              <a:defRPr sz="4400" b="1" i="0">
                <a:ln>
                  <a:noFill/>
                </a:ln>
                <a:effectLst>
                  <a:outerShdw blurRad="190500" dist="88900" dir="2700000" algn="tl" rotWithShape="0">
                    <a:schemeClr val="tx1">
                      <a:alpha val="60000"/>
                    </a:scheme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6600"/>
              </a:buClr>
              <a:defRPr/>
            </a:lvl1pPr>
            <a:lvl3pPr>
              <a:buClr>
                <a:srgbClr val="FF6600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8B2F6-6D0C-464E-91C5-05BDF5BE91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14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00200"/>
            <a:ext cx="4041775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C509D-F7F9-4B09-BD56-C3D7D0C0F0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6009-175E-4D23-AAC6-E5DC45DC55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FE91E-AAAC-464F-9A7C-9DF13BB29F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038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95688"/>
            <a:ext cx="4038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F03EA-5A04-4E74-BFD0-9CF6543FAA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34DCE-750C-4BC5-A05B-EEF1320662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45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5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6699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6699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40ABA5BF-1EA8-4004-A0CF-244A69F4CB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38" name="Picture 4" descr="http://ws-new/UNet/PolDocs/LogoUseAndBranding/Documents/TPU1_LC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8400" y="6243638"/>
            <a:ext cx="20288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878" r:id="rId2"/>
    <p:sldLayoutId id="2147483877" r:id="rId3"/>
    <p:sldLayoutId id="2147483876" r:id="rId4"/>
    <p:sldLayoutId id="2147483875" r:id="rId5"/>
    <p:sldLayoutId id="2147483874" r:id="rId6"/>
    <p:sldLayoutId id="2147483873" r:id="rId7"/>
    <p:sldLayoutId id="2147483872" r:id="rId8"/>
    <p:sldLayoutId id="2147483871" r:id="rId9"/>
    <p:sldLayoutId id="2147483870" r:id="rId10"/>
    <p:sldLayoutId id="214748386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999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999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7FE1703-7FE4-4048-93B8-3166F2348F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5303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8826793-20F3-4C43-8776-145ED0C02F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6327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734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895BB5D-5D7A-4A2D-A005-0D4607132C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7351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837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E0163CA-C4C5-4D58-9DC3-A72609764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58382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939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667E797-5D60-43E2-8A3D-4880269BBE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59406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042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3A3E58A-51AE-4812-A06D-8107AFAFC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0430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144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8D85FF4-DA44-4B57-8CB3-0244843BB8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1454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246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8A14E52-9C39-40E5-AE0F-8BFE909CD8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2478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349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8E70AC4-12D5-48B0-8860-D8EDE35E8E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3502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451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1CC272B-5453-4429-9E81-AAB8335316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4526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31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F392CF86-358F-49EA-B01B-F1811107C8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3326" name="Picture 2" descr="Z:\Pictures\Graphics-Logos\PWRH_SC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888" r:id="rId2"/>
    <p:sldLayoutId id="2147483887" r:id="rId3"/>
    <p:sldLayoutId id="2147483886" r:id="rId4"/>
    <p:sldLayoutId id="2147483885" r:id="rId5"/>
    <p:sldLayoutId id="2147483884" r:id="rId6"/>
    <p:sldLayoutId id="2147483883" r:id="rId7"/>
    <p:sldLayoutId id="2147483882" r:id="rId8"/>
    <p:sldLayoutId id="2147483881" r:id="rId9"/>
    <p:sldLayoutId id="2147483880" r:id="rId10"/>
    <p:sldLayoutId id="21474838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554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7E58B1C-0FB7-4CEC-AD21-645D09C2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5550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56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26948E6-D80D-4745-A679-F1B7513BFE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6574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758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C62957C-1A94-4E9C-A73C-AEA5DD8D93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7598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861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695A625-3304-4A41-8566-0680DB91BE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8622" name="Picture 2" descr="Z:\Pictures\Graphics-Logos\PWRH_S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963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234DBBB-AAD0-472A-8A37-193CE0FAF7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9639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066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B340A38-5947-423A-87CA-A50C5A7C76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0663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9D12237-67BA-4036-9B17-C31E155B1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687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270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D57DE57-3121-4DCC-9DED-E60F6B748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2711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373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6B3C7F1-AC1E-422B-AEFF-A0B97D250E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3735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475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A4CF2F2-946B-4F11-954F-4B22B0016E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4759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6699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6699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35A37464-4730-49E4-A421-44FAC1FBA4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25614" name="Picture 3" descr="Z:\Pictures\Graphics-Logos\WTRH_SC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45125" y="6324600"/>
            <a:ext cx="3546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898" r:id="rId2"/>
    <p:sldLayoutId id="2147483897" r:id="rId3"/>
    <p:sldLayoutId id="2147483896" r:id="rId4"/>
    <p:sldLayoutId id="2147483895" r:id="rId5"/>
    <p:sldLayoutId id="2147483894" r:id="rId6"/>
    <p:sldLayoutId id="2147483893" r:id="rId7"/>
    <p:sldLayoutId id="2147483892" r:id="rId8"/>
    <p:sldLayoutId id="2147483891" r:id="rId9"/>
    <p:sldLayoutId id="2147483890" r:id="rId10"/>
    <p:sldLayoutId id="21474838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99CC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99CC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578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34D21C3-B773-4178-8279-E99F774727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5783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680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FCB69D1-FDBC-4BD6-9691-C73F097E02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6807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78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EC4CC5C-2500-49EC-BFAC-F6B765317D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7831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987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BEA6F44-2D05-4B88-9DC4-5465F4A311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9879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090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63963B1-A6CB-42C2-810D-2F4BFC08D1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0903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294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50630D2-9826-4446-A4EF-98F70C2EE8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2951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499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C609437-724D-45CD-A0BF-7652962460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4999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704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12AEB36-4876-4086-8A22-178985107F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7047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909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5D04ABC-C468-47AC-AD8D-75AE01DDB7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9095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114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BD40B29-38A2-495C-ABDD-C0E7AC1674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1143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789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2147CA38-F010-4754-B37C-EB234142B8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7895" name="Picture 67" descr="Rail_H_LC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08" r:id="rId2"/>
    <p:sldLayoutId id="2147483907" r:id="rId3"/>
    <p:sldLayoutId id="2147483906" r:id="rId4"/>
    <p:sldLayoutId id="2147483905" r:id="rId5"/>
    <p:sldLayoutId id="2147483904" r:id="rId6"/>
    <p:sldLayoutId id="2147483903" r:id="rId7"/>
    <p:sldLayoutId id="2147483902" r:id="rId8"/>
    <p:sldLayoutId id="2147483901" r:id="rId9"/>
    <p:sldLayoutId id="2147483900" r:id="rId10"/>
    <p:sldLayoutId id="214748389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318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D289DC6-1243-4402-8F1B-8FD4BBA435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3191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523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BFA3246-D988-4288-973A-8FB70D961B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95246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728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97F1E4E-0267-494F-8A00-F9ECACBF89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97294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933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931A6F5-C61D-40D5-A117-1038C36812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99342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138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FF70C95-B18C-4E2F-BE74-6A525DC782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1390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34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EAFAC35-B5C6-4D31-B3FE-E696888A24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3438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547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7D4FC93-A7AA-4965-B841-C3BDEFFBED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5486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752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94050BA-8AA5-4176-8A78-F0108A40E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7534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957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3334DB7-975B-4289-9D1F-D428753DA4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9582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162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AE70A60-04CF-4555-92B2-350D67DA96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11630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018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62B19E7-5265-4A83-8BD6-01DD3E81C4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0183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366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B7C5438-C61A-4C93-9D32-6CBA1AEF49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13678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571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B995685-4BD6-49CE-9948-746E6FD516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15726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80A9EED-B64B-44BA-9FE2-610D7CFC41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17774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981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990D442-3876-4334-82FF-D16641BC9C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19822" name="Picture 2" descr="Z:\Pictures\Graphics-Logos\PWRH_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186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1F7261C-D736-4F7B-A34A-ADB810780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21870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390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36DC812-3F32-41EF-93E2-4E8F3AB7C5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23918" name="Picture 2" descr="Z:\Pictures\Graphics-Logos\PWRH_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513" y="6324600"/>
            <a:ext cx="344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120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E6ED973-BAAF-4856-B6FA-6CA7111B81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07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22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1CA7688-7F67-4826-BFF9-A4080E5F00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2231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325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1CB8282-B122-46F7-968D-159D77BF2E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3255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51" name="Line 75"/>
          <p:cNvSpPr>
            <a:spLocks noChangeShapeType="1"/>
          </p:cNvSpPr>
          <p:nvPr userDrawn="1"/>
        </p:nvSpPr>
        <p:spPr bwMode="auto">
          <a:xfrm rot="10800000" flipH="1">
            <a:off x="1752600" y="703263"/>
            <a:ext cx="7315200" cy="0"/>
          </a:xfrm>
          <a:prstGeom prst="line">
            <a:avLst/>
          </a:prstGeom>
          <a:noFill/>
          <a:ln w="1143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687" name="Line 111"/>
          <p:cNvSpPr>
            <a:spLocks noChangeShapeType="1"/>
          </p:cNvSpPr>
          <p:nvPr userDrawn="1"/>
        </p:nvSpPr>
        <p:spPr bwMode="auto">
          <a:xfrm rot="10800000" flipH="1">
            <a:off x="0" y="6553200"/>
            <a:ext cx="5303838" cy="0"/>
          </a:xfrm>
          <a:prstGeom prst="line">
            <a:avLst/>
          </a:prstGeom>
          <a:noFill/>
          <a:ln w="254000">
            <a:solidFill>
              <a:srgbClr val="D82E3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427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460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CFAE656-AF06-4966-BB79-884C661FA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4279" name="Picture 67" descr="Rail_H_L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324600"/>
            <a:ext cx="3105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4"/>
          <p:cNvSpPr>
            <a:spLocks noChangeShapeType="1"/>
          </p:cNvSpPr>
          <p:nvPr userDrawn="1"/>
        </p:nvSpPr>
        <p:spPr bwMode="auto">
          <a:xfrm rot="10800000">
            <a:off x="1143000" y="6540500"/>
            <a:ext cx="4022725" cy="0"/>
          </a:xfrm>
          <a:prstGeom prst="line">
            <a:avLst/>
          </a:prstGeom>
          <a:noFill/>
          <a:ln w="825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Line 114"/>
          <p:cNvSpPr>
            <a:spLocks noChangeShapeType="1"/>
          </p:cNvSpPr>
          <p:nvPr userDrawn="1"/>
        </p:nvSpPr>
        <p:spPr bwMode="auto">
          <a:xfrm rot="10800000">
            <a:off x="715963" y="6591300"/>
            <a:ext cx="3932237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90" name="Line 114"/>
          <p:cNvSpPr>
            <a:spLocks noChangeShapeType="1"/>
          </p:cNvSpPr>
          <p:nvPr userDrawn="1"/>
        </p:nvSpPr>
        <p:spPr bwMode="auto">
          <a:xfrm rot="10800000">
            <a:off x="0" y="6527800"/>
            <a:ext cx="32924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Line 114"/>
          <p:cNvSpPr>
            <a:spLocks noChangeShapeType="1"/>
          </p:cNvSpPr>
          <p:nvPr userDrawn="1"/>
        </p:nvSpPr>
        <p:spPr bwMode="auto">
          <a:xfrm rot="10800000">
            <a:off x="5867400" y="704850"/>
            <a:ext cx="301783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Line 114"/>
          <p:cNvSpPr>
            <a:spLocks noChangeShapeType="1"/>
          </p:cNvSpPr>
          <p:nvPr userDrawn="1"/>
        </p:nvSpPr>
        <p:spPr bwMode="auto">
          <a:xfrm rot="10800000">
            <a:off x="2209800" y="695325"/>
            <a:ext cx="5334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4653" name="Line 77"/>
          <p:cNvSpPr>
            <a:spLocks noChangeShapeType="1"/>
          </p:cNvSpPr>
          <p:nvPr userDrawn="1"/>
        </p:nvSpPr>
        <p:spPr bwMode="auto">
          <a:xfrm rot="10800000">
            <a:off x="0" y="685800"/>
            <a:ext cx="41148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b="1" dirty="0">
          <a:solidFill>
            <a:schemeClr val="bg1"/>
          </a:solidFill>
          <a:effectLst>
            <a:outerShdw blurRad="190500" dist="88900" dir="2700000" algn="tl" rotWithShape="0">
              <a:schemeClr val="tx1">
                <a:alpha val="60000"/>
              </a:schemeClr>
            </a:outerShdw>
          </a:effectLst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3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82E39"/>
        </a:buClr>
        <a:buChar char="•"/>
        <a:defRPr sz="24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05201"/>
            <a:ext cx="7848600" cy="1371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Cushman 2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Unit 31, 32 Rebuild Project</a:t>
            </a:r>
            <a:endParaRPr lang="en-US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953000"/>
            <a:ext cx="8915400" cy="1295400"/>
          </a:xfrm>
        </p:spPr>
        <p:txBody>
          <a:bodyPr/>
          <a:lstStyle/>
          <a:p>
            <a:r>
              <a:rPr lang="en-US" sz="1800" dirty="0" smtClean="0"/>
              <a:t>Project Review Committee | Project Approval Presentation | Design-Build Contracting</a:t>
            </a:r>
          </a:p>
          <a:p>
            <a:endParaRPr lang="en-US" sz="1800" dirty="0" smtClean="0"/>
          </a:p>
          <a:p>
            <a:r>
              <a:rPr lang="en-US" sz="1400" dirty="0" smtClean="0"/>
              <a:t>December 3, 2020 Presentation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59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" b="5813"/>
          <a:stretch/>
        </p:blipFill>
        <p:spPr>
          <a:xfrm>
            <a:off x="5562600" y="3886200"/>
            <a:ext cx="3046108" cy="21640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Scope - Generator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52400" y="914400"/>
            <a:ext cx="4953000" cy="249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 smtClean="0"/>
              <a:t>Inspect </a:t>
            </a:r>
            <a:r>
              <a:rPr lang="en-US" sz="2200" kern="0" dirty="0"/>
              <a:t>stator frame and rotor </a:t>
            </a:r>
            <a:r>
              <a:rPr lang="en-US" sz="2200" kern="0" dirty="0" smtClean="0"/>
              <a:t>spider </a:t>
            </a:r>
          </a:p>
          <a:p>
            <a:r>
              <a:rPr lang="en-US" sz="2200" kern="0" dirty="0" smtClean="0"/>
              <a:t>Rewind stator (new windings)</a:t>
            </a:r>
          </a:p>
          <a:p>
            <a:r>
              <a:rPr lang="en-US" sz="2200" kern="0" dirty="0" smtClean="0"/>
              <a:t>Restack core (new laminations)</a:t>
            </a:r>
          </a:p>
          <a:p>
            <a:r>
              <a:rPr lang="en-US" sz="2200" kern="0" dirty="0" smtClean="0"/>
              <a:t>Refurbish rotor poles</a:t>
            </a:r>
            <a:endParaRPr lang="en-US" sz="220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71800"/>
            <a:ext cx="4724400" cy="32893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96" y="1005402"/>
            <a:ext cx="3733800" cy="26416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9958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Lessons Learned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81000" y="990600"/>
            <a:ext cx="8305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kern="0" dirty="0" smtClean="0"/>
              <a:t>Request for Qualifications will include more detail of anticipated scope of work</a:t>
            </a:r>
          </a:p>
          <a:p>
            <a:pPr>
              <a:lnSpc>
                <a:spcPct val="150000"/>
              </a:lnSpc>
            </a:pPr>
            <a:endParaRPr lang="en-US" sz="2400" kern="0" dirty="0" smtClean="0"/>
          </a:p>
          <a:p>
            <a:pPr>
              <a:lnSpc>
                <a:spcPct val="150000"/>
              </a:lnSpc>
            </a:pPr>
            <a:r>
              <a:rPr lang="en-US" sz="2400" kern="0" dirty="0" smtClean="0"/>
              <a:t>Use multiple proprietary one-on-one meetings towards developing creative solutions to meet City’s Project Goals</a:t>
            </a:r>
          </a:p>
          <a:p>
            <a:pPr>
              <a:lnSpc>
                <a:spcPct val="150000"/>
              </a:lnSpc>
            </a:pPr>
            <a:endParaRPr lang="en-US" sz="2400" kern="0" dirty="0" smtClean="0"/>
          </a:p>
          <a:p>
            <a:pPr>
              <a:lnSpc>
                <a:spcPct val="150000"/>
              </a:lnSpc>
            </a:pPr>
            <a:r>
              <a:rPr lang="en-US" sz="2400" kern="0" dirty="0" smtClean="0"/>
              <a:t>Emphasize City’s interest in formal Partnering agreement</a:t>
            </a:r>
          </a:p>
        </p:txBody>
      </p:sp>
    </p:spTree>
    <p:extLst>
      <p:ext uri="{BB962C8B-B14F-4D97-AF65-F5344CB8AC3E}">
        <p14:creationId xmlns:p14="http://schemas.microsoft.com/office/powerpoint/2010/main" val="239512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Budget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81050" y="1744504"/>
          <a:ext cx="7581900" cy="3551555"/>
        </p:xfrm>
        <a:graphic>
          <a:graphicData uri="http://schemas.openxmlformats.org/drawingml/2006/table">
            <a:tbl>
              <a:tblPr/>
              <a:tblGrid>
                <a:gridCol w="5842000">
                  <a:extLst>
                    <a:ext uri="{9D8B030D-6E8A-4147-A177-3AD203B41FA5}">
                      <a16:colId xmlns:a16="http://schemas.microsoft.com/office/drawing/2014/main" val="2203305881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3206560207"/>
                    </a:ext>
                  </a:extLst>
                </a:gridCol>
              </a:tblGrid>
              <a:tr h="5073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Category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Cost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779288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Costs for Professional Services (A/E, Legal etc.)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$912,000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585154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Estimated project construction costs (including construction contingencies)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$24,683,000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255711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Equipment and misc. service contract costs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$397,000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290794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Contract administration costs (owner, cm etc.)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$1,948,000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50881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Contingencies (5%)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$1,397,000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177715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$29,337,000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30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Schedule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558800" y="1615281"/>
          <a:ext cx="8026400" cy="3810000"/>
        </p:xfrm>
        <a:graphic>
          <a:graphicData uri="http://schemas.openxmlformats.org/drawingml/2006/table">
            <a:tbl>
              <a:tblPr/>
              <a:tblGrid>
                <a:gridCol w="5398540">
                  <a:extLst>
                    <a:ext uri="{9D8B030D-6E8A-4147-A177-3AD203B41FA5}">
                      <a16:colId xmlns:a16="http://schemas.microsoft.com/office/drawing/2014/main" val="2605873160"/>
                    </a:ext>
                  </a:extLst>
                </a:gridCol>
                <a:gridCol w="2627860">
                  <a:extLst>
                    <a:ext uri="{9D8B030D-6E8A-4147-A177-3AD203B41FA5}">
                      <a16:colId xmlns:a16="http://schemas.microsoft.com/office/drawing/2014/main" val="22057327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Activity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Estimated Date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7659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PRC Presentation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December 3,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13164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Publication of RFQ for Design-Build Services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December,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0355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RFQ Submittal Deadline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February,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83995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Identify Finalists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March,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1005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Issue RFP to Finalists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March,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90753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Proprietary Meetings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April - May,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11523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RFP Submittal Deadline (Price &amp; Technical Proposals)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June,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7208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Evaluate Technical Proposals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June,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0612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Design-Builder Interviews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June 22-24,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886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9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558800" y="1424781"/>
          <a:ext cx="8026400" cy="4191000"/>
        </p:xfrm>
        <a:graphic>
          <a:graphicData uri="http://schemas.openxmlformats.org/drawingml/2006/table">
            <a:tbl>
              <a:tblPr/>
              <a:tblGrid>
                <a:gridCol w="5398540">
                  <a:extLst>
                    <a:ext uri="{9D8B030D-6E8A-4147-A177-3AD203B41FA5}">
                      <a16:colId xmlns:a16="http://schemas.microsoft.com/office/drawing/2014/main" val="2980942456"/>
                    </a:ext>
                  </a:extLst>
                </a:gridCol>
                <a:gridCol w="2627860">
                  <a:extLst>
                    <a:ext uri="{9D8B030D-6E8A-4147-A177-3AD203B41FA5}">
                      <a16:colId xmlns:a16="http://schemas.microsoft.com/office/drawing/2014/main" val="93673121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Activity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Estimated Date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99035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Open Price Proposals &amp; Complete Scoring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June 25,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60768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Notify Design-Builders of Scoring and Recommendation to Award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July,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75036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Design-Build Contract Negotiation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July - August,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57431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Execute Design-Build Contract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November,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8368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Design &amp; Manufacturing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December, 2021 - February,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3862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Site Set-up and Mobilization (Unit 32)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March,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39726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Construction Phase (Unit 32)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April - October,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5354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Site Set-up and Mobilization (Unit 31)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March,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86288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Construction Phase (Unit 31)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April - October,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2993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Final Completion and Closeout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October, 2024 - January,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3212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Schedule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Statutory Criteria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11763"/>
          </a:xfrm>
        </p:spPr>
        <p:txBody>
          <a:bodyPr/>
          <a:lstStyle/>
          <a:p>
            <a:pPr marL="114300" indent="0">
              <a:buNone/>
            </a:pPr>
            <a:r>
              <a:rPr lang="en-US" sz="2000" b="1" dirty="0"/>
              <a:t>RCW 39.10.300(1</a:t>
            </a:r>
            <a:r>
              <a:rPr lang="en-US" sz="2000" b="1" dirty="0" smtClean="0"/>
              <a:t>)(a</a:t>
            </a:r>
            <a:r>
              <a:rPr lang="en-US" sz="2000" b="1" dirty="0"/>
              <a:t>) </a:t>
            </a:r>
            <a:r>
              <a:rPr lang="en-US" sz="1800" b="1" dirty="0"/>
              <a:t>“The construction activities are highly specialized and a design-build approach is critical in developing the construction methodology</a:t>
            </a:r>
            <a:r>
              <a:rPr lang="en-US" sz="1800" b="1" dirty="0" smtClean="0"/>
              <a:t>”</a:t>
            </a:r>
          </a:p>
          <a:p>
            <a:pPr marL="457200"/>
            <a:r>
              <a:rPr lang="en-US" sz="1600" dirty="0"/>
              <a:t>Limited access for removal and reinstallation</a:t>
            </a:r>
          </a:p>
          <a:p>
            <a:pPr marL="457200"/>
            <a:r>
              <a:rPr lang="en-US" sz="1600" dirty="0"/>
              <a:t>Massive scale/size of components</a:t>
            </a:r>
          </a:p>
          <a:p>
            <a:pPr marL="457200"/>
            <a:r>
              <a:rPr lang="en-US" sz="1600" dirty="0"/>
              <a:t>Very specialized machining/fabrication will be required</a:t>
            </a:r>
          </a:p>
          <a:p>
            <a:pPr marL="457200"/>
            <a:r>
              <a:rPr lang="en-US" sz="1600" dirty="0"/>
              <a:t>Very tight clearances/tolerances required between operational and stationary components</a:t>
            </a:r>
          </a:p>
          <a:p>
            <a:pPr marL="114300" indent="0">
              <a:buNone/>
            </a:pPr>
            <a:endParaRPr lang="en-US" sz="2000" b="1" dirty="0" smtClean="0"/>
          </a:p>
          <a:p>
            <a:pPr marL="114300" indent="0">
              <a:buNone/>
            </a:pPr>
            <a:r>
              <a:rPr lang="en-US" sz="2000" b="1" dirty="0" smtClean="0"/>
              <a:t>RCW </a:t>
            </a:r>
            <a:r>
              <a:rPr lang="en-US" sz="2000" b="1" dirty="0"/>
              <a:t>39.10.300(1)(b) </a:t>
            </a:r>
            <a:r>
              <a:rPr lang="en-US" sz="1800" b="1" dirty="0"/>
              <a:t>“Greater </a:t>
            </a:r>
            <a:r>
              <a:rPr lang="en-US" sz="1800" b="1" dirty="0" smtClean="0"/>
              <a:t>innovation </a:t>
            </a:r>
            <a:r>
              <a:rPr lang="en-US" sz="1800" b="1" dirty="0"/>
              <a:t>or efficiencies between the designer and the builder</a:t>
            </a:r>
            <a:r>
              <a:rPr lang="en-US" sz="1800" b="1" dirty="0" smtClean="0"/>
              <a:t>”</a:t>
            </a:r>
          </a:p>
          <a:p>
            <a:pPr marL="457200"/>
            <a:r>
              <a:rPr lang="en-US" sz="1600" dirty="0" smtClean="0"/>
              <a:t>Maximum </a:t>
            </a:r>
            <a:r>
              <a:rPr lang="en-US" sz="1600" dirty="0"/>
              <a:t>possibility for coordination of design, </a:t>
            </a:r>
            <a:r>
              <a:rPr lang="en-US" sz="1600" dirty="0" smtClean="0"/>
              <a:t>condition assessment </a:t>
            </a:r>
            <a:r>
              <a:rPr lang="en-US" sz="1600" dirty="0"/>
              <a:t>and construction </a:t>
            </a:r>
            <a:endParaRPr lang="en-US" sz="1600" dirty="0" smtClean="0"/>
          </a:p>
          <a:p>
            <a:pPr marL="114300" indent="0">
              <a:buNone/>
            </a:pPr>
            <a:endParaRPr lang="en-US" sz="2000" b="1" dirty="0" smtClean="0"/>
          </a:p>
          <a:p>
            <a:pPr marL="114300" indent="0">
              <a:buNone/>
            </a:pPr>
            <a:r>
              <a:rPr lang="en-US" sz="2000" b="1" dirty="0" smtClean="0"/>
              <a:t>RCW 39.10.300(1</a:t>
            </a:r>
            <a:r>
              <a:rPr lang="en-US" sz="2000" b="1" dirty="0"/>
              <a:t>)(c) </a:t>
            </a:r>
            <a:r>
              <a:rPr lang="en-US" sz="1800" b="1" dirty="0" smtClean="0"/>
              <a:t>“Significant </a:t>
            </a:r>
            <a:r>
              <a:rPr lang="en-US" sz="1800" b="1" dirty="0"/>
              <a:t>savings in project delivery time</a:t>
            </a:r>
            <a:r>
              <a:rPr lang="en-US" sz="1800" b="1" dirty="0" smtClean="0"/>
              <a:t>”</a:t>
            </a:r>
          </a:p>
          <a:p>
            <a:pPr marL="457200"/>
            <a:r>
              <a:rPr lang="en-US" sz="1600" dirty="0" smtClean="0"/>
              <a:t>Manufacturing of long lead items can begin much sooner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Qualifications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715" y="1143000"/>
            <a:ext cx="8229600" cy="47244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 smtClean="0"/>
              <a:t>City of Tacoma is an approved Public Body to use Design-Build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Tacoma Power has extensive construction experience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Tacoma Power has assembled a team with necessary Design Build, project management, and technical knowledge and experience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Tacoma Power Program Manager and Project Manager have attended DBIA training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The same team was approved for Design-Build for a similar project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2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191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Project is funded </a:t>
            </a:r>
            <a:r>
              <a:rPr lang="en-US" sz="2400" dirty="0" smtClean="0"/>
              <a:t>with the appropriate budgets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Project meets RCW </a:t>
            </a:r>
            <a:r>
              <a:rPr lang="en-US" sz="2400" dirty="0"/>
              <a:t>criteria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Project </a:t>
            </a:r>
            <a:r>
              <a:rPr lang="en-US" sz="2400" dirty="0"/>
              <a:t>team has the necessary experience </a:t>
            </a:r>
            <a:r>
              <a:rPr lang="en-US" sz="2400" dirty="0" smtClean="0"/>
              <a:t>and capacity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Project </a:t>
            </a:r>
            <a:r>
              <a:rPr lang="en-US" sz="2400" dirty="0"/>
              <a:t>team is prepared and ready to proceed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Questions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20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Team 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u="sng" dirty="0" smtClean="0"/>
              <a:t>Tacoma Power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Brad Ennis, Project Sponsor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Ram </a:t>
            </a:r>
            <a:r>
              <a:rPr lang="en-US" sz="2000" dirty="0"/>
              <a:t>Veeraraghavan</a:t>
            </a:r>
            <a:r>
              <a:rPr lang="en-US" sz="2000" dirty="0" smtClean="0"/>
              <a:t>, PE, Program Manager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David Wagner, PE, Assoc. DBIA, Project Manager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Tony Daniels, Assistant Project Manager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Martha Lantz, JD, Internal Legal Counsel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Doreen Klaaskate, Senior Buyer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u="sng" dirty="0" smtClean="0"/>
              <a:t>Thaxton</a:t>
            </a:r>
            <a:r>
              <a:rPr lang="en-US" u="sng" dirty="0" smtClean="0"/>
              <a:t> </a:t>
            </a:r>
            <a:r>
              <a:rPr lang="en-US" sz="2800" u="sng" dirty="0"/>
              <a:t>Parkinson</a:t>
            </a:r>
            <a:endParaRPr lang="en-US" u="sng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Robynne Thaxton, JD, FDBIA, DB and Legal Advisor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City of Tacoma </a:t>
            </a:r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89673"/>
            <a:ext cx="7772400" cy="8382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43300" y="1410934"/>
            <a:ext cx="21717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</a:rPr>
              <a:t>City of Tacoma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2914453"/>
            <a:ext cx="211132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Director</a:t>
            </a:r>
            <a:r>
              <a:rPr lang="en-US" dirty="0" smtClean="0">
                <a:ln>
                  <a:solidFill>
                    <a:schemeClr val="tx1"/>
                  </a:solidFill>
                </a:ln>
              </a:rPr>
              <a:t> of Public Utilities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17674" y="2914453"/>
            <a:ext cx="2111326" cy="6374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tIns="274320" rtlCol="0" anchor="ctr" anchorCtr="0">
            <a:noAutofit/>
          </a:bodyPr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</a:rPr>
              <a:t>City Manager</a:t>
            </a:r>
          </a:p>
          <a:p>
            <a:pPr algn="ctr"/>
            <a:endParaRPr lang="en-US" dirty="0" smtClean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3585182"/>
            <a:ext cx="4343400" cy="1414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</a:rPr>
              <a:t>Environmental Services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</a:rPr>
              <a:t>Public Works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</a:rPr>
              <a:t>Planning and Development Services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15000" y="3551872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</a:rPr>
              <a:t>Tacoma Power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</a:rPr>
              <a:t>Tacoma Water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</a:rPr>
              <a:t>Tacoma Rail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17674" y="2172887"/>
            <a:ext cx="211132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 dirty="0"/>
              <a:t>City Council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5000" y="2171155"/>
            <a:ext cx="211132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 dirty="0" smtClean="0"/>
              <a:t>Public Utility Board</a:t>
            </a:r>
            <a:endParaRPr lang="en-US" dirty="0"/>
          </a:p>
        </p:txBody>
      </p:sp>
      <p:cxnSp>
        <p:nvCxnSpPr>
          <p:cNvPr id="8" name="Elbow Connector 7"/>
          <p:cNvCxnSpPr>
            <a:stCxn id="5" idx="2"/>
            <a:endCxn id="17" idx="0"/>
          </p:cNvCxnSpPr>
          <p:nvPr/>
        </p:nvCxnSpPr>
        <p:spPr bwMode="auto">
          <a:xfrm rot="5400000">
            <a:off x="3304934" y="848670"/>
            <a:ext cx="392621" cy="2255813"/>
          </a:xfrm>
          <a:prstGeom prst="bentConnector3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>
            <a:stCxn id="17" idx="2"/>
            <a:endCxn id="15" idx="0"/>
          </p:cNvCxnSpPr>
          <p:nvPr/>
        </p:nvCxnSpPr>
        <p:spPr bwMode="auto">
          <a:xfrm>
            <a:off x="2373337" y="2542219"/>
            <a:ext cx="0" cy="37223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stCxn id="17" idx="3"/>
            <a:endCxn id="18" idx="1"/>
          </p:cNvCxnSpPr>
          <p:nvPr/>
        </p:nvCxnSpPr>
        <p:spPr bwMode="auto">
          <a:xfrm flipV="1">
            <a:off x="3429000" y="2355821"/>
            <a:ext cx="2286000" cy="173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stCxn id="18" idx="2"/>
            <a:endCxn id="14" idx="0"/>
          </p:cNvCxnSpPr>
          <p:nvPr/>
        </p:nvCxnSpPr>
        <p:spPr bwMode="auto">
          <a:xfrm>
            <a:off x="6770663" y="2540487"/>
            <a:ext cx="0" cy="37396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741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Tacoma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28064" y="1524000"/>
            <a:ext cx="8287872" cy="426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2E39"/>
              </a:buClr>
              <a:buChar char="•"/>
              <a:defRPr sz="3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2E39"/>
              </a:buClr>
              <a:buChar char="•"/>
              <a:defRPr sz="24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800" kern="0" dirty="0" smtClean="0"/>
              <a:t>Publicly owned since 1893 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800" kern="0" dirty="0" smtClean="0"/>
              <a:t>795 employees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800" kern="0" dirty="0" smtClean="0"/>
              <a:t>179,000 customers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800" kern="0" dirty="0" smtClean="0"/>
              <a:t>180 square miles of service area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800" kern="0" dirty="0" smtClean="0"/>
              <a:t>23 </a:t>
            </a:r>
            <a:r>
              <a:rPr lang="en-US" sz="2800" kern="0" dirty="0" smtClean="0"/>
              <a:t>hydro units – 834 megawatts generation</a:t>
            </a:r>
          </a:p>
        </p:txBody>
      </p:sp>
    </p:spTree>
    <p:extLst>
      <p:ext uri="{BB962C8B-B14F-4D97-AF65-F5344CB8AC3E}">
        <p14:creationId xmlns:p14="http://schemas.microsoft.com/office/powerpoint/2010/main" val="27692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>
            <a:stCxn id="20" idx="3"/>
            <a:endCxn id="24" idx="1"/>
          </p:cNvCxnSpPr>
          <p:nvPr/>
        </p:nvCxnSpPr>
        <p:spPr bwMode="auto">
          <a:xfrm flipV="1">
            <a:off x="3075836" y="3913028"/>
            <a:ext cx="2867764" cy="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7" idx="2"/>
            <a:endCxn id="23" idx="0"/>
          </p:cNvCxnSpPr>
          <p:nvPr/>
        </p:nvCxnSpPr>
        <p:spPr bwMode="auto">
          <a:xfrm flipH="1">
            <a:off x="4549741" y="1376000"/>
            <a:ext cx="238" cy="4636149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Organization Chart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657600" y="794823"/>
            <a:ext cx="1784757" cy="581177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Tacoma Public Utilities (TPU)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Public Utilities Board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Director of Utilities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Jackie Flowers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657600" y="1500052"/>
            <a:ext cx="1784757" cy="45983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Tacoma Power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Superintendent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Chris Robinson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57600" y="2081598"/>
            <a:ext cx="1784282" cy="455411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Tacoma Power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Generation Manager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Chris Mattson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698521" y="2895600"/>
            <a:ext cx="1377315" cy="2034857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Owner’s Engineer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Project Manager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TBD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50% DES 50% CON 25%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Hydro Turbine Engineer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TBD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30% DES 40% CON 25%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Hydro Generator Engineer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TBD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30% DES 40% CON 25%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Construction QA/QC Agent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TBD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DES 25% CON 75%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668300" y="2661061"/>
            <a:ext cx="1762887" cy="277619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Generation Electrical Engineering Supervisor/ Rebuild Program Manager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Ram Veeraraghavan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50% DES 35% CON 35% 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Project Manager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David Wagner 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90% DES 90% CON 75%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Assistant PM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Tony Daniels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40% DES 40% CON 40%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Lead Electrical Engineer 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Eric Hoffman 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50% DES 50% CON 50% 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Lead Mechanical Engineer 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Dustin Hale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50% DES 50% CON 50% 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Internal Legal Counsel  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Martha Lantz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40% DES/CON As Needed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668300" y="5555456"/>
            <a:ext cx="1762887" cy="338488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Design Builder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TBD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3806409" y="6012149"/>
            <a:ext cx="1486663" cy="312451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Subcontractor &amp; Suppliers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TBD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943600" y="3502814"/>
            <a:ext cx="1217571" cy="82042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DB Advisor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Thaxton – Parkinson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Robynne Thaxton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 </a:t>
            </a:r>
            <a:r>
              <a:rPr kumimoji="0" lang="en-US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30</a:t>
            </a: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% DES/CON As Needed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0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Location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Line Callout 2 (No Border) 9"/>
          <p:cNvSpPr/>
          <p:nvPr/>
        </p:nvSpPr>
        <p:spPr bwMode="auto">
          <a:xfrm>
            <a:off x="1905000" y="4800600"/>
            <a:ext cx="1447800" cy="685800"/>
          </a:xfrm>
          <a:prstGeom prst="callout2">
            <a:avLst>
              <a:gd name="adj1" fmla="val 51389"/>
              <a:gd name="adj2" fmla="val 99890"/>
              <a:gd name="adj3" fmla="val 51389"/>
              <a:gd name="adj4" fmla="val 115570"/>
              <a:gd name="adj5" fmla="val 11667"/>
              <a:gd name="adj6" fmla="val 144559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</a:rPr>
              <a:t>Project 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58674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Tacoma</a:t>
            </a:r>
          </a:p>
        </p:txBody>
      </p:sp>
    </p:spTree>
    <p:extLst>
      <p:ext uri="{BB962C8B-B14F-4D97-AF65-F5344CB8AC3E}">
        <p14:creationId xmlns:p14="http://schemas.microsoft.com/office/powerpoint/2010/main" val="12848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Background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228600" y="1060800"/>
            <a:ext cx="4953000" cy="5187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2E39"/>
              </a:buClr>
              <a:buChar char="•"/>
              <a:defRPr sz="3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2E39"/>
              </a:buClr>
              <a:buChar char="•"/>
              <a:defRPr sz="24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000" kern="0" dirty="0" smtClean="0"/>
              <a:t>Units commissioned in early 1930’s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000" kern="0" dirty="0" smtClean="0"/>
              <a:t>Last </a:t>
            </a:r>
            <a:r>
              <a:rPr lang="en-US" sz="2000" kern="0" dirty="0" smtClean="0"/>
              <a:t>major generator work in 1975 and 1977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000" kern="0" dirty="0"/>
              <a:t>Turbine runners replaced in 1990’s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000" kern="0" dirty="0"/>
              <a:t>Many original components still in service today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000" kern="0" dirty="0" smtClean="0"/>
              <a:t>Condition </a:t>
            </a:r>
            <a:r>
              <a:rPr lang="en-US" sz="2000" kern="0" dirty="0" smtClean="0"/>
              <a:t>assessment completed in 2017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en-US" sz="2000" kern="0" dirty="0" smtClean="0"/>
              <a:t>Business case for project approved in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r="12305"/>
          <a:stretch/>
        </p:blipFill>
        <p:spPr>
          <a:xfrm>
            <a:off x="5715000" y="1060800"/>
            <a:ext cx="3017520" cy="508093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3420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04800" y="915887"/>
            <a:ext cx="5181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Design </a:t>
            </a:r>
            <a:r>
              <a:rPr lang="en-US" sz="2000" kern="0" dirty="0"/>
              <a:t>and manufacture new components</a:t>
            </a:r>
          </a:p>
          <a:p>
            <a:r>
              <a:rPr lang="en-US" sz="2000" kern="0" dirty="0" smtClean="0"/>
              <a:t>Construction</a:t>
            </a:r>
          </a:p>
          <a:p>
            <a:pPr lvl="1"/>
            <a:r>
              <a:rPr lang="en-US" sz="1600" kern="0" dirty="0" smtClean="0"/>
              <a:t>Unit </a:t>
            </a:r>
            <a:r>
              <a:rPr lang="en-US" sz="1600" kern="0" dirty="0" smtClean="0"/>
              <a:t>disassembly</a:t>
            </a:r>
          </a:p>
          <a:p>
            <a:pPr lvl="1"/>
            <a:r>
              <a:rPr lang="en-US" sz="1600" kern="0" dirty="0" smtClean="0"/>
              <a:t>Assess components </a:t>
            </a:r>
          </a:p>
          <a:p>
            <a:pPr lvl="1"/>
            <a:r>
              <a:rPr lang="en-US" sz="1600" kern="0" dirty="0" smtClean="0"/>
              <a:t>Repair </a:t>
            </a:r>
            <a:r>
              <a:rPr lang="en-US" sz="1600" kern="0" dirty="0"/>
              <a:t>and re-machine </a:t>
            </a:r>
            <a:r>
              <a:rPr lang="en-US" sz="1600" kern="0" dirty="0" smtClean="0"/>
              <a:t>some components to </a:t>
            </a:r>
            <a:r>
              <a:rPr lang="en-US" sz="1600" kern="0" dirty="0"/>
              <a:t>original dimensions and tolerances </a:t>
            </a:r>
            <a:endParaRPr lang="en-US" sz="1600" kern="0" dirty="0" smtClean="0"/>
          </a:p>
          <a:p>
            <a:pPr lvl="1"/>
            <a:r>
              <a:rPr lang="en-US" sz="1600" kern="0" dirty="0" smtClean="0"/>
              <a:t>Unit reassembly</a:t>
            </a:r>
          </a:p>
          <a:p>
            <a:pPr lvl="1"/>
            <a:r>
              <a:rPr lang="en-US" sz="1600" kern="0" dirty="0" smtClean="0"/>
              <a:t>Testing and commissioning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762000" y="3886200"/>
            <a:ext cx="3962400" cy="23774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0125" y="1971675"/>
            <a:ext cx="4800600" cy="36004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658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2" r="12742"/>
          <a:stretch/>
        </p:blipFill>
        <p:spPr>
          <a:xfrm>
            <a:off x="6019800" y="962378"/>
            <a:ext cx="2840073" cy="508408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Scope - Turbine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1CCEA0-2124-4903-A15D-F3075057FC0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250874" y="838200"/>
            <a:ext cx="510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3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4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 smtClean="0"/>
              <a:t>Weld and machine </a:t>
            </a:r>
            <a:r>
              <a:rPr lang="en-US" sz="2200" kern="0" dirty="0"/>
              <a:t>worn and corroded parts </a:t>
            </a:r>
            <a:r>
              <a:rPr lang="en-US" sz="2200" kern="0" dirty="0" smtClean="0"/>
              <a:t>to be reused</a:t>
            </a:r>
          </a:p>
          <a:p>
            <a:r>
              <a:rPr lang="en-US" sz="2200" kern="0" dirty="0"/>
              <a:t>Replace wear components</a:t>
            </a:r>
          </a:p>
          <a:p>
            <a:r>
              <a:rPr lang="en-US" sz="2200" kern="0" dirty="0" smtClean="0"/>
              <a:t>Provide greaseless bushings</a:t>
            </a:r>
          </a:p>
          <a:p>
            <a:r>
              <a:rPr lang="en-US" sz="2200" kern="0" dirty="0" smtClean="0"/>
              <a:t>New wicket gates with end seals</a:t>
            </a:r>
            <a:endParaRPr lang="en-US" sz="2200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3300" r="22568" b="10316"/>
          <a:stretch/>
        </p:blipFill>
        <p:spPr>
          <a:xfrm rot="5400000">
            <a:off x="421005" y="3278505"/>
            <a:ext cx="3086100" cy="27774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581400"/>
            <a:ext cx="3073484" cy="230644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46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6600"/>
      </a:hlink>
      <a:folHlink>
        <a:srgbClr val="FF66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ln>
              <a:solidFill>
                <a:schemeClr val="tx1"/>
              </a:solidFill>
            </a:ln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1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1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4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1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5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51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00A6ED6AF71D44AC3EE011B0E8BC43" ma:contentTypeVersion="2" ma:contentTypeDescription="Create a new document." ma:contentTypeScope="" ma:versionID="b59275607f4debe34a82257296a73ac6">
  <xsd:schema xmlns:xsd="http://www.w3.org/2001/XMLSchema" xmlns:xs="http://www.w3.org/2001/XMLSchema" xmlns:p="http://schemas.microsoft.com/office/2006/metadata/properties" xmlns:ns2="5c05ac24-dfdd-48eb-9158-5777c471f200" targetNamespace="http://schemas.microsoft.com/office/2006/metadata/properties" ma:root="true" ma:fieldsID="fde2dca2511e6be2f5451bf8438adf0c" ns2:_="">
    <xsd:import namespace="5c05ac24-dfdd-48eb-9158-5777c471f2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5ac24-dfdd-48eb-9158-5777c471f2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A10899-724F-464F-AC6D-E6ED2FC50C50}">
  <ds:schemaRefs>
    <ds:schemaRef ds:uri="http://purl.org/dc/elements/1.1/"/>
    <ds:schemaRef ds:uri="http://schemas.microsoft.com/office/2006/metadata/properties"/>
    <ds:schemaRef ds:uri="5c05ac24-dfdd-48eb-9158-5777c471f20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58A51FF-2AD1-4EC7-B83C-11163A683D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3E448D-DC65-47D5-9244-E9E6616AB1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05ac24-dfdd-48eb-9158-5777c471f2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32656</TotalTime>
  <Words>932</Words>
  <Application>Microsoft Office PowerPoint</Application>
  <PresentationFormat>On-screen Show (4:3)</PresentationFormat>
  <Paragraphs>241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55</vt:i4>
      </vt:variant>
      <vt:variant>
        <vt:lpstr>Slide Titles</vt:lpstr>
      </vt:variant>
      <vt:variant>
        <vt:i4>18</vt:i4>
      </vt:variant>
    </vt:vector>
  </HeadingPairs>
  <TitlesOfParts>
    <vt:vector size="79" baseType="lpstr">
      <vt:lpstr>Arial</vt:lpstr>
      <vt:lpstr>Arial Narrow</vt:lpstr>
      <vt:lpstr>Calibri</vt:lpstr>
      <vt:lpstr>Franklin Gothic Medium</vt:lpstr>
      <vt:lpstr>Tahoma</vt:lpstr>
      <vt:lpstr>Verdana</vt:lpstr>
      <vt:lpstr>5_Default Design</vt:lpstr>
      <vt:lpstr>2_Default Design</vt:lpstr>
      <vt:lpstr>3_Default Design</vt:lpstr>
      <vt:lpstr>4_Default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21_Default Design</vt:lpstr>
      <vt:lpstr>22_Default Design</vt:lpstr>
      <vt:lpstr>23_Default Design</vt:lpstr>
      <vt:lpstr>24_Default Design</vt:lpstr>
      <vt:lpstr>25_Default Design</vt:lpstr>
      <vt:lpstr>26_Default Design</vt:lpstr>
      <vt:lpstr>27_Default Design</vt:lpstr>
      <vt:lpstr>28_Default Design</vt:lpstr>
      <vt:lpstr>29_Default Design</vt:lpstr>
      <vt:lpstr>30_Default Design</vt:lpstr>
      <vt:lpstr>31_Default Design</vt:lpstr>
      <vt:lpstr>32_Default Design</vt:lpstr>
      <vt:lpstr>33_Default Design</vt:lpstr>
      <vt:lpstr>34_Default Design</vt:lpstr>
      <vt:lpstr>35_Default Design</vt:lpstr>
      <vt:lpstr>36_Default Design</vt:lpstr>
      <vt:lpstr>37_Default Design</vt:lpstr>
      <vt:lpstr>38_Default Design</vt:lpstr>
      <vt:lpstr>39_Default Design</vt:lpstr>
      <vt:lpstr>40_Default Design</vt:lpstr>
      <vt:lpstr>41_Default Design</vt:lpstr>
      <vt:lpstr>42_Default Design</vt:lpstr>
      <vt:lpstr>43_Default Design</vt:lpstr>
      <vt:lpstr>44_Default Design</vt:lpstr>
      <vt:lpstr>45_Default Design</vt:lpstr>
      <vt:lpstr>46_Default Design</vt:lpstr>
      <vt:lpstr>47_Default Design</vt:lpstr>
      <vt:lpstr>48_Default Design</vt:lpstr>
      <vt:lpstr>49_Default Design</vt:lpstr>
      <vt:lpstr>50_Default Design</vt:lpstr>
      <vt:lpstr>51_Default Design</vt:lpstr>
      <vt:lpstr>52_Default Design</vt:lpstr>
      <vt:lpstr>53_Default Design</vt:lpstr>
      <vt:lpstr>54_Default Design</vt:lpstr>
      <vt:lpstr>55_Default Design</vt:lpstr>
      <vt:lpstr>56_Default Design</vt:lpstr>
      <vt:lpstr>Cushman 2  Unit 31, 32 Rebuild Project</vt:lpstr>
      <vt:lpstr>Team Introductions</vt:lpstr>
      <vt:lpstr>City of Tacoma Organization</vt:lpstr>
      <vt:lpstr>Tacoma Power</vt:lpstr>
      <vt:lpstr>Project Organization Chart</vt:lpstr>
      <vt:lpstr>Project Location</vt:lpstr>
      <vt:lpstr>Project Background</vt:lpstr>
      <vt:lpstr>Project Scope</vt:lpstr>
      <vt:lpstr>Project Scope - Turbine</vt:lpstr>
      <vt:lpstr>Project Scope - Generator</vt:lpstr>
      <vt:lpstr>Lessons Learned</vt:lpstr>
      <vt:lpstr>Project Budget</vt:lpstr>
      <vt:lpstr>Project Schedule</vt:lpstr>
      <vt:lpstr>Project Schedule</vt:lpstr>
      <vt:lpstr>Statutory Criteria</vt:lpstr>
      <vt:lpstr>Qualifications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Wagner, David</cp:lastModifiedBy>
  <cp:revision>1264</cp:revision>
  <cp:lastPrinted>2017-05-12T16:51:03Z</cp:lastPrinted>
  <dcterms:created xsi:type="dcterms:W3CDTF">2007-06-20T21:35:05Z</dcterms:created>
  <dcterms:modified xsi:type="dcterms:W3CDTF">2020-12-03T22:18:16Z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0x0101004D00A6ED6AF71D44AC3EE011B0E8BC43</vt:lpwstr>
  </property>
</Properties>
</file>