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63" r:id="rId6"/>
    <p:sldId id="264" r:id="rId7"/>
    <p:sldId id="265" r:id="rId8"/>
    <p:sldId id="266" r:id="rId9"/>
    <p:sldId id="267" r:id="rId10"/>
    <p:sldId id="269" r:id="rId11"/>
    <p:sldId id="271" r:id="rId12"/>
    <p:sldId id="270" r:id="rId13"/>
    <p:sldId id="272" r:id="rId14"/>
    <p:sldId id="273" r:id="rId15"/>
    <p:sldId id="274" r:id="rId16"/>
    <p:sldId id="268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B33F"/>
    <a:srgbClr val="032B6D"/>
    <a:srgbClr val="ADA6B4"/>
    <a:srgbClr val="A4A3B7"/>
    <a:srgbClr val="021F4E"/>
    <a:srgbClr val="243962"/>
    <a:srgbClr val="28315E"/>
    <a:srgbClr val="055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15" autoAdjust="0"/>
  </p:normalViewPr>
  <p:slideViewPr>
    <p:cSldViewPr>
      <p:cViewPr varScale="1"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294D073-375B-4414-951B-1CB3216E2BB8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06C41FE-50D3-409A-B028-0F48A32A3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5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Pick a logo for the main page of your presentation.  Delet</a:t>
            </a:r>
            <a:r>
              <a:rPr lang="en-US" baseline="0" dirty="0" smtClean="0"/>
              <a:t>e the other logo.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44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16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66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66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6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4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48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2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0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05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8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5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2954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10/7/2014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10/7/2014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C409-97E4-4FBA-B694-9CF34CD0FA2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s.wa.gov/services/facilities/Energy/GreenBldg/Pages/default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Sidney.hunt@des.w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dirty="0" smtClean="0"/>
              <a:t>High Performance Green Building</a:t>
            </a:r>
            <a:endParaRPr lang="en-US" dirty="0"/>
          </a:p>
        </p:txBody>
      </p:sp>
      <p:pic>
        <p:nvPicPr>
          <p:cNvPr id="5" name="Picture 4" descr="Logo 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81000"/>
            <a:ext cx="5415252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852" y="3352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Implementation of RCW 39.35D through July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4" b="7309"/>
          <a:stretch/>
        </p:blipFill>
        <p:spPr>
          <a:xfrm>
            <a:off x="992990" y="3886200"/>
            <a:ext cx="3501872" cy="2142836"/>
          </a:xfrm>
          <a:prstGeom prst="rect">
            <a:avLst/>
          </a:prstGeom>
        </p:spPr>
      </p:pic>
      <p:pic>
        <p:nvPicPr>
          <p:cNvPr id="1026" name="Picture 2" descr="\\filedepot.eclient.wa.lcl\Legacy-GA\FIMS\020\020-Historic Structure Report\Photographs\Contemporary\Exterior\OBrien CP ext 1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/>
          <a:stretch/>
        </p:blipFill>
        <p:spPr bwMode="auto">
          <a:xfrm>
            <a:off x="4800600" y="3886200"/>
            <a:ext cx="3233447" cy="215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6096000"/>
            <a:ext cx="248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1063 Building</a:t>
            </a:r>
          </a:p>
          <a:p>
            <a:pPr algn="ctr"/>
            <a:r>
              <a:rPr lang="en-US" dirty="0" smtClean="0"/>
              <a:t>LEED Platinum Goals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38279" y="6096000"/>
            <a:ext cx="2070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O’Brien Building</a:t>
            </a:r>
            <a:br>
              <a:rPr lang="en-US" dirty="0" smtClean="0"/>
            </a:br>
            <a:r>
              <a:rPr lang="en-US" dirty="0" smtClean="0"/>
              <a:t>LEED Gold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of Water Cost</a:t>
            </a:r>
            <a:endParaRPr lang="en-US" dirty="0"/>
          </a:p>
        </p:txBody>
      </p:sp>
      <p:pic>
        <p:nvPicPr>
          <p:cNvPr id="4" name="Content Placeholder 5" descr="Button_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33" y="1295400"/>
            <a:ext cx="665233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EUI</a:t>
            </a:r>
            <a:endParaRPr lang="en-US" dirty="0"/>
          </a:p>
        </p:txBody>
      </p:sp>
      <p:pic>
        <p:nvPicPr>
          <p:cNvPr id="4" name="Content Placeholder 5" descr="Button_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31" y="1295400"/>
            <a:ext cx="683113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4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Overview of the DES LEED Quality Assurance (QA) Process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Schematic Design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Design Development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Construction Documents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Post-Construction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Quality Assurance</a:t>
            </a:r>
            <a:endParaRPr lang="en-US" dirty="0"/>
          </a:p>
        </p:txBody>
      </p:sp>
      <p:pic>
        <p:nvPicPr>
          <p:cNvPr id="4" name="Content Placeholder 5" descr="Button_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95400"/>
            <a:ext cx="7848600" cy="48768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sz="2800" b="1" dirty="0" smtClean="0"/>
              <a:t>DES LEED Green Building</a:t>
            </a:r>
          </a:p>
          <a:p>
            <a:pPr>
              <a:buNone/>
            </a:pPr>
            <a:r>
              <a:rPr lang="en-US" sz="2800" b="1" dirty="0" smtClean="0"/>
              <a:t>Quality Assurance Process</a:t>
            </a:r>
          </a:p>
          <a:p>
            <a:pPr>
              <a:buNone/>
            </a:pPr>
            <a:r>
              <a:rPr lang="en-US" sz="1800" dirty="0">
                <a:hlinkClick r:id="rId3"/>
              </a:rPr>
              <a:t>http://des.wa.gov/services/facilities/Energy/GreenBldg/Pages/default.aspx</a:t>
            </a:r>
            <a:r>
              <a:rPr lang="en-US" sz="1800" dirty="0"/>
              <a:t> </a:t>
            </a:r>
          </a:p>
          <a:p>
            <a:pPr>
              <a:buNone/>
            </a:pPr>
            <a:endParaRPr lang="en-US" sz="2400" b="1" dirty="0" smtClean="0"/>
          </a:p>
          <a:p>
            <a:pPr marL="342900" lvl="1" indent="-342900">
              <a:buNone/>
            </a:pPr>
            <a:r>
              <a:rPr lang="en-US" sz="2000" dirty="0" smtClean="0"/>
              <a:t>Sidney Hunt, 360-407-9357,  </a:t>
            </a:r>
            <a:r>
              <a:rPr lang="en-US" sz="2000" dirty="0" smtClean="0">
                <a:hlinkClick r:id="rId4"/>
              </a:rPr>
              <a:t>Sidney.hunt@des.wa.gov</a:t>
            </a:r>
            <a:endParaRPr lang="en-US" sz="2000" dirty="0"/>
          </a:p>
          <a:p>
            <a:pPr>
              <a:buNone/>
            </a:pPr>
            <a:r>
              <a:rPr lang="en-US" sz="2000" dirty="0" smtClean="0"/>
              <a:t>Architect, Project Manager, LEED Green Building Advisor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Autofit/>
          </a:bodyPr>
          <a:lstStyle/>
          <a:p>
            <a:r>
              <a:rPr lang="en-US" sz="4200" dirty="0" smtClean="0"/>
              <a:t>Thank you</a:t>
            </a:r>
            <a:endParaRPr lang="en-US" sz="4200" dirty="0"/>
          </a:p>
        </p:txBody>
      </p:sp>
      <p:pic>
        <p:nvPicPr>
          <p:cNvPr id="5" name="Picture 4" descr="Logo Gre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5638800"/>
            <a:ext cx="4953000" cy="83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Improved </a:t>
            </a:r>
            <a:r>
              <a:rPr lang="en-US" sz="2200" dirty="0"/>
              <a:t>energy and </a:t>
            </a:r>
            <a:r>
              <a:rPr lang="en-US" sz="2200" dirty="0" smtClean="0"/>
              <a:t>water </a:t>
            </a:r>
            <a:r>
              <a:rPr lang="en-US" sz="2200" dirty="0"/>
              <a:t>efficiency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Enhanced indoor environmental quality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Reduced stormwater impacts to rivers, lakes and Puget Sound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Creation of local jobs through use of regional materials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Reduced construction waste to landfills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since 2005</a:t>
            </a:r>
            <a:endParaRPr lang="en-US" dirty="0"/>
          </a:p>
        </p:txBody>
      </p:sp>
      <p:pic>
        <p:nvPicPr>
          <p:cNvPr id="4" name="Content Placeholder 5" descr="Button_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Increased </a:t>
            </a:r>
            <a:r>
              <a:rPr lang="en-US" sz="2200" dirty="0"/>
              <a:t>markets for recycled content materials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Protection and restoration of habitat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Reduced automobile reliance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LEED demonstrates the state’s commitment to environmental and health principles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Use of LEED as a rigorous quality assurance tool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since 2005</a:t>
            </a:r>
          </a:p>
        </p:txBody>
      </p:sp>
      <p:pic>
        <p:nvPicPr>
          <p:cNvPr id="4" name="Picture 3" descr="Button_Bn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" y="5791200"/>
            <a:ext cx="960120" cy="879894"/>
          </a:xfrm>
          <a:prstGeom prst="rect">
            <a:avLst/>
          </a:prstGeom>
        </p:spPr>
      </p:pic>
      <p:pic>
        <p:nvPicPr>
          <p:cNvPr id="5" name="Content Placeholder 5" descr="Button_Oran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561232"/>
              </p:ext>
            </p:extLst>
          </p:nvPr>
        </p:nvGraphicFramePr>
        <p:xfrm>
          <a:off x="1143000" y="1828800"/>
          <a:ext cx="64008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Status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# of</a:t>
                      </a:r>
                      <a:r>
                        <a:rPr lang="en-US" sz="2200" baseline="0" dirty="0" smtClean="0"/>
                        <a:t> projects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Design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14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Construction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16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Substantial</a:t>
                      </a:r>
                      <a:r>
                        <a:rPr lang="en-US" sz="2200" baseline="0" dirty="0" smtClean="0"/>
                        <a:t> Completion/Completed (but not yet certified)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33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Projects with LEED Certification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65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</a:t>
            </a:r>
            <a:r>
              <a:rPr lang="en-US" dirty="0"/>
              <a:t>S</a:t>
            </a:r>
            <a:r>
              <a:rPr lang="en-US" dirty="0" smtClean="0"/>
              <a:t>tate-owned </a:t>
            </a:r>
            <a:r>
              <a:rPr lang="en-US" dirty="0"/>
              <a:t>P</a:t>
            </a:r>
            <a:r>
              <a:rPr lang="en-US" dirty="0" smtClean="0"/>
              <a:t>rojects</a:t>
            </a:r>
            <a:endParaRPr lang="en-US" dirty="0"/>
          </a:p>
        </p:txBody>
      </p:sp>
      <p:pic>
        <p:nvPicPr>
          <p:cNvPr id="4" name="Picture 3" descr="Button_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811" y="5791200"/>
            <a:ext cx="961189" cy="880874"/>
          </a:xfrm>
          <a:prstGeom prst="rect">
            <a:avLst/>
          </a:prstGeom>
        </p:spPr>
      </p:pic>
      <p:pic>
        <p:nvPicPr>
          <p:cNvPr id="5" name="Content Placeholder 5" descr="Button_Oran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/>
              <a:t>139 </a:t>
            </a:r>
            <a:r>
              <a:rPr lang="en-US" sz="2400" dirty="0"/>
              <a:t>t</a:t>
            </a:r>
            <a:r>
              <a:rPr lang="en-US" sz="2400" dirty="0" smtClean="0"/>
              <a:t>otal </a:t>
            </a:r>
            <a:r>
              <a:rPr lang="en-US" sz="2400" dirty="0"/>
              <a:t>state-owned LEED </a:t>
            </a:r>
            <a:r>
              <a:rPr lang="en-US" sz="2400" dirty="0" smtClean="0"/>
              <a:t>projects, worth </a:t>
            </a:r>
            <a:r>
              <a:rPr lang="en-US" sz="2400" dirty="0"/>
              <a:t>$1.6 </a:t>
            </a:r>
            <a:r>
              <a:rPr lang="en-US" sz="2400" dirty="0" smtClean="0"/>
              <a:t>billion</a:t>
            </a:r>
          </a:p>
          <a:p>
            <a:pPr marL="0" lvl="0" indent="0">
              <a:buNone/>
            </a:pPr>
            <a:r>
              <a:rPr lang="en-US" sz="2400" dirty="0" smtClean="0"/>
              <a:t> 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                </a:t>
            </a:r>
            <a:r>
              <a:rPr lang="en-US" sz="2400" dirty="0" smtClean="0"/>
              <a:t> </a:t>
            </a:r>
            <a:r>
              <a:rPr lang="en-US" sz="2400" b="1" u="sng" dirty="0" smtClean="0">
                <a:solidFill>
                  <a:srgbClr val="6DB33F"/>
                </a:solidFill>
              </a:rPr>
              <a:t>Certified </a:t>
            </a:r>
            <a:r>
              <a:rPr lang="en-US" sz="2400" b="1" u="sng" dirty="0" smtClean="0">
                <a:solidFill>
                  <a:srgbClr val="6DB33F"/>
                </a:solidFill>
              </a:rPr>
              <a:t>65</a:t>
            </a:r>
            <a:r>
              <a:rPr lang="en-US" sz="2400" b="1" dirty="0" smtClean="0">
                <a:solidFill>
                  <a:srgbClr val="6DB33F"/>
                </a:solidFill>
              </a:rPr>
              <a:t>        </a:t>
            </a:r>
            <a:r>
              <a:rPr lang="en-US" sz="2400" b="1" u="sng" dirty="0" smtClean="0">
                <a:solidFill>
                  <a:srgbClr val="6DB33F"/>
                </a:solidFill>
              </a:rPr>
              <a:t>Pending </a:t>
            </a:r>
            <a:r>
              <a:rPr lang="en-US" sz="2400" b="1" u="sng" dirty="0" smtClean="0">
                <a:solidFill>
                  <a:srgbClr val="6DB33F"/>
                </a:solidFill>
              </a:rPr>
              <a:t>47</a:t>
            </a:r>
          </a:p>
          <a:p>
            <a:pPr marL="0" lvl="0" indent="0">
              <a:buNone/>
            </a:pPr>
            <a:endParaRPr lang="en-US" sz="2400" b="1" u="sng" dirty="0" smtClean="0">
              <a:solidFill>
                <a:srgbClr val="6DB33F"/>
              </a:solidFill>
            </a:endParaRPr>
          </a:p>
          <a:p>
            <a:pPr marL="1371600" lvl="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/>
              <a:t> </a:t>
            </a:r>
            <a:r>
              <a:rPr lang="en-US" sz="2200" dirty="0" smtClean="0"/>
              <a:t>Platinum 2              </a:t>
            </a:r>
            <a:r>
              <a:rPr lang="en-US" sz="2200" dirty="0" smtClean="0"/>
              <a:t>       4  </a:t>
            </a:r>
            <a:endParaRPr lang="en-US" sz="2200" dirty="0" smtClean="0"/>
          </a:p>
          <a:p>
            <a:pPr marL="1371600" lvl="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/>
              <a:t> Gold       34           </a:t>
            </a:r>
            <a:r>
              <a:rPr lang="en-US" sz="2200" dirty="0" smtClean="0"/>
              <a:t>       20  </a:t>
            </a:r>
            <a:endParaRPr lang="en-US" sz="2200" dirty="0"/>
          </a:p>
          <a:p>
            <a:pPr marL="1371600" lvl="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/>
              <a:t> </a:t>
            </a:r>
            <a:r>
              <a:rPr lang="en-US" sz="2200" dirty="0" smtClean="0"/>
              <a:t>Silver      28           </a:t>
            </a:r>
            <a:r>
              <a:rPr lang="en-US" sz="2200" dirty="0" smtClean="0"/>
              <a:t>       23  </a:t>
            </a:r>
            <a:endParaRPr lang="en-US" sz="2200" dirty="0"/>
          </a:p>
          <a:p>
            <a:pPr marL="1371600" lvl="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/>
              <a:t> </a:t>
            </a:r>
            <a:r>
              <a:rPr lang="en-US" sz="2200" dirty="0" smtClean="0"/>
              <a:t>Certified    1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</a:t>
            </a:r>
            <a:r>
              <a:rPr lang="en-US" dirty="0" smtClean="0"/>
              <a:t>Highlights</a:t>
            </a:r>
            <a:endParaRPr lang="en-US" dirty="0"/>
          </a:p>
        </p:txBody>
      </p:sp>
      <p:pic>
        <p:nvPicPr>
          <p:cNvPr id="4" name="Content Placeholder 5" descr="Button_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91% projects actively pursing LEED, (State </a:t>
            </a:r>
            <a:r>
              <a:rPr lang="en-US" dirty="0"/>
              <a:t>a</a:t>
            </a:r>
            <a:r>
              <a:rPr lang="en-US" dirty="0" smtClean="0"/>
              <a:t>gencies, universities, &amp; colleges)</a:t>
            </a:r>
            <a:endParaRPr lang="en-US" dirty="0"/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Added cost for </a:t>
            </a:r>
            <a:r>
              <a:rPr lang="en-US" dirty="0"/>
              <a:t>LEED </a:t>
            </a:r>
            <a:r>
              <a:rPr lang="en-US" dirty="0" smtClean="0"/>
              <a:t>certification</a:t>
            </a:r>
            <a:r>
              <a:rPr lang="en-US" dirty="0"/>
              <a:t> </a:t>
            </a:r>
            <a:r>
              <a:rPr lang="en-US" dirty="0" smtClean="0"/>
              <a:t> .9 %  -  2.0 % </a:t>
            </a:r>
            <a:r>
              <a:rPr lang="en-US" dirty="0"/>
              <a:t>total project cost</a:t>
            </a:r>
            <a:r>
              <a:rPr lang="en-US" dirty="0" smtClean="0"/>
              <a:t>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15 year average payback </a:t>
            </a:r>
            <a:endParaRPr lang="en-US" dirty="0"/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Estimated energy </a:t>
            </a:r>
            <a:r>
              <a:rPr lang="en-US" dirty="0" smtClean="0"/>
              <a:t>savings: 12 %  -  46 %.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10 </a:t>
            </a:r>
            <a:r>
              <a:rPr lang="en-US" dirty="0"/>
              <a:t>projects </a:t>
            </a:r>
            <a:r>
              <a:rPr lang="en-US" dirty="0" smtClean="0"/>
              <a:t>recycled ~94%  </a:t>
            </a:r>
            <a:r>
              <a:rPr lang="en-US" dirty="0"/>
              <a:t>construction </a:t>
            </a:r>
            <a:r>
              <a:rPr lang="en-US" dirty="0" smtClean="0"/>
              <a:t>debris (diverted </a:t>
            </a:r>
            <a:r>
              <a:rPr lang="en-US" dirty="0"/>
              <a:t>from </a:t>
            </a:r>
            <a:r>
              <a:rPr lang="en-US" dirty="0" smtClean="0"/>
              <a:t>landfills)</a:t>
            </a:r>
            <a:endParaRPr lang="en-US" dirty="0"/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Challenges continue for </a:t>
            </a:r>
            <a:r>
              <a:rPr lang="en-US" dirty="0"/>
              <a:t>metering and </a:t>
            </a:r>
            <a:r>
              <a:rPr lang="en-US" dirty="0" smtClean="0"/>
              <a:t>reporting </a:t>
            </a:r>
            <a:r>
              <a:rPr lang="en-US" dirty="0"/>
              <a:t>actual </a:t>
            </a:r>
            <a:r>
              <a:rPr lang="en-US" dirty="0" smtClean="0"/>
              <a:t>use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Highlights</a:t>
            </a:r>
            <a:endParaRPr lang="en-US" dirty="0"/>
          </a:p>
        </p:txBody>
      </p:sp>
      <p:pic>
        <p:nvPicPr>
          <p:cNvPr id="4" name="Picture 3" descr="Button_Bn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" y="5791200"/>
            <a:ext cx="960120" cy="879894"/>
          </a:xfrm>
          <a:prstGeom prst="rect">
            <a:avLst/>
          </a:prstGeom>
        </p:spPr>
      </p:pic>
      <p:pic>
        <p:nvPicPr>
          <p:cNvPr id="5" name="Content Placeholder 5" descr="Button_Oran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LEED Building Cost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407154" cy="457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5" descr="Button_Oran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Added Cost</a:t>
            </a:r>
            <a:endParaRPr lang="en-US" dirty="0"/>
          </a:p>
        </p:txBody>
      </p:sp>
      <p:pic>
        <p:nvPicPr>
          <p:cNvPr id="4" name="Content Placeholder 5" descr="Button_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02" y="1295400"/>
            <a:ext cx="662719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0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Cost Savings</a:t>
            </a:r>
            <a:endParaRPr lang="en-US" dirty="0"/>
          </a:p>
        </p:txBody>
      </p:sp>
      <p:pic>
        <p:nvPicPr>
          <p:cNvPr id="4" name="Content Placeholder 5" descr="Button_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65" y="1295400"/>
            <a:ext cx="688666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0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_dlc_DocId xmlns="ab5d7b00-834a-4efe-8968-9d97478a3691">EWUPACEUPKES-170-8194</_dlc_DocId>
    <_dlc_DocIdUrl xmlns="ab5d7b00-834a-4efe-8968-9d97478a3691">
      <Url>http://stage-des/_layouts/DocIdRedir.aspx?ID=EWUPACEUPKES-170-8194</Url>
      <Description>EWUPACEUPKES-170-8194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41A54BADD08F46A25A439CA5113C81" ma:contentTypeVersion="2" ma:contentTypeDescription="Create a new document." ma:contentTypeScope="" ma:versionID="b0572839a5f1b379d340e89a57fe4ebe">
  <xsd:schema xmlns:xsd="http://www.w3.org/2001/XMLSchema" xmlns:xs="http://www.w3.org/2001/XMLSchema" xmlns:p="http://schemas.microsoft.com/office/2006/metadata/properties" xmlns:ns1="http://schemas.microsoft.com/sharepoint/v3" xmlns:ns2="ab5d7b00-834a-4efe-8968-9d97478a3691" targetNamespace="http://schemas.microsoft.com/office/2006/metadata/properties" ma:root="true" ma:fieldsID="b8b80030ab68ff9f9ef10e2a8494e4c4" ns1:_="" ns2:_="">
    <xsd:import namespace="http://schemas.microsoft.com/sharepoint/v3"/>
    <xsd:import namespace="ab5d7b00-834a-4efe-8968-9d97478a36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d7b00-834a-4efe-8968-9d97478a369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E176F3-F1DD-4291-8CB4-1DD70CD0F561}"/>
</file>

<file path=customXml/itemProps2.xml><?xml version="1.0" encoding="utf-8"?>
<ds:datastoreItem xmlns:ds="http://schemas.openxmlformats.org/officeDocument/2006/customXml" ds:itemID="{ACCE7D81-4E8A-47AC-BB6E-4D2F8F316D45}"/>
</file>

<file path=customXml/itemProps3.xml><?xml version="1.0" encoding="utf-8"?>
<ds:datastoreItem xmlns:ds="http://schemas.openxmlformats.org/officeDocument/2006/customXml" ds:itemID="{A5F5B747-C14C-49C7-92DF-4153A47C5F99}"/>
</file>

<file path=customXml/itemProps4.xml><?xml version="1.0" encoding="utf-8"?>
<ds:datastoreItem xmlns:ds="http://schemas.openxmlformats.org/officeDocument/2006/customXml" ds:itemID="{DB7DF99B-773C-4542-A95C-3D4BC857328C}"/>
</file>

<file path=docProps/app.xml><?xml version="1.0" encoding="utf-8"?>
<Properties xmlns="http://schemas.openxmlformats.org/officeDocument/2006/extended-properties" xmlns:vt="http://schemas.openxmlformats.org/officeDocument/2006/docPropsVTypes">
  <Template>DES-PPT-Template</Template>
  <TotalTime>695</TotalTime>
  <Words>297</Words>
  <Application>Microsoft Office PowerPoint</Application>
  <PresentationFormat>On-screen Show (4:3)</PresentationFormat>
  <Paragraphs>82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DES-PPT-Template</vt:lpstr>
      <vt:lpstr>High Performance Green Building</vt:lpstr>
      <vt:lpstr>Benefits since 2005</vt:lpstr>
      <vt:lpstr>Benefits since 2005</vt:lpstr>
      <vt:lpstr>Status of State-owned Projects</vt:lpstr>
      <vt:lpstr>Report Highlights</vt:lpstr>
      <vt:lpstr>Report Highlights</vt:lpstr>
      <vt:lpstr>LEED Building Cost</vt:lpstr>
      <vt:lpstr>% Added Cost</vt:lpstr>
      <vt:lpstr>Energy Cost Savings</vt:lpstr>
      <vt:lpstr>Reduction of Water Cost</vt:lpstr>
      <vt:lpstr>Annual EUI</vt:lpstr>
      <vt:lpstr>Overview of Quality Assurance</vt:lpstr>
      <vt:lpstr>Thank you</vt:lpstr>
    </vt:vector>
  </TitlesOfParts>
  <Company>Department of Enterprise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jonp</dc:creator>
  <cp:lastModifiedBy>Sidney Hunt</cp:lastModifiedBy>
  <cp:revision>43</cp:revision>
  <cp:lastPrinted>2014-10-07T23:14:25Z</cp:lastPrinted>
  <dcterms:created xsi:type="dcterms:W3CDTF">2012-07-19T21:11:51Z</dcterms:created>
  <dcterms:modified xsi:type="dcterms:W3CDTF">2014-10-08T00:36:55Z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0x0101002A41A54BADD08F46A25A439CA5113C81</vt:lpwstr>
  </property>
  <property fmtid="{D5CDD505-2E9C-101B-9397-08002B2CF9AE}" pid="3" name="Category">
    <vt:lpwstr>Template</vt:lpwstr>
  </property>
  <property fmtid="{D5CDD505-2E9C-101B-9397-08002B2CF9AE}" pid="4" name="_dlc_DocIdItemGuid">
    <vt:lpwstr>85933bb4-1fd8-49e0-8c28-0ecf0a918aff</vt:lpwstr>
  </property>
</Properties>
</file>