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98" r:id="rId3"/>
    <p:sldId id="339" r:id="rId4"/>
    <p:sldId id="340" r:id="rId5"/>
    <p:sldId id="341" r:id="rId6"/>
    <p:sldId id="342" r:id="rId7"/>
    <p:sldId id="343" r:id="rId8"/>
    <p:sldId id="344" r:id="rId9"/>
    <p:sldId id="301" r:id="rId10"/>
    <p:sldId id="346" r:id="rId11"/>
    <p:sldId id="347" r:id="rId12"/>
    <p:sldId id="348" r:id="rId13"/>
    <p:sldId id="349" r:id="rId14"/>
    <p:sldId id="258" r:id="rId15"/>
    <p:sldId id="275" r:id="rId16"/>
    <p:sldId id="276" r:id="rId17"/>
    <p:sldId id="277" r:id="rId18"/>
    <p:sldId id="279" r:id="rId19"/>
    <p:sldId id="282" r:id="rId20"/>
    <p:sldId id="283" r:id="rId21"/>
    <p:sldId id="284" r:id="rId22"/>
    <p:sldId id="285" r:id="rId23"/>
    <p:sldId id="325" r:id="rId24"/>
    <p:sldId id="326" r:id="rId25"/>
    <p:sldId id="286" r:id="rId26"/>
    <p:sldId id="287" r:id="rId27"/>
    <p:sldId id="288" r:id="rId28"/>
    <p:sldId id="270" r:id="rId29"/>
    <p:sldId id="295" r:id="rId30"/>
    <p:sldId id="296" r:id="rId31"/>
    <p:sldId id="338" r:id="rId32"/>
    <p:sldId id="345" r:id="rId33"/>
    <p:sldId id="269" r:id="rId34"/>
    <p:sldId id="292" r:id="rId35"/>
    <p:sldId id="293" r:id="rId36"/>
    <p:sldId id="294" r:id="rId37"/>
    <p:sldId id="337" r:id="rId38"/>
    <p:sldId id="297" r:id="rId39"/>
    <p:sldId id="263" r:id="rId40"/>
    <p:sldId id="351" r:id="rId41"/>
    <p:sldId id="352" r:id="rId42"/>
    <p:sldId id="353" r:id="rId43"/>
    <p:sldId id="354" r:id="rId44"/>
    <p:sldId id="35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46" autoAdjust="0"/>
  </p:normalViewPr>
  <p:slideViewPr>
    <p:cSldViewPr snapToGrid="0">
      <p:cViewPr varScale="1">
        <p:scale>
          <a:sx n="72" d="100"/>
          <a:sy n="72" d="100"/>
        </p:scale>
        <p:origin x="60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0%20ALL%20AGY\Tracking\Travel%20Polic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SAFS%20AP\Training\03%20SAFS%20Workshops\Travel%202022\Travel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0%20ALL%20AGY\Tracking\Travel%20Polic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0%20ALL%20AGY\Tracking\Travel%20Polic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0%20ALL%20AGY\Tracking\Travel%20Polic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0%20ALL%20AGY\Tracking\Travel%20Polic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SAFS%20AP\Training\03%20SAFS%20Workshops\Travel%202022\Travel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SAFS%20AP\Training\03%20SAFS%20Workshops\Travel%202022\Travel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SAFS%20AP\Training\03%20SAFS%20Workshops\Travel%202022\Travel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s.wa.lcl\doc\Finance\SAFS\SAFS%20AP\Training\03%20SAFS%20Workshops\Travel%202022\Travel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Small</a:t>
            </a:r>
            <a:r>
              <a:rPr lang="en-US" baseline="0"/>
              <a:t> Agency Travel Policy Dates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'Date stats'!$F$28:$X$28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'Date stats'!$F$27:$X$27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5</c:v>
                </c:pt>
                <c:pt idx="14">
                  <c:v>4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D-4D95-9AB2-C06C69B60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5047456"/>
        <c:axId val="2055047872"/>
      </c:barChart>
      <c:catAx>
        <c:axId val="20550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047872"/>
        <c:crosses val="autoZero"/>
        <c:auto val="1"/>
        <c:lblAlgn val="ctr"/>
        <c:lblOffset val="100"/>
        <c:noMultiLvlLbl val="0"/>
      </c:catAx>
      <c:valAx>
        <c:axId val="205504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0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Sheet4!$A$1:$AN$1</c:f>
              <c:strCache>
                <c:ptCount val="40"/>
                <c:pt idx="0">
                  <c:v>Jul-19</c:v>
                </c:pt>
                <c:pt idx="1">
                  <c:v>Aug-19</c:v>
                </c:pt>
                <c:pt idx="2">
                  <c:v>Sep-19</c:v>
                </c:pt>
                <c:pt idx="3">
                  <c:v>Oct-19</c:v>
                </c:pt>
                <c:pt idx="4">
                  <c:v>Nov-19</c:v>
                </c:pt>
                <c:pt idx="5">
                  <c:v>Dec-19</c:v>
                </c:pt>
                <c:pt idx="6">
                  <c:v>Jan-20</c:v>
                </c:pt>
                <c:pt idx="7">
                  <c:v>Feb-20</c:v>
                </c:pt>
                <c:pt idx="8">
                  <c:v>Mar-20</c:v>
                </c:pt>
                <c:pt idx="9">
                  <c:v>Apr-20</c:v>
                </c:pt>
                <c:pt idx="10">
                  <c:v>May-20</c:v>
                </c:pt>
                <c:pt idx="11">
                  <c:v>Jun-20</c:v>
                </c:pt>
                <c:pt idx="12">
                  <c:v>Jul-20</c:v>
                </c:pt>
                <c:pt idx="13">
                  <c:v>Aug-20</c:v>
                </c:pt>
                <c:pt idx="14">
                  <c:v>Sep-20</c:v>
                </c:pt>
                <c:pt idx="15">
                  <c:v>Oct-20</c:v>
                </c:pt>
                <c:pt idx="16">
                  <c:v>Nov-20</c:v>
                </c:pt>
                <c:pt idx="17">
                  <c:v>Dec-20</c:v>
                </c:pt>
                <c:pt idx="18">
                  <c:v>Jan-21</c:v>
                </c:pt>
                <c:pt idx="19">
                  <c:v>Feb-21</c:v>
                </c:pt>
                <c:pt idx="20">
                  <c:v>Mar-21</c:v>
                </c:pt>
                <c:pt idx="21">
                  <c:v>Apr-21</c:v>
                </c:pt>
                <c:pt idx="22">
                  <c:v>May-21</c:v>
                </c:pt>
                <c:pt idx="23">
                  <c:v>Jun-21</c:v>
                </c:pt>
                <c:pt idx="24">
                  <c:v>Jul-21</c:v>
                </c:pt>
                <c:pt idx="25">
                  <c:v>Aug-21</c:v>
                </c:pt>
                <c:pt idx="26">
                  <c:v>Sep-21</c:v>
                </c:pt>
                <c:pt idx="27">
                  <c:v>Oct-21</c:v>
                </c:pt>
                <c:pt idx="28">
                  <c:v>Nov-21</c:v>
                </c:pt>
                <c:pt idx="29">
                  <c:v>Dec-21</c:v>
                </c:pt>
                <c:pt idx="30">
                  <c:v>Jan-22</c:v>
                </c:pt>
                <c:pt idx="31">
                  <c:v>Feb-22</c:v>
                </c:pt>
                <c:pt idx="32">
                  <c:v>Mar-22</c:v>
                </c:pt>
                <c:pt idx="33">
                  <c:v>Apr-22</c:v>
                </c:pt>
                <c:pt idx="34">
                  <c:v>May-22</c:v>
                </c:pt>
                <c:pt idx="35">
                  <c:v>Jun-22</c:v>
                </c:pt>
                <c:pt idx="36">
                  <c:v>Adj-22</c:v>
                </c:pt>
                <c:pt idx="37">
                  <c:v>Jul-22</c:v>
                </c:pt>
                <c:pt idx="38">
                  <c:v>Aug-22</c:v>
                </c:pt>
                <c:pt idx="39">
                  <c:v>Sep-22</c:v>
                </c:pt>
              </c:strCache>
            </c:strRef>
          </c:cat>
          <c:val>
            <c:numRef>
              <c:f>Sheet4!$A$2:$AN$2</c:f>
              <c:numCache>
                <c:formatCode>General</c:formatCode>
                <c:ptCount val="40"/>
                <c:pt idx="0">
                  <c:v>114</c:v>
                </c:pt>
                <c:pt idx="1">
                  <c:v>98</c:v>
                </c:pt>
                <c:pt idx="2">
                  <c:v>185</c:v>
                </c:pt>
                <c:pt idx="3">
                  <c:v>228</c:v>
                </c:pt>
                <c:pt idx="4">
                  <c:v>208</c:v>
                </c:pt>
                <c:pt idx="5">
                  <c:v>136</c:v>
                </c:pt>
                <c:pt idx="6">
                  <c:v>148</c:v>
                </c:pt>
                <c:pt idx="7">
                  <c:v>137</c:v>
                </c:pt>
                <c:pt idx="8">
                  <c:v>75</c:v>
                </c:pt>
                <c:pt idx="9">
                  <c:v>17</c:v>
                </c:pt>
                <c:pt idx="10">
                  <c:v>2</c:v>
                </c:pt>
                <c:pt idx="11">
                  <c:v>31</c:v>
                </c:pt>
                <c:pt idx="12">
                  <c:v>14</c:v>
                </c:pt>
                <c:pt idx="13">
                  <c:v>8</c:v>
                </c:pt>
                <c:pt idx="14">
                  <c:v>12</c:v>
                </c:pt>
                <c:pt idx="15">
                  <c:v>11</c:v>
                </c:pt>
                <c:pt idx="16">
                  <c:v>7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20</c:v>
                </c:pt>
                <c:pt idx="21">
                  <c:v>20</c:v>
                </c:pt>
                <c:pt idx="22">
                  <c:v>14</c:v>
                </c:pt>
                <c:pt idx="23">
                  <c:v>53</c:v>
                </c:pt>
                <c:pt idx="24">
                  <c:v>30</c:v>
                </c:pt>
                <c:pt idx="25">
                  <c:v>24</c:v>
                </c:pt>
                <c:pt idx="26">
                  <c:v>17</c:v>
                </c:pt>
                <c:pt idx="27">
                  <c:v>27</c:v>
                </c:pt>
                <c:pt idx="28">
                  <c:v>29</c:v>
                </c:pt>
                <c:pt idx="29">
                  <c:v>36</c:v>
                </c:pt>
                <c:pt idx="30">
                  <c:v>15</c:v>
                </c:pt>
                <c:pt idx="31">
                  <c:v>13</c:v>
                </c:pt>
                <c:pt idx="32">
                  <c:v>41</c:v>
                </c:pt>
                <c:pt idx="33">
                  <c:v>50</c:v>
                </c:pt>
                <c:pt idx="34">
                  <c:v>87</c:v>
                </c:pt>
                <c:pt idx="35">
                  <c:v>97</c:v>
                </c:pt>
                <c:pt idx="36">
                  <c:v>29</c:v>
                </c:pt>
                <c:pt idx="37">
                  <c:v>42</c:v>
                </c:pt>
                <c:pt idx="38">
                  <c:v>52</c:v>
                </c:pt>
                <c:pt idx="3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4-4DE6-AE0C-EFA6C022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904959"/>
        <c:axId val="1377910367"/>
      </c:barChart>
      <c:catAx>
        <c:axId val="13779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10367"/>
        <c:crosses val="autoZero"/>
        <c:auto val="1"/>
        <c:lblAlgn val="ctr"/>
        <c:lblOffset val="100"/>
        <c:noMultiLvlLbl val="0"/>
      </c:catAx>
      <c:valAx>
        <c:axId val="13779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0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</a:t>
            </a:r>
            <a:r>
              <a:rPr lang="en-US" baseline="0"/>
              <a:t> Day Per Diem Rules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 hour vs 11 hour'!$A$1:$C$1</c:f>
              <c:strCache>
                <c:ptCount val="3"/>
                <c:pt idx="0">
                  <c:v>Outdated 3 Hour Rule </c:v>
                </c:pt>
                <c:pt idx="1">
                  <c:v>Current 11 Hour Rule</c:v>
                </c:pt>
                <c:pt idx="2">
                  <c:v>Other</c:v>
                </c:pt>
              </c:strCache>
            </c:strRef>
          </c:cat>
          <c:val>
            <c:numRef>
              <c:f>'3 hour vs 11 hour'!$A$2:$C$2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7-4F54-AB99-F9BA60221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022368"/>
        <c:axId val="244022784"/>
      </c:barChart>
      <c:catAx>
        <c:axId val="2440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22784"/>
        <c:crosses val="autoZero"/>
        <c:auto val="1"/>
        <c:lblAlgn val="ctr"/>
        <c:lblOffset val="100"/>
        <c:noMultiLvlLbl val="0"/>
      </c:catAx>
      <c:valAx>
        <c:axId val="2440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2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Breakfast Meal Periods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'Meal Periods'!$E$1:$K$1</c:f>
              <c:strCache>
                <c:ptCount val="7"/>
                <c:pt idx="0">
                  <c:v>6am-7am</c:v>
                </c:pt>
                <c:pt idx="1">
                  <c:v>6am-8am</c:v>
                </c:pt>
                <c:pt idx="2">
                  <c:v>630am-7am</c:v>
                </c:pt>
                <c:pt idx="3">
                  <c:v>7am-8am</c:v>
                </c:pt>
                <c:pt idx="4">
                  <c:v>8am-830am</c:v>
                </c:pt>
                <c:pt idx="5">
                  <c:v>1 hour before shift</c:v>
                </c:pt>
                <c:pt idx="6">
                  <c:v>1.5 hours before shift</c:v>
                </c:pt>
              </c:strCache>
            </c:strRef>
          </c:cat>
          <c:val>
            <c:numRef>
              <c:f>'Meal Periods'!$E$2:$K$2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13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B-4884-84E6-F79292C63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023200"/>
        <c:axId val="244024448"/>
      </c:barChart>
      <c:catAx>
        <c:axId val="2440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24448"/>
        <c:crosses val="autoZero"/>
        <c:auto val="1"/>
        <c:lblAlgn val="ctr"/>
        <c:lblOffset val="100"/>
        <c:noMultiLvlLbl val="0"/>
      </c:catAx>
      <c:valAx>
        <c:axId val="24402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Lunch Meal Periods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'Meal Periods'!$E$4:$J$4</c:f>
              <c:strCache>
                <c:ptCount val="6"/>
                <c:pt idx="0">
                  <c:v>11am-1pm</c:v>
                </c:pt>
                <c:pt idx="1">
                  <c:v>1130am-130pm</c:v>
                </c:pt>
                <c:pt idx="2">
                  <c:v>Noon-1pm</c:v>
                </c:pt>
                <c:pt idx="3">
                  <c:v>1230-130pm</c:v>
                </c:pt>
                <c:pt idx="4">
                  <c:v>Half way through shift</c:v>
                </c:pt>
                <c:pt idx="5">
                  <c:v>3.5 hours after start time to 3.5 hours before end time</c:v>
                </c:pt>
              </c:strCache>
            </c:strRef>
          </c:cat>
          <c:val>
            <c:numRef>
              <c:f>'Meal Periods'!$E$5:$J$5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17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2-4044-92CB-F161A8625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9407280"/>
        <c:axId val="1729393968"/>
      </c:barChart>
      <c:catAx>
        <c:axId val="17294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393968"/>
        <c:crosses val="autoZero"/>
        <c:auto val="1"/>
        <c:lblAlgn val="ctr"/>
        <c:lblOffset val="100"/>
        <c:noMultiLvlLbl val="0"/>
      </c:catAx>
      <c:valAx>
        <c:axId val="172939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40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Dinner Meal Periods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'Meal Periods'!$E$7:$J$7</c:f>
              <c:strCache>
                <c:ptCount val="6"/>
                <c:pt idx="0">
                  <c:v>5-530pm</c:v>
                </c:pt>
                <c:pt idx="1">
                  <c:v>5-7pm</c:v>
                </c:pt>
                <c:pt idx="2">
                  <c:v>5-6pm</c:v>
                </c:pt>
                <c:pt idx="3">
                  <c:v>6-7pm</c:v>
                </c:pt>
                <c:pt idx="4">
                  <c:v>1 hour after shift</c:v>
                </c:pt>
                <c:pt idx="5">
                  <c:v>1.5 hours after shift</c:v>
                </c:pt>
              </c:strCache>
            </c:strRef>
          </c:cat>
          <c:val>
            <c:numRef>
              <c:f>'Meal Periods'!$E$8:$J$8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14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1-4FE6-9EEF-FBAA3D2E7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005120"/>
        <c:axId val="2061000544"/>
      </c:barChart>
      <c:catAx>
        <c:axId val="206100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000544"/>
        <c:crosses val="autoZero"/>
        <c:auto val="1"/>
        <c:lblAlgn val="ctr"/>
        <c:lblOffset val="100"/>
        <c:noMultiLvlLbl val="0"/>
      </c:catAx>
      <c:valAx>
        <c:axId val="20610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00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Sheet4!$A$1:$AN$1</c:f>
              <c:strCache>
                <c:ptCount val="40"/>
                <c:pt idx="0">
                  <c:v>Jul-19</c:v>
                </c:pt>
                <c:pt idx="1">
                  <c:v>Aug-19</c:v>
                </c:pt>
                <c:pt idx="2">
                  <c:v>Sep-19</c:v>
                </c:pt>
                <c:pt idx="3">
                  <c:v>Oct-19</c:v>
                </c:pt>
                <c:pt idx="4">
                  <c:v>Nov-19</c:v>
                </c:pt>
                <c:pt idx="5">
                  <c:v>Dec-19</c:v>
                </c:pt>
                <c:pt idx="6">
                  <c:v>Jan-20</c:v>
                </c:pt>
                <c:pt idx="7">
                  <c:v>Feb-20</c:v>
                </c:pt>
                <c:pt idx="8">
                  <c:v>Mar-20</c:v>
                </c:pt>
                <c:pt idx="9">
                  <c:v>Apr-20</c:v>
                </c:pt>
                <c:pt idx="10">
                  <c:v>May-20</c:v>
                </c:pt>
                <c:pt idx="11">
                  <c:v>Jun-20</c:v>
                </c:pt>
                <c:pt idx="12">
                  <c:v>Jul-20</c:v>
                </c:pt>
                <c:pt idx="13">
                  <c:v>Aug-20</c:v>
                </c:pt>
                <c:pt idx="14">
                  <c:v>Sep-20</c:v>
                </c:pt>
                <c:pt idx="15">
                  <c:v>Oct-20</c:v>
                </c:pt>
                <c:pt idx="16">
                  <c:v>Nov-20</c:v>
                </c:pt>
                <c:pt idx="17">
                  <c:v>Dec-20</c:v>
                </c:pt>
                <c:pt idx="18">
                  <c:v>Jan-21</c:v>
                </c:pt>
                <c:pt idx="19">
                  <c:v>Feb-21</c:v>
                </c:pt>
                <c:pt idx="20">
                  <c:v>Mar-21</c:v>
                </c:pt>
                <c:pt idx="21">
                  <c:v>Apr-21</c:v>
                </c:pt>
                <c:pt idx="22">
                  <c:v>May-21</c:v>
                </c:pt>
                <c:pt idx="23">
                  <c:v>Jun-21</c:v>
                </c:pt>
                <c:pt idx="24">
                  <c:v>Jul-21</c:v>
                </c:pt>
                <c:pt idx="25">
                  <c:v>Aug-21</c:v>
                </c:pt>
                <c:pt idx="26">
                  <c:v>Sep-21</c:v>
                </c:pt>
                <c:pt idx="27">
                  <c:v>Oct-21</c:v>
                </c:pt>
                <c:pt idx="28">
                  <c:v>Nov-21</c:v>
                </c:pt>
                <c:pt idx="29">
                  <c:v>Dec-21</c:v>
                </c:pt>
                <c:pt idx="30">
                  <c:v>Jan-22</c:v>
                </c:pt>
                <c:pt idx="31">
                  <c:v>Feb-22</c:v>
                </c:pt>
                <c:pt idx="32">
                  <c:v>Mar-22</c:v>
                </c:pt>
                <c:pt idx="33">
                  <c:v>Apr-22</c:v>
                </c:pt>
                <c:pt idx="34">
                  <c:v>May-22</c:v>
                </c:pt>
                <c:pt idx="35">
                  <c:v>Jun-22</c:v>
                </c:pt>
                <c:pt idx="36">
                  <c:v>Adj-22</c:v>
                </c:pt>
                <c:pt idx="37">
                  <c:v>Jul-22</c:v>
                </c:pt>
                <c:pt idx="38">
                  <c:v>Aug-22</c:v>
                </c:pt>
                <c:pt idx="39">
                  <c:v>Sep-22</c:v>
                </c:pt>
              </c:strCache>
            </c:strRef>
          </c:cat>
          <c:val>
            <c:numRef>
              <c:f>Sheet4!$A$2:$AN$2</c:f>
              <c:numCache>
                <c:formatCode>General</c:formatCode>
                <c:ptCount val="40"/>
                <c:pt idx="0">
                  <c:v>114</c:v>
                </c:pt>
                <c:pt idx="1">
                  <c:v>98</c:v>
                </c:pt>
                <c:pt idx="2">
                  <c:v>185</c:v>
                </c:pt>
                <c:pt idx="3">
                  <c:v>228</c:v>
                </c:pt>
                <c:pt idx="4">
                  <c:v>208</c:v>
                </c:pt>
                <c:pt idx="5">
                  <c:v>136</c:v>
                </c:pt>
                <c:pt idx="6">
                  <c:v>148</c:v>
                </c:pt>
                <c:pt idx="7">
                  <c:v>137</c:v>
                </c:pt>
                <c:pt idx="8">
                  <c:v>75</c:v>
                </c:pt>
                <c:pt idx="9">
                  <c:v>17</c:v>
                </c:pt>
                <c:pt idx="10">
                  <c:v>2</c:v>
                </c:pt>
                <c:pt idx="11">
                  <c:v>31</c:v>
                </c:pt>
                <c:pt idx="12">
                  <c:v>14</c:v>
                </c:pt>
                <c:pt idx="13">
                  <c:v>8</c:v>
                </c:pt>
                <c:pt idx="14">
                  <c:v>12</c:v>
                </c:pt>
                <c:pt idx="15">
                  <c:v>11</c:v>
                </c:pt>
                <c:pt idx="16">
                  <c:v>7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20</c:v>
                </c:pt>
                <c:pt idx="21">
                  <c:v>20</c:v>
                </c:pt>
                <c:pt idx="22">
                  <c:v>14</c:v>
                </c:pt>
                <c:pt idx="23">
                  <c:v>53</c:v>
                </c:pt>
                <c:pt idx="24">
                  <c:v>30</c:v>
                </c:pt>
                <c:pt idx="25">
                  <c:v>24</c:v>
                </c:pt>
                <c:pt idx="26">
                  <c:v>17</c:v>
                </c:pt>
                <c:pt idx="27">
                  <c:v>27</c:v>
                </c:pt>
                <c:pt idx="28">
                  <c:v>29</c:v>
                </c:pt>
                <c:pt idx="29">
                  <c:v>36</c:v>
                </c:pt>
                <c:pt idx="30">
                  <c:v>15</c:v>
                </c:pt>
                <c:pt idx="31">
                  <c:v>13</c:v>
                </c:pt>
                <c:pt idx="32">
                  <c:v>41</c:v>
                </c:pt>
                <c:pt idx="33">
                  <c:v>50</c:v>
                </c:pt>
                <c:pt idx="34">
                  <c:v>87</c:v>
                </c:pt>
                <c:pt idx="35">
                  <c:v>97</c:v>
                </c:pt>
                <c:pt idx="36">
                  <c:v>29</c:v>
                </c:pt>
                <c:pt idx="37">
                  <c:v>42</c:v>
                </c:pt>
                <c:pt idx="38">
                  <c:v>52</c:v>
                </c:pt>
                <c:pt idx="3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4-4DE6-AE0C-EFA6C022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904959"/>
        <c:axId val="1377910367"/>
      </c:barChart>
      <c:catAx>
        <c:axId val="13779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10367"/>
        <c:crosses val="autoZero"/>
        <c:auto val="1"/>
        <c:lblAlgn val="ctr"/>
        <c:lblOffset val="100"/>
        <c:noMultiLvlLbl val="0"/>
      </c:catAx>
      <c:valAx>
        <c:axId val="13779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0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Sheet4!$A$1:$AN$1</c:f>
              <c:strCache>
                <c:ptCount val="40"/>
                <c:pt idx="0">
                  <c:v>Jul-19</c:v>
                </c:pt>
                <c:pt idx="1">
                  <c:v>Aug-19</c:v>
                </c:pt>
                <c:pt idx="2">
                  <c:v>Sep-19</c:v>
                </c:pt>
                <c:pt idx="3">
                  <c:v>Oct-19</c:v>
                </c:pt>
                <c:pt idx="4">
                  <c:v>Nov-19</c:v>
                </c:pt>
                <c:pt idx="5">
                  <c:v>Dec-19</c:v>
                </c:pt>
                <c:pt idx="6">
                  <c:v>Jan-20</c:v>
                </c:pt>
                <c:pt idx="7">
                  <c:v>Feb-20</c:v>
                </c:pt>
                <c:pt idx="8">
                  <c:v>Mar-20</c:v>
                </c:pt>
                <c:pt idx="9">
                  <c:v>Apr-20</c:v>
                </c:pt>
                <c:pt idx="10">
                  <c:v>May-20</c:v>
                </c:pt>
                <c:pt idx="11">
                  <c:v>Jun-20</c:v>
                </c:pt>
                <c:pt idx="12">
                  <c:v>Jul-20</c:v>
                </c:pt>
                <c:pt idx="13">
                  <c:v>Aug-20</c:v>
                </c:pt>
                <c:pt idx="14">
                  <c:v>Sep-20</c:v>
                </c:pt>
                <c:pt idx="15">
                  <c:v>Oct-20</c:v>
                </c:pt>
                <c:pt idx="16">
                  <c:v>Nov-20</c:v>
                </c:pt>
                <c:pt idx="17">
                  <c:v>Dec-20</c:v>
                </c:pt>
                <c:pt idx="18">
                  <c:v>Jan-21</c:v>
                </c:pt>
                <c:pt idx="19">
                  <c:v>Feb-21</c:v>
                </c:pt>
                <c:pt idx="20">
                  <c:v>Mar-21</c:v>
                </c:pt>
                <c:pt idx="21">
                  <c:v>Apr-21</c:v>
                </c:pt>
                <c:pt idx="22">
                  <c:v>May-21</c:v>
                </c:pt>
                <c:pt idx="23">
                  <c:v>Jun-21</c:v>
                </c:pt>
                <c:pt idx="24">
                  <c:v>Jul-21</c:v>
                </c:pt>
                <c:pt idx="25">
                  <c:v>Aug-21</c:v>
                </c:pt>
                <c:pt idx="26">
                  <c:v>Sep-21</c:v>
                </c:pt>
                <c:pt idx="27">
                  <c:v>Oct-21</c:v>
                </c:pt>
                <c:pt idx="28">
                  <c:v>Nov-21</c:v>
                </c:pt>
                <c:pt idx="29">
                  <c:v>Dec-21</c:v>
                </c:pt>
                <c:pt idx="30">
                  <c:v>Jan-22</c:v>
                </c:pt>
                <c:pt idx="31">
                  <c:v>Feb-22</c:v>
                </c:pt>
                <c:pt idx="32">
                  <c:v>Mar-22</c:v>
                </c:pt>
                <c:pt idx="33">
                  <c:v>Apr-22</c:v>
                </c:pt>
                <c:pt idx="34">
                  <c:v>May-22</c:v>
                </c:pt>
                <c:pt idx="35">
                  <c:v>Jun-22</c:v>
                </c:pt>
                <c:pt idx="36">
                  <c:v>Adj-22</c:v>
                </c:pt>
                <c:pt idx="37">
                  <c:v>Jul-22</c:v>
                </c:pt>
                <c:pt idx="38">
                  <c:v>Aug-22</c:v>
                </c:pt>
                <c:pt idx="39">
                  <c:v>Sep-22</c:v>
                </c:pt>
              </c:strCache>
            </c:strRef>
          </c:cat>
          <c:val>
            <c:numRef>
              <c:f>Sheet4!$A$2:$AN$2</c:f>
              <c:numCache>
                <c:formatCode>General</c:formatCode>
                <c:ptCount val="40"/>
                <c:pt idx="0">
                  <c:v>114</c:v>
                </c:pt>
                <c:pt idx="1">
                  <c:v>98</c:v>
                </c:pt>
                <c:pt idx="2">
                  <c:v>185</c:v>
                </c:pt>
                <c:pt idx="3">
                  <c:v>228</c:v>
                </c:pt>
                <c:pt idx="4">
                  <c:v>208</c:v>
                </c:pt>
                <c:pt idx="5">
                  <c:v>136</c:v>
                </c:pt>
                <c:pt idx="6">
                  <c:v>148</c:v>
                </c:pt>
                <c:pt idx="7">
                  <c:v>137</c:v>
                </c:pt>
                <c:pt idx="8">
                  <c:v>75</c:v>
                </c:pt>
                <c:pt idx="9">
                  <c:v>17</c:v>
                </c:pt>
                <c:pt idx="10">
                  <c:v>2</c:v>
                </c:pt>
                <c:pt idx="11">
                  <c:v>31</c:v>
                </c:pt>
                <c:pt idx="12">
                  <c:v>14</c:v>
                </c:pt>
                <c:pt idx="13">
                  <c:v>8</c:v>
                </c:pt>
                <c:pt idx="14">
                  <c:v>12</c:v>
                </c:pt>
                <c:pt idx="15">
                  <c:v>11</c:v>
                </c:pt>
                <c:pt idx="16">
                  <c:v>7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20</c:v>
                </c:pt>
                <c:pt idx="21">
                  <c:v>20</c:v>
                </c:pt>
                <c:pt idx="22">
                  <c:v>14</c:v>
                </c:pt>
                <c:pt idx="23">
                  <c:v>53</c:v>
                </c:pt>
                <c:pt idx="24">
                  <c:v>30</c:v>
                </c:pt>
                <c:pt idx="25">
                  <c:v>24</c:v>
                </c:pt>
                <c:pt idx="26">
                  <c:v>17</c:v>
                </c:pt>
                <c:pt idx="27">
                  <c:v>27</c:v>
                </c:pt>
                <c:pt idx="28">
                  <c:v>29</c:v>
                </c:pt>
                <c:pt idx="29">
                  <c:v>36</c:v>
                </c:pt>
                <c:pt idx="30">
                  <c:v>15</c:v>
                </c:pt>
                <c:pt idx="31">
                  <c:v>13</c:v>
                </c:pt>
                <c:pt idx="32">
                  <c:v>41</c:v>
                </c:pt>
                <c:pt idx="33">
                  <c:v>50</c:v>
                </c:pt>
                <c:pt idx="34">
                  <c:v>87</c:v>
                </c:pt>
                <c:pt idx="35">
                  <c:v>97</c:v>
                </c:pt>
                <c:pt idx="36">
                  <c:v>29</c:v>
                </c:pt>
                <c:pt idx="37">
                  <c:v>42</c:v>
                </c:pt>
                <c:pt idx="38">
                  <c:v>52</c:v>
                </c:pt>
                <c:pt idx="3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4-4DE6-AE0C-EFA6C022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904959"/>
        <c:axId val="1377910367"/>
      </c:barChart>
      <c:catAx>
        <c:axId val="13779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10367"/>
        <c:crosses val="autoZero"/>
        <c:auto val="1"/>
        <c:lblAlgn val="ctr"/>
        <c:lblOffset val="100"/>
        <c:noMultiLvlLbl val="0"/>
      </c:catAx>
      <c:valAx>
        <c:axId val="13779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0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Sheet4!$A$1:$AN$1</c:f>
              <c:strCache>
                <c:ptCount val="40"/>
                <c:pt idx="0">
                  <c:v>Jul-19</c:v>
                </c:pt>
                <c:pt idx="1">
                  <c:v>Aug-19</c:v>
                </c:pt>
                <c:pt idx="2">
                  <c:v>Sep-19</c:v>
                </c:pt>
                <c:pt idx="3">
                  <c:v>Oct-19</c:v>
                </c:pt>
                <c:pt idx="4">
                  <c:v>Nov-19</c:v>
                </c:pt>
                <c:pt idx="5">
                  <c:v>Dec-19</c:v>
                </c:pt>
                <c:pt idx="6">
                  <c:v>Jan-20</c:v>
                </c:pt>
                <c:pt idx="7">
                  <c:v>Feb-20</c:v>
                </c:pt>
                <c:pt idx="8">
                  <c:v>Mar-20</c:v>
                </c:pt>
                <c:pt idx="9">
                  <c:v>Apr-20</c:v>
                </c:pt>
                <c:pt idx="10">
                  <c:v>May-20</c:v>
                </c:pt>
                <c:pt idx="11">
                  <c:v>Jun-20</c:v>
                </c:pt>
                <c:pt idx="12">
                  <c:v>Jul-20</c:v>
                </c:pt>
                <c:pt idx="13">
                  <c:v>Aug-20</c:v>
                </c:pt>
                <c:pt idx="14">
                  <c:v>Sep-20</c:v>
                </c:pt>
                <c:pt idx="15">
                  <c:v>Oct-20</c:v>
                </c:pt>
                <c:pt idx="16">
                  <c:v>Nov-20</c:v>
                </c:pt>
                <c:pt idx="17">
                  <c:v>Dec-20</c:v>
                </c:pt>
                <c:pt idx="18">
                  <c:v>Jan-21</c:v>
                </c:pt>
                <c:pt idx="19">
                  <c:v>Feb-21</c:v>
                </c:pt>
                <c:pt idx="20">
                  <c:v>Mar-21</c:v>
                </c:pt>
                <c:pt idx="21">
                  <c:v>Apr-21</c:v>
                </c:pt>
                <c:pt idx="22">
                  <c:v>May-21</c:v>
                </c:pt>
                <c:pt idx="23">
                  <c:v>Jun-21</c:v>
                </c:pt>
                <c:pt idx="24">
                  <c:v>Jul-21</c:v>
                </c:pt>
                <c:pt idx="25">
                  <c:v>Aug-21</c:v>
                </c:pt>
                <c:pt idx="26">
                  <c:v>Sep-21</c:v>
                </c:pt>
                <c:pt idx="27">
                  <c:v>Oct-21</c:v>
                </c:pt>
                <c:pt idx="28">
                  <c:v>Nov-21</c:v>
                </c:pt>
                <c:pt idx="29">
                  <c:v>Dec-21</c:v>
                </c:pt>
                <c:pt idx="30">
                  <c:v>Jan-22</c:v>
                </c:pt>
                <c:pt idx="31">
                  <c:v>Feb-22</c:v>
                </c:pt>
                <c:pt idx="32">
                  <c:v>Mar-22</c:v>
                </c:pt>
                <c:pt idx="33">
                  <c:v>Apr-22</c:v>
                </c:pt>
                <c:pt idx="34">
                  <c:v>May-22</c:v>
                </c:pt>
                <c:pt idx="35">
                  <c:v>Jun-22</c:v>
                </c:pt>
                <c:pt idx="36">
                  <c:v>Adj-22</c:v>
                </c:pt>
                <c:pt idx="37">
                  <c:v>Jul-22</c:v>
                </c:pt>
                <c:pt idx="38">
                  <c:v>Aug-22</c:v>
                </c:pt>
                <c:pt idx="39">
                  <c:v>Sep-22</c:v>
                </c:pt>
              </c:strCache>
            </c:strRef>
          </c:cat>
          <c:val>
            <c:numRef>
              <c:f>Sheet4!$A$2:$AN$2</c:f>
              <c:numCache>
                <c:formatCode>General</c:formatCode>
                <c:ptCount val="40"/>
                <c:pt idx="0">
                  <c:v>114</c:v>
                </c:pt>
                <c:pt idx="1">
                  <c:v>98</c:v>
                </c:pt>
                <c:pt idx="2">
                  <c:v>185</c:v>
                </c:pt>
                <c:pt idx="3">
                  <c:v>228</c:v>
                </c:pt>
                <c:pt idx="4">
                  <c:v>208</c:v>
                </c:pt>
                <c:pt idx="5">
                  <c:v>136</c:v>
                </c:pt>
                <c:pt idx="6">
                  <c:v>148</c:v>
                </c:pt>
                <c:pt idx="7">
                  <c:v>137</c:v>
                </c:pt>
                <c:pt idx="8">
                  <c:v>75</c:v>
                </c:pt>
                <c:pt idx="9">
                  <c:v>17</c:v>
                </c:pt>
                <c:pt idx="10">
                  <c:v>2</c:v>
                </c:pt>
                <c:pt idx="11">
                  <c:v>31</c:v>
                </c:pt>
                <c:pt idx="12">
                  <c:v>14</c:v>
                </c:pt>
                <c:pt idx="13">
                  <c:v>8</c:v>
                </c:pt>
                <c:pt idx="14">
                  <c:v>12</c:v>
                </c:pt>
                <c:pt idx="15">
                  <c:v>11</c:v>
                </c:pt>
                <c:pt idx="16">
                  <c:v>7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20</c:v>
                </c:pt>
                <c:pt idx="21">
                  <c:v>20</c:v>
                </c:pt>
                <c:pt idx="22">
                  <c:v>14</c:v>
                </c:pt>
                <c:pt idx="23">
                  <c:v>53</c:v>
                </c:pt>
                <c:pt idx="24">
                  <c:v>30</c:v>
                </c:pt>
                <c:pt idx="25">
                  <c:v>24</c:v>
                </c:pt>
                <c:pt idx="26">
                  <c:v>17</c:v>
                </c:pt>
                <c:pt idx="27">
                  <c:v>27</c:v>
                </c:pt>
                <c:pt idx="28">
                  <c:v>29</c:v>
                </c:pt>
                <c:pt idx="29">
                  <c:v>36</c:v>
                </c:pt>
                <c:pt idx="30">
                  <c:v>15</c:v>
                </c:pt>
                <c:pt idx="31">
                  <c:v>13</c:v>
                </c:pt>
                <c:pt idx="32">
                  <c:v>41</c:v>
                </c:pt>
                <c:pt idx="33">
                  <c:v>50</c:v>
                </c:pt>
                <c:pt idx="34">
                  <c:v>87</c:v>
                </c:pt>
                <c:pt idx="35">
                  <c:v>97</c:v>
                </c:pt>
                <c:pt idx="36">
                  <c:v>29</c:v>
                </c:pt>
                <c:pt idx="37">
                  <c:v>42</c:v>
                </c:pt>
                <c:pt idx="38">
                  <c:v>52</c:v>
                </c:pt>
                <c:pt idx="3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4-4DE6-AE0C-EFA6C022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904959"/>
        <c:axId val="1377910367"/>
      </c:barChart>
      <c:catAx>
        <c:axId val="13779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10367"/>
        <c:crosses val="autoZero"/>
        <c:auto val="1"/>
        <c:lblAlgn val="ctr"/>
        <c:lblOffset val="100"/>
        <c:noMultiLvlLbl val="0"/>
      </c:catAx>
      <c:valAx>
        <c:axId val="13779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0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Travel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Sheet4!$A$1:$AN$1</c:f>
              <c:strCache>
                <c:ptCount val="40"/>
                <c:pt idx="0">
                  <c:v>Jul-19</c:v>
                </c:pt>
                <c:pt idx="1">
                  <c:v>Aug-19</c:v>
                </c:pt>
                <c:pt idx="2">
                  <c:v>Sep-19</c:v>
                </c:pt>
                <c:pt idx="3">
                  <c:v>Oct-19</c:v>
                </c:pt>
                <c:pt idx="4">
                  <c:v>Nov-19</c:v>
                </c:pt>
                <c:pt idx="5">
                  <c:v>Dec-19</c:v>
                </c:pt>
                <c:pt idx="6">
                  <c:v>Jan-20</c:v>
                </c:pt>
                <c:pt idx="7">
                  <c:v>Feb-20</c:v>
                </c:pt>
                <c:pt idx="8">
                  <c:v>Mar-20</c:v>
                </c:pt>
                <c:pt idx="9">
                  <c:v>Apr-20</c:v>
                </c:pt>
                <c:pt idx="10">
                  <c:v>May-20</c:v>
                </c:pt>
                <c:pt idx="11">
                  <c:v>Jun-20</c:v>
                </c:pt>
                <c:pt idx="12">
                  <c:v>Jul-20</c:v>
                </c:pt>
                <c:pt idx="13">
                  <c:v>Aug-20</c:v>
                </c:pt>
                <c:pt idx="14">
                  <c:v>Sep-20</c:v>
                </c:pt>
                <c:pt idx="15">
                  <c:v>Oct-20</c:v>
                </c:pt>
                <c:pt idx="16">
                  <c:v>Nov-20</c:v>
                </c:pt>
                <c:pt idx="17">
                  <c:v>Dec-20</c:v>
                </c:pt>
                <c:pt idx="18">
                  <c:v>Jan-21</c:v>
                </c:pt>
                <c:pt idx="19">
                  <c:v>Feb-21</c:v>
                </c:pt>
                <c:pt idx="20">
                  <c:v>Mar-21</c:v>
                </c:pt>
                <c:pt idx="21">
                  <c:v>Apr-21</c:v>
                </c:pt>
                <c:pt idx="22">
                  <c:v>May-21</c:v>
                </c:pt>
                <c:pt idx="23">
                  <c:v>Jun-21</c:v>
                </c:pt>
                <c:pt idx="24">
                  <c:v>Jul-21</c:v>
                </c:pt>
                <c:pt idx="25">
                  <c:v>Aug-21</c:v>
                </c:pt>
                <c:pt idx="26">
                  <c:v>Sep-21</c:v>
                </c:pt>
                <c:pt idx="27">
                  <c:v>Oct-21</c:v>
                </c:pt>
                <c:pt idx="28">
                  <c:v>Nov-21</c:v>
                </c:pt>
                <c:pt idx="29">
                  <c:v>Dec-21</c:v>
                </c:pt>
                <c:pt idx="30">
                  <c:v>Jan-22</c:v>
                </c:pt>
                <c:pt idx="31">
                  <c:v>Feb-22</c:v>
                </c:pt>
                <c:pt idx="32">
                  <c:v>Mar-22</c:v>
                </c:pt>
                <c:pt idx="33">
                  <c:v>Apr-22</c:v>
                </c:pt>
                <c:pt idx="34">
                  <c:v>May-22</c:v>
                </c:pt>
                <c:pt idx="35">
                  <c:v>Jun-22</c:v>
                </c:pt>
                <c:pt idx="36">
                  <c:v>Adj-22</c:v>
                </c:pt>
                <c:pt idx="37">
                  <c:v>Jul-22</c:v>
                </c:pt>
                <c:pt idx="38">
                  <c:v>Aug-22</c:v>
                </c:pt>
                <c:pt idx="39">
                  <c:v>Sep-22</c:v>
                </c:pt>
              </c:strCache>
            </c:strRef>
          </c:cat>
          <c:val>
            <c:numRef>
              <c:f>Sheet4!$A$2:$AN$2</c:f>
              <c:numCache>
                <c:formatCode>General</c:formatCode>
                <c:ptCount val="40"/>
                <c:pt idx="0">
                  <c:v>114</c:v>
                </c:pt>
                <c:pt idx="1">
                  <c:v>98</c:v>
                </c:pt>
                <c:pt idx="2">
                  <c:v>185</c:v>
                </c:pt>
                <c:pt idx="3">
                  <c:v>228</c:v>
                </c:pt>
                <c:pt idx="4">
                  <c:v>208</c:v>
                </c:pt>
                <c:pt idx="5">
                  <c:v>136</c:v>
                </c:pt>
                <c:pt idx="6">
                  <c:v>148</c:v>
                </c:pt>
                <c:pt idx="7">
                  <c:v>137</c:v>
                </c:pt>
                <c:pt idx="8">
                  <c:v>75</c:v>
                </c:pt>
                <c:pt idx="9">
                  <c:v>17</c:v>
                </c:pt>
                <c:pt idx="10">
                  <c:v>2</c:v>
                </c:pt>
                <c:pt idx="11">
                  <c:v>31</c:v>
                </c:pt>
                <c:pt idx="12">
                  <c:v>14</c:v>
                </c:pt>
                <c:pt idx="13">
                  <c:v>8</c:v>
                </c:pt>
                <c:pt idx="14">
                  <c:v>12</c:v>
                </c:pt>
                <c:pt idx="15">
                  <c:v>11</c:v>
                </c:pt>
                <c:pt idx="16">
                  <c:v>7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20</c:v>
                </c:pt>
                <c:pt idx="21">
                  <c:v>20</c:v>
                </c:pt>
                <c:pt idx="22">
                  <c:v>14</c:v>
                </c:pt>
                <c:pt idx="23">
                  <c:v>53</c:v>
                </c:pt>
                <c:pt idx="24">
                  <c:v>30</c:v>
                </c:pt>
                <c:pt idx="25">
                  <c:v>24</c:v>
                </c:pt>
                <c:pt idx="26">
                  <c:v>17</c:v>
                </c:pt>
                <c:pt idx="27">
                  <c:v>27</c:v>
                </c:pt>
                <c:pt idx="28">
                  <c:v>29</c:v>
                </c:pt>
                <c:pt idx="29">
                  <c:v>36</c:v>
                </c:pt>
                <c:pt idx="30">
                  <c:v>15</c:v>
                </c:pt>
                <c:pt idx="31">
                  <c:v>13</c:v>
                </c:pt>
                <c:pt idx="32">
                  <c:v>41</c:v>
                </c:pt>
                <c:pt idx="33">
                  <c:v>50</c:v>
                </c:pt>
                <c:pt idx="34">
                  <c:v>87</c:v>
                </c:pt>
                <c:pt idx="35">
                  <c:v>97</c:v>
                </c:pt>
                <c:pt idx="36">
                  <c:v>29</c:v>
                </c:pt>
                <c:pt idx="37">
                  <c:v>42</c:v>
                </c:pt>
                <c:pt idx="38">
                  <c:v>52</c:v>
                </c:pt>
                <c:pt idx="3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4-4DE6-AE0C-EFA6C022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904959"/>
        <c:axId val="1377910367"/>
      </c:barChart>
      <c:catAx>
        <c:axId val="13779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10367"/>
        <c:crosses val="autoZero"/>
        <c:auto val="1"/>
        <c:lblAlgn val="ctr"/>
        <c:lblOffset val="100"/>
        <c:noMultiLvlLbl val="0"/>
      </c:catAx>
      <c:valAx>
        <c:axId val="1377910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90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985A-8D58-4384-B753-6E1A6E3334C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230DB-FD65-40D0-B44C-973E1802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5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5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0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8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7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66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1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21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5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92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1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3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2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11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5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96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3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3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6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1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7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2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3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8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85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7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82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3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11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7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30DB-FD65-40D0-B44C-973E18021C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3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5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3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75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30DB-FD65-40D0-B44C-973E18021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36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decorative background box" title="Blue decorative background box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1998" cy="5515901"/>
          </a:xfrm>
          <a:prstGeom prst="rect">
            <a:avLst/>
          </a:prstGeom>
          <a:effectLst>
            <a:outerShdw blurRad="190500" dist="88900" dir="5400000" algn="t" rotWithShape="0">
              <a:srgbClr val="5F5F5F">
                <a:alpha val="40000"/>
              </a:srgbClr>
            </a:outerShdw>
          </a:effectLst>
        </p:spPr>
      </p:pic>
      <p:pic>
        <p:nvPicPr>
          <p:cNvPr id="8" name="Picture 7" descr="Washington State Department of Enterprise Services logo" title="Washington State Department of Enterprise Service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01" y="5907790"/>
            <a:ext cx="3044952" cy="50900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04899" y="916585"/>
            <a:ext cx="9925051" cy="204935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4900" y="3067025"/>
            <a:ext cx="9925050" cy="76136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04900" y="3874376"/>
            <a:ext cx="9925050" cy="1295502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14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7412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email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00" y="5666576"/>
            <a:ext cx="2891448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phone number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949895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web address here</a:t>
            </a:r>
          </a:p>
        </p:txBody>
      </p:sp>
      <p:sp>
        <p:nvSpPr>
          <p:cNvPr id="7" name="Rectangle 6" descr="Decorative blue box as background" title="Decorative blue box as background"/>
          <p:cNvSpPr/>
          <p:nvPr userDrawn="1"/>
        </p:nvSpPr>
        <p:spPr>
          <a:xfrm>
            <a:off x="-9614" y="-1538"/>
            <a:ext cx="12201613" cy="3545623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Email icon" title="Email icon"/>
          <p:cNvGrpSpPr/>
          <p:nvPr userDrawn="1"/>
        </p:nvGrpSpPr>
        <p:grpSpPr>
          <a:xfrm>
            <a:off x="2039828" y="4063813"/>
            <a:ext cx="1322321" cy="1278261"/>
            <a:chOff x="2039828" y="656220"/>
            <a:chExt cx="1322321" cy="1278261"/>
          </a:xfrm>
        </p:grpSpPr>
        <p:sp>
          <p:nvSpPr>
            <p:cNvPr id="13" name="Oval 12"/>
            <p:cNvSpPr/>
            <p:nvPr userDrawn="1"/>
          </p:nvSpPr>
          <p:spPr>
            <a:xfrm>
              <a:off x="2039828" y="656220"/>
              <a:ext cx="1322321" cy="1278261"/>
            </a:xfrm>
            <a:prstGeom prst="ellipse">
              <a:avLst/>
            </a:prstGeom>
            <a:solidFill>
              <a:srgbClr val="1995B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415" y="1084088"/>
              <a:ext cx="582080" cy="436696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8821804" y="4063813"/>
            <a:ext cx="1322321" cy="1278261"/>
          </a:xfrm>
          <a:prstGeom prst="ellipse">
            <a:avLst/>
          </a:prstGeom>
          <a:solidFill>
            <a:srgbClr val="1995BA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 descr="Call icon" title="Call icon"/>
          <p:cNvGrpSpPr/>
          <p:nvPr userDrawn="1"/>
        </p:nvGrpSpPr>
        <p:grpSpPr>
          <a:xfrm>
            <a:off x="5426574" y="4063812"/>
            <a:ext cx="1322321" cy="1278261"/>
            <a:chOff x="5426574" y="656219"/>
            <a:chExt cx="1322321" cy="1278261"/>
          </a:xfrm>
        </p:grpSpPr>
        <p:sp>
          <p:nvSpPr>
            <p:cNvPr id="19" name="Oval 18"/>
            <p:cNvSpPr/>
            <p:nvPr userDrawn="1"/>
          </p:nvSpPr>
          <p:spPr>
            <a:xfrm>
              <a:off x="5426574" y="656219"/>
              <a:ext cx="1322321" cy="1278261"/>
            </a:xfrm>
            <a:prstGeom prst="ellipse">
              <a:avLst/>
            </a:prstGeom>
            <a:solidFill>
              <a:srgbClr val="1995B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65308" flipH="1" flipV="1">
              <a:off x="5802992" y="992641"/>
              <a:ext cx="566789" cy="565911"/>
            </a:xfrm>
            <a:prstGeom prst="rect">
              <a:avLst/>
            </a:prstGeom>
          </p:spPr>
        </p:pic>
      </p:grpSp>
      <p:sp>
        <p:nvSpPr>
          <p:cNvPr id="21" name="Title 11"/>
          <p:cNvSpPr>
            <a:spLocks noGrp="1"/>
          </p:cNvSpPr>
          <p:nvPr>
            <p:ph type="title" hasCustomPrompt="1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2" name="Picture 21" descr="Web icon" title="Web ic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86" y="4313738"/>
            <a:ext cx="738902" cy="7389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3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837B98-8A87-4439-8F74-E080BC4E667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A3DF4-E449-4EC1-B817-23C9420ABD7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 descr="Blue box for background" title="Blue box for 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ashington State Department of Enterprise Services logo" title="Washington State Department of Enterprise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75" y="3015035"/>
            <a:ext cx="4952850" cy="8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Basic TITLE and CONTENT page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4583" y="1971675"/>
            <a:ext cx="9744075" cy="4052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Text Segoe UI 24 </a:t>
            </a:r>
            <a:r>
              <a:rPr lang="en-US" dirty="0" err="1"/>
              <a:t>pt</a:t>
            </a:r>
            <a:r>
              <a:rPr lang="en-US" dirty="0"/>
              <a:t> (no less than 18 pts).</a:t>
            </a:r>
          </a:p>
          <a:p>
            <a:pPr lvl="0"/>
            <a:r>
              <a:rPr lang="en-US" dirty="0"/>
              <a:t>Stay at/under 4-5 bullets per slide.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0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blue box as background" title="Decorative blue box as background"/>
          <p:cNvSpPr/>
          <p:nvPr userDrawn="1"/>
        </p:nvSpPr>
        <p:spPr>
          <a:xfrm>
            <a:off x="0" y="3312377"/>
            <a:ext cx="12192000" cy="3545623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1223962" y="1347607"/>
            <a:ext cx="9744075" cy="6062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60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3 columns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043756" y="3183867"/>
            <a:ext cx="3180374" cy="283116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on appropriate icon for desired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944030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493893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043756" y="1927711"/>
            <a:ext cx="3180374" cy="1000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 dirty="0"/>
              <a:t>Heading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7944030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493893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74465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1976" y="3358399"/>
            <a:ext cx="10201836" cy="0"/>
          </a:xfrm>
          <a:prstGeom prst="line">
            <a:avLst/>
          </a:prstGeom>
          <a:ln w="34925" cap="rnd">
            <a:solidFill>
              <a:srgbClr val="1B355E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9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96223" y="956020"/>
            <a:ext cx="4526472" cy="1080821"/>
          </a:xfrm>
        </p:spPr>
        <p:txBody>
          <a:bodyPr>
            <a:normAutofit/>
          </a:bodyPr>
          <a:lstStyle>
            <a:lvl1pPr>
              <a:defRPr sz="3400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 image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5274" y="2544763"/>
            <a:ext cx="4526472" cy="204754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0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272" y="4744710"/>
            <a:ext cx="4526474" cy="1322715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 b="1" i="1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9175" y="0"/>
            <a:ext cx="4816475" cy="6867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8300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893612" y="1360341"/>
            <a:ext cx="3356915" cy="1015663"/>
          </a:xfrm>
        </p:spPr>
        <p:txBody>
          <a:bodyPr>
            <a:noAutofit/>
          </a:bodyPr>
          <a:lstStyle>
            <a:lvl1pPr>
              <a:defRPr sz="340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 images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1" y="2889580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57" y="4512176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4772025" y="1014413"/>
            <a:ext cx="3124200" cy="5045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8049621" y="1014413"/>
            <a:ext cx="3123203" cy="24622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8049621" y="3605861"/>
            <a:ext cx="3123203" cy="24533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pic>
        <p:nvPicPr>
          <p:cNvPr id="14" name="Picture 13" descr="Bullet check mark" title="Bullet check mar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2889580"/>
            <a:ext cx="494619" cy="495300"/>
          </a:xfrm>
          <a:prstGeom prst="rect">
            <a:avLst/>
          </a:prstGeom>
        </p:spPr>
      </p:pic>
      <p:pic>
        <p:nvPicPr>
          <p:cNvPr id="15" name="Picture 14" descr="Bullet check mark" title="Bullet check mar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4464393"/>
            <a:ext cx="49461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85963" y="1828800"/>
            <a:ext cx="8007350" cy="281463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for you to do your own thing</a:t>
            </a:r>
          </a:p>
        </p:txBody>
      </p:sp>
    </p:spTree>
    <p:extLst>
      <p:ext uri="{BB962C8B-B14F-4D97-AF65-F5344CB8AC3E}">
        <p14:creationId xmlns:p14="http://schemas.microsoft.com/office/powerpoint/2010/main" val="17408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cap="all" baseline="0">
          <a:solidFill>
            <a:schemeClr val="accent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s.travelctm.com/nasp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travel/plan-book/per-diem-ra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aoprals.state.gov/web920/per_diem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vel.Safs@des.wa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skaair.com/planbook?lid=nav:book-flights&amp;INT-_AS_NAV_-prodID:ShoppingBook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apps.des.wa.gov/DESContracts/Home/ContractSummary/0221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ems.ofm.wa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es.wa.gov/services/hr-finance/small-agency-services/small-agency-financial-services/tems-access-request-fo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fm.wa.gov/state-human-resources/statewide-telework-and-hybrid-work-resources/out-state-remote-work-guidance-and-resource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APquestions.safs@des.wa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hyperlink" Target="mailto:travel.safs@des.wa.gov" TargetMode="Externa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4899" y="3353117"/>
            <a:ext cx="9925050" cy="761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11.01.2022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33475" y="4114484"/>
            <a:ext cx="9925050" cy="668216"/>
          </a:xfrm>
        </p:spPr>
        <p:txBody>
          <a:bodyPr>
            <a:noAutofit/>
          </a:bodyPr>
          <a:lstStyle/>
          <a:p>
            <a:r>
              <a:rPr lang="en-US" sz="3400" i="1" dirty="0"/>
              <a:t>Small Agency Financial Services</a:t>
            </a:r>
          </a:p>
          <a:p>
            <a:r>
              <a:rPr lang="en-US" sz="2400" i="1" dirty="0"/>
              <a:t>Norma Rosado, Megan Finger, &amp; Ian Shelley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98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1" y="40957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trends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9" descr="Search icon" title="Search icon">
            <a:extLst>
              <a:ext uri="{FF2B5EF4-FFF2-40B4-BE49-F238E27FC236}">
                <a16:creationId xmlns:a16="http://schemas.microsoft.com/office/drawing/2014/main" id="{F76479A6-DC54-4765-B0D4-40567155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1959"/>
            <a:ext cx="1371600" cy="1372659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7C3EF8-A13F-42BE-A890-9ECADBFBF6AB}"/>
              </a:ext>
            </a:extLst>
          </p:cNvPr>
          <p:cNvGraphicFramePr>
            <a:graphicFrameLocks/>
          </p:cNvGraphicFramePr>
          <p:nvPr/>
        </p:nvGraphicFramePr>
        <p:xfrm>
          <a:off x="505618" y="1575593"/>
          <a:ext cx="11180763" cy="48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A17160-E9B5-4186-9065-FD4A89DA8C58}"/>
              </a:ext>
            </a:extLst>
          </p:cNvPr>
          <p:cNvSpPr/>
          <p:nvPr/>
        </p:nvSpPr>
        <p:spPr>
          <a:xfrm>
            <a:off x="790161" y="1971675"/>
            <a:ext cx="3267489" cy="4380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38319-D498-4167-BF61-4E5ED2309AAD}"/>
              </a:ext>
            </a:extLst>
          </p:cNvPr>
          <p:cNvSpPr txBox="1"/>
          <p:nvPr/>
        </p:nvSpPr>
        <p:spPr>
          <a:xfrm>
            <a:off x="790161" y="1587636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FY20</a:t>
            </a:r>
          </a:p>
        </p:txBody>
      </p:sp>
    </p:spTree>
    <p:extLst>
      <p:ext uri="{BB962C8B-B14F-4D97-AF65-F5344CB8AC3E}">
        <p14:creationId xmlns:p14="http://schemas.microsoft.com/office/powerpoint/2010/main" val="160691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1" y="40957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trends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9" descr="Search icon" title="Search icon">
            <a:extLst>
              <a:ext uri="{FF2B5EF4-FFF2-40B4-BE49-F238E27FC236}">
                <a16:creationId xmlns:a16="http://schemas.microsoft.com/office/drawing/2014/main" id="{F76479A6-DC54-4765-B0D4-40567155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1959"/>
            <a:ext cx="1371600" cy="1372659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7C3EF8-A13F-42BE-A890-9ECADBFBF6AB}"/>
              </a:ext>
            </a:extLst>
          </p:cNvPr>
          <p:cNvGraphicFramePr>
            <a:graphicFrameLocks/>
          </p:cNvGraphicFramePr>
          <p:nvPr/>
        </p:nvGraphicFramePr>
        <p:xfrm>
          <a:off x="505618" y="1575593"/>
          <a:ext cx="11180763" cy="48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48E3A62-633C-47A9-BBD1-8C778232CEE5}"/>
              </a:ext>
            </a:extLst>
          </p:cNvPr>
          <p:cNvSpPr/>
          <p:nvPr/>
        </p:nvSpPr>
        <p:spPr>
          <a:xfrm>
            <a:off x="3966989" y="1995505"/>
            <a:ext cx="3267489" cy="4380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09489-78E7-4901-B2FE-B2B6834132AD}"/>
              </a:ext>
            </a:extLst>
          </p:cNvPr>
          <p:cNvSpPr txBox="1"/>
          <p:nvPr/>
        </p:nvSpPr>
        <p:spPr>
          <a:xfrm>
            <a:off x="3940394" y="1595563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FY21</a:t>
            </a:r>
          </a:p>
        </p:txBody>
      </p:sp>
    </p:spTree>
    <p:extLst>
      <p:ext uri="{BB962C8B-B14F-4D97-AF65-F5344CB8AC3E}">
        <p14:creationId xmlns:p14="http://schemas.microsoft.com/office/powerpoint/2010/main" val="365121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1" y="40957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trends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9" descr="Search icon" title="Search icon">
            <a:extLst>
              <a:ext uri="{FF2B5EF4-FFF2-40B4-BE49-F238E27FC236}">
                <a16:creationId xmlns:a16="http://schemas.microsoft.com/office/drawing/2014/main" id="{F76479A6-DC54-4765-B0D4-40567155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1959"/>
            <a:ext cx="1371600" cy="1372659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7C3EF8-A13F-42BE-A890-9ECADBFBF6AB}"/>
              </a:ext>
            </a:extLst>
          </p:cNvPr>
          <p:cNvGraphicFramePr>
            <a:graphicFrameLocks/>
          </p:cNvGraphicFramePr>
          <p:nvPr/>
        </p:nvGraphicFramePr>
        <p:xfrm>
          <a:off x="505618" y="1575593"/>
          <a:ext cx="11180763" cy="48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CFBB61C-34FE-4BF7-A04B-378B6E2709CD}"/>
              </a:ext>
            </a:extLst>
          </p:cNvPr>
          <p:cNvSpPr/>
          <p:nvPr/>
        </p:nvSpPr>
        <p:spPr>
          <a:xfrm>
            <a:off x="7224539" y="2026450"/>
            <a:ext cx="3267489" cy="4380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BA1AB-B220-406C-8517-CFC941985BF7}"/>
              </a:ext>
            </a:extLst>
          </p:cNvPr>
          <p:cNvSpPr txBox="1"/>
          <p:nvPr/>
        </p:nvSpPr>
        <p:spPr>
          <a:xfrm>
            <a:off x="7224539" y="1616875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FY22</a:t>
            </a:r>
          </a:p>
        </p:txBody>
      </p:sp>
    </p:spTree>
    <p:extLst>
      <p:ext uri="{BB962C8B-B14F-4D97-AF65-F5344CB8AC3E}">
        <p14:creationId xmlns:p14="http://schemas.microsoft.com/office/powerpoint/2010/main" val="265326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1" y="40957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trends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9" descr="Search icon" title="Search icon">
            <a:extLst>
              <a:ext uri="{FF2B5EF4-FFF2-40B4-BE49-F238E27FC236}">
                <a16:creationId xmlns:a16="http://schemas.microsoft.com/office/drawing/2014/main" id="{F76479A6-DC54-4765-B0D4-40567155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1959"/>
            <a:ext cx="1371600" cy="1372659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7C3EF8-A13F-42BE-A890-9ECADBFBF6AB}"/>
              </a:ext>
            </a:extLst>
          </p:cNvPr>
          <p:cNvGraphicFramePr>
            <a:graphicFrameLocks/>
          </p:cNvGraphicFramePr>
          <p:nvPr/>
        </p:nvGraphicFramePr>
        <p:xfrm>
          <a:off x="505618" y="1575593"/>
          <a:ext cx="11180763" cy="48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4821973-E651-4235-8C37-CBB60B6BFE3F}"/>
              </a:ext>
            </a:extLst>
          </p:cNvPr>
          <p:cNvSpPr/>
          <p:nvPr/>
        </p:nvSpPr>
        <p:spPr>
          <a:xfrm>
            <a:off x="10778835" y="2016040"/>
            <a:ext cx="732367" cy="4380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74D04-0A42-42C7-8207-DDD161D3A2D6}"/>
              </a:ext>
            </a:extLst>
          </p:cNvPr>
          <p:cNvSpPr txBox="1"/>
          <p:nvPr/>
        </p:nvSpPr>
        <p:spPr>
          <a:xfrm>
            <a:off x="10683731" y="1611876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FY23</a:t>
            </a:r>
          </a:p>
        </p:txBody>
      </p:sp>
    </p:spTree>
    <p:extLst>
      <p:ext uri="{BB962C8B-B14F-4D97-AF65-F5344CB8AC3E}">
        <p14:creationId xmlns:p14="http://schemas.microsoft.com/office/powerpoint/2010/main" val="204017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2192000" cy="1828800"/>
          </a:xfrm>
        </p:spPr>
        <p:txBody>
          <a:bodyPr>
            <a:noAutofit/>
          </a:bodyPr>
          <a:lstStyle/>
          <a:p>
            <a:r>
              <a:rPr lang="en-US" dirty="0"/>
              <a:t>SAAM Travel Policy Review </a:t>
            </a:r>
            <a:br>
              <a:rPr lang="en-US" dirty="0"/>
            </a:br>
            <a:r>
              <a:rPr lang="en-US" sz="2700" b="0" i="1" dirty="0"/>
              <a:t>policy, rates, and rules</a:t>
            </a:r>
            <a:endParaRPr lang="en-US" dirty="0"/>
          </a:p>
        </p:txBody>
      </p:sp>
      <p:pic>
        <p:nvPicPr>
          <p:cNvPr id="3" name="Picture 2" descr="Settings icon" title="Setting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437331"/>
            <a:ext cx="1828800" cy="1329229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4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64" y="5266943"/>
            <a:ext cx="1277471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Lodging Reimbursements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10.30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10.30.10.a: </a:t>
            </a:r>
            <a:r>
              <a:rPr lang="en-US" dirty="0"/>
              <a:t>Lodging receipts are required for reimbursement.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10.30.20: </a:t>
            </a:r>
            <a:r>
              <a:rPr lang="en-US" dirty="0"/>
              <a:t>If adequate lodging rates are not available, and the listed exceptions are met, agency can approve (prior to travel) rates that exceed the maximum per diem.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10.30.30.a: </a:t>
            </a:r>
            <a:r>
              <a:rPr lang="en-US" dirty="0"/>
              <a:t>Lodging per diem rate covers the basic room cost, resort/amenity fees, cleaning fees, and service fees.  Lodging taxes are reimbursable beyond the maximum per diem.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10.30.30.b: </a:t>
            </a:r>
            <a:r>
              <a:rPr lang="en-US" dirty="0"/>
              <a:t>Lodging must be more than fifty miles away from the closer of either official residence or official station.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9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Lodging reservations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NASPO value point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hlinkClick r:id="rId3"/>
              </a:rPr>
              <a:t>https://us.travelctm.com/naspo/</a:t>
            </a: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dirty="0"/>
              <a:t>The NASPO </a:t>
            </a:r>
            <a:r>
              <a:rPr lang="en-US" dirty="0" err="1"/>
              <a:t>ValuePoint</a:t>
            </a:r>
            <a:r>
              <a:rPr lang="en-US" dirty="0"/>
              <a:t> Travel Center is for public agencies to meet their travel needs and is designed to be a one stop travel shopping site.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Participating properties offer at or below GSA per diem rates and will not charge certain fees, including resort fees, booking fee, timely cancellation fees, etc.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Register your work email address to receive a login ID in the “Online Booking Tool”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24" y="5338763"/>
            <a:ext cx="106175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meal Reimbursements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 err="1"/>
              <a:t>saam</a:t>
            </a:r>
            <a:r>
              <a:rPr lang="en-US" sz="2200" i="1" dirty="0"/>
              <a:t> 10.40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5"/>
            <a:ext cx="5309953" cy="29112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10.40.30:</a:t>
            </a:r>
            <a:r>
              <a:rPr lang="en-US" dirty="0"/>
              <a:t> Meal per diem rates cover the basic meal cost, tax, tips, and incidentals (i.e. – delivery fees).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10.40.50: </a:t>
            </a:r>
            <a:r>
              <a:rPr lang="en-US" dirty="0"/>
              <a:t>Travelers are eligible for meal reimbursement if they are in travel status for the entire agency defined meal period and: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959" y="1342449"/>
            <a:ext cx="4343400" cy="378965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264583" y="4938214"/>
            <a:ext cx="8586194" cy="1581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223838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when travel includes an overnight stay</a:t>
            </a:r>
          </a:p>
          <a:p>
            <a:pPr marL="119062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OR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when travel lasts for 11 or more hours on non-overnight assignments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9" y="5266943"/>
            <a:ext cx="13759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0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071" y="1326407"/>
            <a:ext cx="4343400" cy="3789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meal Reimbursements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 err="1"/>
              <a:t>saam</a:t>
            </a:r>
            <a:r>
              <a:rPr lang="en-US" sz="2200" i="1" dirty="0"/>
              <a:t> 10.40.50.b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5"/>
            <a:ext cx="5309953" cy="37158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Exception to the 11 hour rule: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i="1" dirty="0"/>
              <a:t>Volunteers, board members, and commissioners </a:t>
            </a:r>
            <a:r>
              <a:rPr lang="en-US" sz="2400" dirty="0"/>
              <a:t>may be reimbursed for meals if they are in travel status for at least </a:t>
            </a:r>
            <a:r>
              <a:rPr lang="en-US" sz="2400" i="1" dirty="0"/>
              <a:t>5 hours </a:t>
            </a:r>
            <a:r>
              <a:rPr lang="en-US" sz="2400" dirty="0"/>
              <a:t>on non-overnight assignments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Agency meal periods still apply</a:t>
            </a:r>
          </a:p>
          <a:p>
            <a:pPr marL="119063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If meals with meetings are provided, no meal reimbursement.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264583" y="5838444"/>
            <a:ext cx="8674945" cy="8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**This rule does not apply to boards and commissions following the daily or hourly rate.**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9" y="5266943"/>
            <a:ext cx="13759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Reimbursement rates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i="1" dirty="0"/>
              <a:t>SAAM 10.90.20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56093" y="1012946"/>
            <a:ext cx="3008376" cy="3869950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Out-of-State Per Diem Rates can be determined by using the GSA Rate Finder: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hlinkClick r:id="rId3"/>
              </a:rPr>
              <a:t>https://www.gsa.gov/travel/plan-book/per-diem-rates</a:t>
            </a: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500" dirty="0"/>
          </a:p>
          <a:p>
            <a:pPr>
              <a:spcBef>
                <a:spcPts val="600"/>
              </a:spcBef>
            </a:pPr>
            <a:r>
              <a:rPr lang="en-US" sz="1800" dirty="0"/>
              <a:t>International Per Diem Rates can be determined using the U.S. Department of State Rate Finder: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hlinkClick r:id="rId4"/>
              </a:rPr>
              <a:t>https://aoprals.state.gov/web920/per_diem.asp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13" y="5266943"/>
            <a:ext cx="942974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15660E-B5FB-4BAE-94B3-093A45F6D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63" y="1672414"/>
            <a:ext cx="7973568" cy="49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1BF26-46CE-4D72-8B84-7DDD6475A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Agency Travel Policy Game &amp; Payment Stats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SAAM Travel Policy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TEMS Demonstration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Meals With Meetings &amp; Light Refreshments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Telework &amp;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8053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Mileage reimbursements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10.50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4852753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10.50.20: </a:t>
            </a:r>
            <a:r>
              <a:rPr lang="en-US" dirty="0"/>
              <a:t>Mileage in a Privately Owned Vehicle (POV) can be reimbursed at the rate specified in 10.90.20 – currently $0.625 per mile in 2022.  The rate </a:t>
            </a:r>
            <a:r>
              <a:rPr lang="en-US" sz="2400" dirty="0"/>
              <a:t>changes every January 1st.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10.50.25: </a:t>
            </a:r>
            <a:r>
              <a:rPr lang="en-US" dirty="0"/>
              <a:t>Daily commute between official residence and official station is not reimbursable – all other miles driven on official state business are reimbursable.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07282"/>
            <a:ext cx="1371600" cy="634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194" y="1633571"/>
            <a:ext cx="5047926" cy="35908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814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Miscellaneous travel rules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10.60.10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Reimbursable Expenses: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Parking and Bridge Tolls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Transportation Services (taxis, shuttles, Lyft/Uber, ferries, etc.)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Event/Registration Fees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Checked Baggage</a:t>
            </a:r>
          </a:p>
          <a:p>
            <a:pPr marL="119063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b="1" i="1" u="sng" dirty="0">
              <a:highlight>
                <a:srgbClr val="FFFF00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66" y="5266943"/>
            <a:ext cx="12216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Miscellaneous travel rules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10.20.20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Non-reimbursable expenses: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Valet services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Entertainment expenses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Seat upgrades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First class airfare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These types of costs are considered personal preference and cannot be reimbursed.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338" y="5495543"/>
            <a:ext cx="814445" cy="91440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10591800" y="5266943"/>
            <a:ext cx="1371600" cy="1371600"/>
          </a:xfrm>
          <a:prstGeom prst="noSmoking">
            <a:avLst>
              <a:gd name="adj" fmla="val 58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2" y="385369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Receipt requirements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10.80.40  &amp; SAAM 10.60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338" y="5495543"/>
            <a:ext cx="814445" cy="91440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10591800" y="5266943"/>
            <a:ext cx="1371600" cy="1371600"/>
          </a:xfrm>
          <a:prstGeom prst="noSmoking">
            <a:avLst>
              <a:gd name="adj" fmla="val 58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D481EAA1-6531-4F01-925B-38A2E5B62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38443"/>
              </p:ext>
            </p:extLst>
          </p:nvPr>
        </p:nvGraphicFramePr>
        <p:xfrm>
          <a:off x="564217" y="1207151"/>
          <a:ext cx="699122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81">
                  <a:extLst>
                    <a:ext uri="{9D8B030D-6E8A-4147-A177-3AD203B41FA5}">
                      <a16:colId xmlns:a16="http://schemas.microsoft.com/office/drawing/2014/main" val="3942254312"/>
                    </a:ext>
                  </a:extLst>
                </a:gridCol>
                <a:gridCol w="2240121">
                  <a:extLst>
                    <a:ext uri="{9D8B030D-6E8A-4147-A177-3AD203B41FA5}">
                      <a16:colId xmlns:a16="http://schemas.microsoft.com/office/drawing/2014/main" val="1270785548"/>
                    </a:ext>
                  </a:extLst>
                </a:gridCol>
                <a:gridCol w="2240121">
                  <a:extLst>
                    <a:ext uri="{9D8B030D-6E8A-4147-A177-3AD203B41FA5}">
                      <a16:colId xmlns:a16="http://schemas.microsoft.com/office/drawing/2014/main" val="176324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18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84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Laundry/Dry Cleaning*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1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Uber/Lyft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9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Rental Car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6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Conference Reg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Meeting Room Rental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7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Fax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12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 Access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9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Checked Bags*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91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Overnight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2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4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Bus/Ferry/Bridge Toll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2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Taxi/Shuttle/Limo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81210"/>
                  </a:ext>
                </a:extLst>
              </a:tr>
            </a:tbl>
          </a:graphicData>
        </a:graphic>
      </p:graphicFrame>
      <p:sp>
        <p:nvSpPr>
          <p:cNvPr id="9" name="Half Frame 8">
            <a:extLst>
              <a:ext uri="{FF2B5EF4-FFF2-40B4-BE49-F238E27FC236}">
                <a16:creationId xmlns:a16="http://schemas.microsoft.com/office/drawing/2014/main" id="{51959970-F17C-48C1-A92D-54CB10F2ED40}"/>
              </a:ext>
            </a:extLst>
          </p:cNvPr>
          <p:cNvSpPr/>
          <p:nvPr/>
        </p:nvSpPr>
        <p:spPr>
          <a:xfrm rot="19348933" flipV="1">
            <a:off x="3900990" y="1571941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4C14125B-6488-42FA-977C-28EAE5C64BDE}"/>
              </a:ext>
            </a:extLst>
          </p:cNvPr>
          <p:cNvSpPr/>
          <p:nvPr/>
        </p:nvSpPr>
        <p:spPr>
          <a:xfrm rot="19348933" flipV="1">
            <a:off x="3900990" y="1886444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29A91AA-4E3F-44DA-AAE5-E4767E6D366D}"/>
              </a:ext>
            </a:extLst>
          </p:cNvPr>
          <p:cNvSpPr/>
          <p:nvPr/>
        </p:nvSpPr>
        <p:spPr>
          <a:xfrm rot="19348933" flipV="1">
            <a:off x="6264597" y="2601372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8045904D-F682-4DC4-88E7-5D81B3C4B5F6}"/>
              </a:ext>
            </a:extLst>
          </p:cNvPr>
          <p:cNvSpPr/>
          <p:nvPr/>
        </p:nvSpPr>
        <p:spPr>
          <a:xfrm rot="19348933" flipV="1">
            <a:off x="6264596" y="2254664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EDA7E5E-09A9-48B3-BCB2-B004F1BC2CFE}"/>
              </a:ext>
            </a:extLst>
          </p:cNvPr>
          <p:cNvSpPr/>
          <p:nvPr/>
        </p:nvSpPr>
        <p:spPr>
          <a:xfrm rot="19348933" flipV="1">
            <a:off x="6264596" y="3032356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214696F6-19E0-47EA-A65C-3AB4CE7A0314}"/>
              </a:ext>
            </a:extLst>
          </p:cNvPr>
          <p:cNvSpPr/>
          <p:nvPr/>
        </p:nvSpPr>
        <p:spPr>
          <a:xfrm rot="19348933" flipV="1">
            <a:off x="6264594" y="3414853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9631AF11-31ED-44A6-ADFB-43B738A17B2D}"/>
              </a:ext>
            </a:extLst>
          </p:cNvPr>
          <p:cNvSpPr/>
          <p:nvPr/>
        </p:nvSpPr>
        <p:spPr>
          <a:xfrm rot="19348933" flipV="1">
            <a:off x="6264592" y="3797350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E874D9E3-3840-4218-94A5-B33345B8A812}"/>
              </a:ext>
            </a:extLst>
          </p:cNvPr>
          <p:cNvSpPr/>
          <p:nvPr/>
        </p:nvSpPr>
        <p:spPr>
          <a:xfrm rot="19348933" flipV="1">
            <a:off x="6264590" y="4179847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38AAA15-B38D-407B-8168-F642EA056492}"/>
              </a:ext>
            </a:extLst>
          </p:cNvPr>
          <p:cNvSpPr/>
          <p:nvPr/>
        </p:nvSpPr>
        <p:spPr>
          <a:xfrm rot="19348933" flipV="1">
            <a:off x="6264588" y="4562344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2796E8F7-3EF7-47E5-A93F-CAB75B1819C6}"/>
              </a:ext>
            </a:extLst>
          </p:cNvPr>
          <p:cNvSpPr/>
          <p:nvPr/>
        </p:nvSpPr>
        <p:spPr>
          <a:xfrm rot="19348933" flipV="1">
            <a:off x="6264588" y="4909052"/>
            <a:ext cx="569352" cy="178546"/>
          </a:xfrm>
          <a:prstGeom prst="halfFrame">
            <a:avLst>
              <a:gd name="adj1" fmla="val 36742"/>
              <a:gd name="adj2" fmla="val 415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B7481-795F-4589-B9B5-6A1DD2C48354}"/>
              </a:ext>
            </a:extLst>
          </p:cNvPr>
          <p:cNvSpPr txBox="1"/>
          <p:nvPr/>
        </p:nvSpPr>
        <p:spPr>
          <a:xfrm>
            <a:off x="7555438" y="1504271"/>
            <a:ext cx="26969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Expenses exceeding $50 should be paid by or billed-to agency if possible.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u="sng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Send receipts to: </a:t>
            </a:r>
            <a:r>
              <a:rPr lang="en-US" b="1" i="1" dirty="0">
                <a:hlinkClick r:id="rId4"/>
              </a:rPr>
              <a:t>Travel.Safs@des.wa.gov</a:t>
            </a:r>
            <a:endParaRPr lang="en-US" b="1" i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/>
              <a:t>Include Reimbursement Request ID or Trip ID in email subject line </a:t>
            </a:r>
          </a:p>
        </p:txBody>
      </p:sp>
    </p:spTree>
    <p:extLst>
      <p:ext uri="{BB962C8B-B14F-4D97-AF65-F5344CB8AC3E}">
        <p14:creationId xmlns:p14="http://schemas.microsoft.com/office/powerpoint/2010/main" val="285170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Receipt requirements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10.80.40  &amp; SAAM 10.60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5"/>
            <a:ext cx="9098617" cy="4866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Why require receipts?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Maintain transparency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Prevent abuse of reimbursement processes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Safeguard public funds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Avoid audit findings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The bottom line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documentation is better than less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Submit all required receipts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Submit optional receipts when able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**SAFS AP may reach out for optional receipts**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>
              <a:spcBef>
                <a:spcPts val="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338" y="5495543"/>
            <a:ext cx="814445" cy="91440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10591800" y="5266943"/>
            <a:ext cx="1371600" cy="1371600"/>
          </a:xfrm>
          <a:prstGeom prst="noSmoking">
            <a:avLst>
              <a:gd name="adj" fmla="val 58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3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Prior approval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 &amp; 10.30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10.10.50: </a:t>
            </a:r>
            <a:r>
              <a:rPr lang="en-US" dirty="0"/>
              <a:t>Out-of-state travel (except neighboring counties)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10.30.30: </a:t>
            </a:r>
            <a:r>
              <a:rPr lang="en-US" dirty="0"/>
              <a:t>Lodging less than 50 miles from the closer of either the traveler’s residence or official station, when one of the following conditions is met: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To avoid a traveler driving back and forth for back-to-back late night/early morning business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When the health and safety of the traveler is a concern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When an agency can demonstrate that staying overnight is more economical to the state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C000E37D-366F-4E08-8108-620C84C54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24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Prior approval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10.30.20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Lodging over per diem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Up to 150% - must meet at least 1 of the 6 exceptions in section (a)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Traveler is assigned to accompany an elected official and required to stay in the same facility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Temporary cost escalation in the area during special events or disasters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Savings from staying at a different location are consumed by an increase in transportation costs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Expected business interaction and maximum benefit will be achieved 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To comply with ADA provisions, or the health and safety of a traveler is at risk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More economical to acquire a suite rather than both a meeting room and a room for lodging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Exceeds 150% - must meet all 3 of the exceptions in section (b)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Expected business interaction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Maximum benefit will be achieved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/>
              <a:t>Lowest available advertised 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7D53285A-3529-46B3-8560-7264727F0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30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Air travel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10.50.40 to 10.50.80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Statewide Master Contract 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Alaska Air - </a:t>
            </a:r>
            <a:r>
              <a:rPr lang="en-US" dirty="0" err="1">
                <a:hlinkClick r:id="rId3"/>
              </a:rPr>
              <a:t>EasyBiz</a:t>
            </a:r>
            <a:endParaRPr lang="en-US" dirty="0"/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Approved Travel Agents under </a:t>
            </a:r>
            <a:r>
              <a:rPr lang="en-US" dirty="0">
                <a:hlinkClick r:id="rId4"/>
              </a:rPr>
              <a:t>master contract 02219</a:t>
            </a:r>
            <a:endParaRPr lang="en-US" dirty="0"/>
          </a:p>
          <a:p>
            <a:pPr marL="119063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Purchase airfare with agency Charge Card 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Employees/Commissioners must not purchase airfare with personal funds, unless the state charge card system is not available.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Depending on the circumstances, the reimbursable amount may be capped at the contracted government rate.</a:t>
            </a:r>
          </a:p>
          <a:p>
            <a:pPr marL="119063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Agency cannot purchase or reimburse: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Seat upgrades (except ADA accommodations)</a:t>
            </a:r>
          </a:p>
          <a:p>
            <a:pPr marL="34766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Business or First-Class travel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47" y="5338763"/>
            <a:ext cx="12051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9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2192000" cy="1828800"/>
          </a:xfrm>
        </p:spPr>
        <p:txBody>
          <a:bodyPr>
            <a:noAutofit/>
          </a:bodyPr>
          <a:lstStyle/>
          <a:p>
            <a:r>
              <a:rPr lang="en-US" dirty="0" err="1"/>
              <a:t>Tems</a:t>
            </a:r>
            <a:r>
              <a:rPr lang="en-US" dirty="0"/>
              <a:t> refresher </a:t>
            </a:r>
            <a:br>
              <a:rPr lang="en-US" dirty="0"/>
            </a:br>
            <a:r>
              <a:rPr lang="en-US" sz="2700" b="0" i="1" dirty="0"/>
              <a:t>user requests, tips &amp; tricks</a:t>
            </a:r>
            <a:endParaRPr lang="en-US" dirty="0"/>
          </a:p>
        </p:txBody>
      </p:sp>
      <p:pic>
        <p:nvPicPr>
          <p:cNvPr id="3" name="Picture 2" descr="Settings icon" title="Setting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437331"/>
            <a:ext cx="1828800" cy="1329229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7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TEMS links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2" y="1657042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TEMS website:</a:t>
            </a:r>
            <a:endParaRPr lang="en-US" dirty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hlinkClick r:id="rId3"/>
              </a:rPr>
              <a:t>https://tems.ofm.wa.gov</a:t>
            </a:r>
            <a:r>
              <a:rPr lang="en-US" b="1" dirty="0"/>
              <a:t> 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dirty="0"/>
              <a:t>New User Request:</a:t>
            </a:r>
          </a:p>
          <a:p>
            <a:pPr>
              <a:spcBef>
                <a:spcPts val="0"/>
              </a:spcBef>
            </a:pPr>
            <a:r>
              <a:rPr lang="en-US" b="1" dirty="0">
                <a:hlinkClick r:id="rId4"/>
              </a:rPr>
              <a:t>https://des.wa.gov/services/hr-finance/small-agency-services/small-agency-financial-services/tems-access-request-form</a:t>
            </a:r>
            <a:r>
              <a:rPr lang="en-US" b="1" dirty="0"/>
              <a:t> 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Preparer name &amp; email – only fill out the top section if someone will be preparing TEMS on behalf of the traveler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Supervisor/manager – this is the traveler’s approver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Approver/preparer – only check YES in these fields if the traveler will be approving or preparing other traveler’s requests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24" y="5338763"/>
            <a:ext cx="106175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policy game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87630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Answer the poll questions about SAFS agency policy status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82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0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Tems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tips &amp; TRICKS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Microsoft Edge and Google Chrome are currently the only browsers that fully support TEMS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Submitting a request is a two step process: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a trip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a reimbursement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Attach trip(s) to the reimbursement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Send for approval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/>
              <a:t>Per Diem rates:</a:t>
            </a:r>
          </a:p>
          <a:p>
            <a:pPr marL="342900" lvl="1" indent="-223838">
              <a:spcBef>
                <a:spcPts val="0"/>
              </a:spcBef>
            </a:pPr>
            <a:r>
              <a:rPr lang="en-US" dirty="0"/>
              <a:t>Washington rates will be auto-filled</a:t>
            </a:r>
          </a:p>
          <a:p>
            <a:pPr marL="342900" lvl="1" indent="-223838">
              <a:spcBef>
                <a:spcPts val="0"/>
              </a:spcBef>
            </a:pPr>
            <a:r>
              <a:rPr lang="en-US" dirty="0"/>
              <a:t>Out-of-state will default to the lowest rate – so be sure to update</a:t>
            </a:r>
          </a:p>
          <a:p>
            <a:pPr marL="342900" lvl="1" indent="-223838">
              <a:spcBef>
                <a:spcPts val="0"/>
              </a:spcBef>
            </a:pPr>
            <a:r>
              <a:rPr lang="en-US" dirty="0"/>
              <a:t>International rates can be manually entered if not available from the drop 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Picture 8" descr="Search icon" title="Search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338233"/>
            <a:ext cx="1371600" cy="13726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309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0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Tems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Live demo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How </a:t>
            </a:r>
            <a:r>
              <a:rPr lang="en-US"/>
              <a:t>to create a </a:t>
            </a:r>
            <a:r>
              <a:rPr lang="en-US" dirty="0"/>
              <a:t>travel reimbursement: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Picture 8" descr="Search icon" title="Search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338233"/>
            <a:ext cx="1371600" cy="137265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70775-4B85-433E-968C-590A8634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2605086"/>
            <a:ext cx="64960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6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0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147109"/>
            <a:ext cx="9744075" cy="88618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Tems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– approver side 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534" y="833438"/>
            <a:ext cx="10645254" cy="60245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Review Tab – contains reimbursement requests submitted to the approver.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What can/should the approver do in a reimbursement?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/>
              <a:t>Check for accuracy of travel details 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/>
              <a:t>Modify anything in the trip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/>
              <a:t>Reroute the trip back to requestor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/>
              <a:t>Approve/Deny the trip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i="1" dirty="0"/>
              <a:t>	Any trouble with TEMS, reach out </a:t>
            </a:r>
            <a:r>
              <a:rPr lang="en-US" i="1" dirty="0"/>
              <a:t>to:</a:t>
            </a:r>
          </a:p>
          <a:p>
            <a:pPr>
              <a:spcBef>
                <a:spcPts val="0"/>
              </a:spcBef>
            </a:pPr>
            <a:r>
              <a:rPr lang="en-US" i="1" dirty="0"/>
              <a:t>	 travel.safs@des.wa.gov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Picture 8" descr="Search icon" title="Search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338233"/>
            <a:ext cx="1371600" cy="137265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EB788-C95E-4D8F-8C83-11FE16CF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4" y="1719618"/>
            <a:ext cx="6184074" cy="1139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A36D5-0515-4909-9389-35FCB6475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047" y="3030952"/>
            <a:ext cx="5101419" cy="37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9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2192000" cy="1828800"/>
          </a:xfrm>
        </p:spPr>
        <p:txBody>
          <a:bodyPr>
            <a:noAutofit/>
          </a:bodyPr>
          <a:lstStyle/>
          <a:p>
            <a:r>
              <a:rPr lang="en-US" dirty="0"/>
              <a:t>Meeting basics</a:t>
            </a:r>
            <a:br>
              <a:rPr lang="en-US" dirty="0"/>
            </a:br>
            <a:r>
              <a:rPr lang="en-US" sz="2700" b="0" i="1" dirty="0"/>
              <a:t>meals, coffee, light refreshments</a:t>
            </a:r>
            <a:endParaRPr lang="en-US" dirty="0"/>
          </a:p>
        </p:txBody>
      </p:sp>
      <p:pic>
        <p:nvPicPr>
          <p:cNvPr id="3" name="Picture 2" descr="Settings icon" title="Setting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437331"/>
            <a:ext cx="1828800" cy="1329229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989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Coffee &amp; light refreshments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saam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70.10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Agency policy and procedure is required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Prior </a:t>
            </a:r>
            <a:r>
              <a:rPr lang="en-US" dirty="0"/>
              <a:t>approval is required for each meeting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Refreshments can be served when: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Purpose of meeting is to conduct state business or formal training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Integral part of the meeting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Receipt(s) for actual costs are retained and submitted with payment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Meeting takes place away from regular workplace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Boards &amp; commissions may provide coffee/refreshments at official public meetings, including executive sessions.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1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Meals with meetings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saam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70.15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Agency policy and procedure is required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Prior </a:t>
            </a:r>
            <a:r>
              <a:rPr lang="en-US" dirty="0"/>
              <a:t>approval is required for each meeting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Meals can be served when: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Purpose of meeting is to conduct state business or formal training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Integral part of the meeting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Receipt(s) for actual costs are retained and submitted with payment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Meeting takes place away from regular workplace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Meals are to only be served to state employees or state officials and must be within the per diem allowance (including taxes, tips, and delivery fees).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0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Other considerations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saam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70.10 &amp; 70.15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971674"/>
            <a:ext cx="9098617" cy="48863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Documentation required: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Signed prior approval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Purpose of the meeting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List of meeting attendees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Meals, coffee, or refreshments are </a:t>
            </a:r>
            <a:r>
              <a:rPr lang="en-US" b="1" dirty="0"/>
              <a:t>prohibited</a:t>
            </a:r>
            <a:r>
              <a:rPr lang="en-US" dirty="0"/>
              <a:t> when: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Agency anniversaries, individual employee receptions (new hire, retiring, elected, etc.)**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Hosting activities: social rather than governmental business events, such as lobbying.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**</a:t>
            </a:r>
            <a:r>
              <a:rPr lang="en-US" i="1" dirty="0"/>
              <a:t>All-staff meetings/general employee recognition is okay.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27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534" y="821850"/>
            <a:ext cx="10648334" cy="73353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Telework For out of state &amp; out of area employees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7332" y="1805719"/>
            <a:ext cx="9098617" cy="414702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OFM guidance found here: </a:t>
            </a:r>
            <a:r>
              <a:rPr lang="en-US" dirty="0">
                <a:hlinkClick r:id="rId3"/>
              </a:rPr>
              <a:t>Out-of-state remote work guidance and resources | Office of Financial Management (wa.gov)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1143000" lvl="1">
              <a:spcBef>
                <a:spcPts val="0"/>
              </a:spcBef>
            </a:pPr>
            <a:r>
              <a:rPr lang="en-US" dirty="0"/>
              <a:t>Create telework agreements!</a:t>
            </a:r>
          </a:p>
          <a:p>
            <a:pPr marL="1143000" lvl="1">
              <a:spcBef>
                <a:spcPts val="0"/>
              </a:spcBef>
            </a:pPr>
            <a:r>
              <a:rPr lang="en-US" dirty="0"/>
              <a:t>“The telework agreement that the agency creates with the out-of-state teleworker will establish who covers the cost of travel after a review of SAAM requirements, and any other necessary details.”</a:t>
            </a:r>
          </a:p>
          <a:p>
            <a:pPr marL="1143000" lvl="1">
              <a:spcBef>
                <a:spcPts val="0"/>
              </a:spcBef>
            </a:pPr>
            <a:r>
              <a:rPr lang="en-US" dirty="0"/>
              <a:t>Consider Official Residence &amp; Official Worksite rules.  Travel from residence to worksite is considered non-reimbursable normal commute.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33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367028"/>
            <a:ext cx="12191999" cy="92354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CONTACT INFO</a:t>
            </a:r>
          </a:p>
        </p:txBody>
      </p:sp>
      <p:grpSp>
        <p:nvGrpSpPr>
          <p:cNvPr id="4" name="Group 3" descr="Email icon" title="Email icon"/>
          <p:cNvGrpSpPr>
            <a:grpSpLocks noChangeAspect="1"/>
          </p:cNvGrpSpPr>
          <p:nvPr/>
        </p:nvGrpSpPr>
        <p:grpSpPr>
          <a:xfrm>
            <a:off x="91440" y="2573050"/>
            <a:ext cx="1027341" cy="993110"/>
            <a:chOff x="2952315" y="3455602"/>
            <a:chExt cx="1322321" cy="1278261"/>
          </a:xfrm>
        </p:grpSpPr>
        <p:sp>
          <p:nvSpPr>
            <p:cNvPr id="5" name="Oval 4"/>
            <p:cNvSpPr/>
            <p:nvPr/>
          </p:nvSpPr>
          <p:spPr>
            <a:xfrm>
              <a:off x="2952315" y="3455602"/>
              <a:ext cx="1322321" cy="1278261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691" y="3871708"/>
              <a:ext cx="662434" cy="455385"/>
            </a:xfrm>
            <a:prstGeom prst="rect">
              <a:avLst/>
            </a:prstGeom>
          </p:spPr>
        </p:pic>
      </p:grpSp>
      <p:grpSp>
        <p:nvGrpSpPr>
          <p:cNvPr id="7" name="Group 6" descr="Call icon" title="Call icon"/>
          <p:cNvGrpSpPr>
            <a:grpSpLocks noChangeAspect="1"/>
          </p:cNvGrpSpPr>
          <p:nvPr/>
        </p:nvGrpSpPr>
        <p:grpSpPr>
          <a:xfrm>
            <a:off x="91440" y="91440"/>
            <a:ext cx="1027341" cy="993110"/>
            <a:chOff x="2952315" y="1837853"/>
            <a:chExt cx="1322321" cy="1278261"/>
          </a:xfrm>
        </p:grpSpPr>
        <p:sp>
          <p:nvSpPr>
            <p:cNvPr id="8" name="Oval 7"/>
            <p:cNvSpPr/>
            <p:nvPr/>
          </p:nvSpPr>
          <p:spPr>
            <a:xfrm>
              <a:off x="2952315" y="1837853"/>
              <a:ext cx="1322321" cy="1278261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221" y="2182398"/>
              <a:ext cx="580546" cy="5796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-1" y="4519136"/>
            <a:ext cx="6089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Travel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Policy, TEMS Admin: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Segoe UI"/>
                <a:hlinkClick r:id="rId5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hlinkClick r:id="rId5"/>
              </a:rPr>
              <a:t>ravel.safs@des.wa.gov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360-407-8183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3" name="Group 12" descr="Notification icon" title="Notification icon"/>
          <p:cNvGrpSpPr>
            <a:grpSpLocks noChangeAspect="1"/>
          </p:cNvGrpSpPr>
          <p:nvPr/>
        </p:nvGrpSpPr>
        <p:grpSpPr>
          <a:xfrm>
            <a:off x="88346" y="1332245"/>
            <a:ext cx="1027341" cy="993110"/>
            <a:chOff x="4904705" y="1837853"/>
            <a:chExt cx="1322321" cy="1278261"/>
          </a:xfrm>
        </p:grpSpPr>
        <p:sp>
          <p:nvSpPr>
            <p:cNvPr id="14" name="Oval 13"/>
            <p:cNvSpPr/>
            <p:nvPr/>
          </p:nvSpPr>
          <p:spPr>
            <a:xfrm>
              <a:off x="4904705" y="1837853"/>
              <a:ext cx="1322321" cy="1278261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91" y="2146234"/>
              <a:ext cx="610828" cy="69483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9903" y="4519136"/>
            <a:ext cx="6089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Meeting Rules: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7"/>
              </a:rPr>
              <a:t>APquestions.safs@des.wa.gov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360-407-8183</a:t>
            </a:r>
          </a:p>
        </p:txBody>
      </p:sp>
    </p:spTree>
    <p:extLst>
      <p:ext uri="{BB962C8B-B14F-4D97-AF65-F5344CB8AC3E}">
        <p14:creationId xmlns:p14="http://schemas.microsoft.com/office/powerpoint/2010/main" val="3117349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  <a:r>
              <a:rPr lang="en-US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7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policy game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819963"/>
            <a:ext cx="9098617" cy="876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Out of 34 small agencies with AP services, how many travel policies are more than 5 years old?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C99A2E-0A59-4EBF-98DF-687B30143260}"/>
              </a:ext>
            </a:extLst>
          </p:cNvPr>
          <p:cNvGrpSpPr/>
          <p:nvPr/>
        </p:nvGrpSpPr>
        <p:grpSpPr>
          <a:xfrm>
            <a:off x="1228724" y="2702029"/>
            <a:ext cx="6391276" cy="3852520"/>
            <a:chOff x="1228724" y="2702029"/>
            <a:chExt cx="6391276" cy="385252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F0521C0-A0FB-4FD6-8B66-48D1925A995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7492630"/>
                </p:ext>
              </p:extLst>
            </p:nvPr>
          </p:nvGraphicFramePr>
          <p:xfrm>
            <a:off x="1228724" y="2702029"/>
            <a:ext cx="6391276" cy="3852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609F31-156A-4AC2-8450-AE07AC7ACB19}"/>
                </a:ext>
              </a:extLst>
            </p:cNvPr>
            <p:cNvSpPr/>
            <p:nvPr/>
          </p:nvSpPr>
          <p:spPr>
            <a:xfrm>
              <a:off x="1547543" y="4400339"/>
              <a:ext cx="3975802" cy="18815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4459B8-7620-443D-BFC6-C6CF12A93CF2}"/>
                </a:ext>
              </a:extLst>
            </p:cNvPr>
            <p:cNvSpPr txBox="1"/>
            <p:nvPr/>
          </p:nvSpPr>
          <p:spPr>
            <a:xfrm>
              <a:off x="3200852" y="3995866"/>
              <a:ext cx="5084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1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1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4" y="871374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What is the outdated 3 hour rule still found in some agency travel policies?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4" y="2905125"/>
            <a:ext cx="9098617" cy="41362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“3 hour rule” is an outdated SAAM rule still found in some agency travel policies.  It indicated that a traveler had to be in travel status for 3 hours past their normal shift to qualify for meal reimbursement.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It has been replaced in SAAM with the “11 hour rule.”  For non-overnight travel, a traveler must be in travel status for 11 hours to be eligible for meals reimbursement.</a:t>
            </a:r>
          </a:p>
          <a:p>
            <a:pPr>
              <a:spcBef>
                <a:spcPts val="0"/>
              </a:spcBef>
            </a:pP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6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4" y="871374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Tips/gratuity for uber expenses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4" y="2261652"/>
            <a:ext cx="9098617" cy="413625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Per SAAM “customary tip or gratuity” for uber/</a:t>
            </a:r>
            <a:r>
              <a:rPr lang="en-US" dirty="0" err="1"/>
              <a:t>lyft</a:t>
            </a:r>
            <a:r>
              <a:rPr lang="en-US" dirty="0"/>
              <a:t>/taxis are reimbursable.  If the tip causes the expense to go over $50 a receipt should be submitted.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SAAM does not prescribe a specific tip percentage, it only uses the language “customary tip or gratuity.”  An agency could establish internally an acceptable tip percentage and include that in internal agency policy.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19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4" y="107838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Do meal periods have to be a specific amount of time, or could an agency have dinner as for example 4-7pm?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4" y="2890302"/>
            <a:ext cx="9098617" cy="413625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Agencies determine meal periods with internal agency travel policy.  SAAM does not prescribe any details on the times or length of meal periods.  Most agencies use 1 hour meal periods.  Keep in mind that a traveler has to be in travel status for the entire meal period, so dinner from 4-7pm would for example exclude a traveler that left at 5pm for an overnight trip from being eligible for dinner.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5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4" y="107838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Provided meals and meeting agendas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4" y="2395002"/>
            <a:ext cx="9098617" cy="413625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For normal travel, provided meals do not require an agenda or other substantiation.  Travelers should not claim any meals that were provided.  Conference registrations sometimes substantiate which meals were provided.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For meals with meetings and coffee/light refreshments meeting agendas and attendee lists should be included with the pre-approval forms.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7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4" y="107838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Provided meals &amp; “continental breakfasts”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4" y="2890302"/>
            <a:ext cx="9098617" cy="413625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Per SAAM 10.40.20.d: “Meal payments are not required to be reduced for continental breakfasts”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507575"/>
            <a:ext cx="1371600" cy="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policy game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819963"/>
            <a:ext cx="9098617" cy="876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Out of 34 agencies, how many travel policies reference the outdated “3 hours beyond shift” per diem rule?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DF10C06-E07F-4137-9673-184A2FD95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127318"/>
              </p:ext>
            </p:extLst>
          </p:nvPr>
        </p:nvGraphicFramePr>
        <p:xfrm>
          <a:off x="1228724" y="2951608"/>
          <a:ext cx="6617855" cy="373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policy game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819963"/>
            <a:ext cx="9098617" cy="876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is the most common breakfast meal period set by agency policy?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1DD820E-3402-4312-A01E-C1EB3BCC6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83432"/>
              </p:ext>
            </p:extLst>
          </p:nvPr>
        </p:nvGraphicFramePr>
        <p:xfrm>
          <a:off x="1264583" y="2790031"/>
          <a:ext cx="6307137" cy="37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14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policy game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819963"/>
            <a:ext cx="9098617" cy="876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is the most common lunch meal period set by agency policy?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DA8732-C213-447F-868E-A9AC67D4C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187282"/>
              </p:ext>
            </p:extLst>
          </p:nvPr>
        </p:nvGraphicFramePr>
        <p:xfrm>
          <a:off x="1264583" y="3032830"/>
          <a:ext cx="8987781" cy="338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68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policy game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i="1" dirty="0"/>
              <a:t>SAAM 10.10.10</a:t>
            </a:r>
            <a:endParaRPr lang="en-US" sz="2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583" y="1819963"/>
            <a:ext cx="9098617" cy="876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is the most common dinner meal period set by agency policy?</a:t>
            </a:r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Document icon" title="Document icon">
            <a:extLst>
              <a:ext uri="{FF2B5EF4-FFF2-40B4-BE49-F238E27FC236}">
                <a16:creationId xmlns:a16="http://schemas.microsoft.com/office/drawing/2014/main" id="{4E5B210B-7BD6-445D-8C89-156E1F952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55" y="5341114"/>
            <a:ext cx="1045090" cy="1371600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85FF99-F6CB-42C7-94F0-7099AFB5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03780"/>
              </p:ext>
            </p:extLst>
          </p:nvPr>
        </p:nvGraphicFramePr>
        <p:xfrm>
          <a:off x="1264583" y="2951608"/>
          <a:ext cx="6530908" cy="350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84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3200" y="-2"/>
            <a:ext cx="18288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1" y="409575"/>
            <a:ext cx="9744075" cy="7335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Travel trends</a:t>
            </a:r>
            <a:endParaRPr lang="en-US" sz="2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9" descr="Search icon" title="Search icon">
            <a:extLst>
              <a:ext uri="{FF2B5EF4-FFF2-40B4-BE49-F238E27FC236}">
                <a16:creationId xmlns:a16="http://schemas.microsoft.com/office/drawing/2014/main" id="{F76479A6-DC54-4765-B0D4-40567155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1959"/>
            <a:ext cx="1371600" cy="1372659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7C3EF8-A13F-42BE-A890-9ECADBFBF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291512"/>
              </p:ext>
            </p:extLst>
          </p:nvPr>
        </p:nvGraphicFramePr>
        <p:xfrm>
          <a:off x="505618" y="1575593"/>
          <a:ext cx="11180763" cy="48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77732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ES PowerPoint Templ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B355E"/>
      </a:accent1>
      <a:accent2>
        <a:srgbClr val="1995BA"/>
      </a:accent2>
      <a:accent3>
        <a:srgbClr val="E5E4E4"/>
      </a:accent3>
      <a:accent4>
        <a:srgbClr val="FBD05E"/>
      </a:accent4>
      <a:accent5>
        <a:srgbClr val="E96057"/>
      </a:accent5>
      <a:accent6>
        <a:srgbClr val="000000"/>
      </a:accent6>
      <a:hlink>
        <a:srgbClr val="000000"/>
      </a:hlink>
      <a:folHlink>
        <a:srgbClr val="000000"/>
      </a:folHlink>
    </a:clrScheme>
    <a:fontScheme name="DES PowerPoi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il 2021 - PPT template" id="{969263B7-CA04-43A8-880B-ED321D10BBD8}" vid="{F79CDD35-5255-47BA-8320-690C4BEB9F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2284</Words>
  <Application>Microsoft Office PowerPoint</Application>
  <PresentationFormat>Widescreen</PresentationFormat>
  <Paragraphs>366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Segoe UI</vt:lpstr>
      <vt:lpstr>Ubuntu</vt:lpstr>
      <vt:lpstr>1_Office Theme</vt:lpstr>
      <vt:lpstr>Travel workshop</vt:lpstr>
      <vt:lpstr>agenda</vt:lpstr>
      <vt:lpstr>Travel policy game SAAM 10.10.10</vt:lpstr>
      <vt:lpstr>Travel policy game SAAM 10.10.10</vt:lpstr>
      <vt:lpstr>Travel policy game SAAM 10.10.10</vt:lpstr>
      <vt:lpstr>Travel policy game SAAM 10.10.10</vt:lpstr>
      <vt:lpstr>Travel policy game SAAM 10.10.10</vt:lpstr>
      <vt:lpstr>Travel policy game SAAM 10.10.10</vt:lpstr>
      <vt:lpstr>Travel trends</vt:lpstr>
      <vt:lpstr>Travel trends</vt:lpstr>
      <vt:lpstr>Travel trends</vt:lpstr>
      <vt:lpstr>Travel trends</vt:lpstr>
      <vt:lpstr>Travel trends</vt:lpstr>
      <vt:lpstr>SAAM Travel Policy Review  policy, rates, and rules</vt:lpstr>
      <vt:lpstr>Lodging Reimbursements SAAM 10.30</vt:lpstr>
      <vt:lpstr>Lodging reservations NASPO value point</vt:lpstr>
      <vt:lpstr>meal Reimbursements saam 10.40</vt:lpstr>
      <vt:lpstr>meal Reimbursements saam 10.40.50.b</vt:lpstr>
      <vt:lpstr>Reimbursement rates SAAM 10.90.20</vt:lpstr>
      <vt:lpstr>Mileage reimbursements SAAM 10.50</vt:lpstr>
      <vt:lpstr>Miscellaneous travel rules SAAM 10.60.10</vt:lpstr>
      <vt:lpstr>Miscellaneous travel rules SAAM 10.20.20</vt:lpstr>
      <vt:lpstr>Receipt requirements SAAM 10.80.40  &amp; SAAM 10.60</vt:lpstr>
      <vt:lpstr>Receipt requirements SAAM 10.80.40  &amp; SAAM 10.60</vt:lpstr>
      <vt:lpstr>Prior approval SAAM 10.10 &amp; 10.30</vt:lpstr>
      <vt:lpstr>Prior approval SAAM 10.30.20</vt:lpstr>
      <vt:lpstr>Air travel SAAM 10.50.40 to 10.50.80</vt:lpstr>
      <vt:lpstr>Tems refresher  user requests, tips &amp; tricks</vt:lpstr>
      <vt:lpstr>TEMS links</vt:lpstr>
      <vt:lpstr>Tems tips &amp; TRICKS</vt:lpstr>
      <vt:lpstr>Tems Live demo</vt:lpstr>
      <vt:lpstr>Tems – approver side </vt:lpstr>
      <vt:lpstr>Meeting basics meals, coffee, light refreshments</vt:lpstr>
      <vt:lpstr>Coffee &amp; light refreshments saam 70.10</vt:lpstr>
      <vt:lpstr>Meals with meetings saam 70.15</vt:lpstr>
      <vt:lpstr>Other considerations saam 70.10 &amp; 70.15</vt:lpstr>
      <vt:lpstr>Telework For out of state &amp; out of area employees</vt:lpstr>
      <vt:lpstr>PowerPoint Presentation</vt:lpstr>
      <vt:lpstr>Questions?</vt:lpstr>
      <vt:lpstr>What is the outdated 3 hour rule still found in some agency travel policies?</vt:lpstr>
      <vt:lpstr>Tips/gratuity for uber expenses</vt:lpstr>
      <vt:lpstr>Do meal periods have to be a specific amount of time, or could an agency have dinner as for example 4-7pm?</vt:lpstr>
      <vt:lpstr>Provided meals and meeting agendas</vt:lpstr>
      <vt:lpstr>Provided meals &amp; “continental breakfasts”</vt:lpstr>
    </vt:vector>
  </TitlesOfParts>
  <Company>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&amp; pcard workshop</dc:title>
  <dc:creator>Parker, Sarah (DES)</dc:creator>
  <cp:lastModifiedBy>McClanahan, Gwen (DES)</cp:lastModifiedBy>
  <cp:revision>101</cp:revision>
  <dcterms:created xsi:type="dcterms:W3CDTF">2021-09-23T13:47:59Z</dcterms:created>
  <dcterms:modified xsi:type="dcterms:W3CDTF">2022-11-02T18:26:32Z</dcterms:modified>
</cp:coreProperties>
</file>