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78" r:id="rId5"/>
    <p:sldId id="374" r:id="rId6"/>
    <p:sldId id="384" r:id="rId7"/>
    <p:sldId id="406" r:id="rId8"/>
    <p:sldId id="404" r:id="rId9"/>
    <p:sldId id="415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03" r:id="rId19"/>
  </p:sldIdLst>
  <p:sldSz cx="9144000" cy="6858000" type="letter"/>
  <p:notesSz cx="7010400" cy="9296400"/>
  <p:defaultTextStyle>
    <a:defPPr>
      <a:defRPr lang="en-US"/>
    </a:defPPr>
    <a:lvl1pPr marL="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cks, Jarrett (DES)" initials="JS" lastIdx="12" clrIdx="0"/>
  <p:cmAuthor id="1" name="Kent, Linda (DES)" initials="KL" lastIdx="3" clrIdx="1"/>
  <p:cmAuthor id="2" name="Berntsen, Teresa (OMWBE)" initials="TB" lastIdx="6" clrIdx="2"/>
  <p:cmAuthor id="3" name="Kent, Linda (DES)" initials="KL(" lastIdx="8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65A"/>
    <a:srgbClr val="D665F5"/>
    <a:srgbClr val="000099"/>
    <a:srgbClr val="66FF99"/>
    <a:srgbClr val="808000"/>
    <a:srgbClr val="996633"/>
    <a:srgbClr val="BADDF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4" autoAdjust="0"/>
    <p:restoredTop sz="66438" autoAdjust="0"/>
  </p:normalViewPr>
  <p:slideViewPr>
    <p:cSldViewPr>
      <p:cViewPr varScale="1">
        <p:scale>
          <a:sx n="74" d="100"/>
          <a:sy n="74" d="100"/>
        </p:scale>
        <p:origin x="319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576" y="12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7C8C46E3-1556-458E-990F-9F7DF6FB839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D4317B2E-4AE7-410E-8074-55C322C37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BA21934A-1856-489A-A437-448A9F756155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AE5CE95-D67D-4413-993E-E5657B328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7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0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2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40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1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77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3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8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 to:</a:t>
            </a:r>
            <a:endParaRPr lang="en-US" sz="2800" dirty="0" smtClean="0"/>
          </a:p>
          <a:p>
            <a:pPr lvl="2"/>
            <a:r>
              <a:rPr lang="en-US" dirty="0" smtClean="0"/>
              <a:t>Craft a common definition of business and functional requirements to be included in OMWBE reporting or tracking through an alternative system</a:t>
            </a:r>
            <a:endParaRPr lang="en-US" sz="2400" dirty="0" smtClean="0"/>
          </a:p>
          <a:p>
            <a:pPr lvl="2"/>
            <a:r>
              <a:rPr lang="en-US" dirty="0" smtClean="0"/>
              <a:t>A definition of scope and high-level design for the Business Diversity Interface</a:t>
            </a:r>
            <a:endParaRPr lang="en-US" sz="2400" dirty="0" smtClean="0"/>
          </a:p>
          <a:p>
            <a:pPr lvl="2"/>
            <a:r>
              <a:rPr lang="en-US" dirty="0" smtClean="0"/>
              <a:t>Development of the plan for detailed design and system implementation.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5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5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Certification: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Phase II date to 10/1/17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will reflect when we go live for online applications.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E5CE95-D67D-4413-993E-E5657B328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2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6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5CE95-D67D-4413-993E-E5657B3282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5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E1E-F2A5-41E6-AF78-0242787124E9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1066800" cy="32918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314E744-70F6-4E16-80E5-66D8DBF5BD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1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B741-2236-469A-9B48-79AAD2FAA73C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524D-BB55-4960-A4E6-E54F5655FB59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1" y="6356351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1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F11C-963D-40A3-AF6C-DD8414B8966E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1C21-2487-4531-992A-62FEC00C8BA7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DFE-48DE-4EED-87AB-EC7884B11038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066800" cy="32918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314E744-70F6-4E16-80E5-66D8DBF5BD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070" indent="0">
              <a:buNone/>
              <a:defRPr sz="2000" b="1"/>
            </a:lvl2pPr>
            <a:lvl3pPr marL="914139" indent="0">
              <a:buNone/>
              <a:defRPr sz="1800" b="1"/>
            </a:lvl3pPr>
            <a:lvl4pPr marL="1371208" indent="0">
              <a:buNone/>
              <a:defRPr sz="1600" b="1"/>
            </a:lvl4pPr>
            <a:lvl5pPr marL="1828278" indent="0">
              <a:buNone/>
              <a:defRPr sz="1600" b="1"/>
            </a:lvl5pPr>
            <a:lvl6pPr marL="2285348" indent="0">
              <a:buNone/>
              <a:defRPr sz="1600" b="1"/>
            </a:lvl6pPr>
            <a:lvl7pPr marL="2742417" indent="0">
              <a:buNone/>
              <a:defRPr sz="1600" b="1"/>
            </a:lvl7pPr>
            <a:lvl8pPr marL="3199487" indent="0">
              <a:buNone/>
              <a:defRPr sz="1600" b="1"/>
            </a:lvl8pPr>
            <a:lvl9pPr marL="36565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2A1F-054A-4FEC-A01A-9CDE84564FBD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955-EC34-4911-9F36-86B17213E940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A30F-D2D6-4AA1-B591-BE2EB7E87CA1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1066800" cy="32918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314E744-70F6-4E16-80E5-66D8DBF5BD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1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1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9E85-7533-457A-B539-673143BB7E88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39" indent="0">
              <a:buNone/>
              <a:defRPr sz="2400"/>
            </a:lvl3pPr>
            <a:lvl4pPr marL="1371208" indent="0">
              <a:buNone/>
              <a:defRPr sz="2000"/>
            </a:lvl4pPr>
            <a:lvl5pPr marL="1828278" indent="0">
              <a:buNone/>
              <a:defRPr sz="2000"/>
            </a:lvl5pPr>
            <a:lvl6pPr marL="2285348" indent="0">
              <a:buNone/>
              <a:defRPr sz="2000"/>
            </a:lvl6pPr>
            <a:lvl7pPr marL="2742417" indent="0">
              <a:buNone/>
              <a:defRPr sz="2000"/>
            </a:lvl7pPr>
            <a:lvl8pPr marL="3199487" indent="0">
              <a:buNone/>
              <a:defRPr sz="2000"/>
            </a:lvl8pPr>
            <a:lvl9pPr marL="3656556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39" indent="0">
              <a:buNone/>
              <a:defRPr sz="1000"/>
            </a:lvl3pPr>
            <a:lvl4pPr marL="1371208" indent="0">
              <a:buNone/>
              <a:defRPr sz="900"/>
            </a:lvl4pPr>
            <a:lvl5pPr marL="1828278" indent="0">
              <a:buNone/>
              <a:defRPr sz="900"/>
            </a:lvl5pPr>
            <a:lvl6pPr marL="2285348" indent="0">
              <a:buNone/>
              <a:defRPr sz="900"/>
            </a:lvl6pPr>
            <a:lvl7pPr marL="2742417" indent="0">
              <a:buNone/>
              <a:defRPr sz="900"/>
            </a:lvl7pPr>
            <a:lvl8pPr marL="3199487" indent="0">
              <a:buNone/>
              <a:defRPr sz="900"/>
            </a:lvl8pPr>
            <a:lvl9pPr marL="3656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32E6-26E9-4BA4-A298-ED717714F2FD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14" tIns="45706" rIns="91414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14" tIns="45706" rIns="91414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90"/>
            <a:ext cx="2895600" cy="329184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F58FC2-E75B-4991-829F-2F789E7CF6FF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2" y="18290"/>
            <a:ext cx="4114800" cy="329184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Washington State Business Diversity Subcabinet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90"/>
            <a:ext cx="1066800" cy="329184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14E744-70F6-4E16-80E5-66D8DBF5BDB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13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28" indent="-182828" algn="l" defTabSz="91413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indent="-182828" algn="l" defTabSz="91413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11" indent="-182828" algn="l" defTabSz="91413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53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381" indent="-137121" algn="l" defTabSz="91413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208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036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6864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692" indent="-182828" algn="l" defTabSz="91413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9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6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Liu@des.w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ex.Brown@des.w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19100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dirty="0">
                <a:solidFill>
                  <a:srgbClr val="002060"/>
                </a:solidFill>
              </a:rPr>
              <a:t>S</a:t>
            </a:r>
            <a:r>
              <a:rPr lang="en-US" sz="5100" dirty="0" smtClean="0">
                <a:solidFill>
                  <a:srgbClr val="002060"/>
                </a:solidFill>
              </a:rPr>
              <a:t>mall &amp; Minority-, Women- and Veteran- </a:t>
            </a:r>
            <a:r>
              <a:rPr lang="en-US" sz="5100" dirty="0">
                <a:solidFill>
                  <a:srgbClr val="002060"/>
                </a:solidFill>
              </a:rPr>
              <a:t>O</a:t>
            </a:r>
            <a:r>
              <a:rPr lang="en-US" sz="5100" dirty="0" smtClean="0">
                <a:solidFill>
                  <a:srgbClr val="002060"/>
                </a:solidFill>
              </a:rPr>
              <a:t>wned </a:t>
            </a:r>
            <a:r>
              <a:rPr lang="en-US" sz="5100" dirty="0">
                <a:solidFill>
                  <a:srgbClr val="002060"/>
                </a:solidFill>
              </a:rPr>
              <a:t>B</a:t>
            </a:r>
            <a:r>
              <a:rPr lang="en-US" sz="5100" dirty="0" smtClean="0">
                <a:solidFill>
                  <a:srgbClr val="002060"/>
                </a:solidFill>
              </a:rPr>
              <a:t>usiness </a:t>
            </a:r>
            <a:r>
              <a:rPr lang="en-US" sz="5100" dirty="0">
                <a:solidFill>
                  <a:srgbClr val="002060"/>
                </a:solidFill>
              </a:rPr>
              <a:t>P</a:t>
            </a:r>
            <a:r>
              <a:rPr lang="en-US" sz="5100" dirty="0" smtClean="0">
                <a:solidFill>
                  <a:srgbClr val="002060"/>
                </a:solidFill>
              </a:rPr>
              <a:t>articipation in State Contracting</a:t>
            </a:r>
          </a:p>
          <a:p>
            <a:pPr marL="0" indent="0" algn="ctr">
              <a:buNone/>
            </a:pPr>
            <a:endParaRPr lang="en-US" sz="51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5100" smtClean="0">
                <a:solidFill>
                  <a:srgbClr val="002060"/>
                </a:solidFill>
              </a:rPr>
              <a:t>September 14, </a:t>
            </a:r>
            <a:r>
              <a:rPr lang="en-US" sz="5100" dirty="0" smtClean="0">
                <a:solidFill>
                  <a:srgbClr val="002060"/>
                </a:solidFill>
              </a:rPr>
              <a:t>2017</a:t>
            </a:r>
            <a:endParaRPr lang="en-US" sz="51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Chris Liu, Director</a:t>
            </a:r>
          </a:p>
          <a:p>
            <a:pPr marL="0" indent="0">
              <a:buNone/>
            </a:pPr>
            <a:r>
              <a:rPr lang="en-US" sz="2600" dirty="0" smtClean="0"/>
              <a:t>Department of Enterprise Services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Presenter:</a:t>
            </a:r>
          </a:p>
          <a:p>
            <a:pPr marL="0" indent="0">
              <a:buNone/>
            </a:pPr>
            <a:r>
              <a:rPr lang="en-US" sz="2600" dirty="0" smtClean="0"/>
              <a:t>Rex Brown, Administrative Director</a:t>
            </a:r>
          </a:p>
          <a:p>
            <a:pPr marL="0" indent="0">
              <a:buNone/>
            </a:pPr>
            <a:r>
              <a:rPr lang="en-US" sz="2600" dirty="0" smtClean="0"/>
              <a:t>Business Diversity Subcabinet</a:t>
            </a:r>
          </a:p>
          <a:p>
            <a:pPr marL="0" indent="0">
              <a:buNone/>
            </a:pPr>
            <a:r>
              <a:rPr lang="en-US" sz="2600" dirty="0" smtClean="0"/>
              <a:t>Department of Enterprise Services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3139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i="0" dirty="0" smtClean="0">
                <a:solidFill>
                  <a:schemeClr val="tx1"/>
                </a:solidFill>
              </a:rPr>
              <a:t>Roadmap for Improving</a:t>
            </a:r>
            <a:endParaRPr lang="en-US" sz="3200" i="0" dirty="0">
              <a:solidFill>
                <a:schemeClr val="tx1"/>
              </a:solidFill>
            </a:endParaRPr>
          </a:p>
        </p:txBody>
      </p:sp>
      <p:pic>
        <p:nvPicPr>
          <p:cNvPr id="4" name="Picture 3" descr="\\filedepot.eclient.wa.lcl\DES\Communications\Photos-and-Images\AllFiles\DES-Website-Photos\DES website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28471"/>
            <a:ext cx="281940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Measurement </a:t>
            </a:r>
            <a:r>
              <a:rPr lang="en-US" sz="3200" b="1" dirty="0" smtClean="0"/>
              <a:t>Framework: </a:t>
            </a:r>
            <a:br>
              <a:rPr lang="en-US" sz="3200" b="1" dirty="0" smtClean="0"/>
            </a:br>
            <a:r>
              <a:rPr lang="en-US" sz="3200" b="1" dirty="0" smtClean="0"/>
              <a:t>Data Completeness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Measuring </a:t>
            </a:r>
            <a:r>
              <a:rPr lang="en-US" dirty="0"/>
              <a:t>certified business participation </a:t>
            </a:r>
            <a:r>
              <a:rPr lang="en-US" dirty="0" smtClean="0"/>
              <a:t>in: 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smtClean="0"/>
              <a:t>identified spend areas </a:t>
            </a:r>
          </a:p>
          <a:p>
            <a:r>
              <a:rPr lang="en-US" dirty="0" smtClean="0"/>
              <a:t>on </a:t>
            </a:r>
            <a:r>
              <a:rPr lang="en-US" dirty="0"/>
              <a:t>a regular real-time </a:t>
            </a:r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2209800"/>
            <a:ext cx="3273836" cy="3121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80825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Sponsors: DES, WSDOT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5" descr="C:\Users\lindak\AppData\Local\Microsoft\Windows\Temporary Internet Files\Content.IE5\PWRFF7OA\AMC-Analytics-icon[1]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57222" cy="444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93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Technical </a:t>
            </a:r>
            <a:r>
              <a:rPr lang="en-US" b="1" dirty="0" smtClean="0"/>
              <a:t>Team for </a:t>
            </a:r>
            <a:br>
              <a:rPr lang="en-US" b="1" dirty="0" smtClean="0"/>
            </a:br>
            <a:r>
              <a:rPr lang="en-US" b="1" dirty="0" smtClean="0"/>
              <a:t>Technical Assistance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26700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Provide </a:t>
            </a:r>
            <a:r>
              <a:rPr lang="en-US" b="1" dirty="0"/>
              <a:t>to small </a:t>
            </a:r>
            <a:r>
              <a:rPr lang="en-US" b="1" dirty="0" smtClean="0"/>
              <a:t>businesses: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Direct assistance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Options </a:t>
            </a:r>
            <a:r>
              <a:rPr lang="en-US" dirty="0"/>
              <a:t>for enhancing resource referral </a:t>
            </a:r>
            <a:r>
              <a:rPr lang="en-US" dirty="0" smtClean="0"/>
              <a:t>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5133" y="2209800"/>
            <a:ext cx="3201460" cy="2398585"/>
          </a:xfrm>
          <a:prstGeom prst="rect">
            <a:avLst/>
          </a:prstGeom>
        </p:spPr>
      </p:pic>
      <p:pic>
        <p:nvPicPr>
          <p:cNvPr id="10" name="Picture 9" descr="C:\Users\lindak\AppData\Local\Microsoft\Windows\Temporary Internet Files\Content.IE5\PWRFF7OA\ayudar1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3"/>
          <a:stretch/>
        </p:blipFill>
        <p:spPr bwMode="auto">
          <a:xfrm>
            <a:off x="205105" y="533400"/>
            <a:ext cx="504190" cy="514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281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Technical Team to </a:t>
            </a:r>
            <a:br>
              <a:rPr lang="en-US" b="1" dirty="0" smtClean="0"/>
            </a:br>
            <a:r>
              <a:rPr lang="en-US" b="1" dirty="0" smtClean="0"/>
              <a:t>Improve of OMWBE Certification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2670047"/>
          </a:xfrm>
        </p:spPr>
        <p:txBody>
          <a:bodyPr>
            <a:normAutofit/>
          </a:bodyPr>
          <a:lstStyle/>
          <a:p>
            <a:r>
              <a:rPr lang="en-US" dirty="0"/>
              <a:t>Working to eliminate any unnecessary barriers and improve certification time frames.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057" y="2209800"/>
            <a:ext cx="3962743" cy="3200677"/>
          </a:xfrm>
          <a:prstGeom prst="rect">
            <a:avLst/>
          </a:prstGeom>
        </p:spPr>
      </p:pic>
      <p:pic>
        <p:nvPicPr>
          <p:cNvPr id="9" name="Content Placeholder 13" descr="C:\Users\lindak\AppData\Local\Microsoft\Windows\Temporary Internet Files\Content.IE5\5LVWJVTU\2ns0H[1]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567612"/>
            <a:ext cx="457200" cy="419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09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Technical </a:t>
            </a:r>
            <a:r>
              <a:rPr lang="en-US" b="1" dirty="0" smtClean="0"/>
              <a:t>Team for</a:t>
            </a:r>
            <a:br>
              <a:rPr lang="en-US" b="1" dirty="0" smtClean="0"/>
            </a:br>
            <a:r>
              <a:rPr lang="en-US" b="1" dirty="0" smtClean="0"/>
              <a:t>Diversity Culture </a:t>
            </a:r>
            <a:r>
              <a:rPr lang="en-US" b="1" dirty="0"/>
              <a:t>and </a:t>
            </a:r>
            <a:r>
              <a:rPr lang="en-US" b="1" dirty="0" smtClean="0"/>
              <a:t>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Embed a broad understanding </a:t>
            </a:r>
            <a:r>
              <a:rPr lang="en-US" sz="2400" dirty="0" smtClean="0"/>
              <a:t>of: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E</a:t>
            </a:r>
            <a:r>
              <a:rPr lang="en-US" sz="2400" dirty="0" smtClean="0"/>
              <a:t>quity </a:t>
            </a:r>
          </a:p>
          <a:p>
            <a:r>
              <a:rPr lang="en-US" sz="2400" dirty="0" smtClean="0"/>
              <a:t>Diversity </a:t>
            </a:r>
            <a:r>
              <a:rPr lang="en-US" sz="2400" dirty="0"/>
              <a:t>and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nclusion </a:t>
            </a:r>
          </a:p>
          <a:p>
            <a:pPr marL="0" indent="0">
              <a:buNone/>
            </a:pPr>
            <a:r>
              <a:rPr lang="en-US" sz="2400" dirty="0" smtClean="0"/>
              <a:t>throughout </a:t>
            </a:r>
            <a:r>
              <a:rPr lang="en-US" sz="2400" dirty="0"/>
              <a:t>the State procurement professionals of WA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 descr="\\filedepot.eclient.wa.lcl\DES\Communications\Photos-and-Images\AllFiles\DES-Website-Photos\landing\iStock_000018108990XLarge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191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indak\AppData\Local\Microsoft\Windows\Temporary Internet Files\Content.IE5\ICOXKGB3\thumb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5311"/>
            <a:ext cx="457200" cy="505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23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Technical </a:t>
            </a:r>
            <a:r>
              <a:rPr lang="en-US" b="1" dirty="0" smtClean="0"/>
              <a:t>Team for Engagement and Assistance 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26700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Develop relationships with Small</a:t>
            </a:r>
            <a:r>
              <a:rPr lang="en-US" dirty="0"/>
              <a:t>, Veteran, Minority, Women, Minority-Women owned </a:t>
            </a:r>
            <a:r>
              <a:rPr lang="en-US" dirty="0" smtClean="0"/>
              <a:t>businesses by: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Collecting </a:t>
            </a:r>
            <a:r>
              <a:rPr lang="en-US" dirty="0"/>
              <a:t>customer experience data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Engaging </a:t>
            </a:r>
            <a:r>
              <a:rPr lang="en-US" dirty="0"/>
              <a:t>vendors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Removing barriers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 descr="\\filedepot.eclient.wa.lcl\DES\Communications\Photos-and-Images\AllFiles\DES-Website-Photos\landing\iStock_000018108990XLarge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191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indak\AppData\Local\Microsoft\Windows\Temporary Internet Files\Content.IE5\ICOXKGB3\thumb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457200" cy="505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66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en-US" sz="4800" b="1" dirty="0" smtClean="0">
                <a:solidFill>
                  <a:schemeClr val="accent1"/>
                </a:solidFill>
              </a:rPr>
              <a:t>Questions and Answers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80772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8000" b="1" dirty="0">
                <a:solidFill>
                  <a:schemeClr val="accent1"/>
                </a:solidFill>
              </a:rPr>
              <a:t>Thank You!</a:t>
            </a:r>
            <a:endParaRPr lang="en-US" sz="8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Contact Info: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8077200" cy="4718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Chris Liu, Director</a:t>
            </a:r>
          </a:p>
          <a:p>
            <a:pPr marL="0" indent="0">
              <a:buNone/>
            </a:pPr>
            <a:r>
              <a:rPr lang="en-US" sz="2600" dirty="0" smtClean="0"/>
              <a:t>Department of Enterprise Services</a:t>
            </a:r>
          </a:p>
          <a:p>
            <a:pPr marL="0" indent="0">
              <a:buNone/>
            </a:pPr>
            <a:r>
              <a:rPr lang="en-US" sz="2600" dirty="0" smtClean="0"/>
              <a:t>Desk: 360.407.9201</a:t>
            </a:r>
          </a:p>
          <a:p>
            <a:pPr marL="0" indent="0">
              <a:buNone/>
            </a:pPr>
            <a:r>
              <a:rPr lang="en-US" sz="2600" dirty="0" smtClean="0"/>
              <a:t>Cell: 360.628.0058</a:t>
            </a:r>
          </a:p>
          <a:p>
            <a:pPr marL="0" indent="0">
              <a:buNone/>
            </a:pPr>
            <a:r>
              <a:rPr lang="en-US" sz="2600" dirty="0" smtClean="0">
                <a:hlinkClick r:id="rId3"/>
              </a:rPr>
              <a:t>Chris.Liu@des.wa.gov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Rex Brown, Administrative Director</a:t>
            </a:r>
          </a:p>
          <a:p>
            <a:pPr marL="0" indent="0">
              <a:buNone/>
            </a:pPr>
            <a:r>
              <a:rPr lang="en-US" sz="2600" dirty="0" smtClean="0"/>
              <a:t>Business Diversity Subcabinet</a:t>
            </a:r>
          </a:p>
          <a:p>
            <a:pPr marL="0" indent="0">
              <a:buNone/>
            </a:pPr>
            <a:r>
              <a:rPr lang="en-US" sz="2600" dirty="0" smtClean="0"/>
              <a:t>Department </a:t>
            </a:r>
            <a:r>
              <a:rPr lang="en-US" sz="2600" dirty="0"/>
              <a:t>of Enterprise </a:t>
            </a:r>
            <a:r>
              <a:rPr lang="en-US" sz="2600" dirty="0" smtClean="0"/>
              <a:t>Services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Desk: </a:t>
            </a:r>
            <a:r>
              <a:rPr lang="en-US" sz="2600" dirty="0"/>
              <a:t>360.407.7926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Cell</a:t>
            </a:r>
            <a:r>
              <a:rPr lang="en-US" sz="2600" dirty="0"/>
              <a:t>: 360.763.2744 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u="sng" dirty="0" smtClean="0">
                <a:hlinkClick r:id="rId4"/>
              </a:rPr>
              <a:t>Rex.Brown@des.wa.gov</a:t>
            </a:r>
            <a:endParaRPr lang="en-US" sz="26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Achieving What the Public Wants </a:t>
            </a:r>
            <a:br>
              <a:rPr lang="en-US" b="1" dirty="0" smtClean="0"/>
            </a:br>
            <a:r>
              <a:rPr lang="en-US" b="1" dirty="0" smtClean="0"/>
              <a:t>Through Technical Teams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sz="half" idx="1"/>
          </p:nvPr>
        </p:nvSpPr>
        <p:spPr>
          <a:xfrm>
            <a:off x="457200" y="2073147"/>
            <a:ext cx="4038600" cy="2422653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The </a:t>
            </a:r>
            <a:r>
              <a:rPr lang="en-US" sz="2000" dirty="0"/>
              <a:t>most important thing </a:t>
            </a:r>
            <a:r>
              <a:rPr lang="en-US" sz="2000" dirty="0" smtClean="0"/>
              <a:t>the Subcabinet is </a:t>
            </a:r>
            <a:r>
              <a:rPr lang="en-US" sz="2000" dirty="0"/>
              <a:t>interested in is outcomes for our customers. </a:t>
            </a:r>
          </a:p>
        </p:txBody>
      </p:sp>
      <p:pic>
        <p:nvPicPr>
          <p:cNvPr id="7" name="Content Placeholder 6" descr="\\filedepot.eclient.wa.lcl\DES\Communications\Process-Improvement-Lean\AllFiles\Photos\March2014\FormingaTeam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539067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5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/>
              <a:t>How Technical Teams Operate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Facilitation of work sessions of selected representative subject matter experts and consensus-driven decision </a:t>
            </a: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5" descr="\\filedepot.eclient.wa.lcl\DES\Communications\Process-Improvement-Lean\AllFiles\Photos\TradeShow\Safety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8862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16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Our </a:t>
            </a:r>
            <a:r>
              <a:rPr lang="en-US" b="1" dirty="0"/>
              <a:t>Technical Teams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Content Placeholder 9" descr="C:\Users\lindak\AppData\Local\Microsoft\Windows\Temporary Internet Files\Content.IE5\PWRFF7OA\AMC-Analytics-icon[1].pn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0" y="1688757"/>
            <a:ext cx="564860" cy="521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61469" y="1770097"/>
            <a:ext cx="326480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Measurement </a:t>
            </a:r>
          </a:p>
          <a:p>
            <a:r>
              <a:rPr lang="en-US" sz="2600" dirty="0" smtClean="0"/>
              <a:t>Framework</a:t>
            </a:r>
          </a:p>
          <a:p>
            <a:endParaRPr lang="en-US" sz="2600" dirty="0" smtClean="0"/>
          </a:p>
          <a:p>
            <a:r>
              <a:rPr lang="en-US" sz="2600" dirty="0" smtClean="0"/>
              <a:t>Improved </a:t>
            </a:r>
          </a:p>
          <a:p>
            <a:r>
              <a:rPr lang="en-US" sz="2600" dirty="0" smtClean="0"/>
              <a:t>Certification</a:t>
            </a:r>
          </a:p>
          <a:p>
            <a:endParaRPr lang="en-US" sz="2600" dirty="0" smtClean="0"/>
          </a:p>
          <a:p>
            <a:r>
              <a:rPr lang="en-US" sz="2600" dirty="0" smtClean="0"/>
              <a:t>Technical Assistance</a:t>
            </a:r>
            <a:endParaRPr lang="en-US" sz="2600" dirty="0"/>
          </a:p>
        </p:txBody>
      </p:sp>
      <p:pic>
        <p:nvPicPr>
          <p:cNvPr id="15" name="Content Placeholder 14" descr="C:\Users\lindak\AppData\Local\Microsoft\Windows\Temporary Internet Files\Content.IE5\ICOXKGB3\thumb[1]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78" y="1919270"/>
            <a:ext cx="535288" cy="40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638800" y="16764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Diversity Culture &amp; </a:t>
            </a:r>
          </a:p>
          <a:p>
            <a:r>
              <a:rPr lang="en-US" sz="2600" dirty="0" smtClean="0"/>
              <a:t>Framework </a:t>
            </a:r>
          </a:p>
          <a:p>
            <a:r>
              <a:rPr lang="en-US" sz="2600" dirty="0" smtClean="0"/>
              <a:t>Community of </a:t>
            </a:r>
          </a:p>
          <a:p>
            <a:r>
              <a:rPr lang="en-US" sz="2600" dirty="0" smtClean="0"/>
              <a:t>Practice (</a:t>
            </a:r>
            <a:r>
              <a:rPr lang="en-US" sz="2600" dirty="0" err="1" smtClean="0"/>
              <a:t>CoP</a:t>
            </a:r>
            <a:r>
              <a:rPr lang="en-US" sz="2600" dirty="0" smtClean="0"/>
              <a:t>)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 smtClean="0"/>
          </a:p>
          <a:p>
            <a:r>
              <a:rPr lang="en-US" sz="2600" dirty="0" smtClean="0"/>
              <a:t>Engagement and</a:t>
            </a:r>
          </a:p>
          <a:p>
            <a:r>
              <a:rPr lang="en-US" sz="2600" dirty="0" smtClean="0"/>
              <a:t>Assistance </a:t>
            </a:r>
            <a:r>
              <a:rPr lang="en-US" sz="2600" dirty="0" err="1" smtClean="0"/>
              <a:t>CoP</a:t>
            </a:r>
            <a:endParaRPr lang="en-US" sz="2600" dirty="0"/>
          </a:p>
        </p:txBody>
      </p:sp>
      <p:pic>
        <p:nvPicPr>
          <p:cNvPr id="18" name="Picture 17" descr="C:\Users\lindak\AppData\Local\Microsoft\Windows\Temporary Internet Files\Content.IE5\5LVWJVTU\2ns0H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0" y="2937386"/>
            <a:ext cx="762000" cy="7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lindak\AppData\Local\Microsoft\Windows\Temporary Internet Files\Content.IE5\PWRFF7OA\ayudar1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67258"/>
            <a:ext cx="654340" cy="74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lindak\AppData\Local\Microsoft\Windows\Temporary Internet Files\Content.IE5\ICOXKGB3\thumb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82" y="3725406"/>
            <a:ext cx="534018" cy="57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111540" y="4777493"/>
            <a:ext cx="74383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endParaRPr lang="en-US" sz="2600" u="sng" dirty="0" smtClean="0"/>
          </a:p>
          <a:p>
            <a:pPr algn="ctr"/>
            <a:endParaRPr lang="en-US" sz="2400" u="sng" dirty="0" smtClean="0"/>
          </a:p>
          <a:p>
            <a:r>
              <a:rPr lang="en-US" sz="2400" dirty="0" smtClean="0"/>
              <a:t> AGO Opinion			Disparity Study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4826536"/>
            <a:ext cx="66376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Legal Framework on a Parallel Path</a:t>
            </a:r>
          </a:p>
          <a:p>
            <a:pPr algn="ctr"/>
            <a:endParaRPr lang="en-US" sz="2600" u="sng" dirty="0"/>
          </a:p>
        </p:txBody>
      </p:sp>
      <p:pic>
        <p:nvPicPr>
          <p:cNvPr id="24" name="Picture 23" descr="C:\Program Files (x86)\Microsoft Office\MEDIA\CAGCAT10\j0300840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90805"/>
            <a:ext cx="654340" cy="57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lindak\AppData\Local\Microsoft\Windows\Temporary Internet Files\Content.IE5\H0B32RUO\documents_icon[1]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82" y="5569409"/>
            <a:ext cx="537009" cy="46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1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0" y="443345"/>
            <a:ext cx="9156700" cy="62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Detailed Action Plan:</a:t>
            </a:r>
            <a:endParaRPr kumimoji="0" lang="en-US" sz="2800" b="1" i="1" u="none" strike="noStrike" kern="12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0499" y="1190140"/>
          <a:ext cx="8763001" cy="558986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8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Task Lead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Partners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Expected Outcome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Status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Due Date</a:t>
                      </a:r>
                      <a:endParaRPr lang="en-US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4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 </a:t>
                      </a:r>
                    </a:p>
                    <a:p>
                      <a:r>
                        <a:rPr lang="en-US" sz="1400" dirty="0" smtClean="0"/>
                        <a:t>Framework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OMWBE,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LNI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DSHS, DOC, DES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Create suite of measures to provide the best dashboard for accountability and improving results.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Increase use and reliability of d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ata.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Ongoing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8/31/17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(Phase II)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9/28/18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(Phase III</a:t>
                      </a:r>
                      <a:r>
                        <a:rPr lang="en-US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Improved OMWBE</a:t>
                      </a:r>
                    </a:p>
                    <a:p>
                      <a:r>
                        <a:rPr lang="en-US" sz="1400" dirty="0" smtClean="0"/>
                        <a:t>Certification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OMWBE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Eliminate any unnecessary barriers and improve certification timeframes</a:t>
                      </a:r>
                      <a:r>
                        <a:rPr lang="en-US" sz="1200" baseline="0" dirty="0" smtClean="0">
                          <a:latin typeface="+mn-lt"/>
                        </a:rPr>
                        <a:t>.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10/01/17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(Phase II)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9/28/18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(Phase III)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3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Community of </a:t>
                      </a:r>
                    </a:p>
                    <a:p>
                      <a:r>
                        <a:rPr lang="en-US" sz="1400" dirty="0" smtClean="0"/>
                        <a:t>Practice (</a:t>
                      </a:r>
                      <a:r>
                        <a:rPr lang="en-US" sz="1400" dirty="0" err="1" smtClean="0"/>
                        <a:t>CoP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DSHS, WSDOT, DES, OMWBE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HCA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+mn-lt"/>
                        </a:rPr>
                        <a:t>Embed a broad understanding of</a:t>
                      </a:r>
                      <a:r>
                        <a:rPr lang="en-US" sz="1200" baseline="0" dirty="0" smtClean="0">
                          <a:latin typeface="+mn-lt"/>
                        </a:rPr>
                        <a:t> e</a:t>
                      </a:r>
                      <a:r>
                        <a:rPr lang="en-US" sz="1200" dirty="0" smtClean="0">
                          <a:latin typeface="+mn-lt"/>
                        </a:rPr>
                        <a:t>quity,</a:t>
                      </a:r>
                      <a:r>
                        <a:rPr lang="en-US" sz="1200" baseline="0" dirty="0" smtClean="0">
                          <a:latin typeface="+mn-lt"/>
                        </a:rPr>
                        <a:t> d</a:t>
                      </a:r>
                      <a:r>
                        <a:rPr lang="en-US" sz="1200" dirty="0" smtClean="0">
                          <a:latin typeface="+mn-lt"/>
                        </a:rPr>
                        <a:t>iversity and inclusion throughout community</a:t>
                      </a:r>
                      <a:r>
                        <a:rPr lang="en-US" sz="1200" baseline="0" dirty="0" smtClean="0">
                          <a:latin typeface="+mn-lt"/>
                        </a:rPr>
                        <a:t> of </a:t>
                      </a:r>
                      <a:r>
                        <a:rPr lang="en-US" sz="1200" dirty="0" smtClean="0">
                          <a:latin typeface="+mn-lt"/>
                        </a:rPr>
                        <a:t>procurement professionals.</a:t>
                      </a:r>
                      <a:endParaRPr lang="en-US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8/31/17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(Phase II)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9/28/18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(Phase III)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Technical Assistance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OMWBE, DES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ORIA</a:t>
                      </a:r>
                      <a:r>
                        <a:rPr lang="en-US" sz="140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aseline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Commerce</a:t>
                      </a: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system for small business to customize their needs to available resources. Central web site with “triage” services. Feedback loop for quality control.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10/01/17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(Phase II)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9/28/18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(Phase III)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Disparity Study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33 State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Agencies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necessary data needed to understand whether minority-, women- and veteran-owned businesses have equal access to contracting opportunities.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Ongoing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1/31/19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1486"/>
            <a:ext cx="91567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 2 Prosperous Economy Quality of Life 4.1.a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state agency and educational institution utilization of state-certified small businesses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9" descr="C:\Users\lindak\AppData\Local\Microsoft\Windows\Temporary Internet Files\Content.IE5\PWRFF7OA\AMC-Analytics-icon[1].pn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4860" cy="52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indak\AppData\Local\Microsoft\Windows\Temporary Internet Files\Content.IE5\5LVWJVTU\2ns0H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59" y="2702181"/>
            <a:ext cx="562801" cy="55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lindak\AppData\Local\Microsoft\Windows\Temporary Internet Files\Content.IE5\PWRFF7OA\ayudar1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29" y="4799351"/>
            <a:ext cx="560742" cy="65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14" descr="C:\Users\lindak\AppData\Local\Microsoft\Windows\Temporary Internet Files\Content.IE5\ICOXKGB3\thumb[1].jpg"/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96" y="3978267"/>
            <a:ext cx="535288" cy="40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lindak\AppData\Local\Microsoft\Windows\Temporary Internet Files\Content.IE5\H0B32RUO\documents_icon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75" y="6250565"/>
            <a:ext cx="537009" cy="46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6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/>
              <a:t>Measurement </a:t>
            </a:r>
            <a:r>
              <a:rPr lang="en-US" sz="3400" b="1" dirty="0" smtClean="0"/>
              <a:t>Framework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sz="2400" b="1" dirty="0" smtClean="0"/>
              <a:t>The Three Areas of Measurement:</a:t>
            </a:r>
          </a:p>
          <a:p>
            <a:pPr lvl="0"/>
            <a:endParaRPr lang="en-US" sz="2400" b="1" dirty="0"/>
          </a:p>
          <a:p>
            <a:pPr lvl="1"/>
            <a:r>
              <a:rPr lang="en-US" dirty="0" smtClean="0"/>
              <a:t>Accountability: Telling the Full Story</a:t>
            </a:r>
          </a:p>
          <a:p>
            <a:pPr marL="274242" lvl="1" indent="0">
              <a:buNone/>
            </a:pPr>
            <a:endParaRPr lang="en-US" dirty="0"/>
          </a:p>
          <a:p>
            <a:pPr lvl="1"/>
            <a:r>
              <a:rPr lang="en-US" dirty="0"/>
              <a:t>Improving Data Quality and Confirming </a:t>
            </a:r>
            <a:r>
              <a:rPr lang="en-US" dirty="0" smtClean="0"/>
              <a:t>Data</a:t>
            </a:r>
          </a:p>
          <a:p>
            <a:pPr marL="27424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Improving Data Completeness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5" descr="\\filedepot.eclient.wa.lcl\DES\Communications\Photos-and-Images\AllFiles\disc images\shutterstock_255034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67" y="2057400"/>
            <a:ext cx="32766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5" descr="C:\Users\lindak\AppData\Local\Microsoft\Windows\Temporary Internet Files\Content.IE5\PWRFF7OA\AMC-Analytics-icon[1]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" y="806324"/>
            <a:ext cx="457222" cy="444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05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Measurement Framework Team 1: </a:t>
            </a:r>
            <a:br>
              <a:rPr lang="en-US" sz="3100" b="1" dirty="0" smtClean="0"/>
            </a:br>
            <a:r>
              <a:rPr lang="en-US" sz="3100" b="1" dirty="0" smtClean="0"/>
              <a:t>Accountability- Telling </a:t>
            </a:r>
            <a:r>
              <a:rPr lang="en-US" sz="3100" b="1" dirty="0"/>
              <a:t>The Full Story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80825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Sponsors: OMWBE, DES, LNI, WSDOT</a:t>
            </a:r>
            <a:endParaRPr lang="en-US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0904" y="2209800"/>
            <a:ext cx="3353091" cy="3194581"/>
          </a:xfrm>
          <a:prstGeom prst="rect">
            <a:avLst/>
          </a:prstGeom>
        </p:spPr>
      </p:pic>
      <p:pic>
        <p:nvPicPr>
          <p:cNvPr id="11" name="Content Placeholder 5" descr="C:\Users\lindak\AppData\Local\Microsoft\Windows\Temporary Internet Files\Content.IE5\PWRFF7OA\AMC-Analytics-icon[1]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" y="350814"/>
            <a:ext cx="457222" cy="4447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041647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002060"/>
              </a:buClr>
              <a:buNone/>
            </a:pPr>
            <a:r>
              <a:rPr lang="en-US" b="1" dirty="0">
                <a:solidFill>
                  <a:prstClr val="black"/>
                </a:solidFill>
              </a:rPr>
              <a:t>Vision for the future: 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002060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What </a:t>
            </a:r>
            <a:r>
              <a:rPr lang="en-US" sz="2400" dirty="0">
                <a:solidFill>
                  <a:prstClr val="black"/>
                </a:solidFill>
              </a:rPr>
              <a:t>does success look like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</a:p>
          <a:p>
            <a:pPr marL="0" lvl="0" indent="0">
              <a:buClr>
                <a:srgbClr val="002060"/>
              </a:buClr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lvl="1">
              <a:buClr>
                <a:srgbClr val="002060"/>
              </a:buClr>
            </a:pPr>
            <a:r>
              <a:rPr lang="en-US" dirty="0">
                <a:solidFill>
                  <a:prstClr val="black"/>
                </a:solidFill>
              </a:rPr>
              <a:t>Meaningful measures really matter. They help drive how and where we improve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274242" lvl="1" indent="0">
              <a:buClr>
                <a:srgbClr val="002060"/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002060"/>
              </a:buClr>
            </a:pPr>
            <a:r>
              <a:rPr lang="en-US" dirty="0">
                <a:solidFill>
                  <a:prstClr val="black"/>
                </a:solidFill>
              </a:rPr>
              <a:t>Best dashboard to drive meaningful results?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4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Confirm business rules for the diversity spend </a:t>
            </a:r>
            <a:r>
              <a:rPr lang="en-US" sz="2400" dirty="0" smtClean="0"/>
              <a:t>report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E744-70F6-4E16-80E5-66D8DBF5BDB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 descr="\\filedepot.eclient.wa.lcl\DES\Communications\Process-Improvement-Lean\AllFiles\Photos\TrainStation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26228" y="530353"/>
            <a:ext cx="8694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Measurement Framework Team 2: </a:t>
            </a:r>
          </a:p>
          <a:p>
            <a:pPr algn="ctr"/>
            <a:r>
              <a:rPr lang="en-US" sz="2800" b="1" dirty="0" smtClean="0"/>
              <a:t>Improving Data Quality and Confirming Data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80825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Sponsors: DES, HCA, LNI, DSHS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5" descr="C:\Users\lindak\AppData\Local\Microsoft\Windows\Temporary Internet Files\Content.IE5\PWRFF7OA\AMC-Analytics-icon[1]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" y="493240"/>
            <a:ext cx="457222" cy="444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531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00206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ernalDocuments xmlns="dffdb9f8-a207-469d-82d0-a51fcc643e6a">Presentation</ExternalDocuments>
    <Approved_x0020_for_x0020_distribution xmlns="dffdb9f8-a207-469d-82d0-a51fcc643e6a">DRAFT Working Documents</Approved_x0020_for_x0020_distribu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A28A33F9A1D43A54E83E76A92306B" ma:contentTypeVersion="5" ma:contentTypeDescription="Create a new document." ma:contentTypeScope="" ma:versionID="69bb677d9e3726f408db0bd7d2107b0e">
  <xsd:schema xmlns:xsd="http://www.w3.org/2001/XMLSchema" xmlns:xs="http://www.w3.org/2001/XMLSchema" xmlns:p="http://schemas.microsoft.com/office/2006/metadata/properties" xmlns:ns2="dffdb9f8-a207-469d-82d0-a51fcc643e6a" targetNamespace="http://schemas.microsoft.com/office/2006/metadata/properties" ma:root="true" ma:fieldsID="7beccf49701f40eb512fb91eef24f16c" ns2:_="">
    <xsd:import namespace="dffdb9f8-a207-469d-82d0-a51fcc643e6a"/>
    <xsd:element name="properties">
      <xsd:complexType>
        <xsd:sequence>
          <xsd:element name="documentManagement">
            <xsd:complexType>
              <xsd:all>
                <xsd:element ref="ns2:ExternalDocuments" minOccurs="0"/>
                <xsd:element ref="ns2:Approved_x0020_for_x0020_distribu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db9f8-a207-469d-82d0-a51fcc643e6a" elementFormDefault="qualified">
    <xsd:import namespace="http://schemas.microsoft.com/office/2006/documentManagement/types"/>
    <xsd:import namespace="http://schemas.microsoft.com/office/infopath/2007/PartnerControls"/>
    <xsd:element name="ExternalDocuments" ma:index="8" nillable="true" ma:displayName="Type of Document" ma:format="Dropdown" ma:internalName="ExternalDocuments">
      <xsd:simpleType>
        <xsd:restriction base="dms:Choice">
          <xsd:enumeration value="Communication Plan"/>
          <xsd:enumeration value="Presentation"/>
          <xsd:enumeration value="Talking Points"/>
          <xsd:enumeration value="Handout"/>
          <xsd:enumeration value="Other"/>
        </xsd:restriction>
      </xsd:simpleType>
    </xsd:element>
    <xsd:element name="Approved_x0020_for_x0020_distribution" ma:index="9" nillable="true" ma:displayName="Group" ma:default="DRAFT Working Documents" ma:format="Dropdown" ma:internalName="Approved_x0020_for_x0020_distribution">
      <xsd:simpleType>
        <xsd:restriction base="dms:Choice">
          <xsd:enumeration value="DRAFT Working Documents"/>
          <xsd:enumeration value="FINAL Ready for use and distribution"/>
          <xsd:enumeration value="FINAL Resource not for distribu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C45CD1-3EC3-4621-A7AF-D91CEEC07BA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ffdb9f8-a207-469d-82d0-a51fcc643e6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A36FB9-9286-496C-8B54-2E6461EE66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6BBA3-2F75-4301-AF64-6E1C7775F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db9f8-a207-469d-82d0-a51fcc643e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19751</TotalTime>
  <Words>616</Words>
  <Application>Microsoft Office PowerPoint</Application>
  <PresentationFormat>Letter Paper (8.5x11 in)</PresentationFormat>
  <Paragraphs>195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Clarity</vt:lpstr>
      <vt:lpstr>Roadmap for Improving</vt:lpstr>
      <vt:lpstr>Contact Info:</vt:lpstr>
      <vt:lpstr>Achieving What the Public Wants  Through Technical Teams</vt:lpstr>
      <vt:lpstr>How Technical Teams Operate</vt:lpstr>
      <vt:lpstr> Our Technical Teams </vt:lpstr>
      <vt:lpstr>PowerPoint Presentation</vt:lpstr>
      <vt:lpstr>Measurement Framework </vt:lpstr>
      <vt:lpstr> Measurement Framework Team 1:  Accountability- Telling The Full Story </vt:lpstr>
      <vt:lpstr>PowerPoint Presentation</vt:lpstr>
      <vt:lpstr>Measurement Framework:  Data Completeness</vt:lpstr>
      <vt:lpstr>Technical Team for  Technical Assistance</vt:lpstr>
      <vt:lpstr>Technical Team to  Improve of OMWBE Certification</vt:lpstr>
      <vt:lpstr>Technical Team for Diversity Culture and Framework</vt:lpstr>
      <vt:lpstr>Technical Team for Engagement and Assistance Framework</vt:lpstr>
      <vt:lpstr>Questions and Answers</vt:lpstr>
    </vt:vector>
  </TitlesOfParts>
  <Company>State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/ TOPIC TITLE</dc:title>
  <dc:creator>Brown, Rex (DES)</dc:creator>
  <cp:lastModifiedBy>Guerin, Danelle (DES)</cp:lastModifiedBy>
  <cp:revision>629</cp:revision>
  <cp:lastPrinted>2017-02-22T20:14:19Z</cp:lastPrinted>
  <dcterms:created xsi:type="dcterms:W3CDTF">2015-03-19T19:12:20Z</dcterms:created>
  <dcterms:modified xsi:type="dcterms:W3CDTF">2017-09-11T20:40:49Z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0x010100B88A28A33F9A1D43A54E83E76A92306B</vt:lpwstr>
  </property>
</Properties>
</file>