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5" r:id="rId3"/>
    <p:sldId id="366" r:id="rId4"/>
    <p:sldId id="283" r:id="rId5"/>
    <p:sldId id="329" r:id="rId6"/>
    <p:sldId id="330" r:id="rId7"/>
    <p:sldId id="332" r:id="rId8"/>
    <p:sldId id="364" r:id="rId9"/>
    <p:sldId id="292" r:id="rId10"/>
    <p:sldId id="336" r:id="rId11"/>
    <p:sldId id="338" r:id="rId12"/>
    <p:sldId id="362" r:id="rId13"/>
    <p:sldId id="363" r:id="rId14"/>
    <p:sldId id="350" r:id="rId15"/>
    <p:sldId id="314" r:id="rId16"/>
    <p:sldId id="341" r:id="rId17"/>
    <p:sldId id="313" r:id="rId18"/>
    <p:sldId id="277" r:id="rId19"/>
    <p:sldId id="356" r:id="rId20"/>
    <p:sldId id="343" r:id="rId21"/>
    <p:sldId id="305" r:id="rId22"/>
    <p:sldId id="265" r:id="rId23"/>
    <p:sldId id="279" r:id="rId24"/>
    <p:sldId id="266" r:id="rId25"/>
    <p:sldId id="311" r:id="rId26"/>
    <p:sldId id="285" r:id="rId27"/>
    <p:sldId id="281" r:id="rId28"/>
    <p:sldId id="282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E"/>
    <a:srgbClr val="BD9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6380" autoAdjust="0"/>
  </p:normalViewPr>
  <p:slideViewPr>
    <p:cSldViewPr>
      <p:cViewPr varScale="1">
        <p:scale>
          <a:sx n="90" d="100"/>
          <a:sy n="90" d="100"/>
        </p:scale>
        <p:origin x="8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3" tIns="46317" rIns="92633" bIns="46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8"/>
            <a:ext cx="5607050" cy="4183063"/>
          </a:xfrm>
          <a:prstGeom prst="rect">
            <a:avLst/>
          </a:prstGeom>
        </p:spPr>
        <p:txBody>
          <a:bodyPr vert="horz" lIns="92633" tIns="46317" rIns="92633" bIns="46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pPr/>
              <a:t>1/25/2017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8458200" cy="136757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n-lt"/>
              </a:rPr>
              <a:t>OLYMPIC MIDDLE SCHOOL</a:t>
            </a:r>
            <a:br>
              <a:rPr lang="en-US" sz="3600" dirty="0" smtClean="0">
                <a:solidFill>
                  <a:schemeClr val="tx1"/>
                </a:solidFill>
                <a:latin typeface="+mn-lt"/>
              </a:rPr>
            </a:b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RECONSTRUCTION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68282"/>
            <a:ext cx="8458200" cy="11705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to use the GC/CM Project Delivery Method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January 26, 2017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399" y="5943600"/>
            <a:ext cx="7239001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BD962A"/>
                </a:solidFill>
              </a:rPr>
              <a:t>Our Mission:</a:t>
            </a:r>
            <a:r>
              <a:rPr lang="en-US" sz="1600" dirty="0">
                <a:solidFill>
                  <a:srgbClr val="BD962A"/>
                </a:solidFill>
              </a:rPr>
              <a:t> In a safe environment, all students will achieve high standards of learning in order to become ethically responsible decision makers and lifelong learners.</a:t>
            </a:r>
            <a:endParaRPr lang="en-US" sz="1600" b="1" dirty="0">
              <a:solidFill>
                <a:srgbClr val="BD962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43013"/>
            <a:ext cx="4024363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Existing Olympic Middle School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62400" cy="459028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Built 1957</a:t>
            </a:r>
          </a:p>
          <a:p>
            <a:r>
              <a:rPr lang="en-US" sz="2000" dirty="0" smtClean="0"/>
              <a:t>Additions or modernizations in 1960, 1974, 1982, 1988 and 2002</a:t>
            </a:r>
          </a:p>
          <a:p>
            <a:r>
              <a:rPr lang="en-US" sz="2000" dirty="0" smtClean="0"/>
              <a:t>Grades 6-8</a:t>
            </a:r>
          </a:p>
          <a:p>
            <a:r>
              <a:rPr lang="en-US" sz="2000" dirty="0" smtClean="0"/>
              <a:t>17.4 acre site</a:t>
            </a:r>
          </a:p>
          <a:p>
            <a:r>
              <a:rPr lang="en-US" sz="2000" dirty="0" smtClean="0"/>
              <a:t>Adjacent to single &amp; multi-family residential neighborhood</a:t>
            </a:r>
          </a:p>
          <a:p>
            <a:r>
              <a:rPr lang="en-US" sz="2000" dirty="0" smtClean="0"/>
              <a:t>Campus plan school with multiple </a:t>
            </a:r>
            <a:r>
              <a:rPr lang="en-US" sz="2000" dirty="0"/>
              <a:t>b</a:t>
            </a:r>
            <a:r>
              <a:rPr lang="en-US" sz="2000" dirty="0" smtClean="0"/>
              <a:t>uildings and </a:t>
            </a:r>
            <a:r>
              <a:rPr lang="en-US" sz="2000" dirty="0"/>
              <a:t>c</a:t>
            </a:r>
            <a:r>
              <a:rPr lang="en-US" sz="2000" dirty="0" smtClean="0"/>
              <a:t>overed </a:t>
            </a:r>
            <a:r>
              <a:rPr lang="en-US" sz="2000" dirty="0"/>
              <a:t>w</a:t>
            </a:r>
            <a:r>
              <a:rPr lang="en-US" sz="2000" dirty="0" smtClean="0"/>
              <a:t>alkways</a:t>
            </a:r>
            <a:endParaRPr lang="en-US" sz="2000" dirty="0"/>
          </a:p>
          <a:p>
            <a:r>
              <a:rPr lang="en-US" sz="2000" dirty="0" smtClean="0"/>
              <a:t>Buildings total 99,467 SF in area</a:t>
            </a:r>
          </a:p>
          <a:p>
            <a:r>
              <a:rPr lang="en-US" sz="2000" dirty="0" smtClean="0"/>
              <a:t>Constructed primarily of single-story masonry and wood-framing</a:t>
            </a:r>
          </a:p>
          <a:p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5306" r="171" b="4229"/>
          <a:stretch/>
        </p:blipFill>
        <p:spPr>
          <a:xfrm>
            <a:off x="4413068" y="3962400"/>
            <a:ext cx="3829711" cy="2598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3068" y="1271162"/>
            <a:ext cx="3829711" cy="25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Olympic </a:t>
            </a:r>
            <a:r>
              <a:rPr lang="en-US" sz="4400" dirty="0"/>
              <a:t>Middle </a:t>
            </a:r>
            <a:r>
              <a:rPr lang="en-US" sz="4400" dirty="0" smtClean="0"/>
              <a:t>School- Phase 1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9746" t="6780" r="11982" b="14948"/>
          <a:stretch/>
        </p:blipFill>
        <p:spPr>
          <a:xfrm rot="16200000">
            <a:off x="-651139" y="2297377"/>
            <a:ext cx="5278438" cy="351895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1524000"/>
            <a:ext cx="3962400" cy="4590288"/>
          </a:xfrm>
        </p:spPr>
        <p:txBody>
          <a:bodyPr>
            <a:noAutofit/>
          </a:bodyPr>
          <a:lstStyle/>
          <a:p>
            <a:r>
              <a:rPr lang="en-US" sz="2400" dirty="0" smtClean="0"/>
              <a:t>March 2018 – June 2019</a:t>
            </a:r>
          </a:p>
          <a:p>
            <a:r>
              <a:rPr lang="en-US" sz="2400" dirty="0" smtClean="0"/>
              <a:t>Construct New Middle School on South End of Site</a:t>
            </a:r>
          </a:p>
          <a:p>
            <a:r>
              <a:rPr lang="en-US" sz="2400" dirty="0" smtClean="0"/>
              <a:t>Existing School Remains Open</a:t>
            </a:r>
          </a:p>
          <a:p>
            <a:r>
              <a:rPr lang="en-US" sz="2400" dirty="0" smtClean="0"/>
              <a:t>Demo Existing 14,000 SF Building</a:t>
            </a:r>
          </a:p>
          <a:p>
            <a:r>
              <a:rPr lang="en-US" sz="2400" dirty="0" smtClean="0"/>
              <a:t>Portable Classrooms Added to Existing School Site</a:t>
            </a:r>
          </a:p>
          <a:p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4038600"/>
            <a:ext cx="2438400" cy="2514600"/>
          </a:xfrm>
          <a:prstGeom prst="roundRect">
            <a:avLst/>
          </a:prstGeom>
          <a:noFill/>
          <a:ln w="76200">
            <a:solidFill>
              <a:srgbClr val="00A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Olympic </a:t>
            </a:r>
            <a:r>
              <a:rPr lang="en-US" sz="4400" dirty="0"/>
              <a:t>Middle </a:t>
            </a:r>
            <a:r>
              <a:rPr lang="en-US" sz="4400" dirty="0" smtClean="0"/>
              <a:t>School- Phase 2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9746" t="6780" r="11982" b="14948"/>
          <a:stretch/>
        </p:blipFill>
        <p:spPr>
          <a:xfrm rot="16200000">
            <a:off x="-651139" y="2297377"/>
            <a:ext cx="5278438" cy="351895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1524000"/>
            <a:ext cx="3962400" cy="45902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July – August 2019</a:t>
            </a:r>
          </a:p>
          <a:p>
            <a:r>
              <a:rPr lang="en-US" sz="2400" dirty="0" smtClean="0"/>
              <a:t>Minor Modernization of Existing School</a:t>
            </a:r>
          </a:p>
          <a:p>
            <a:r>
              <a:rPr lang="en-US" sz="2400" dirty="0" smtClean="0"/>
              <a:t>Use as Interim Elementary School for 4-5 Year Period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2285999"/>
            <a:ext cx="2438400" cy="179863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Olympic </a:t>
            </a:r>
            <a:r>
              <a:rPr lang="en-US" sz="4400" dirty="0"/>
              <a:t>Middle </a:t>
            </a:r>
            <a:r>
              <a:rPr lang="en-US" sz="4400" dirty="0" smtClean="0"/>
              <a:t>School- Phase 3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9746" t="6780" r="11982" b="14948"/>
          <a:stretch/>
        </p:blipFill>
        <p:spPr>
          <a:xfrm rot="16200000">
            <a:off x="-651139" y="2297377"/>
            <a:ext cx="5278438" cy="351895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1524000"/>
            <a:ext cx="3962400" cy="45902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July – November 2024</a:t>
            </a:r>
          </a:p>
          <a:p>
            <a:r>
              <a:rPr lang="en-US" sz="2400" dirty="0" smtClean="0"/>
              <a:t>Demo Existing Buildings</a:t>
            </a:r>
          </a:p>
          <a:p>
            <a:r>
              <a:rPr lang="en-US" sz="2400" dirty="0" smtClean="0"/>
              <a:t>Construct Small Field House</a:t>
            </a:r>
          </a:p>
          <a:p>
            <a:r>
              <a:rPr lang="en-US" sz="2400" dirty="0" smtClean="0"/>
              <a:t>Construct Athletic Fields, Parking &amp; Landscaping</a:t>
            </a:r>
          </a:p>
          <a:p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1600200"/>
            <a:ext cx="2438400" cy="2514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22" y="1408113"/>
            <a:ext cx="3795678" cy="5062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Conceptual Olympic Middle School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343400" cy="45902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98,000 SF</a:t>
            </a:r>
          </a:p>
          <a:p>
            <a:r>
              <a:rPr lang="en-US" sz="1800" dirty="0" smtClean="0"/>
              <a:t>Grades 6-8</a:t>
            </a:r>
          </a:p>
          <a:p>
            <a:r>
              <a:rPr lang="en-US" sz="1800" dirty="0" smtClean="0"/>
              <a:t>800 Student Capacity</a:t>
            </a:r>
          </a:p>
          <a:p>
            <a:r>
              <a:rPr lang="en-US" sz="1800" dirty="0" smtClean="0"/>
              <a:t>Single or Multi-Story Components</a:t>
            </a:r>
          </a:p>
          <a:p>
            <a:r>
              <a:rPr lang="en-US" sz="1800" dirty="0" smtClean="0"/>
              <a:t>Owner’s MACC for </a:t>
            </a:r>
            <a:r>
              <a:rPr lang="en-US" sz="1800" dirty="0"/>
              <a:t>Phase 1 &amp; 2: </a:t>
            </a:r>
          </a:p>
          <a:p>
            <a:pPr marL="114300" indent="0">
              <a:buNone/>
            </a:pPr>
            <a:r>
              <a:rPr lang="en-US" sz="1800" dirty="0"/>
              <a:t>	$45,000,000</a:t>
            </a:r>
          </a:p>
          <a:p>
            <a:r>
              <a:rPr lang="en-US" sz="1800" dirty="0" smtClean="0"/>
              <a:t>Begin Schematic Design:  February </a:t>
            </a:r>
            <a:r>
              <a:rPr lang="en-US" sz="1800" dirty="0"/>
              <a:t>2017</a:t>
            </a:r>
          </a:p>
          <a:p>
            <a:r>
              <a:rPr lang="en-US" sz="1800" dirty="0" smtClean="0"/>
              <a:t>Start Phase 1 Construction:  March 2018</a:t>
            </a:r>
          </a:p>
          <a:p>
            <a:r>
              <a:rPr lang="en-US" sz="1800" dirty="0" smtClean="0"/>
              <a:t>Start Phase 2 Construction:  June 2019</a:t>
            </a:r>
          </a:p>
          <a:p>
            <a:r>
              <a:rPr lang="en-US" sz="1800" dirty="0" smtClean="0"/>
              <a:t>Occupy Phase 1 &amp; 2:  August 2019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09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Olympic MS Project 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27785"/>
              </p:ext>
            </p:extLst>
          </p:nvPr>
        </p:nvGraphicFramePr>
        <p:xfrm>
          <a:off x="381000" y="1295400"/>
          <a:ext cx="7454900" cy="495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799727"/>
                <a:gridCol w="1655173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 Category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600" u="none" strike="noStrike" dirty="0" smtClean="0">
                          <a:effectLst/>
                        </a:rPr>
                        <a:t>Budget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GC/CM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dirty="0" smtClean="0">
                          <a:effectLst/>
                        </a:rPr>
                        <a:t> (Includes GC/CM Risk Contingency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@ 3% of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defTabSz="914400" fontAlgn="ctr">
                        <a:tabLst>
                          <a:tab pos="1371600" algn="l"/>
                        </a:tabLst>
                      </a:pPr>
                      <a:r>
                        <a:rPr lang="en-US" sz="1400" u="none" strike="noStrike" dirty="0" smtClean="0">
                          <a:effectLst/>
                        </a:rPr>
                        <a:t>$41,400,000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GC/CM Fees,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SGC’s</a:t>
                      </a:r>
                      <a:r>
                        <a:rPr lang="en-US" sz="1400" u="none" strike="noStrike" dirty="0" smtClean="0">
                          <a:effectLst/>
                        </a:rPr>
                        <a:t>, Pre-Con Serv. &amp;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NSS</a:t>
                      </a:r>
                      <a:r>
                        <a:rPr lang="en-US" sz="1400" u="none" strike="noStrike" dirty="0" smtClean="0">
                          <a:effectLst/>
                        </a:rPr>
                        <a:t> Allowances (8% of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$3,600,000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Subtotal (Owner’s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b="1" u="none" strike="noStrike" dirty="0" smtClean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 smtClean="0">
                          <a:effectLst/>
                        </a:rPr>
                        <a:t>$45,000,000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Contingencies – Owner’s Construction (5% of MACC)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$2,250,000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Contingencies – Owner’s Project (5% of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$2,250,000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Fixtures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smtClean="0">
                          <a:effectLst/>
                        </a:rPr>
                        <a:t>Furniture, Equipment &amp; Technology (6% of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$2,700,000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smtClean="0">
                          <a:effectLst/>
                        </a:rPr>
                        <a:t>Professional Services 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Allowance</a:t>
                      </a:r>
                      <a:r>
                        <a:rPr lang="fr-FR" sz="1400" u="none" strike="noStrike" dirty="0" smtClean="0">
                          <a:effectLst/>
                        </a:rPr>
                        <a:t> (Architects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&amp; </a:t>
                      </a:r>
                      <a:r>
                        <a:rPr lang="fr-FR" sz="1400" u="none" strike="noStrike" baseline="0" dirty="0" err="1" smtClean="0">
                          <a:effectLst/>
                        </a:rPr>
                        <a:t>Engineers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) (10% of MACC)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$4,500,000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Owner’s Consultants (Survey, Geo-Tech, Hazmat, Insp.,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etc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 (1% of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$450,000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Contract Administration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Cost (PM/CM,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etc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 (5% of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$2,250,000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Other Related Project Costs (Permits,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Fees,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etc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$1,800,000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Sales Tax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(10% of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$4,500,000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TOTAL: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 smtClean="0">
                          <a:effectLst/>
                        </a:rPr>
                        <a:t>$65,700,000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9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Olympic MS GC/CM Schedule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21878"/>
              </p:ext>
            </p:extLst>
          </p:nvPr>
        </p:nvGraphicFramePr>
        <p:xfrm>
          <a:off x="482600" y="1423036"/>
          <a:ext cx="7467599" cy="5001080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4122737"/>
                <a:gridCol w="3344862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Presentation</a:t>
                      </a:r>
                      <a:r>
                        <a:rPr lang="en-US" sz="1600" baseline="0" dirty="0" smtClean="0">
                          <a:effectLst/>
                        </a:rPr>
                        <a:t> to the PRC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January 26,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Release GC/CM RFP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January 27,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RFP Submittals Due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February 10,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Shortlist</a:t>
                      </a:r>
                      <a:r>
                        <a:rPr lang="en-US" sz="1600" baseline="0" smtClean="0">
                          <a:effectLst/>
                        </a:rPr>
                        <a:t> SOPs </a:t>
                      </a:r>
                      <a:r>
                        <a:rPr lang="en-US" sz="1600" baseline="0" dirty="0" smtClean="0">
                          <a:effectLst/>
                        </a:rPr>
                        <a:t>and Send </a:t>
                      </a:r>
                      <a:r>
                        <a:rPr lang="en-US" sz="1600" dirty="0" smtClean="0">
                          <a:effectLst/>
                        </a:rPr>
                        <a:t>Invitation to Interview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February 15,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6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Interviews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February 22,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31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Shortlist Interviews and Release</a:t>
                      </a:r>
                      <a:r>
                        <a:rPr lang="en-US" sz="1600" baseline="0" dirty="0" smtClean="0">
                          <a:effectLst/>
                        </a:rPr>
                        <a:t> GC/CM </a:t>
                      </a:r>
                      <a:r>
                        <a:rPr lang="en-US" sz="1600" baseline="0" dirty="0" err="1" smtClean="0">
                          <a:effectLst/>
                        </a:rPr>
                        <a:t>RFFP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February 23,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RFFP Opening and Selection of</a:t>
                      </a:r>
                      <a:r>
                        <a:rPr lang="en-US" sz="1600" baseline="0" dirty="0" smtClean="0">
                          <a:effectLst/>
                        </a:rPr>
                        <a:t> GC/CM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March 2,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Pre-Con Work Plan Due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March 17,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School Board Approval of Selected GC/CM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March 27,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4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Pre-Con Agreement Executed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March 29, 2017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Pre-Con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March 2017 to</a:t>
                      </a:r>
                      <a:r>
                        <a:rPr lang="en-US" sz="1600" baseline="0" dirty="0" smtClean="0">
                          <a:effectLst/>
                        </a:rPr>
                        <a:t> January 2018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31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Construction Phase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March 2018 thru Summer 2019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4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Why GC/CM Delivery Method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32" y="1676400"/>
            <a:ext cx="4024363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GC/CM </a:t>
            </a:r>
            <a:r>
              <a:rPr lang="en-US" sz="3200" dirty="0"/>
              <a:t>Statutory Criteria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7620000" cy="4343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(1</a:t>
            </a:r>
            <a:r>
              <a:rPr lang="en-US" sz="2900" dirty="0" smtClean="0"/>
              <a:t>) Implementation of the project involves complex scheduling, phasing, or coordination.</a:t>
            </a:r>
          </a:p>
          <a:p>
            <a:pPr marL="514350" indent="-514350">
              <a:buAutoNum type="arabicParenBoth"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(2) The project involves construction at an occupied facility which must continue to operate during construction.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(3) The involvement of the General Contractor/Construction </a:t>
            </a:r>
            <a:r>
              <a:rPr lang="en-US" sz="2900" dirty="0"/>
              <a:t>M</a:t>
            </a:r>
            <a:r>
              <a:rPr lang="en-US" sz="2900" dirty="0" smtClean="0"/>
              <a:t>anager during the design stage is critical to the success of the project.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(4) The project encompasses a complex or technical work environment.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(5) The project requires specialized work on a building that has historic significance.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(6) The project is, and the public body elects to procure the project, as a heavy civil construction project.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23618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Olympic Middle School </a:t>
            </a:r>
            <a:br>
              <a:rPr lang="en-US" sz="3200" dirty="0" smtClean="0"/>
            </a:br>
            <a:r>
              <a:rPr lang="en-US" sz="3200" dirty="0" smtClean="0"/>
              <a:t>GC/CM Project </a:t>
            </a:r>
            <a:r>
              <a:rPr lang="en-US" sz="3200" dirty="0"/>
              <a:t>Criteria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7620000" cy="365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 smtClean="0">
                <a:solidFill>
                  <a:srgbClr val="C00000"/>
                </a:solidFill>
              </a:rPr>
              <a:t>(1</a:t>
            </a:r>
            <a:r>
              <a:rPr lang="en-US" sz="2200" b="1" dirty="0" smtClean="0">
                <a:solidFill>
                  <a:srgbClr val="C00000"/>
                </a:solidFill>
              </a:rPr>
              <a:t>) Implementation of the project involves complex scheduling, phasing, or coordination.</a:t>
            </a:r>
          </a:p>
          <a:p>
            <a:pPr marL="514350" indent="-514350">
              <a:buAutoNum type="arabicParenBoth"/>
            </a:pPr>
            <a:endParaRPr lang="en-US" sz="2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(2) The project involves construction at an occupied facility which must continue to operate during construction.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2811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0480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Introductions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32" y="1776413"/>
            <a:ext cx="4024363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involves construction on an occupied school site that must continue to operate during construction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39206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r>
              <a:rPr lang="en-US" sz="4000" dirty="0" smtClean="0"/>
              <a:t>Other Critical GC/CM Factors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990601"/>
            <a:ext cx="7543800" cy="3505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/>
              <a:t>Safety:  </a:t>
            </a:r>
            <a:r>
              <a:rPr lang="en-US" sz="2400" dirty="0" smtClean="0"/>
              <a:t>Small site with close proximity of students and construction activities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b="1" dirty="0" smtClean="0"/>
              <a:t>Risk Management:  </a:t>
            </a:r>
            <a:r>
              <a:rPr lang="en-US" sz="2400" dirty="0" smtClean="0"/>
              <a:t>Competing with continuous increases in market costs and decreased resource availability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b="1" dirty="0" smtClean="0"/>
              <a:t>Partnership: </a:t>
            </a:r>
            <a:r>
              <a:rPr lang="en-US" sz="2400" dirty="0" smtClean="0"/>
              <a:t>Strong desire to have collaborative relationships with a project team that develops from start of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b="6364"/>
          <a:stretch/>
        </p:blipFill>
        <p:spPr>
          <a:xfrm>
            <a:off x="457200" y="4648200"/>
            <a:ext cx="3108961" cy="182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0069" t="2912" r="8119" b="3948"/>
          <a:stretch/>
        </p:blipFill>
        <p:spPr>
          <a:xfrm>
            <a:off x="3657600" y="4648200"/>
            <a:ext cx="4378171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ASD</a:t>
            </a:r>
            <a:br>
              <a:rPr lang="en-US" sz="4400" dirty="0" smtClean="0"/>
            </a:br>
            <a:r>
              <a:rPr lang="en-US" sz="4400" dirty="0" smtClean="0"/>
              <a:t>Auburn School District Qualifications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32" y="1828800"/>
            <a:ext cx="4024363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Leadership Team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17638"/>
            <a:ext cx="7086600" cy="513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4994884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/>
              <a:t>ASD has extensive  K-12 capital projects experience including projects of similar scope and complexity.</a:t>
            </a:r>
          </a:p>
          <a:p>
            <a:pPr lvl="1"/>
            <a:r>
              <a:rPr lang="en-US" sz="1700" dirty="0" smtClean="0"/>
              <a:t>All of which have been delivered using Design-Bid-Build.</a:t>
            </a:r>
          </a:p>
          <a:p>
            <a:pPr lvl="1"/>
            <a:r>
              <a:rPr lang="en-US" sz="1700" dirty="0" smtClean="0"/>
              <a:t>Long track record of building projects on-time and within budget.</a:t>
            </a:r>
          </a:p>
          <a:p>
            <a:r>
              <a:rPr lang="en-US" sz="1900" dirty="0" smtClean="0"/>
              <a:t>ASD is new to the GC/CM method of project delivery.</a:t>
            </a:r>
          </a:p>
          <a:p>
            <a:r>
              <a:rPr lang="en-US" sz="1900" dirty="0" smtClean="0"/>
              <a:t>Assigned ASD PM: Executive Director of Capital Projects, Jeffrey Grose</a:t>
            </a:r>
          </a:p>
          <a:p>
            <a:pPr lvl="1"/>
            <a:r>
              <a:rPr lang="en-US" sz="1700" dirty="0" smtClean="0"/>
              <a:t>36 years heading the Capital Projects program at ASD. </a:t>
            </a:r>
          </a:p>
          <a:p>
            <a:pPr lvl="1"/>
            <a:r>
              <a:rPr lang="en-US" sz="1700" dirty="0" smtClean="0"/>
              <a:t>Degrees in architecture and building construction.</a:t>
            </a:r>
          </a:p>
          <a:p>
            <a:pPr lvl="1"/>
            <a:r>
              <a:rPr lang="en-US" sz="1700" dirty="0" smtClean="0"/>
              <a:t>Work experience with architectural firms, contractor and Owner.</a:t>
            </a:r>
          </a:p>
          <a:p>
            <a:pPr lvl="1"/>
            <a:r>
              <a:rPr lang="en-US" sz="1700" dirty="0" smtClean="0"/>
              <a:t>Certified Value Engineer.</a:t>
            </a:r>
          </a:p>
          <a:p>
            <a:pPr lvl="1"/>
            <a:r>
              <a:rPr lang="en-US" sz="1700" dirty="0" smtClean="0"/>
              <a:t>Arbitrator for AAA and member of Dispute Resolution Board Foundation.</a:t>
            </a:r>
          </a:p>
          <a:p>
            <a:pPr lvl="1"/>
            <a:r>
              <a:rPr lang="en-US" sz="1700" dirty="0" smtClean="0"/>
              <a:t>Completed AGC </a:t>
            </a:r>
            <a:r>
              <a:rPr lang="en-US" sz="1700" dirty="0"/>
              <a:t>GC/CM Training </a:t>
            </a:r>
            <a:r>
              <a:rPr lang="en-US" sz="1700" dirty="0" smtClean="0"/>
              <a:t>Workshop in January 2017.</a:t>
            </a:r>
          </a:p>
          <a:p>
            <a:r>
              <a:rPr lang="en-US" sz="1900" dirty="0" smtClean="0"/>
              <a:t>ASD hired Parametrix for GC/CM Procurement and Advisory services.</a:t>
            </a:r>
          </a:p>
          <a:p>
            <a:r>
              <a:rPr lang="en-US" sz="1900" dirty="0" smtClean="0"/>
              <a:t>ASD retained Graehm Wallace and BLRB with depth of GC/CM experience.</a:t>
            </a:r>
          </a:p>
          <a:p>
            <a:pPr marL="114300" indent="0">
              <a:buNone/>
            </a:pPr>
            <a:r>
              <a:rPr lang="en-US" sz="1900" b="1" dirty="0" smtClean="0"/>
              <a:t>ASD satisfies the public body qualifications by staff augmentation with consultants.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8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7772400" cy="7048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Olympic MS Project Organizational Chart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31" y="933450"/>
            <a:ext cx="4447016" cy="58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514" y="3200400"/>
            <a:ext cx="7620000" cy="167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Project Team </a:t>
            </a:r>
          </a:p>
          <a:p>
            <a:pPr algn="ctr"/>
            <a:r>
              <a:rPr lang="en-US" sz="4400" dirty="0" smtClean="0"/>
              <a:t>GC/CM Experience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32" y="1600200"/>
            <a:ext cx="4024363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487988"/>
              </p:ext>
            </p:extLst>
          </p:nvPr>
        </p:nvGraphicFramePr>
        <p:xfrm>
          <a:off x="304800" y="152400"/>
          <a:ext cx="7848600" cy="596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230"/>
                <a:gridCol w="5259370"/>
              </a:tblGrid>
              <a:tr h="37599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Name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89639" marR="89639" marT="44820" marB="448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Experience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89639" marR="89639" marT="44820" marB="44820"/>
                </a:tc>
              </a:tr>
              <a:tr h="10718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Jeffrey Grose</a:t>
                      </a:r>
                    </a:p>
                    <a:p>
                      <a:r>
                        <a:rPr lang="en-US" sz="1200" baseline="0" dirty="0" smtClean="0"/>
                        <a:t>Executive Director of Capital Projects</a:t>
                      </a:r>
                    </a:p>
                    <a:p>
                      <a:r>
                        <a:rPr lang="en-US" sz="1200" baseline="0" dirty="0" smtClean="0"/>
                        <a:t>Auburn School District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 41 Years Design / Construction / Project Management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 36 years with Auburn School District. Over 100 projects completed varying from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 small modernization projects to $120M, highly-complex, multi-phase high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 school modernization and reconstruction project.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 </a:t>
                      </a:r>
                      <a:r>
                        <a:rPr lang="en-US" sz="1200" b="1" dirty="0" smtClean="0"/>
                        <a:t>1</a:t>
                      </a:r>
                      <a:r>
                        <a:rPr lang="en-US" sz="1200" b="1" baseline="30000" dirty="0" smtClean="0"/>
                        <a:t>st</a:t>
                      </a:r>
                      <a:r>
                        <a:rPr lang="en-US" sz="1200" b="1" dirty="0" smtClean="0"/>
                        <a:t> GC/CM Project</a:t>
                      </a:r>
                      <a:endParaRPr lang="en-US" sz="1200" b="1" baseline="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/>
                </a:tc>
              </a:tr>
              <a:tr h="14241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Jim Dugan</a:t>
                      </a:r>
                    </a:p>
                    <a:p>
                      <a:r>
                        <a:rPr lang="en-US" sz="1200" dirty="0" smtClean="0"/>
                        <a:t>GC/CM Advisor</a:t>
                      </a:r>
                    </a:p>
                    <a:p>
                      <a:r>
                        <a:rPr lang="en-US" sz="1200" dirty="0" smtClean="0"/>
                        <a:t>Parametrix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 39 Years Program / Project</a:t>
                      </a:r>
                      <a:r>
                        <a:rPr lang="en-US" sz="1200" baseline="0" dirty="0" smtClean="0"/>
                        <a:t> Management</a:t>
                      </a:r>
                      <a:endParaRPr lang="en-US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="1" dirty="0" smtClean="0"/>
                        <a:t>  12 GC/CM Projects:  </a:t>
                      </a:r>
                    </a:p>
                    <a:p>
                      <a:pPr lvl="1"/>
                      <a:r>
                        <a:rPr lang="en-US" sz="1200" dirty="0" smtClean="0"/>
                        <a:t>TPS: Stadium HS, McCarver ES, Stewart MS, </a:t>
                      </a:r>
                      <a:r>
                        <a:rPr lang="en-US" sz="1200" baseline="0" dirty="0" smtClean="0"/>
                        <a:t>Browns Point ES</a:t>
                      </a:r>
                      <a:endParaRPr lang="en-US" sz="1200" dirty="0" smtClean="0"/>
                    </a:p>
                    <a:p>
                      <a:pPr lvl="1"/>
                      <a:r>
                        <a:rPr lang="en-US" sz="1200" dirty="0" smtClean="0"/>
                        <a:t>COT: Tacoma Convention and Trade Center,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MPT</a:t>
                      </a:r>
                      <a:r>
                        <a:rPr lang="en-US" sz="1200" baseline="0" dirty="0" smtClean="0"/>
                        <a:t> Eastside Community Center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CKSD</a:t>
                      </a:r>
                      <a:r>
                        <a:rPr lang="en-US" sz="1200" baseline="0" dirty="0" smtClean="0"/>
                        <a:t>: Central Kitsap HS/MS and Olympic HS 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MVSD</a:t>
                      </a:r>
                      <a:r>
                        <a:rPr lang="en-US" sz="1200" baseline="0" dirty="0" smtClean="0"/>
                        <a:t>: East Division ES, Madison ES, and Old Main HS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BISD</a:t>
                      </a:r>
                      <a:r>
                        <a:rPr lang="en-US" sz="1200" baseline="0" dirty="0" smtClean="0"/>
                        <a:t>: Blakely ES</a:t>
                      </a:r>
                      <a:endParaRPr lang="en-US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 TPS</a:t>
                      </a:r>
                      <a:r>
                        <a:rPr lang="en-US" sz="1200" baseline="0" dirty="0" smtClean="0"/>
                        <a:t> Board of Director: 2005 – 2011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 Appointed to the Project Review Committee July 1, 2016 – 3 Year Term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</a:t>
                      </a:r>
                      <a:r>
                        <a:rPr lang="en-US" sz="1200" baseline="0" dirty="0" smtClean="0"/>
                        <a:t> Cody</a:t>
                      </a:r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GC/CM Procurement and</a:t>
                      </a:r>
                    </a:p>
                    <a:p>
                      <a:r>
                        <a:rPr lang="en-US" sz="1200" baseline="0" dirty="0" smtClean="0"/>
                        <a:t>PM/CM Support</a:t>
                      </a:r>
                    </a:p>
                    <a:p>
                      <a:r>
                        <a:rPr lang="en-US" sz="1200" dirty="0" smtClean="0"/>
                        <a:t>Parametrix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 </a:t>
                      </a:r>
                      <a:r>
                        <a:rPr lang="en-US" sz="1200" dirty="0" smtClean="0"/>
                        <a:t>30 Years Program / Project</a:t>
                      </a:r>
                      <a:r>
                        <a:rPr lang="en-US" sz="1200" baseline="0" dirty="0" smtClean="0"/>
                        <a:t> Management</a:t>
                      </a:r>
                      <a:endParaRPr lang="en-US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="1" dirty="0" smtClean="0"/>
                        <a:t>  8 GC/CM Projects:  </a:t>
                      </a:r>
                    </a:p>
                    <a:p>
                      <a:pPr lvl="1"/>
                      <a:r>
                        <a:rPr lang="en-US" sz="1200" dirty="0" smtClean="0"/>
                        <a:t>TPS: </a:t>
                      </a:r>
                      <a:r>
                        <a:rPr lang="en-US" sz="1200" baseline="0" dirty="0" smtClean="0"/>
                        <a:t>Browns Point ES</a:t>
                      </a:r>
                      <a:endParaRPr lang="en-US" sz="1200" dirty="0" smtClean="0"/>
                    </a:p>
                    <a:p>
                      <a:pPr lvl="1"/>
                      <a:r>
                        <a:rPr lang="en-US" sz="1200" baseline="0" dirty="0" err="1" smtClean="0"/>
                        <a:t>MPT</a:t>
                      </a:r>
                      <a:r>
                        <a:rPr lang="en-US" sz="1200" baseline="0" dirty="0" smtClean="0"/>
                        <a:t> Eastside Community Center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CKSD</a:t>
                      </a:r>
                      <a:r>
                        <a:rPr lang="en-US" sz="1200" baseline="0" dirty="0" smtClean="0"/>
                        <a:t>: Central Kitsap HS/MS and Olympic HS 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MVSD</a:t>
                      </a:r>
                      <a:r>
                        <a:rPr lang="en-US" sz="1200" baseline="0" dirty="0" smtClean="0"/>
                        <a:t>: East Division ES, Madison ES, and Old Main HS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BISD</a:t>
                      </a:r>
                      <a:r>
                        <a:rPr lang="en-US" sz="1200" baseline="0" dirty="0" smtClean="0"/>
                        <a:t>: Blakely ES</a:t>
                      </a:r>
                      <a:endParaRPr lang="en-US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 Registered Architect in the State of Washington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/>
                </a:tc>
              </a:tr>
              <a:tr h="10467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Ron </a:t>
                      </a:r>
                      <a:r>
                        <a:rPr lang="en-US" sz="1200" dirty="0" err="1" smtClean="0"/>
                        <a:t>Harpel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AIA</a:t>
                      </a:r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Architect Principal-in-Charge</a:t>
                      </a:r>
                    </a:p>
                    <a:p>
                      <a:r>
                        <a:rPr lang="en-US" sz="1200" baseline="0" dirty="0" err="1" smtClean="0"/>
                        <a:t>BLRB</a:t>
                      </a:r>
                      <a:r>
                        <a:rPr lang="en-US" sz="1200" baseline="0" dirty="0" smtClean="0"/>
                        <a:t> Architects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 30</a:t>
                      </a:r>
                      <a:r>
                        <a:rPr lang="en-US" sz="1200" baseline="0" dirty="0" smtClean="0"/>
                        <a:t> Years Specializing in Education Facility Design Services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="1" baseline="0" dirty="0" smtClean="0"/>
                        <a:t>  3 GC/CM Projects:  </a:t>
                      </a:r>
                    </a:p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1200" kern="1200" baseline="0" dirty="0" err="1" smtClean="0"/>
                        <a:t>Northshore</a:t>
                      </a:r>
                      <a:r>
                        <a:rPr lang="en-US" sz="1200" kern="1200" baseline="0" dirty="0" smtClean="0"/>
                        <a:t> SD: </a:t>
                      </a:r>
                      <a:r>
                        <a:rPr lang="en-US" sz="1200" baseline="0" dirty="0" err="1" smtClean="0"/>
                        <a:t>Skyview</a:t>
                      </a:r>
                      <a:r>
                        <a:rPr lang="en-US" sz="1200" baseline="0" dirty="0" smtClean="0"/>
                        <a:t> MS &amp; Canyon Creek ES</a:t>
                      </a:r>
                    </a:p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Lake Washington SD: North Redmond ES &amp; Margaret Mead ES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6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0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Project is </a:t>
            </a:r>
            <a:r>
              <a:rPr lang="en-US" sz="2400" dirty="0"/>
              <a:t>funded with the appropriate </a:t>
            </a:r>
            <a:r>
              <a:rPr lang="en-US" sz="2400" dirty="0" smtClean="0"/>
              <a:t>budget.</a:t>
            </a:r>
            <a:endParaRPr lang="en-US" sz="2400" dirty="0"/>
          </a:p>
          <a:p>
            <a:r>
              <a:rPr lang="en-US" sz="2400" dirty="0" smtClean="0"/>
              <a:t>Project meets </a:t>
            </a:r>
            <a:r>
              <a:rPr lang="en-US" sz="2400" dirty="0"/>
              <a:t>qualifying </a:t>
            </a:r>
            <a:r>
              <a:rPr lang="en-US" sz="2400" dirty="0" smtClean="0"/>
              <a:t>RCW 39.10 criteria.</a:t>
            </a:r>
            <a:endParaRPr lang="en-US" sz="2400" dirty="0"/>
          </a:p>
          <a:p>
            <a:r>
              <a:rPr lang="en-US" sz="2400" dirty="0"/>
              <a:t>Project Management Plan </a:t>
            </a:r>
            <a:r>
              <a:rPr lang="en-US" sz="2400" dirty="0" smtClean="0"/>
              <a:t>is </a:t>
            </a:r>
            <a:r>
              <a:rPr lang="en-US" sz="2400" dirty="0"/>
              <a:t>developed and </a:t>
            </a:r>
            <a:r>
              <a:rPr lang="en-US" sz="2400" dirty="0" smtClean="0"/>
              <a:t>has </a:t>
            </a:r>
            <a:r>
              <a:rPr lang="en-US" sz="2400" dirty="0"/>
              <a:t>clear and logical lines of </a:t>
            </a:r>
            <a:r>
              <a:rPr lang="en-US" sz="2400" dirty="0" smtClean="0"/>
              <a:t>authority.</a:t>
            </a:r>
            <a:endParaRPr lang="en-US" sz="2400" dirty="0"/>
          </a:p>
          <a:p>
            <a:r>
              <a:rPr lang="en-US" sz="2400" dirty="0"/>
              <a:t>Project team has the </a:t>
            </a:r>
            <a:r>
              <a:rPr lang="en-US" sz="2400" dirty="0" smtClean="0"/>
              <a:t>experience and continuity. </a:t>
            </a:r>
            <a:endParaRPr lang="en-US" sz="2400" dirty="0"/>
          </a:p>
          <a:p>
            <a:r>
              <a:rPr lang="en-US" sz="2400" dirty="0"/>
              <a:t>Project team has the </a:t>
            </a:r>
            <a:r>
              <a:rPr lang="en-US" sz="2400" dirty="0" smtClean="0"/>
              <a:t>capacity. </a:t>
            </a:r>
            <a:endParaRPr lang="en-US" sz="2400" dirty="0"/>
          </a:p>
          <a:p>
            <a:r>
              <a:rPr lang="en-US" sz="2400" dirty="0"/>
              <a:t>Project team is prepared and ready to move </a:t>
            </a:r>
            <a:r>
              <a:rPr lang="en-US" sz="2400" dirty="0" smtClean="0"/>
              <a:t>forward.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3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099" y="3200400"/>
            <a:ext cx="7543800" cy="1031875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17" y="1600200"/>
            <a:ext cx="4024363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Project Team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9248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Here Today</a:t>
            </a:r>
          </a:p>
          <a:p>
            <a:r>
              <a:rPr lang="en-US" sz="2000" dirty="0"/>
              <a:t>Jeffrey Grose, Executive Director of Capital </a:t>
            </a:r>
            <a:r>
              <a:rPr lang="en-US" sz="2000" dirty="0" smtClean="0"/>
              <a:t>Projects, Auburn School District</a:t>
            </a:r>
          </a:p>
          <a:p>
            <a:r>
              <a:rPr lang="en-US" sz="2000" dirty="0"/>
              <a:t>Cindi </a:t>
            </a:r>
            <a:r>
              <a:rPr lang="en-US" sz="2000" dirty="0" smtClean="0"/>
              <a:t>Blansfield, Assistant Superintendent, Business &amp; Operations, Auburn School District</a:t>
            </a:r>
          </a:p>
          <a:p>
            <a:r>
              <a:rPr lang="en-US" sz="2000" dirty="0" smtClean="0"/>
              <a:t>Ron Harpel, Principal in Charge, BLRB Architects</a:t>
            </a:r>
          </a:p>
          <a:p>
            <a:r>
              <a:rPr lang="en-US" sz="2000" dirty="0" smtClean="0"/>
              <a:t>Jim Dugan, GC/CM Advisor, Parametrix</a:t>
            </a:r>
          </a:p>
          <a:p>
            <a:r>
              <a:rPr lang="en-US" sz="2000" dirty="0" smtClean="0"/>
              <a:t>Dan Cody, GC/CM Procurement Consultant, Parametrix</a:t>
            </a:r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u="sng" dirty="0" smtClean="0"/>
              <a:t>Also on the team</a:t>
            </a:r>
            <a:endParaRPr lang="en-US" sz="2000" u="sng" dirty="0"/>
          </a:p>
          <a:p>
            <a:r>
              <a:rPr lang="en-US" sz="2000" dirty="0" smtClean="0"/>
              <a:t>Bob </a:t>
            </a:r>
            <a:r>
              <a:rPr lang="en-US" sz="2000" dirty="0"/>
              <a:t>Lindstrom, Project Manager, </a:t>
            </a:r>
            <a:r>
              <a:rPr lang="en-US" sz="2000" dirty="0" smtClean="0"/>
              <a:t>BLRB Architects</a:t>
            </a:r>
            <a:endParaRPr lang="en-US" sz="2000" dirty="0"/>
          </a:p>
          <a:p>
            <a:r>
              <a:rPr lang="en-US" sz="2000" dirty="0" err="1"/>
              <a:t>Graehm</a:t>
            </a:r>
            <a:r>
              <a:rPr lang="en-US" sz="2000" dirty="0"/>
              <a:t> Wallace, Perkins </a:t>
            </a:r>
            <a:r>
              <a:rPr lang="en-US" sz="2000" dirty="0" err="1"/>
              <a:t>Coie</a:t>
            </a:r>
            <a:r>
              <a:rPr lang="en-US" sz="2000" dirty="0"/>
              <a:t>, External GC/CM Legal Advisor</a:t>
            </a:r>
          </a:p>
          <a:p>
            <a:pPr marL="11430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733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676400"/>
            <a:ext cx="49530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District</a:t>
            </a:r>
          </a:p>
          <a:p>
            <a:r>
              <a:rPr lang="en-US" sz="2800" dirty="0" smtClean="0"/>
              <a:t>The Project</a:t>
            </a:r>
          </a:p>
          <a:p>
            <a:r>
              <a:rPr lang="en-US" sz="2800" dirty="0" smtClean="0"/>
              <a:t>Project Budget</a:t>
            </a:r>
          </a:p>
          <a:p>
            <a:r>
              <a:rPr lang="en-US" sz="2800" dirty="0" smtClean="0"/>
              <a:t>Project Schedule</a:t>
            </a:r>
          </a:p>
          <a:p>
            <a:r>
              <a:rPr lang="en-US" sz="2800" dirty="0" smtClean="0"/>
              <a:t>Why GC/CM</a:t>
            </a:r>
          </a:p>
          <a:p>
            <a:r>
              <a:rPr lang="en-US" sz="2800" dirty="0" smtClean="0"/>
              <a:t>Public Body Qualifications</a:t>
            </a:r>
          </a:p>
          <a:p>
            <a:r>
              <a:rPr lang="en-US" sz="2800" dirty="0" smtClean="0"/>
              <a:t>Project Organization</a:t>
            </a:r>
          </a:p>
          <a:p>
            <a:r>
              <a:rPr lang="en-US" sz="2800" dirty="0" smtClean="0"/>
              <a:t>GC/CM Experience</a:t>
            </a:r>
          </a:p>
          <a:p>
            <a:r>
              <a:rPr lang="en-US" sz="2800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3" y="32004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The District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31" y="1828800"/>
            <a:ext cx="4024363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8811" t="2426" r="3267" b="2469"/>
          <a:stretch/>
        </p:blipFill>
        <p:spPr>
          <a:xfrm>
            <a:off x="457200" y="1600200"/>
            <a:ext cx="7620000" cy="466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Auburn School District</a:t>
            </a:r>
            <a:endParaRPr lang="en-US" sz="4400" dirty="0"/>
          </a:p>
        </p:txBody>
      </p:sp>
      <p:sp>
        <p:nvSpPr>
          <p:cNvPr id="4" name="5-Point Star 3"/>
          <p:cNvSpPr/>
          <p:nvPr/>
        </p:nvSpPr>
        <p:spPr>
          <a:xfrm>
            <a:off x="3848100" y="35814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40256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Auburn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04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62 square mile </a:t>
            </a:r>
            <a:r>
              <a:rPr lang="en-US" dirty="0"/>
              <a:t>area bridging King and Pierce </a:t>
            </a:r>
            <a:r>
              <a:rPr lang="en-US" dirty="0" smtClean="0"/>
              <a:t>counties</a:t>
            </a:r>
          </a:p>
          <a:p>
            <a:r>
              <a:rPr lang="en-US" dirty="0" smtClean="0"/>
              <a:t>Serves residents </a:t>
            </a:r>
            <a:r>
              <a:rPr lang="en-US" dirty="0"/>
              <a:t>in Auburn, Algona, Pacific, Lake </a:t>
            </a:r>
            <a:r>
              <a:rPr lang="en-US" dirty="0" err="1"/>
              <a:t>Tapps</a:t>
            </a:r>
            <a:r>
              <a:rPr lang="en-US" dirty="0"/>
              <a:t> and unincorporated areas of King </a:t>
            </a:r>
            <a:r>
              <a:rPr lang="en-US" dirty="0" smtClean="0"/>
              <a:t>County</a:t>
            </a:r>
          </a:p>
          <a:p>
            <a:r>
              <a:rPr lang="en-US" dirty="0" smtClean="0"/>
              <a:t>Began serving students in 1896</a:t>
            </a:r>
          </a:p>
          <a:p>
            <a:r>
              <a:rPr lang="en-US" dirty="0" smtClean="0"/>
              <a:t>Current enrollment: 15,919 students</a:t>
            </a:r>
          </a:p>
          <a:p>
            <a:r>
              <a:rPr lang="en-US" dirty="0" smtClean="0"/>
              <a:t>Twenty-two schools comprised of:</a:t>
            </a:r>
          </a:p>
          <a:p>
            <a:pPr lvl="1"/>
            <a:r>
              <a:rPr lang="en-US" dirty="0" smtClean="0"/>
              <a:t>14 Elementary Schools</a:t>
            </a:r>
          </a:p>
          <a:p>
            <a:pPr lvl="1"/>
            <a:r>
              <a:rPr lang="en-US" dirty="0" smtClean="0"/>
              <a:t>4 Middle School</a:t>
            </a:r>
          </a:p>
          <a:p>
            <a:pPr lvl="1"/>
            <a:r>
              <a:rPr lang="en-US" dirty="0" smtClean="0"/>
              <a:t>4 High Schools</a:t>
            </a:r>
          </a:p>
          <a:p>
            <a:r>
              <a:rPr lang="en-US" dirty="0" smtClean="0"/>
              <a:t>Over 1,000 certified staff members and over 900 classified staff members </a:t>
            </a:r>
          </a:p>
        </p:txBody>
      </p:sp>
    </p:spTree>
    <p:extLst>
      <p:ext uri="{BB962C8B-B14F-4D97-AF65-F5344CB8AC3E}">
        <p14:creationId xmlns:p14="http://schemas.microsoft.com/office/powerpoint/2010/main" val="24626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– 2016 Bond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/>
          </a:bodyPr>
          <a:lstStyle/>
          <a:p>
            <a:r>
              <a:rPr lang="en-US" dirty="0" smtClean="0"/>
              <a:t>Capital bond passed in 2016 - $456 M</a:t>
            </a:r>
          </a:p>
          <a:p>
            <a:r>
              <a:rPr lang="en-US" dirty="0" smtClean="0"/>
              <a:t>Most recent prior capital bond: 2008 ($110 M)</a:t>
            </a:r>
          </a:p>
          <a:p>
            <a:r>
              <a:rPr lang="en-US" dirty="0" smtClean="0"/>
              <a:t>Bond program includes:</a:t>
            </a:r>
          </a:p>
          <a:p>
            <a:pPr lvl="1"/>
            <a:r>
              <a:rPr lang="en-US" dirty="0" smtClean="0"/>
              <a:t>2 new elementary schools</a:t>
            </a:r>
          </a:p>
          <a:p>
            <a:pPr lvl="1"/>
            <a:r>
              <a:rPr lang="en-US" dirty="0" smtClean="0"/>
              <a:t>Replacement and modernization of 1 middle school</a:t>
            </a:r>
          </a:p>
          <a:p>
            <a:pPr lvl="1"/>
            <a:r>
              <a:rPr lang="en-US" dirty="0" smtClean="0"/>
              <a:t>Replacement of 5 elementary schools</a:t>
            </a:r>
          </a:p>
          <a:p>
            <a:r>
              <a:rPr lang="en-US" dirty="0" smtClean="0"/>
              <a:t>Olympic Middle School is the first project of the 2016 bond program.  </a:t>
            </a:r>
          </a:p>
          <a:p>
            <a:r>
              <a:rPr lang="en-US" dirty="0" smtClean="0"/>
              <a:t>After new Olympic MS is constructed, existing buildings on campus will have limited modernizations and be used as interim school for upcoming elementary school replacement projects.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1242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The Project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32" y="1676400"/>
            <a:ext cx="4024363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C59A0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5361</TotalTime>
  <Words>1405</Words>
  <Application>Microsoft Office PowerPoint</Application>
  <PresentationFormat>On-screen Show (4:3)</PresentationFormat>
  <Paragraphs>232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Times New Roman</vt:lpstr>
      <vt:lpstr>Adjacency</vt:lpstr>
      <vt:lpstr>OLYMPIC MIDDLE SCHOOL RECONSTRUCTION</vt:lpstr>
      <vt:lpstr>Introductions</vt:lpstr>
      <vt:lpstr>The Project Team</vt:lpstr>
      <vt:lpstr>Agenda</vt:lpstr>
      <vt:lpstr>The District</vt:lpstr>
      <vt:lpstr>Auburn School District</vt:lpstr>
      <vt:lpstr>District Statistics</vt:lpstr>
      <vt:lpstr>District – 2016 Bond Program</vt:lpstr>
      <vt:lpstr>The Project</vt:lpstr>
      <vt:lpstr>Existing Olympic Middle School</vt:lpstr>
      <vt:lpstr>Olympic Middle School- Phase 1</vt:lpstr>
      <vt:lpstr>Olympic Middle School- Phase 2</vt:lpstr>
      <vt:lpstr>Olympic Middle School- Phase 3</vt:lpstr>
      <vt:lpstr>Conceptual Olympic Middle School</vt:lpstr>
      <vt:lpstr>Olympic MS Project Budget</vt:lpstr>
      <vt:lpstr>Olympic MS GC/CM Schedule</vt:lpstr>
      <vt:lpstr>Why GC/CM Delivery Method </vt:lpstr>
      <vt:lpstr> GC/CM Statutory Criteria </vt:lpstr>
      <vt:lpstr> Olympic Middle School  GC/CM Project Criteria </vt:lpstr>
      <vt:lpstr>Project involves construction on an occupied school site that must continue to operate during construction</vt:lpstr>
      <vt:lpstr>Other Critical GC/CM Factors </vt:lpstr>
      <vt:lpstr>ASD Auburn School District Qualifications</vt:lpstr>
      <vt:lpstr>Leadership Team</vt:lpstr>
      <vt:lpstr>Olympic MS Project Organizational Chart</vt:lpstr>
      <vt:lpstr>PowerPoint Presentation</vt:lpstr>
      <vt:lpstr>PowerPoint Presentation</vt:lpstr>
      <vt:lpstr>Summary</vt:lpstr>
      <vt:lpstr>Thank you</vt:lpstr>
    </vt:vector>
  </TitlesOfParts>
  <Company>Parametrix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James Dugan</cp:lastModifiedBy>
  <cp:revision>357</cp:revision>
  <cp:lastPrinted>2017-01-26T02:33:25Z</cp:lastPrinted>
  <dcterms:created xsi:type="dcterms:W3CDTF">2013-09-04T15:42:31Z</dcterms:created>
  <dcterms:modified xsi:type="dcterms:W3CDTF">2017-01-26T02:33:56Z</dcterms:modified>
</cp:coreProperties>
</file>