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17"/>
  </p:notesMasterIdLst>
  <p:handoutMasterIdLst>
    <p:handoutMasterId r:id="rId18"/>
  </p:handoutMasterIdLst>
  <p:sldIdLst>
    <p:sldId id="291" r:id="rId2"/>
    <p:sldId id="352" r:id="rId3"/>
    <p:sldId id="353" r:id="rId4"/>
    <p:sldId id="355" r:id="rId5"/>
    <p:sldId id="370" r:id="rId6"/>
    <p:sldId id="372" r:id="rId7"/>
    <p:sldId id="368" r:id="rId8"/>
    <p:sldId id="369" r:id="rId9"/>
    <p:sldId id="366" r:id="rId10"/>
    <p:sldId id="363" r:id="rId11"/>
    <p:sldId id="358" r:id="rId12"/>
    <p:sldId id="365" r:id="rId13"/>
    <p:sldId id="361" r:id="rId14"/>
    <p:sldId id="371" r:id="rId15"/>
    <p:sldId id="373" r:id="rId16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2">
          <p15:clr>
            <a:srgbClr val="A4A3A4"/>
          </p15:clr>
        </p15:guide>
        <p15:guide id="2" pos="729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ty Pritchard" initials="RP" lastIdx="1" clrIdx="0">
    <p:extLst>
      <p:ext uri="{19B8F6BF-5375-455C-9EA6-DF929625EA0E}">
        <p15:presenceInfo xmlns:p15="http://schemas.microsoft.com/office/powerpoint/2012/main" userId="S::rpritchard@oacsvcs.com::dc55c70d-f72d-45c8-a51d-63e4b20140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1FA"/>
    <a:srgbClr val="0F3CCB"/>
    <a:srgbClr val="333333"/>
    <a:srgbClr val="005CF2"/>
    <a:srgbClr val="2F5EF0"/>
    <a:srgbClr val="0459C0"/>
    <a:srgbClr val="FF0000"/>
    <a:srgbClr val="4D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452" autoAdjust="0"/>
    <p:restoredTop sz="87836" autoAdjust="0"/>
  </p:normalViewPr>
  <p:slideViewPr>
    <p:cSldViewPr>
      <p:cViewPr varScale="1">
        <p:scale>
          <a:sx n="79" d="100"/>
          <a:sy n="79" d="100"/>
        </p:scale>
        <p:origin x="414" y="57"/>
      </p:cViewPr>
      <p:guideLst>
        <p:guide orient="horz" pos="582"/>
        <p:guide pos="72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60" y="40"/>
      </p:cViewPr>
      <p:guideLst>
        <p:guide orient="horz" pos="2932"/>
        <p:guide pos="2212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sheet%20in%202019-03-28%20ESD%20GCCM%20PROJ%20PRESENTATION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SF</a:t>
            </a:r>
            <a:r>
              <a:rPr lang="en-US" baseline="0" dirty="0"/>
              <a:t> Inventory in Thousands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65553851256795"/>
          <c:y val="0.21906119480591571"/>
          <c:w val="0.69141233036915561"/>
          <c:h val="0.72009873702125771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E11CC9-FEAC-4A65-811E-880EB0A68C2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A71-4759-BF32-A55EEE885EF4}"/>
                </c:ext>
              </c:extLst>
            </c:dLbl>
            <c:dLbl>
              <c:idx val="1"/>
              <c:layout>
                <c:manualLayout>
                  <c:x val="-1.3704022276325573E-3"/>
                  <c:y val="0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1-4759-BF32-A55EEE885EF4}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'[Worksheet in 2019-03-28 ESD GCCM PROJ PRESENTATION]Sheet1'!$A$1:$A$7</c:f>
              <c:strCache>
                <c:ptCount val="7"/>
                <c:pt idx="0">
                  <c:v>Total SF </c:v>
                </c:pt>
                <c:pt idx="1">
                  <c:v>10 Portables</c:v>
                </c:pt>
                <c:pt idx="2">
                  <c:v>Valley View ES</c:v>
                </c:pt>
                <c:pt idx="3">
                  <c:v>Lincoln ES</c:v>
                </c:pt>
                <c:pt idx="4">
                  <c:v>Mt. Stuart ES</c:v>
                </c:pt>
                <c:pt idx="5">
                  <c:v>Morgan MS</c:v>
                </c:pt>
                <c:pt idx="6">
                  <c:v>Ellensburg HS </c:v>
                </c:pt>
              </c:strCache>
            </c:strRef>
          </c:cat>
          <c:val>
            <c:numRef>
              <c:f>'[Worksheet in 2019-03-28 ESD GCCM PROJ PRESENTATION]Sheet1'!$B$1:$B$7</c:f>
              <c:numCache>
                <c:formatCode>_(* #,##0_);_(* \(#,##0\);_(* "-"??_);_(@_)</c:formatCode>
                <c:ptCount val="7"/>
                <c:pt idx="0">
                  <c:v>472591</c:v>
                </c:pt>
                <c:pt idx="1">
                  <c:v>17920</c:v>
                </c:pt>
                <c:pt idx="2">
                  <c:v>48510</c:v>
                </c:pt>
                <c:pt idx="3">
                  <c:v>50806</c:v>
                </c:pt>
                <c:pt idx="4">
                  <c:v>46644</c:v>
                </c:pt>
                <c:pt idx="5">
                  <c:v>110371</c:v>
                </c:pt>
                <c:pt idx="6">
                  <c:v>198340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71-4759-BF32-A55EEE885E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9"/>
        <c:axId val="1517202752"/>
        <c:axId val="1436351552"/>
      </c:barChart>
      <c:catAx>
        <c:axId val="151720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6351552"/>
        <c:crossesAt val="0"/>
        <c:auto val="1"/>
        <c:lblAlgn val="ctr"/>
        <c:lblOffset val="100"/>
        <c:noMultiLvlLbl val="0"/>
      </c:catAx>
      <c:valAx>
        <c:axId val="143635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2027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44111285001800538"/>
                <c:y val="0.91102794270630139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0.25156</cdr:x>
      <cdr:y>0.06944</cdr:y>
    </cdr:from>
    <cdr:to>
      <cdr:x>0.76823</cdr:x>
      <cdr:y>0.16146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4DCBD3B-5990-4FB2-8AF7-B598BF85AFF6}"/>
            </a:ext>
          </a:extLst>
        </cdr:cNvPr>
        <cdr:cNvSpPr txBox="1"/>
      </cdr:nvSpPr>
      <cdr:spPr>
        <a:xfrm xmlns:a="http://schemas.openxmlformats.org/drawingml/2006/main">
          <a:off x="1150144" y="190501"/>
          <a:ext cx="2362200" cy="252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pPr algn="ctr"/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0.23862</cdr:x>
      <cdr:y>0.75315</cdr:y>
    </cdr:from>
    <cdr:to>
      <cdr:x>0.64297</cdr:x>
      <cdr:y>0.83544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55D6E93-1276-4A8C-B1AC-AC6A3882CACB}"/>
            </a:ext>
          </a:extLst>
        </cdr:cNvPr>
        <cdr:cNvSpPr txBox="1"/>
      </cdr:nvSpPr>
      <cdr:spPr>
        <a:xfrm xmlns:a="http://schemas.openxmlformats.org/drawingml/2006/main">
          <a:off x="1746675" y="3473437"/>
          <a:ext cx="2959905" cy="379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spcBef>
              <a:spcPts val="600"/>
            </a:spcBef>
          </a:pP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475 K-5 students in portables</a:t>
          </a:r>
        </a:p>
        <a:p xmlns:a="http://schemas.openxmlformats.org/drawingml/2006/main">
          <a:pPr>
            <a:spcBef>
              <a:spcPts val="600"/>
            </a:spcBef>
          </a:pP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defTabSz="93300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algn="r" defTabSz="93300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41890CA-A0E8-4F87-BD58-7883FE003E7D}" type="datetimeFigureOut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defTabSz="93300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algn="r" defTabSz="933008" eaLnBrk="0" hangingPunct="0">
              <a:defRPr sz="1200"/>
            </a:lvl1pPr>
          </a:lstStyle>
          <a:p>
            <a:pPr>
              <a:defRPr/>
            </a:pPr>
            <a:fld id="{E341F6E4-4EF5-4EF2-8277-1280E3E708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370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defTabSz="933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algn="r" defTabSz="933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6"/>
            <a:ext cx="5616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defTabSz="933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algn="r" defTabSz="933008" eaLnBrk="1" hangingPunct="1">
              <a:defRPr sz="1200"/>
            </a:lvl1pPr>
          </a:lstStyle>
          <a:p>
            <a:pPr>
              <a:defRPr/>
            </a:pPr>
            <a:fld id="{0D3E68C4-61C8-4ACF-BB3D-05BF935CB3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496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2FEB3-B9FD-404C-A36D-99BFB36C6B0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100" dirty="0">
                <a:latin typeface="Arial" panose="020B0604020202020204" pitchFamily="34" charset="0"/>
              </a:rPr>
              <a:t>Brian thanks PRC panel for opportunity </a:t>
            </a:r>
          </a:p>
          <a:p>
            <a:pPr eaLnBrk="1" hangingPunct="1">
              <a:defRPr/>
            </a:pPr>
            <a:r>
              <a:rPr lang="en-US" altLang="en-US" sz="1100" dirty="0">
                <a:latin typeface="Arial" panose="020B0604020202020204" pitchFamily="34" charset="0"/>
              </a:rPr>
              <a:t>Present team introductions at the table. </a:t>
            </a:r>
          </a:p>
        </p:txBody>
      </p:sp>
    </p:spTree>
    <p:extLst>
      <p:ext uri="{BB962C8B-B14F-4D97-AF65-F5344CB8AC3E}">
        <p14:creationId xmlns:p14="http://schemas.microsoft.com/office/powerpoint/2010/main" val="344714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9056A9-0ADA-4919-A2B1-830D74E8C73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RUSTY – Where we are in the process and then on board w/ PRECON SVCS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STEVEN ON SCHEDULE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9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9056A9-0ADA-4919-A2B1-830D74E8C73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CITY AHJ NOTES and CONSTRUCTION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BRIAN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70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9056A9-0ADA-4919-A2B1-830D74E8C731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BRIAN ; Short and sweet; hit all points, qualified team, right budget, right experience </a:t>
            </a:r>
          </a:p>
        </p:txBody>
      </p:sp>
    </p:spTree>
    <p:extLst>
      <p:ext uri="{BB962C8B-B14F-4D97-AF65-F5344CB8AC3E}">
        <p14:creationId xmlns:p14="http://schemas.microsoft.com/office/powerpoint/2010/main" val="1946148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1560ED-C753-4E86-9EA1-18F37D3769A6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Rusty:  Fields Q&amp;A time. </a:t>
            </a:r>
          </a:p>
        </p:txBody>
      </p:sp>
    </p:spTree>
    <p:extLst>
      <p:ext uri="{BB962C8B-B14F-4D97-AF65-F5344CB8AC3E}">
        <p14:creationId xmlns:p14="http://schemas.microsoft.com/office/powerpoint/2010/main" val="1911502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86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3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E9064-1AEA-417A-96BB-22D76D0C2AC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Brian slide </a:t>
            </a:r>
          </a:p>
        </p:txBody>
      </p:sp>
    </p:spTree>
    <p:extLst>
      <p:ext uri="{BB962C8B-B14F-4D97-AF65-F5344CB8AC3E}">
        <p14:creationId xmlns:p14="http://schemas.microsoft.com/office/powerpoint/2010/main" val="100069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2DD4A-8287-44AB-B1AA-176F808F661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Brian:  Clear mgmt. plan and lines of communication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District is the decision maker;  OAC and Integrus manage/facilities the process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Note Andrew Green from Perkins Coie;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Note % of effort on each phase of the projects </a:t>
            </a:r>
          </a:p>
        </p:txBody>
      </p:sp>
    </p:spTree>
    <p:extLst>
      <p:ext uri="{BB962C8B-B14F-4D97-AF65-F5344CB8AC3E}">
        <p14:creationId xmlns:p14="http://schemas.microsoft.com/office/powerpoint/2010/main" val="290310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Brian;  BRIEF synopsis of the </a:t>
            </a:r>
            <a:r>
              <a:rPr lang="en-US" altLang="en-US" dirty="0" err="1">
                <a:latin typeface="Arial" panose="020B0604020202020204" pitchFamily="34" charset="0"/>
              </a:rPr>
              <a:t>Eburg</a:t>
            </a:r>
            <a:r>
              <a:rPr lang="en-US" altLang="en-US" dirty="0">
                <a:latin typeface="Arial" panose="020B0604020202020204" pitchFamily="34" charset="0"/>
              </a:rPr>
              <a:t> Community and school district </a:t>
            </a:r>
          </a:p>
        </p:txBody>
      </p:sp>
    </p:spTree>
    <p:extLst>
      <p:ext uri="{BB962C8B-B14F-4D97-AF65-F5344CB8AC3E}">
        <p14:creationId xmlns:p14="http://schemas.microsoft.com/office/powerpoint/2010/main" val="332832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Brian:  Successful Bond passage and HIGHLIGHTED TWO SCHOOLS in ONE project.   Mention Lincoln to follow in the bond program.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RUSTY next slide </a:t>
            </a:r>
          </a:p>
        </p:txBody>
      </p:sp>
    </p:spTree>
    <p:extLst>
      <p:ext uri="{BB962C8B-B14F-4D97-AF65-F5344CB8AC3E}">
        <p14:creationId xmlns:p14="http://schemas.microsoft.com/office/powerpoint/2010/main" val="100966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Rusty SLIDE </a:t>
            </a:r>
          </a:p>
        </p:txBody>
      </p:sp>
    </p:spTree>
    <p:extLst>
      <p:ext uri="{BB962C8B-B14F-4D97-AF65-F5344CB8AC3E}">
        <p14:creationId xmlns:p14="http://schemas.microsoft.com/office/powerpoint/2010/main" val="38370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744EF7-862C-4AF0-8872-6860FCFA0C2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Rusty Slide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STEVEN </a:t>
            </a:r>
          </a:p>
        </p:txBody>
      </p:sp>
    </p:spTree>
    <p:extLst>
      <p:ext uri="{BB962C8B-B14F-4D97-AF65-F5344CB8AC3E}">
        <p14:creationId xmlns:p14="http://schemas.microsoft.com/office/powerpoint/2010/main" val="135817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STEVEN: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Site, stakeholders, challenges, WHY GC/CM is critical in design!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RUSTY IN BUDGET</a:t>
            </a:r>
          </a:p>
        </p:txBody>
      </p:sp>
    </p:spTree>
    <p:extLst>
      <p:ext uri="{BB962C8B-B14F-4D97-AF65-F5344CB8AC3E}">
        <p14:creationId xmlns:p14="http://schemas.microsoft.com/office/powerpoint/2010/main" val="276876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1" tIns="46641" rIns="93281" bIns="46641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4CD238-44ED-4577-9E64-6E2444B87B63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RUSTY  MACC/GMP and contingencies </a:t>
            </a:r>
          </a:p>
        </p:txBody>
      </p:sp>
    </p:spTree>
    <p:extLst>
      <p:ext uri="{BB962C8B-B14F-4D97-AF65-F5344CB8AC3E}">
        <p14:creationId xmlns:p14="http://schemas.microsoft.com/office/powerpoint/2010/main" val="35797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947FA-BD52-4E8B-A98C-BB67EB9B3A2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38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92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70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96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7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69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6537B-87DA-4C5E-9BC2-47ECB6EAA39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00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3A17-3520-42CA-B1A3-AE109208A42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157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8C310-58BB-4948-BF95-E12865F4C55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11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5677B-C271-454A-8CED-9D641CE2CA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86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1EF99-AD99-49A5-BDEE-7BCF889EBBB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57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5ABD-623A-4547-8FC7-ABCE9602177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11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1FC9-3E84-415F-98C4-65C8BBE7117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27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4647D-94CB-4997-98E9-BBBD253981D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671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67F5C-D88B-4B4B-B474-4E51E332DF6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2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E555C-6F33-45D7-AF2A-1873A7D198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484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if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-209385" y="2350660"/>
            <a:ext cx="9144000" cy="13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en-US" sz="2800" b="1" dirty="0"/>
              <a:t>CPARB</a:t>
            </a:r>
          </a:p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en-US" sz="2800" dirty="0"/>
              <a:t> </a:t>
            </a:r>
            <a:r>
              <a:rPr lang="en-US" altLang="en-US" sz="2800" b="1" dirty="0"/>
              <a:t>Project Review Committee</a:t>
            </a:r>
          </a:p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en-US" sz="2800" b="1" dirty="0"/>
              <a:t>GC/CM Application for Project Approval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403350" y="5521325"/>
            <a:ext cx="62992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March 28, 2019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9050" y="363538"/>
            <a:ext cx="9144000" cy="187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/>
              <a:t>Ellensburg SD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/>
              <a:t>New Elementary and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/>
              <a:t>Mt. Stuart Elementary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C8EFE-9862-4C06-8F0C-4CF1AF059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60" y="3884370"/>
            <a:ext cx="1796279" cy="1951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64F49-5B9B-4AF3-8EC9-2B0931483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0" t="5969" r="1416" b="10472"/>
          <a:stretch/>
        </p:blipFill>
        <p:spPr>
          <a:xfrm>
            <a:off x="397775" y="5326375"/>
            <a:ext cx="8196660" cy="1366110"/>
          </a:xfrm>
          <a:prstGeom prst="rect">
            <a:avLst/>
          </a:prstGeom>
          <a:solidFill>
            <a:srgbClr val="0F3CCB"/>
          </a:solidFill>
          <a:ln w="38100">
            <a:solidFill>
              <a:srgbClr val="0F3CCB"/>
            </a:solidFill>
          </a:ln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715" y="175850"/>
            <a:ext cx="804487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GC/CM PROCUREMENT SCHEDULE</a:t>
            </a:r>
            <a:endParaRPr lang="en-US" altLang="en-US" sz="14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3E9DC7-132D-4A9C-B116-87951F9D8F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0" t="3229" r="3101" b="1818"/>
          <a:stretch/>
        </p:blipFill>
        <p:spPr>
          <a:xfrm>
            <a:off x="321880" y="772675"/>
            <a:ext cx="8283551" cy="4326015"/>
          </a:xfrm>
          <a:prstGeom prst="rect">
            <a:avLst/>
          </a:prstGeom>
          <a:ln w="38100">
            <a:solidFill>
              <a:srgbClr val="0F3CC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5D8DB-C0A1-4BD1-9E2E-AA14A4372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86" y="5966259"/>
            <a:ext cx="820621" cy="8917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C20459-3A70-43EF-A982-10CB93DB45FA}"/>
              </a:ext>
            </a:extLst>
          </p:cNvPr>
          <p:cNvSpPr/>
          <p:nvPr/>
        </p:nvSpPr>
        <p:spPr>
          <a:xfrm>
            <a:off x="321880" y="3504896"/>
            <a:ext cx="8272555" cy="30358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45985" y="317305"/>
            <a:ext cx="880478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 &amp; CONSTRUCTION 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3E89ED-EE2B-42A7-A4DF-7B16728F7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86" y="5966259"/>
            <a:ext cx="820621" cy="89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CE1196-1704-4120-B648-C8400AFD03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3387" r="1860" b="5054"/>
          <a:stretch/>
        </p:blipFill>
        <p:spPr>
          <a:xfrm>
            <a:off x="169120" y="1076256"/>
            <a:ext cx="8804790" cy="48900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1880" y="219436"/>
            <a:ext cx="804487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OWNER SUMMARY</a:t>
            </a:r>
            <a:endParaRPr lang="en-US" altLang="en-US" sz="14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60993-B532-4EB0-A8F4-05EE5167E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68" y="5966259"/>
            <a:ext cx="820621" cy="891741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80702A78-09F4-4C22-9501-8383508B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28" y="924465"/>
            <a:ext cx="8358601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/>
              <a:t>Substantial fiscal benefit to the public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/>
              <a:t>Meets qualifying criteria under RCW 39.10.340</a:t>
            </a:r>
          </a:p>
          <a:p>
            <a:pPr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/>
              <a:t>Public body has necessary experience or team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Project knowledge and experience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Sufficient contract admin staff &amp; experience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Clear management plan &amp; logical lines of authority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Necessary/appropriate funding &amp; time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Continuity of PM team with GC/CM experience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Zero audit findings</a:t>
            </a:r>
          </a:p>
        </p:txBody>
      </p:sp>
    </p:spTree>
    <p:extLst>
      <p:ext uri="{BB962C8B-B14F-4D97-AF65-F5344CB8AC3E}">
        <p14:creationId xmlns:p14="http://schemas.microsoft.com/office/powerpoint/2010/main" val="213602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49565" y="2678112"/>
            <a:ext cx="75755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 </a:t>
            </a:r>
            <a:b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</a:t>
            </a:r>
            <a:b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ANSWERS</a:t>
            </a:r>
            <a:endParaRPr lang="en-US" altLang="en-US" sz="18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3DE99-FE92-4190-9F09-57B255B17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99" y="5966259"/>
            <a:ext cx="820621" cy="8917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251135"/>
            <a:ext cx="6808788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GC/CM LESSONS LEARNED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A9B5434-7427-4078-A629-CC52204BC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28" y="924465"/>
            <a:ext cx="858628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altLang="en-US" sz="2800" b="1" dirty="0"/>
              <a:t>Frequent Leadership Team meetings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50000"/>
                </a:schemeClr>
              </a:buClr>
            </a:pPr>
            <a:r>
              <a:rPr lang="en-US" altLang="en-US" sz="2400" b="1" dirty="0"/>
              <a:t>Focus on business decisions and operations 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</a:pPr>
            <a:r>
              <a:rPr lang="en-US" altLang="en-US" sz="2400" b="1" dirty="0"/>
              <a:t>Take the pulse of the project and team members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altLang="en-US" sz="2800" b="1" dirty="0"/>
              <a:t>Increase frequency of design meetings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altLang="en-US" sz="2800" b="1" dirty="0"/>
              <a:t>Model open and transparent communications</a:t>
            </a:r>
          </a:p>
          <a:p>
            <a:pPr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altLang="en-US" sz="2800" b="1" dirty="0"/>
              <a:t>Improve issues identification and resolution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65961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9" y="251135"/>
            <a:ext cx="7968975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DISTRICT PM COMMITMENTS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7B86D-CA47-414E-9B7D-7B29D0A23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80" y="1228045"/>
            <a:ext cx="8867840" cy="31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6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1729" y="924465"/>
            <a:ext cx="8045222" cy="509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Team and ESD Overview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Overview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Why GC/CM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Concept Site Plan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Budget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Schedule (GC/CM/ Design/Construct)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Owner Summary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Questions and Answers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1880" y="241410"/>
            <a:ext cx="68087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</a:t>
            </a:r>
            <a:endParaRPr lang="en-US" altLang="en-US" sz="18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1921B-4555-4A8E-AEBA-FF685744E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27" y="5782177"/>
            <a:ext cx="990022" cy="10758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70090" y="241410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TEAM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F2BA8-9D04-499B-AC4F-DF953B3D3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2" y="5966259"/>
            <a:ext cx="820621" cy="89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C4E10-3A09-4CAF-A8D8-30DDAE633D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9053" r="14084" b="12373"/>
          <a:stretch/>
        </p:blipFill>
        <p:spPr>
          <a:xfrm>
            <a:off x="-1" y="755759"/>
            <a:ext cx="8290855" cy="61055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251135"/>
            <a:ext cx="7589500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ELLENSBURG SD OVERVIEW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82D1DD6-8904-4685-8DF8-A0308BFD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9" y="732719"/>
            <a:ext cx="8272555" cy="14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/>
              <a:t>Located in Central WA; CWU; Ag &amp; Natural Resources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/>
              <a:t>Enrollment  3,200 students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/>
              <a:t>Strong Board and Community support for education</a:t>
            </a:r>
            <a:endParaRPr lang="en-US" altLang="en-US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B5BAB36-7037-469C-891B-245D41C71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474633"/>
              </p:ext>
            </p:extLst>
          </p:nvPr>
        </p:nvGraphicFramePr>
        <p:xfrm>
          <a:off x="968301" y="2670051"/>
          <a:ext cx="4328967" cy="910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5" imgW="1743040" imgH="366553" progId="Excel.Sheet.12">
                  <p:embed/>
                </p:oleObj>
              </mc:Choice>
              <mc:Fallback>
                <p:oleObj name="Worksheet" r:id="rId5" imgW="1743040" imgH="366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8301" y="2670051"/>
                        <a:ext cx="4328967" cy="910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E2BF6D4-68D0-44B8-B351-EA61EB410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935256"/>
              </p:ext>
            </p:extLst>
          </p:nvPr>
        </p:nvGraphicFramePr>
        <p:xfrm>
          <a:off x="458138" y="2135771"/>
          <a:ext cx="7756822" cy="461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00" y="304275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82D1DD6-8904-4685-8DF8-A0308BFD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732719"/>
            <a:ext cx="8153288" cy="56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800" b="1" dirty="0"/>
          </a:p>
          <a:p>
            <a:pPr>
              <a:spcBef>
                <a:spcPct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altLang="en-US" sz="2800" b="1" dirty="0"/>
              <a:t>$59.5M Capital Improvement Bond Passed Nov 2018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altLang="en-US" sz="2800" b="1" dirty="0"/>
              <a:t>$14.5M in State Funding Assistance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altLang="en-US" b="1" dirty="0">
                <a:solidFill>
                  <a:srgbClr val="0101FA"/>
                </a:solidFill>
              </a:rPr>
              <a:t> </a:t>
            </a:r>
            <a:r>
              <a:rPr lang="en-US" altLang="en-US" sz="2800" b="1" dirty="0"/>
              <a:t>The Program </a:t>
            </a:r>
            <a:endParaRPr lang="en-US" altLang="en-US" b="1" dirty="0"/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altLang="en-US" sz="2600" b="1" dirty="0">
                <a:solidFill>
                  <a:srgbClr val="0101FA"/>
                </a:solidFill>
              </a:rPr>
              <a:t>Build new Elementary School 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altLang="en-US" sz="2600" b="1" dirty="0">
                <a:solidFill>
                  <a:srgbClr val="0101FA"/>
                </a:solidFill>
              </a:rPr>
              <a:t>Build new Mt Stuart Elementary School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altLang="en-US" sz="2600" b="1" dirty="0"/>
              <a:t>Lincoln ES modernize and new addition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Community Design Team underway 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064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8" y="319087"/>
            <a:ext cx="8044871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GC/CM – RCW 39.10.340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82D1DD6-8904-4685-8DF8-A0308BFD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8" y="985031"/>
            <a:ext cx="8576136" cy="45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dirty="0"/>
              <a:t>Complex scheduling, phasing and coordination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dirty="0"/>
              <a:t>Construction at existing facility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dirty="0"/>
              <a:t>Involvement of GC/CM critical in design phase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dirty="0"/>
              <a:t>Complex or technical work environment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strike="sngStrike" dirty="0">
                <a:solidFill>
                  <a:schemeClr val="bg1">
                    <a:lumMod val="65000"/>
                  </a:schemeClr>
                </a:solidFill>
              </a:rPr>
              <a:t>Historical significance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strike="sngStrike" dirty="0">
                <a:solidFill>
                  <a:schemeClr val="bg1">
                    <a:lumMod val="65000"/>
                  </a:schemeClr>
                </a:solidFill>
              </a:rPr>
              <a:t>Heavy Civil </a:t>
            </a:r>
            <a:endParaRPr lang="en-US" altLang="en-US" sz="2400" b="1" strike="sngStrike" dirty="0"/>
          </a:p>
        </p:txBody>
      </p:sp>
    </p:spTree>
    <p:extLst>
      <p:ext uri="{BB962C8B-B14F-4D97-AF65-F5344CB8AC3E}">
        <p14:creationId xmlns:p14="http://schemas.microsoft.com/office/powerpoint/2010/main" val="7476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70090" y="835810"/>
            <a:ext cx="8102545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600" b="1" dirty="0"/>
              <a:t>$700M +/- construction forecast in Eastern and Central WA (2020-2022)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600" b="1" dirty="0"/>
              <a:t>Marketing outreach to General Contractors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600" b="1" dirty="0"/>
              <a:t>ESD Board modified its bond proposal based on Mt. Stuart from modernization to new construction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altLang="en-US" sz="2600" b="1" dirty="0"/>
              <a:t>Program/Project Criteria for modification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altLang="en-US" sz="2400" b="1" dirty="0"/>
              <a:t>Educational programmatic opportunities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altLang="en-US" sz="2400" b="1" dirty="0"/>
              <a:t>Project scope and delivery (GC/CM &amp; One Project  new ES and new Mt. Stuart ES)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altLang="en-US" sz="2400" b="1" dirty="0"/>
              <a:t>Market conditions – GC and Subcontractor availability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altLang="en-US" sz="2400" b="1" dirty="0"/>
              <a:t>Mitigate fiscal/construction escalation risk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4D92A-633B-487D-AEDA-0877B878B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35" y="5902043"/>
            <a:ext cx="879716" cy="955957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A9F11D72-121D-4BC6-A76F-8FF06E73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241410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422351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D9DA1-E24B-49EC-BB5B-E762A706E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805"/>
          <a:stretch/>
        </p:blipFill>
        <p:spPr>
          <a:xfrm>
            <a:off x="0" y="736334"/>
            <a:ext cx="4936428" cy="195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B6E41-A8CF-42B6-B276-D703049A36CB}"/>
              </a:ext>
            </a:extLst>
          </p:cNvPr>
          <p:cNvSpPr txBox="1"/>
          <p:nvPr/>
        </p:nvSpPr>
        <p:spPr>
          <a:xfrm>
            <a:off x="4951475" y="733246"/>
            <a:ext cx="4192524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School Site 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29 Acres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Undeveloped farmland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Wetlands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Multiple ROW Stakeholders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DOE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State Parks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BPA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USACE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Ellensburg Irrigation District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City of Ellensburg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60375" algn="l"/>
              </a:tabLst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Stuart ES Site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31 Acres – 18 Acres RCO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Developed/Existing School Site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Wetlands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Multiple Stakeholders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DOE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State Parks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BPA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USACE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Ellensburg Irrigation District</a:t>
            </a:r>
          </a:p>
          <a:p>
            <a:pPr marL="457200" indent="-169863">
              <a:buFont typeface="Arial" panose="020B0604020202020204" pitchFamily="34" charset="0"/>
              <a:buChar char="•"/>
              <a:tabLst>
                <a:tab pos="46037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City of Ellensburg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60375" algn="l"/>
              </a:tabLst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241410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7C6E5-95B1-420B-86A2-4A3D2D3755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9054"/>
          <a:stretch/>
        </p:blipFill>
        <p:spPr>
          <a:xfrm>
            <a:off x="0" y="932035"/>
            <a:ext cx="4875580" cy="58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45984" y="241410"/>
            <a:ext cx="879618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BUDGET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43617-B5C0-4419-918E-FC7631D09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50" y="5966259"/>
            <a:ext cx="820621" cy="89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35637-28C9-445C-B829-9C026E820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75" y="1000360"/>
            <a:ext cx="6928587" cy="26563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6903C-DC05-4E63-83F9-E9B53C24B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75" y="3732579"/>
            <a:ext cx="6928587" cy="2959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0001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14288</TotalTime>
  <Words>613</Words>
  <Application>Microsoft Office PowerPoint</Application>
  <PresentationFormat>On-screen Show (4:3)</PresentationFormat>
  <Paragraphs>137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Trebuchet MS</vt:lpstr>
      <vt:lpstr>Wingdings 3</vt:lpstr>
      <vt:lpstr>Wingdings</vt:lpstr>
      <vt:lpstr>Facet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District 81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Spokane Public Schools</dc:creator>
  <cp:lastModifiedBy>Rusty Pritchard</cp:lastModifiedBy>
  <cp:revision>578</cp:revision>
  <cp:lastPrinted>2019-03-27T18:40:13Z</cp:lastPrinted>
  <dcterms:created xsi:type="dcterms:W3CDTF">2008-07-07T16:34:35Z</dcterms:created>
  <dcterms:modified xsi:type="dcterms:W3CDTF">2019-03-28T17:22:41Z</dcterms:modified>
</cp:coreProperties>
</file>