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8"/>
  </p:notesMasterIdLst>
  <p:handoutMasterIdLst>
    <p:handoutMasterId r:id="rId29"/>
  </p:handoutMasterIdLst>
  <p:sldIdLst>
    <p:sldId id="256" r:id="rId2"/>
    <p:sldId id="283" r:id="rId3"/>
    <p:sldId id="291" r:id="rId4"/>
    <p:sldId id="287" r:id="rId5"/>
    <p:sldId id="316" r:id="rId6"/>
    <p:sldId id="382" r:id="rId7"/>
    <p:sldId id="329" r:id="rId8"/>
    <p:sldId id="330" r:id="rId9"/>
    <p:sldId id="379" r:id="rId10"/>
    <p:sldId id="389" r:id="rId11"/>
    <p:sldId id="377" r:id="rId12"/>
    <p:sldId id="383" r:id="rId13"/>
    <p:sldId id="332" r:id="rId14"/>
    <p:sldId id="376" r:id="rId15"/>
    <p:sldId id="313" r:id="rId16"/>
    <p:sldId id="384" r:id="rId17"/>
    <p:sldId id="277" r:id="rId18"/>
    <p:sldId id="347" r:id="rId19"/>
    <p:sldId id="265" r:id="rId20"/>
    <p:sldId id="266" r:id="rId21"/>
    <p:sldId id="279" r:id="rId22"/>
    <p:sldId id="385" r:id="rId23"/>
    <p:sldId id="373" r:id="rId24"/>
    <p:sldId id="281" r:id="rId25"/>
    <p:sldId id="388" r:id="rId26"/>
    <p:sldId id="386" r:id="rId2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6B1E6F9-069D-48D6-9E60-80D4CE553277}">
          <p14:sldIdLst>
            <p14:sldId id="256"/>
            <p14:sldId id="283"/>
            <p14:sldId id="291"/>
            <p14:sldId id="287"/>
            <p14:sldId id="316"/>
            <p14:sldId id="382"/>
            <p14:sldId id="329"/>
            <p14:sldId id="330"/>
            <p14:sldId id="379"/>
            <p14:sldId id="389"/>
            <p14:sldId id="377"/>
            <p14:sldId id="383"/>
          </p14:sldIdLst>
        </p14:section>
        <p14:section name="Untitled Section" id="{5A6F415F-21AC-4685-B594-5BD70E123E91}">
          <p14:sldIdLst>
            <p14:sldId id="332"/>
            <p14:sldId id="376"/>
            <p14:sldId id="313"/>
            <p14:sldId id="384"/>
            <p14:sldId id="277"/>
            <p14:sldId id="347"/>
            <p14:sldId id="265"/>
            <p14:sldId id="266"/>
            <p14:sldId id="279"/>
            <p14:sldId id="385"/>
            <p14:sldId id="373"/>
            <p14:sldId id="281"/>
            <p14:sldId id="388"/>
            <p14:sldId id="3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gie Anderson" initials="MA" lastIdx="1" clrIdx="0">
    <p:extLst>
      <p:ext uri="{19B8F6BF-5375-455C-9EA6-DF929625EA0E}">
        <p15:presenceInfo xmlns:p15="http://schemas.microsoft.com/office/powerpoint/2012/main" userId="S-1-5-21-1110004096-1093950551-5522801-51542" providerId="AD"/>
      </p:ext>
    </p:extLst>
  </p:cmAuthor>
  <p:cmAuthor id="2" name="Maggie Anderson" initials="MA [2]" lastIdx="1" clrIdx="1">
    <p:extLst>
      <p:ext uri="{19B8F6BF-5375-455C-9EA6-DF929625EA0E}">
        <p15:presenceInfo xmlns:p15="http://schemas.microsoft.com/office/powerpoint/2012/main" userId="S::MAnderson@parametrix.com::ea3acb9e-054b-4d0d-9a2d-264717739a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DE"/>
    <a:srgbClr val="7EA6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94169" autoAdjust="0"/>
  </p:normalViewPr>
  <p:slideViewPr>
    <p:cSldViewPr>
      <p:cViewPr varScale="1">
        <p:scale>
          <a:sx n="54" d="100"/>
          <a:sy n="54" d="100"/>
        </p:scale>
        <p:origin x="133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3038475" cy="465138"/>
          </a:xfrm>
          <a:prstGeom prst="rect">
            <a:avLst/>
          </a:prstGeom>
        </p:spPr>
        <p:txBody>
          <a:bodyPr vert="horz" lIns="92633" tIns="46317" rIns="92633" bIns="4631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3" y="0"/>
            <a:ext cx="3038475" cy="465138"/>
          </a:xfrm>
          <a:prstGeom prst="rect">
            <a:avLst/>
          </a:prstGeom>
        </p:spPr>
        <p:txBody>
          <a:bodyPr vert="horz" lIns="92633" tIns="46317" rIns="92633" bIns="46317" rtlCol="0"/>
          <a:lstStyle>
            <a:lvl1pPr algn="r">
              <a:defRPr sz="1200"/>
            </a:lvl1pPr>
          </a:lstStyle>
          <a:p>
            <a:fld id="{0435EB79-4CD3-4F09-B6F4-D176C4F93551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829675"/>
            <a:ext cx="3038475" cy="465138"/>
          </a:xfrm>
          <a:prstGeom prst="rect">
            <a:avLst/>
          </a:prstGeom>
        </p:spPr>
        <p:txBody>
          <a:bodyPr vert="horz" lIns="92633" tIns="46317" rIns="92633" bIns="4631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3" y="8829675"/>
            <a:ext cx="3038475" cy="465138"/>
          </a:xfrm>
          <a:prstGeom prst="rect">
            <a:avLst/>
          </a:prstGeom>
        </p:spPr>
        <p:txBody>
          <a:bodyPr vert="horz" lIns="92633" tIns="46317" rIns="92633" bIns="46317" rtlCol="0" anchor="b"/>
          <a:lstStyle>
            <a:lvl1pPr algn="r">
              <a:defRPr sz="1200"/>
            </a:lvl1pPr>
          </a:lstStyle>
          <a:p>
            <a:fld id="{266C49AF-4113-468E-A0D7-98874A8AA0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80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3038475" cy="465138"/>
          </a:xfrm>
          <a:prstGeom prst="rect">
            <a:avLst/>
          </a:prstGeom>
        </p:spPr>
        <p:txBody>
          <a:bodyPr vert="horz" lIns="92633" tIns="46317" rIns="92633" bIns="4631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3" y="0"/>
            <a:ext cx="3038475" cy="465138"/>
          </a:xfrm>
          <a:prstGeom prst="rect">
            <a:avLst/>
          </a:prstGeom>
        </p:spPr>
        <p:txBody>
          <a:bodyPr vert="horz" lIns="92633" tIns="46317" rIns="92633" bIns="46317" rtlCol="0"/>
          <a:lstStyle>
            <a:lvl1pPr algn="r">
              <a:defRPr sz="1200"/>
            </a:lvl1pPr>
          </a:lstStyle>
          <a:p>
            <a:fld id="{851C3A19-11CC-4902-8D56-8C84E2F1DD11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33" tIns="46317" rIns="92633" bIns="4631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16428"/>
            <a:ext cx="5607050" cy="4183063"/>
          </a:xfrm>
          <a:prstGeom prst="rect">
            <a:avLst/>
          </a:prstGeom>
        </p:spPr>
        <p:txBody>
          <a:bodyPr vert="horz" lIns="92633" tIns="46317" rIns="92633" bIns="463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8829675"/>
            <a:ext cx="3038475" cy="465138"/>
          </a:xfrm>
          <a:prstGeom prst="rect">
            <a:avLst/>
          </a:prstGeom>
        </p:spPr>
        <p:txBody>
          <a:bodyPr vert="horz" lIns="92633" tIns="46317" rIns="92633" bIns="4631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3" y="8829675"/>
            <a:ext cx="3038475" cy="465138"/>
          </a:xfrm>
          <a:prstGeom prst="rect">
            <a:avLst/>
          </a:prstGeom>
        </p:spPr>
        <p:txBody>
          <a:bodyPr vert="horz" lIns="92633" tIns="46317" rIns="92633" bIns="46317" rtlCol="0" anchor="b"/>
          <a:lstStyle>
            <a:lvl1pPr algn="r">
              <a:defRPr sz="1200"/>
            </a:lvl1pPr>
          </a:lstStyle>
          <a:p>
            <a:fld id="{1E56F321-8004-430C-A3D5-D881F1EA66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965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192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875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958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73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861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94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16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847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859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6366C0D8-AE11-4882-8726-CB4184BAFA4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D8B61A2-6DF4-46F6-B57D-F774B42E49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681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C0D8-AE11-4882-8726-CB4184BAFA4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1A2-6DF4-46F6-B57D-F774B42E49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0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366C0D8-AE11-4882-8726-CB4184BAFA4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D8B61A2-6DF4-46F6-B57D-F774B42E49E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47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750" y="2471422"/>
            <a:ext cx="7543800" cy="1567178"/>
          </a:xfrm>
        </p:spPr>
        <p:txBody>
          <a:bodyPr>
            <a:noAutofit/>
          </a:bodyPr>
          <a:lstStyle/>
          <a:p>
            <a:pPr algn="ctr"/>
            <a:br>
              <a:rPr lang="en-US" sz="3600" b="1" dirty="0"/>
            </a:br>
            <a:br>
              <a:rPr lang="en-US" sz="3600" b="1" dirty="0"/>
            </a:br>
            <a:br>
              <a:rPr lang="en-US" sz="3600" b="1" dirty="0"/>
            </a:br>
            <a:br>
              <a:rPr lang="en-US" sz="3600" b="1" dirty="0"/>
            </a:br>
            <a:r>
              <a:rPr lang="en-US" sz="3600" b="1" dirty="0"/>
              <a:t>Seattle Public Schools                 </a:t>
            </a:r>
            <a:br>
              <a:rPr lang="en-US" sz="3600" b="1" dirty="0"/>
            </a:br>
            <a:r>
              <a:rPr lang="en-US" sz="3600" b="1" dirty="0"/>
              <a:t>New Rainier Beach High School</a:t>
            </a:r>
            <a:br>
              <a:rPr lang="en-US" sz="3600" b="1" dirty="0"/>
            </a:br>
            <a:endParaRPr lang="en-US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398" y="4468282"/>
            <a:ext cx="4762500" cy="93366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Application to use the GC/CM Delivery Method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January 23,2020 Presentation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66750" y="5562600"/>
            <a:ext cx="7543799" cy="68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7EA6D9"/>
                </a:solidFill>
              </a:rPr>
              <a:t>Seattle Public School is committed to eliminating opportunity gaps to ensure access and provide excellence in education for every student.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13DBB1-0154-4CD3-A57B-4642F6764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474199"/>
            <a:ext cx="3244059" cy="127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91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F035BBA-19C6-4E8D-91D4-002980036DC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387009" y="2360612"/>
            <a:ext cx="4465638" cy="32781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DE4E63-A45B-4892-97AA-AA7CB7CE0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54" y="972842"/>
            <a:ext cx="4010628" cy="4800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2950881-7192-4952-A827-E30E645C0405}"/>
              </a:ext>
            </a:extLst>
          </p:cNvPr>
          <p:cNvSpPr/>
          <p:nvPr/>
        </p:nvSpPr>
        <p:spPr>
          <a:xfrm>
            <a:off x="3200400" y="167640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365BDB-F060-4ECF-B054-0F73DDA208B0}"/>
              </a:ext>
            </a:extLst>
          </p:cNvPr>
          <p:cNvSpPr/>
          <p:nvPr/>
        </p:nvSpPr>
        <p:spPr>
          <a:xfrm>
            <a:off x="4310946" y="932501"/>
            <a:ext cx="457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PROJECT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OVERVIEW</a:t>
            </a:r>
            <a:r>
              <a:rPr lang="en-US" sz="2400" dirty="0"/>
              <a:t>    </a:t>
            </a:r>
            <a:r>
              <a:rPr lang="en-US" sz="2400" dirty="0">
                <a:solidFill>
                  <a:schemeClr val="tx1"/>
                </a:solidFill>
              </a:rPr>
              <a:t>CONCEPTUAL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PHASING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13FADB-E706-495E-89DC-12C326B29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38800"/>
            <a:ext cx="1792379" cy="7011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FB6E96-B6C3-4A85-AE6D-6ACF68135750}"/>
              </a:ext>
            </a:extLst>
          </p:cNvPr>
          <p:cNvSpPr/>
          <p:nvPr/>
        </p:nvSpPr>
        <p:spPr>
          <a:xfrm>
            <a:off x="2102223" y="5969681"/>
            <a:ext cx="2196353" cy="218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EXISTING SITE PLAN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E74D20C-96A4-402B-8E19-9101F4CB8612}"/>
              </a:ext>
            </a:extLst>
          </p:cNvPr>
          <p:cNvSpPr/>
          <p:nvPr/>
        </p:nvSpPr>
        <p:spPr>
          <a:xfrm>
            <a:off x="6849036" y="5992962"/>
            <a:ext cx="2294964" cy="195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CONCEPT PLAN</a:t>
            </a:r>
            <a:r>
              <a:rPr lang="en-US" dirty="0"/>
              <a:t>PLAN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BF8C9E7-3F60-4B69-9FEC-C1625C106F6F}"/>
              </a:ext>
            </a:extLst>
          </p:cNvPr>
          <p:cNvSpPr/>
          <p:nvPr/>
        </p:nvSpPr>
        <p:spPr>
          <a:xfrm>
            <a:off x="2971800" y="1295399"/>
            <a:ext cx="609600" cy="4753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E29FA5F-6E65-4239-8CD9-507724C4671E}"/>
              </a:ext>
            </a:extLst>
          </p:cNvPr>
          <p:cNvCxnSpPr>
            <a:cxnSpLocks/>
          </p:cNvCxnSpPr>
          <p:nvPr/>
        </p:nvCxnSpPr>
        <p:spPr>
          <a:xfrm flipV="1">
            <a:off x="2102223" y="2968461"/>
            <a:ext cx="1224196" cy="124001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E44B899-47FA-4CC8-81A7-DBEC3F3BD304}"/>
              </a:ext>
            </a:extLst>
          </p:cNvPr>
          <p:cNvCxnSpPr>
            <a:cxnSpLocks/>
          </p:cNvCxnSpPr>
          <p:nvPr/>
        </p:nvCxnSpPr>
        <p:spPr>
          <a:xfrm flipV="1">
            <a:off x="2727511" y="3636030"/>
            <a:ext cx="1197816" cy="114488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44CD9B17-25E4-4A81-9FED-AD3F27032DD9}"/>
              </a:ext>
            </a:extLst>
          </p:cNvPr>
          <p:cNvSpPr txBox="1"/>
          <p:nvPr/>
        </p:nvSpPr>
        <p:spPr>
          <a:xfrm>
            <a:off x="2814918" y="2593342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PHASE 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56FAE63-F969-452E-8932-8D88B019C9B1}"/>
              </a:ext>
            </a:extLst>
          </p:cNvPr>
          <p:cNvSpPr txBox="1"/>
          <p:nvPr/>
        </p:nvSpPr>
        <p:spPr>
          <a:xfrm>
            <a:off x="2971800" y="214526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2264680-5ACB-42CB-8530-94E35F1A0540}"/>
              </a:ext>
            </a:extLst>
          </p:cNvPr>
          <p:cNvSpPr txBox="1"/>
          <p:nvPr/>
        </p:nvSpPr>
        <p:spPr>
          <a:xfrm>
            <a:off x="3598722" y="3953516"/>
            <a:ext cx="730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PHASE</a:t>
            </a:r>
            <a:r>
              <a:rPr lang="en-US" sz="1200" dirty="0"/>
              <a:t>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II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1DAB625-28BE-4A59-A1D9-7084E3D47DDD}"/>
              </a:ext>
            </a:extLst>
          </p:cNvPr>
          <p:cNvSpPr txBox="1"/>
          <p:nvPr/>
        </p:nvSpPr>
        <p:spPr>
          <a:xfrm>
            <a:off x="3155037" y="3255029"/>
            <a:ext cx="770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PHASE</a:t>
            </a:r>
            <a:r>
              <a:rPr lang="en-US" sz="1200" dirty="0"/>
              <a:t>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345234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D8549-1776-49CC-83E6-DDBEC3084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/>
              <a:t>Rainier Beach High School Site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1B082-57B5-425C-A6B7-9BBE192CD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Total site area is 21.52 acres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Limited buildable land area. New staged construction will further limit available laydown/work and parking space.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Difficult soil conditions including liquefaction zones exist on the site; limiting buildable area.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24’ topo change from north to south.  The site is L shaped with the existing  building in a narrow area to the east.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Existing sports fields shared with community.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3783B5-1B77-4144-BC6C-BC7A925B1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626916"/>
            <a:ext cx="179237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53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14" y="3048000"/>
            <a:ext cx="7620000" cy="1143000"/>
          </a:xfrm>
        </p:spPr>
        <p:txBody>
          <a:bodyPr/>
          <a:lstStyle/>
          <a:p>
            <a:pPr algn="ctr"/>
            <a:r>
              <a:rPr lang="en-US" sz="4400" dirty="0"/>
              <a:t>Scope, Budget and Schedule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066165-C575-4324-AF51-F7748523D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143000"/>
            <a:ext cx="2514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22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909560" cy="1066800"/>
          </a:xfrm>
        </p:spPr>
        <p:txBody>
          <a:bodyPr>
            <a:normAutofit fontScale="90000"/>
          </a:bodyPr>
          <a:lstStyle/>
          <a:p>
            <a:r>
              <a:rPr lang="en-US" sz="4200" dirty="0"/>
              <a:t>Project Overview – Scope and Budget</a:t>
            </a:r>
            <a:br>
              <a:rPr lang="en-US" sz="4200" dirty="0"/>
            </a:br>
            <a:br>
              <a:rPr lang="en-US" sz="4200" dirty="0"/>
            </a:br>
            <a:br>
              <a:rPr lang="en-US" sz="4200" dirty="0"/>
            </a:br>
            <a:br>
              <a:rPr lang="en-US" sz="4200" dirty="0"/>
            </a:br>
            <a:br>
              <a:rPr lang="en-US" sz="4200" dirty="0"/>
            </a:br>
            <a:br>
              <a:rPr lang="en-US" sz="4200" dirty="0"/>
            </a:br>
            <a:br>
              <a:rPr lang="en-US" sz="4200" dirty="0"/>
            </a:br>
            <a:br>
              <a:rPr lang="en-US" sz="4200" dirty="0"/>
            </a:br>
            <a:br>
              <a:rPr lang="en-US" sz="4200" dirty="0"/>
            </a:br>
            <a:br>
              <a:rPr lang="en-US" sz="4200" dirty="0"/>
            </a:br>
            <a:r>
              <a:rPr lang="en-US" sz="3600" dirty="0"/>
              <a:t>New Rainier Beach High School</a:t>
            </a:r>
            <a:br>
              <a:rPr lang="en-US" sz="3600" dirty="0"/>
            </a:br>
            <a:r>
              <a:rPr lang="en-US" sz="3600" dirty="0"/>
              <a:t>Project Overview - Scope and Budget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EE723DD-EEF5-4F01-AC7E-47DA74855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45734"/>
            <a:ext cx="8381999" cy="386926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Funding Source: BEX V Levy, approved February 2019 and School Construction Assistance Program for OSPI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Approximately 233,700 SF replacement high school for 1,600 Students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Retain and modernize the existing 19,300 SF theater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Existing school to remain fully operational through construction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$238.3M total project cost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$157.6M construction cost (including construction contingencies)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Potential Landmark Status Pending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6265F6-C565-414E-8F2E-144032403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2600"/>
            <a:ext cx="1794225" cy="70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42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B3364-EB9B-4B02-BFA8-1A15035F8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37755"/>
            <a:ext cx="7452360" cy="702301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Project Overview  –  Preliminary Schedule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00899DE-649F-4336-BD77-88D14A08E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2027225"/>
            <a:ext cx="7452360" cy="41930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ED575D-E3C9-460B-8CAA-57CC81094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62600"/>
            <a:ext cx="1794225" cy="70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94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14" y="3200400"/>
            <a:ext cx="7620000" cy="17526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Why GC/CM Delivery Method for The New Rainier Beach High School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49078-1BDA-463C-A92D-C2981C859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629" y="1219200"/>
            <a:ext cx="2511770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18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5DC46A-235A-47B1-90A2-6E6520313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77" y="605896"/>
            <a:ext cx="2313633" cy="4118504"/>
          </a:xfrm>
        </p:spPr>
        <p:txBody>
          <a:bodyPr anchor="ctr">
            <a:normAutofit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GC/CM AS APPROPRIATE DELIVERY METHOD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497807-73B5-4CB9-A55D-8AE14B6E6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512" y="605896"/>
            <a:ext cx="4810247" cy="5646208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700" dirty="0"/>
              <a:t>There is no interim site for this school so this will be phased occupied construction. At least three of the fields will be in continuous use by students and community.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/>
              <a:t>Very constrained site for the scope of work (size, shape and topo).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/>
              <a:t>Critical coordination needed with contractor and school to ensure a safe and productive school setting during construction.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/>
              <a:t>School has significant transient and homeless population leading to the higher need for special programs and after school services. A highly qualified GC/CM is critical to coordinate construction with specialized needs of an occupied school.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/>
              <a:t>Current market conditions indicate labor shortages, bidders are more reluctant to hard bid a technically challenging project like this.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/>
              <a:t>Site use coordination: Limited site area for contractor staging, parking, hauling &amp; laydown, teacher/student parking and sports field use.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374F93-A28D-461E-8EDB-9A7C4191C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58" y="6096000"/>
            <a:ext cx="179237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00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620000" cy="762000"/>
          </a:xfrm>
        </p:spPr>
        <p:txBody>
          <a:bodyPr>
            <a:noAutofit/>
          </a:bodyPr>
          <a:lstStyle/>
          <a:p>
            <a:pPr algn="ctr"/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Complies with 4 of the 5 Statutory Criteria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7620000" cy="3505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(1) Implementation of the project involves complex scheduling, phasing, or coordination.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(2) The project involves construction at an occupied facility which must continue to operate during construction.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(3) The involvement of the General Contractor/Construction Manager during the design stage is critical to the success of the project.</a:t>
            </a: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(4) The project encompasses a complex or technical work environment.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(5) The project requires specialized work on a building that has historic significance.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br>
              <a:rPr lang="en-US" sz="1600" i="1" dirty="0">
                <a:solidFill>
                  <a:srgbClr val="FF0000"/>
                </a:solidFill>
              </a:rPr>
            </a:br>
            <a:endParaRPr lang="en-US" sz="16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A88C5-26D5-470F-B581-E93D4EF68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90866"/>
            <a:ext cx="1794225" cy="70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89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33399"/>
            <a:ext cx="7543800" cy="685801"/>
          </a:xfrm>
        </p:spPr>
        <p:txBody>
          <a:bodyPr>
            <a:normAutofit/>
          </a:bodyPr>
          <a:lstStyle/>
          <a:p>
            <a:r>
              <a:rPr lang="en-US" sz="3600" dirty="0"/>
              <a:t>Public Benefit:  From this ….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22959" y="1752600"/>
            <a:ext cx="7543801" cy="3886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GC/CM selection based on qualifications and relevant experience will be critical to success of project with significant site constraints, schedule requirements and sensitivity to active school needs.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Design participation will improve GC/CM familiarity with issues and reduce errors or omissions, thus saving cost and improving quality.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GC/CM will participate in developing the schedule and phasing to help ensure timely turn-over of spaces.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Top tier contractors are more likely to compete for this project as a GC/CM, leading to likelihood of improved quality, timely completion, better sub coverage and better safety and integration with school.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Earlier cost information to better manage budget and prioritize needs.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EC614-8406-4164-A25D-1CCC5206F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4" y="5618001"/>
            <a:ext cx="179237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36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200400"/>
            <a:ext cx="690451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   Team Organization Chart and Qualifications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B14321-D369-4526-B4CC-1047F57D0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143000"/>
            <a:ext cx="2511770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71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1143000"/>
          </a:xfrm>
        </p:spPr>
        <p:txBody>
          <a:bodyPr/>
          <a:lstStyle/>
          <a:p>
            <a:pPr algn="ctr"/>
            <a:r>
              <a:rPr lang="en-US" sz="4400" dirty="0"/>
              <a:t>Presentation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0700" y="2209800"/>
            <a:ext cx="4953000" cy="3352800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/>
              <a:t>Introduction of key Team Members</a:t>
            </a:r>
          </a:p>
          <a:p>
            <a:r>
              <a:rPr lang="en-US" sz="2800" dirty="0"/>
              <a:t>Project Overview</a:t>
            </a:r>
          </a:p>
          <a:p>
            <a:r>
              <a:rPr lang="en-US" sz="2800" dirty="0"/>
              <a:t>Scope, Budget and Schedule</a:t>
            </a:r>
          </a:p>
          <a:p>
            <a:r>
              <a:rPr lang="en-US" sz="2800" dirty="0"/>
              <a:t>GC/CM as Appropriate Method</a:t>
            </a:r>
          </a:p>
          <a:p>
            <a:r>
              <a:rPr lang="en-US" sz="2800" dirty="0"/>
              <a:t>Team Organization Chart and Qualifications</a:t>
            </a:r>
          </a:p>
          <a:p>
            <a:r>
              <a:rPr lang="en-US" sz="2800" dirty="0"/>
              <a:t>Agency Experience</a:t>
            </a:r>
          </a:p>
          <a:p>
            <a:r>
              <a:rPr lang="en-US" sz="2800" dirty="0"/>
              <a:t>Summary</a:t>
            </a:r>
          </a:p>
          <a:p>
            <a:r>
              <a:rPr lang="en-US" sz="2800" dirty="0"/>
              <a:t>Questions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1BFAEA-6F88-4F27-8FB9-9E6555572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" y="5562600"/>
            <a:ext cx="1794225" cy="70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01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C34B09-FD32-4D27-B47E-F5F6730CB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52401"/>
            <a:ext cx="5257800" cy="601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535B6D-197D-4E70-9FF5-E1097D2EB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4" y="5638800"/>
            <a:ext cx="179237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75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68118"/>
          </a:xfrm>
        </p:spPr>
        <p:txBody>
          <a:bodyPr/>
          <a:lstStyle/>
          <a:p>
            <a:pPr algn="ctr"/>
            <a:r>
              <a:rPr lang="en-US" sz="4400" dirty="0"/>
              <a:t>SPS Leadership Team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153400" cy="3352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900" dirty="0"/>
              <a:t>The District has a successful history of building and modernizing schools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900" dirty="0"/>
              <a:t>1 GC/CM project currently under construction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900" dirty="0"/>
              <a:t>Led by Richard Best, Director of Capital Projects and Planning.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900" dirty="0"/>
              <a:t>District has on-staff team of project managers, project support and administration professionals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900" dirty="0"/>
              <a:t>SPS satisfies the public body qualifications by staff augmentation with consultants who provide depth of GC/CM experience</a:t>
            </a:r>
          </a:p>
          <a:p>
            <a:pPr lvl="1"/>
            <a:r>
              <a:rPr lang="en-US" sz="1700" dirty="0"/>
              <a:t>Parametrix is providing GC/CM Advisory and Procurement Services. </a:t>
            </a:r>
          </a:p>
          <a:p>
            <a:pPr lvl="1"/>
            <a:r>
              <a:rPr lang="en-US" sz="1700" dirty="0"/>
              <a:t>Graehm Wallace/Perkins Coie provides legal counsel for GC/CM compliance</a:t>
            </a:r>
          </a:p>
          <a:p>
            <a:pPr marL="114300" indent="0">
              <a:buNone/>
            </a:pPr>
            <a:endParaRPr lang="en-US" sz="2000" dirty="0"/>
          </a:p>
          <a:p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828800"/>
            <a:ext cx="8153400" cy="350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19827-FC36-4CC7-B092-96888D097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7526"/>
            <a:ext cx="179237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47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14" y="3200400"/>
            <a:ext cx="7620000" cy="7620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Project Team GC/CM Experience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B14321-D369-4526-B4CC-1047F57D0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143000"/>
            <a:ext cx="2511770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45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251DC08-0714-4C6F-BC40-C6DD5E63D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770644"/>
              </p:ext>
            </p:extLst>
          </p:nvPr>
        </p:nvGraphicFramePr>
        <p:xfrm>
          <a:off x="609600" y="381000"/>
          <a:ext cx="7848600" cy="5562600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3169628">
                  <a:extLst>
                    <a:ext uri="{9D8B030D-6E8A-4147-A177-3AD203B41FA5}">
                      <a16:colId xmlns:a16="http://schemas.microsoft.com/office/drawing/2014/main" val="1952813902"/>
                    </a:ext>
                  </a:extLst>
                </a:gridCol>
                <a:gridCol w="4678972">
                  <a:extLst>
                    <a:ext uri="{9D8B030D-6E8A-4147-A177-3AD203B41FA5}">
                      <a16:colId xmlns:a16="http://schemas.microsoft.com/office/drawing/2014/main" val="797727664"/>
                    </a:ext>
                  </a:extLst>
                </a:gridCol>
              </a:tblGrid>
              <a:tr h="406467">
                <a:tc>
                  <a:txBody>
                    <a:bodyPr/>
                    <a:lstStyle/>
                    <a:p>
                      <a:endParaRPr lang="en-US" sz="1400" b="0" kern="1200" dirty="0">
                        <a:solidFill>
                          <a:srgbClr val="00A6D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A6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A6DE"/>
                        </a:solidFill>
                      </a:endParaRPr>
                    </a:p>
                  </a:txBody>
                  <a:tcPr>
                    <a:solidFill>
                      <a:srgbClr val="00A6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291645"/>
                  </a:ext>
                </a:extLst>
              </a:tr>
              <a:tr h="1219403">
                <a:tc>
                  <a:txBody>
                    <a:bodyPr/>
                    <a:lstStyle/>
                    <a:p>
                      <a:r>
                        <a:rPr lang="en-US" sz="1200" b="1" dirty="0"/>
                        <a:t>Richard Best</a:t>
                      </a:r>
                    </a:p>
                    <a:p>
                      <a:r>
                        <a:rPr lang="en-US" sz="1200" b="0" dirty="0"/>
                        <a:t>Director of Capital Services</a:t>
                      </a:r>
                      <a:endParaRPr lang="en-US" sz="1200" b="0" baseline="0" dirty="0"/>
                    </a:p>
                    <a:p>
                      <a:r>
                        <a:rPr lang="en-US" sz="1200" b="0" baseline="0" dirty="0"/>
                        <a:t>Seattle Public Schools</a:t>
                      </a:r>
                      <a:endParaRPr lang="en-US" sz="12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baseline="0" dirty="0"/>
                        <a:t>37 yrs. Architectural and Construction Experience </a:t>
                      </a:r>
                    </a:p>
                    <a:p>
                      <a:r>
                        <a:rPr lang="en-US" sz="1200" b="1" u="sng" baseline="0" dirty="0">
                          <a:solidFill>
                            <a:schemeClr val="tx1"/>
                          </a:solidFill>
                        </a:rPr>
                        <a:t>7+ GC/CM Projects:</a:t>
                      </a:r>
                      <a:r>
                        <a:rPr lang="en-US" sz="1200" b="0" u="none" baseline="0" dirty="0">
                          <a:solidFill>
                            <a:schemeClr val="tx1"/>
                          </a:solidFill>
                        </a:rPr>
                        <a:t> Webster ES, Bagley ES, Ingraham HS Auditorium, Lincoln HS, Loyal Heights ES, Olympic Hills ES, Cascadia ES and Robert Eagle Staff Middle School</a:t>
                      </a:r>
                      <a:endParaRPr lang="en-US" sz="1200" u="sng" baseline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054058"/>
                  </a:ext>
                </a:extLst>
              </a:tr>
              <a:tr h="12092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Mike Skutack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Senior Project Manager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Seattle Public Schools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20</a:t>
                      </a:r>
                      <a:r>
                        <a:rPr lang="en-US" sz="1200" b="1" baseline="0" dirty="0"/>
                        <a:t> yrs. Program/Project Management</a:t>
                      </a:r>
                    </a:p>
                    <a:p>
                      <a:r>
                        <a:rPr lang="en-US" sz="1200" b="1" u="sng" dirty="0">
                          <a:latin typeface="+mn-lt"/>
                        </a:rPr>
                        <a:t>2+ GC/CM Projects:</a:t>
                      </a:r>
                      <a:r>
                        <a:rPr lang="en-US" sz="1200" b="0" u="none" dirty="0">
                          <a:latin typeface="+mn-lt"/>
                        </a:rPr>
                        <a:t> Lincoln HS, Denny MS Phase III</a:t>
                      </a:r>
                    </a:p>
                    <a:p>
                      <a:endParaRPr lang="en-US" sz="1200" b="1" u="sng" dirty="0">
                        <a:latin typeface="+mn-lt"/>
                      </a:endParaRPr>
                    </a:p>
                    <a:p>
                      <a:endParaRPr lang="en-US" sz="1200" dirty="0"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597736"/>
                  </a:ext>
                </a:extLst>
              </a:tr>
              <a:tr h="114607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Paul Popovich, AIA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Senior Project Manager/Construction Manager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Parametrix</a:t>
                      </a:r>
                    </a:p>
                    <a:p>
                      <a:endParaRPr lang="en-US" sz="18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solidFill>
                            <a:schemeClr val="tx1"/>
                          </a:solidFill>
                        </a:rPr>
                        <a:t>39</a:t>
                      </a:r>
                      <a:r>
                        <a:rPr lang="en-US" sz="1200" b="1" baseline="0" dirty="0"/>
                        <a:t> yrs. Program/Project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/>
                        <a:t>5+ GC/CM Projects:  </a:t>
                      </a:r>
                      <a:r>
                        <a:rPr lang="en-US" sz="1200" b="0" baseline="0" dirty="0">
                          <a:latin typeface="Calibri Light" panose="020F0302020204030204" pitchFamily="34" charset="0"/>
                        </a:rPr>
                        <a:t>Mount Vernon HS</a:t>
                      </a:r>
                      <a:r>
                        <a:rPr lang="en-US" sz="1200" b="0" dirty="0"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en-US" sz="1200" dirty="0">
                          <a:latin typeface="Calibri Light" panose="020F0302020204030204" pitchFamily="34" charset="0"/>
                        </a:rPr>
                        <a:t>Old Main Building,</a:t>
                      </a:r>
                      <a:r>
                        <a:rPr lang="en-US" sz="1200" baseline="0" dirty="0">
                          <a:latin typeface="Calibri Light" panose="020F0302020204030204" pitchFamily="34" charset="0"/>
                        </a:rPr>
                        <a:t> MVSD East Division ES, TPS Browns Point ES, TPS Stewart Middle School Renovation, TPS McCarver ES</a:t>
                      </a:r>
                      <a:endParaRPr lang="en-US" sz="1200" b="1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619435"/>
                  </a:ext>
                </a:extLst>
              </a:tr>
              <a:tr h="158136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Jim Dugan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GC/CM Procurement &amp; Advisor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Parametrix</a:t>
                      </a:r>
                    </a:p>
                    <a:p>
                      <a:endParaRPr lang="en-US" sz="18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yrs. Of Design &amp; PM/CM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 </a:t>
                      </a:r>
                      <a:r>
                        <a:rPr lang="en-US" sz="1200" b="1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GC/CM Projects (PM/CM): </a:t>
                      </a:r>
                      <a:r>
                        <a:rPr lang="en-US" sz="1200" dirty="0">
                          <a:latin typeface="Calibri Light" panose="020F0302020204030204" pitchFamily="34" charset="0"/>
                        </a:rPr>
                        <a:t>MVSD Old Main Building,</a:t>
                      </a:r>
                      <a:r>
                        <a:rPr lang="en-US" sz="1200" baseline="0" dirty="0">
                          <a:latin typeface="Calibri Light" panose="020F0302020204030204" pitchFamily="34" charset="0"/>
                        </a:rPr>
                        <a:t> BISD Blakely Elementary School,</a:t>
                      </a:r>
                      <a:r>
                        <a:rPr lang="en-US" sz="1200" dirty="0">
                          <a:latin typeface="Calibri Light" panose="020F0302020204030204" pitchFamily="34" charset="0"/>
                        </a:rPr>
                        <a:t> MVSD</a:t>
                      </a:r>
                      <a:r>
                        <a:rPr lang="en-US" sz="1200" baseline="0" dirty="0">
                          <a:latin typeface="Calibri Light" panose="020F0302020204030204" pitchFamily="34" charset="0"/>
                        </a:rPr>
                        <a:t>  Madison Elementary,  MVSD East Division Elementary, CKSD Central Kitsap HS/Central Kitsap MS, CKSD Olympic HS, TPS Browns Point Elementary School, MPT Eastside Community Center, TPS Stewart Middle School, TPS McCarver Elementary School, TPS Stadium High School.</a:t>
                      </a:r>
                      <a:endParaRPr 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94921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3A1EBFE-6738-475C-AE6F-1B961E005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56899"/>
            <a:ext cx="179237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34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32596"/>
          </a:xfrm>
        </p:spPr>
        <p:txBody>
          <a:bodyPr/>
          <a:lstStyle/>
          <a:p>
            <a:r>
              <a:rPr lang="en-US" sz="4400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7620000" cy="35052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Projects are funded with the appropriate budgets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Projects meet qualifying RCW 39.10 criteria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Project Management Plan for this project is developed and has clear and logical lines of authority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Project team has the necessary experience in addition to continuity for this project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Project team has the capacity for this project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Project team is prepared and ready to proceed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GC/CM RFP is nearly complete and can be ready to publish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73B963-5DBC-4C01-8730-FB9CF6609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" y="6156899"/>
            <a:ext cx="179237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88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200400"/>
            <a:ext cx="6980714" cy="7620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Questions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B14321-D369-4526-B4CC-1047F57D0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143000"/>
            <a:ext cx="2511770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78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>
            <a:extLst>
              <a:ext uri="{FF2B5EF4-FFF2-40B4-BE49-F238E27FC236}">
                <a16:creationId xmlns:a16="http://schemas.microsoft.com/office/drawing/2014/main" id="{DBB32DDE-2BEC-40AC-814D-E9C2C3C1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75769BC9-DF8D-46D4-B332-001A294D943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082" b="8082"/>
          <a:stretch>
            <a:fillRect/>
          </a:stretch>
        </p:blipFill>
        <p:spPr>
          <a:xfrm>
            <a:off x="11" y="0"/>
            <a:ext cx="9143989" cy="491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54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14" y="3048000"/>
            <a:ext cx="7620000" cy="1143000"/>
          </a:xfrm>
        </p:spPr>
        <p:txBody>
          <a:bodyPr/>
          <a:lstStyle/>
          <a:p>
            <a:pPr algn="ctr"/>
            <a:r>
              <a:rPr lang="en-US" sz="4400" dirty="0"/>
              <a:t>Introductions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066165-C575-4324-AF51-F7748523D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143000"/>
            <a:ext cx="2514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21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1000"/>
            <a:ext cx="7543800" cy="838199"/>
          </a:xfrm>
        </p:spPr>
        <p:txBody>
          <a:bodyPr/>
          <a:lstStyle/>
          <a:p>
            <a:r>
              <a:rPr lang="en-US" sz="4400" dirty="0"/>
              <a:t>The Project Team – Here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077200" cy="47244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800" u="sng" dirty="0"/>
              <a:t>Seattle Public Schools</a:t>
            </a:r>
          </a:p>
          <a:p>
            <a:r>
              <a:rPr lang="en-US" sz="1800" dirty="0"/>
              <a:t>Richard Best, Director of Capital Projects &amp; Planning</a:t>
            </a:r>
          </a:p>
          <a:p>
            <a:r>
              <a:rPr lang="en-US" sz="1800" dirty="0"/>
              <a:t>Mike Skutack, Senior Project Manager, Capital Projects and Planning</a:t>
            </a:r>
          </a:p>
          <a:p>
            <a:endParaRPr lang="en-US" sz="1800" dirty="0"/>
          </a:p>
          <a:p>
            <a:pPr marL="114300" indent="0">
              <a:buNone/>
            </a:pPr>
            <a:r>
              <a:rPr lang="en-US" sz="1800" u="sng" dirty="0"/>
              <a:t>Parametrix</a:t>
            </a:r>
          </a:p>
          <a:p>
            <a:r>
              <a:rPr lang="en-US" sz="1800" dirty="0"/>
              <a:t>Paul Popovich, Senior Project Manager</a:t>
            </a:r>
            <a:endParaRPr lang="en-US" sz="1800" u="sng" dirty="0"/>
          </a:p>
          <a:p>
            <a:pPr marL="11430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3830B8-68FC-44C7-ABC7-9B62499F3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562600"/>
            <a:ext cx="1794225" cy="70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37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The Project Team    </a:t>
            </a:r>
            <a:br>
              <a:rPr lang="en-US" sz="4400" dirty="0"/>
            </a:br>
            <a:r>
              <a:rPr lang="en-US" sz="4400" dirty="0"/>
              <a:t>Other Team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77" y="2057400"/>
            <a:ext cx="7772400" cy="33528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u="sng" dirty="0"/>
              <a:t>Seattle Public Schools</a:t>
            </a:r>
          </a:p>
          <a:p>
            <a:pPr marL="114300" indent="0">
              <a:buNone/>
            </a:pPr>
            <a:r>
              <a:rPr lang="en-US" dirty="0"/>
              <a:t>Ronald Boy, Acting Chief Legal Council </a:t>
            </a:r>
            <a:endParaRPr lang="en-US" sz="2000" u="sng" dirty="0"/>
          </a:p>
          <a:p>
            <a:pPr marL="114300" indent="0">
              <a:buNone/>
            </a:pPr>
            <a:r>
              <a:rPr lang="en-US" sz="2000" u="sng" dirty="0"/>
              <a:t>Perkins Coie</a:t>
            </a:r>
          </a:p>
          <a:p>
            <a:r>
              <a:rPr lang="en-US" sz="2000" dirty="0"/>
              <a:t>Graehm Wallace, Perkins Coie, External GC/CM Legal Advisor</a:t>
            </a:r>
          </a:p>
          <a:p>
            <a:endParaRPr lang="en-US" sz="2000" dirty="0">
              <a:highlight>
                <a:srgbClr val="FFFF00"/>
              </a:highlight>
            </a:endParaRPr>
          </a:p>
          <a:p>
            <a:pPr marL="11430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8572A4-B4F6-4147-BB5C-12EF5107D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2600"/>
            <a:ext cx="1794225" cy="70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4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14" y="3048000"/>
            <a:ext cx="7620000" cy="1143000"/>
          </a:xfrm>
        </p:spPr>
        <p:txBody>
          <a:bodyPr/>
          <a:lstStyle/>
          <a:p>
            <a:pPr algn="ctr"/>
            <a:r>
              <a:rPr lang="en-US" sz="4400" dirty="0"/>
              <a:t>Project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066165-C575-4324-AF51-F7748523D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143000"/>
            <a:ext cx="2514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6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0">
            <a:extLst>
              <a:ext uri="{FF2B5EF4-FFF2-40B4-BE49-F238E27FC236}">
                <a16:creationId xmlns:a16="http://schemas.microsoft.com/office/drawing/2014/main" id="{DF285549-A579-44CD-BB87-5378E6BA5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id="{3D2A6BD0-1E51-4DF3-A80A-FBBE496EF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7" name="Straight Connector 24">
            <a:extLst>
              <a:ext uri="{FF2B5EF4-FFF2-40B4-BE49-F238E27FC236}">
                <a16:creationId xmlns:a16="http://schemas.microsoft.com/office/drawing/2014/main" id="{8E8D1179-8E63-4B25-AEAE-6FC380A9F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26">
            <a:extLst>
              <a:ext uri="{FF2B5EF4-FFF2-40B4-BE49-F238E27FC236}">
                <a16:creationId xmlns:a16="http://schemas.microsoft.com/office/drawing/2014/main" id="{D8F371E4-7DDD-4405-BB5B-63ED359CD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84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28">
            <a:extLst>
              <a:ext uri="{FF2B5EF4-FFF2-40B4-BE49-F238E27FC236}">
                <a16:creationId xmlns:a16="http://schemas.microsoft.com/office/drawing/2014/main" id="{A6A2E1F1-1FEA-4688-AB4C-A710C64EE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" y="0"/>
            <a:ext cx="5660909" cy="6858000"/>
          </a:xfrm>
          <a:prstGeom prst="rect">
            <a:avLst/>
          </a:prstGeom>
          <a:solidFill>
            <a:srgbClr val="17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226" y="700563"/>
            <a:ext cx="4483452" cy="6095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Rainier Beach High School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71138BD-E498-4FD6-9BB5-ED95CE8AEA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6365" y="1924480"/>
            <a:ext cx="2324100" cy="2470720"/>
          </a:xfrm>
          <a:prstGeom prst="rect">
            <a:avLst/>
          </a:prstGeom>
        </p:spPr>
      </p:pic>
      <p:sp>
        <p:nvSpPr>
          <p:cNvPr id="41" name="Rectangle 30">
            <a:extLst>
              <a:ext uri="{FF2B5EF4-FFF2-40B4-BE49-F238E27FC236}">
                <a16:creationId xmlns:a16="http://schemas.microsoft.com/office/drawing/2014/main" id="{A14FA181-2ED1-41E6-85D1-DC9F56E2D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0"/>
            <a:ext cx="48006" cy="6858000"/>
          </a:xfrm>
          <a:prstGeom prst="rect">
            <a:avLst/>
          </a:prstGeom>
          <a:solidFill>
            <a:srgbClr val="17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A63393-1069-4175-8315-17196E9F41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08927" y="4496080"/>
            <a:ext cx="3435074" cy="236192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39B1607-402F-4FBC-8277-2E1F458BF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2361916"/>
            <a:ext cx="3481924" cy="64008"/>
          </a:xfrm>
          <a:prstGeom prst="rect">
            <a:avLst/>
          </a:prstGeom>
          <a:solidFill>
            <a:srgbClr val="17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962452-D6A4-4399-958A-1287E9ED8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434" y="2899573"/>
            <a:ext cx="2706970" cy="105884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1CDDE4E-CE40-4783-A6B4-4BAEEECE0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4432072"/>
            <a:ext cx="3481924" cy="64008"/>
          </a:xfrm>
          <a:prstGeom prst="rect">
            <a:avLst/>
          </a:prstGeom>
          <a:solidFill>
            <a:srgbClr val="17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16E17FB-AC4F-49C2-9D1E-A6A98FDA6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926" y="0"/>
            <a:ext cx="3435074" cy="23594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1549CE-5E2E-46B0-ADA3-D4DAB071FB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2291" y="1924480"/>
            <a:ext cx="2481375" cy="24339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4B3C48-0787-483A-A04E-767DE69F4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4936" y="4496080"/>
            <a:ext cx="3619500" cy="227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55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0"/>
            <a:ext cx="7543800" cy="12954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Project Overview – Site Location in South Seattle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5F5814-4651-4AAB-A080-C54FFABD6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905000"/>
            <a:ext cx="8381999" cy="4343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0D3953-F813-4F06-BFC3-7508D6295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6156898"/>
            <a:ext cx="179237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46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03258A-52C6-4288-AA56-C3262A0D2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DA3A6C0-F189-4DB1-9890-CE58700C7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613" y="634946"/>
            <a:ext cx="2767693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>
                <a:solidFill>
                  <a:schemeClr val="tx1">
                    <a:lumMod val="75000"/>
                    <a:lumOff val="25000"/>
                  </a:schemeClr>
                </a:solidFill>
              </a:rPr>
              <a:t>Project Overview - Neighborhood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0B2168E-8E89-4A25-B9C3-0F56FBAEA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79" r="4124" b="-1"/>
          <a:stretch/>
        </p:blipFill>
        <p:spPr>
          <a:xfrm>
            <a:off x="475499" y="640081"/>
            <a:ext cx="5182351" cy="531440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19107" y="2085703"/>
            <a:ext cx="26746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5A22A46-310E-4DB6-8491-A5A8E87A12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4613" y="2198914"/>
            <a:ext cx="2767693" cy="3670180"/>
          </a:xfrm>
        </p:spPr>
        <p:txBody>
          <a:bodyPr vert="horz" lIns="0" tIns="45720" rIns="0" bIns="45720" rtlCol="0">
            <a:normAutofit/>
          </a:bodyPr>
          <a:lstStyle/>
          <a:p>
            <a:pPr marL="285750" indent="-285750">
              <a:buFont typeface="Calibri" panose="020F0502020204030204" pitchFamily="34" charset="0"/>
              <a:buChar char="§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Project is in a dense neighborhood of single-family and small commercial developments.</a:t>
            </a:r>
          </a:p>
          <a:p>
            <a:pPr marL="285750" indent="-285750">
              <a:buFont typeface="Calibri" panose="020F0502020204030204" pitchFamily="34" charset="0"/>
              <a:buChar char="§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Projected growth and density due to higher density development</a:t>
            </a:r>
          </a:p>
          <a:p>
            <a:pPr marL="285750" indent="-285750">
              <a:buFont typeface="Calibri" panose="020F0502020204030204" pitchFamily="34" charset="0"/>
              <a:buChar char="§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Community and off-site impacts requires coordinating off-site utility work as well as traffic impacts to the community and the school.</a:t>
            </a:r>
          </a:p>
          <a:p>
            <a:pPr marL="285750" indent="-285750">
              <a:buFont typeface="Calibri" panose="020F0502020204030204" pitchFamily="34" charset="0"/>
              <a:buChar char="§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The Rainier Beach High School is located across the street from a public park as well as the publicly populated sports fields.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417315-0A35-4882-ABD2-ABE3C89E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 descr="A picture containing food&#10;&#10;Description automatically generated">
            <a:extLst>
              <a:ext uri="{FF2B5EF4-FFF2-40B4-BE49-F238E27FC236}">
                <a16:creationId xmlns:a16="http://schemas.microsoft.com/office/drawing/2014/main" id="{A2E857F9-320C-43DD-BBA7-5723262D4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6899"/>
            <a:ext cx="179237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9549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1164</Words>
  <Application>Microsoft Office PowerPoint</Application>
  <PresentationFormat>On-screen Show (4:3)</PresentationFormat>
  <Paragraphs>118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Retrospect</vt:lpstr>
      <vt:lpstr>    Seattle Public Schools                  New Rainier Beach High School </vt:lpstr>
      <vt:lpstr>Presentation Agenda</vt:lpstr>
      <vt:lpstr>Introductions</vt:lpstr>
      <vt:lpstr>The Project Team – Here Today</vt:lpstr>
      <vt:lpstr>The Project Team     Other Team Members</vt:lpstr>
      <vt:lpstr>Project Overview</vt:lpstr>
      <vt:lpstr>Rainier Beach High School</vt:lpstr>
      <vt:lpstr>Project Overview – Site Location in South Seattle</vt:lpstr>
      <vt:lpstr>Project Overview - Neighborhood</vt:lpstr>
      <vt:lpstr>PowerPoint Presentation</vt:lpstr>
      <vt:lpstr>Rainier Beach High School Site Evaluation</vt:lpstr>
      <vt:lpstr>Scope, Budget and Schedule</vt:lpstr>
      <vt:lpstr>Project Overview – Scope and Budget          New Rainier Beach High School Project Overview - Scope and Budget</vt:lpstr>
      <vt:lpstr>Project Overview  –  Preliminary Schedule</vt:lpstr>
      <vt:lpstr>Why GC/CM Delivery Method for The New Rainier Beach High School Project</vt:lpstr>
      <vt:lpstr>GC/CM AS APPROPRIATE DELIVERY METHOD</vt:lpstr>
      <vt:lpstr>      Complies with 4 of the 5 Statutory Criteria</vt:lpstr>
      <vt:lpstr>Public Benefit:  From this ….</vt:lpstr>
      <vt:lpstr>   Team Organization Chart and Qualifications</vt:lpstr>
      <vt:lpstr>PowerPoint Presentation</vt:lpstr>
      <vt:lpstr>SPS Leadership Team</vt:lpstr>
      <vt:lpstr>Project Team GC/CM Experience</vt:lpstr>
      <vt:lpstr>PowerPoint Presentation</vt:lpstr>
      <vt:lpstr>Summary</vt:lpstr>
      <vt:lpstr>Questions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Seattle Public Schools                  New Rainier Beach High School </dc:title>
  <dc:creator>Maggie Anderson</dc:creator>
  <cp:lastModifiedBy>James Dugan</cp:lastModifiedBy>
  <cp:revision>16</cp:revision>
  <cp:lastPrinted>2020-01-21T01:12:10Z</cp:lastPrinted>
  <dcterms:created xsi:type="dcterms:W3CDTF">2020-01-20T22:50:29Z</dcterms:created>
  <dcterms:modified xsi:type="dcterms:W3CDTF">2020-01-23T19:33:19Z</dcterms:modified>
</cp:coreProperties>
</file>