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32"/>
  </p:notesMasterIdLst>
  <p:handoutMasterIdLst>
    <p:handoutMasterId r:id="rId33"/>
  </p:handoutMasterIdLst>
  <p:sldIdLst>
    <p:sldId id="256" r:id="rId2"/>
    <p:sldId id="283" r:id="rId3"/>
    <p:sldId id="315" r:id="rId4"/>
    <p:sldId id="369" r:id="rId5"/>
    <p:sldId id="319" r:id="rId6"/>
    <p:sldId id="388" r:id="rId7"/>
    <p:sldId id="403" r:id="rId8"/>
    <p:sldId id="345" r:id="rId9"/>
    <p:sldId id="364" r:id="rId10"/>
    <p:sldId id="408" r:id="rId11"/>
    <p:sldId id="409" r:id="rId12"/>
    <p:sldId id="371" r:id="rId13"/>
    <p:sldId id="373" r:id="rId14"/>
    <p:sldId id="374" r:id="rId15"/>
    <p:sldId id="377" r:id="rId16"/>
    <p:sldId id="378" r:id="rId17"/>
    <p:sldId id="404" r:id="rId18"/>
    <p:sldId id="395" r:id="rId19"/>
    <p:sldId id="379" r:id="rId20"/>
    <p:sldId id="405" r:id="rId21"/>
    <p:sldId id="406" r:id="rId22"/>
    <p:sldId id="407" r:id="rId23"/>
    <p:sldId id="381" r:id="rId24"/>
    <p:sldId id="393" r:id="rId25"/>
    <p:sldId id="385" r:id="rId26"/>
    <p:sldId id="380" r:id="rId27"/>
    <p:sldId id="394" r:id="rId28"/>
    <p:sldId id="386" r:id="rId29"/>
    <p:sldId id="387" r:id="rId30"/>
    <p:sldId id="282"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e Anderson" initials="MA" lastIdx="3" clrIdx="0">
    <p:extLst>
      <p:ext uri="{19B8F6BF-5375-455C-9EA6-DF929625EA0E}">
        <p15:presenceInfo xmlns:p15="http://schemas.microsoft.com/office/powerpoint/2012/main" userId="S-1-5-21-1110004096-1093950551-5522801-51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EFB"/>
    <a:srgbClr val="32D4F4"/>
    <a:srgbClr val="45DDE1"/>
    <a:srgbClr val="00A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64211" autoAdjust="0"/>
  </p:normalViewPr>
  <p:slideViewPr>
    <p:cSldViewPr>
      <p:cViewPr varScale="1">
        <p:scale>
          <a:sx n="114" d="100"/>
          <a:sy n="114" d="100"/>
        </p:scale>
        <p:origin x="1278" y="102"/>
      </p:cViewPr>
      <p:guideLst>
        <p:guide orient="horz" pos="2160"/>
        <p:guide pos="2880"/>
      </p:guideLst>
    </p:cSldViewPr>
  </p:slideViewPr>
  <p:outlineViewPr>
    <p:cViewPr>
      <p:scale>
        <a:sx n="33" d="100"/>
        <a:sy n="33" d="100"/>
      </p:scale>
      <p:origin x="0" y="-1788"/>
    </p:cViewPr>
  </p:outlineViewPr>
  <p:notesTextViewPr>
    <p:cViewPr>
      <p:scale>
        <a:sx n="3" d="2"/>
        <a:sy n="3" d="2"/>
      </p:scale>
      <p:origin x="0" y="0"/>
    </p:cViewPr>
  </p:notesTextViewPr>
  <p:sorterViewPr>
    <p:cViewPr>
      <p:scale>
        <a:sx n="100" d="100"/>
        <a:sy n="100" d="100"/>
      </p:scale>
      <p:origin x="0" y="0"/>
    </p:cViewPr>
  </p:sorterViewPr>
  <p:notesViewPr>
    <p:cSldViewPr>
      <p:cViewPr>
        <p:scale>
          <a:sx n="200" d="100"/>
          <a:sy n="200" d="100"/>
        </p:scale>
        <p:origin x="1296" y="-21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8475" cy="465138"/>
          </a:xfrm>
          <a:prstGeom prst="rect">
            <a:avLst/>
          </a:prstGeom>
        </p:spPr>
        <p:txBody>
          <a:bodyPr vert="horz" lIns="92638" tIns="46319" rIns="92638" bIns="46319" rtlCol="0"/>
          <a:lstStyle>
            <a:lvl1pPr algn="l">
              <a:defRPr sz="1200"/>
            </a:lvl1pPr>
          </a:lstStyle>
          <a:p>
            <a:endParaRPr lang="en-US" dirty="0"/>
          </a:p>
        </p:txBody>
      </p:sp>
      <p:sp>
        <p:nvSpPr>
          <p:cNvPr id="3" name="Date Placeholder 2"/>
          <p:cNvSpPr>
            <a:spLocks noGrp="1"/>
          </p:cNvSpPr>
          <p:nvPr>
            <p:ph type="dt" sz="quarter" idx="1"/>
          </p:nvPr>
        </p:nvSpPr>
        <p:spPr>
          <a:xfrm>
            <a:off x="3970344" y="0"/>
            <a:ext cx="3038475" cy="465138"/>
          </a:xfrm>
          <a:prstGeom prst="rect">
            <a:avLst/>
          </a:prstGeom>
        </p:spPr>
        <p:txBody>
          <a:bodyPr vert="horz" lIns="92638" tIns="46319" rIns="92638" bIns="46319" rtlCol="0"/>
          <a:lstStyle>
            <a:lvl1pPr algn="r">
              <a:defRPr sz="1200"/>
            </a:lvl1pPr>
          </a:lstStyle>
          <a:p>
            <a:fld id="{0435EB79-4CD3-4F09-B6F4-D176C4F93551}" type="datetimeFigureOut">
              <a:rPr lang="en-US" smtClean="0"/>
              <a:t>12/2/2020</a:t>
            </a:fld>
            <a:endParaRPr lang="en-US" dirty="0"/>
          </a:p>
        </p:txBody>
      </p:sp>
      <p:sp>
        <p:nvSpPr>
          <p:cNvPr id="4" name="Footer Placeholder 3"/>
          <p:cNvSpPr>
            <a:spLocks noGrp="1"/>
          </p:cNvSpPr>
          <p:nvPr>
            <p:ph type="ftr" sz="quarter" idx="2"/>
          </p:nvPr>
        </p:nvSpPr>
        <p:spPr>
          <a:xfrm>
            <a:off x="7" y="8829676"/>
            <a:ext cx="3038475" cy="465138"/>
          </a:xfrm>
          <a:prstGeom prst="rect">
            <a:avLst/>
          </a:prstGeom>
        </p:spPr>
        <p:txBody>
          <a:bodyPr vert="horz" lIns="92638" tIns="46319" rIns="92638" bIns="463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4" y="8829676"/>
            <a:ext cx="3038475" cy="465138"/>
          </a:xfrm>
          <a:prstGeom prst="rect">
            <a:avLst/>
          </a:prstGeom>
        </p:spPr>
        <p:txBody>
          <a:bodyPr vert="horz" lIns="92638" tIns="46319" rIns="92638" bIns="46319" rtlCol="0" anchor="b"/>
          <a:lstStyle>
            <a:lvl1pPr algn="r">
              <a:defRPr sz="1200"/>
            </a:lvl1pPr>
          </a:lstStyle>
          <a:p>
            <a:fld id="{266C49AF-4113-468E-A0D7-98874A8AA0CC}" type="slidenum">
              <a:rPr lang="en-US" smtClean="0"/>
              <a:t>‹#›</a:t>
            </a:fld>
            <a:endParaRPr lang="en-US" dirty="0"/>
          </a:p>
        </p:txBody>
      </p:sp>
    </p:spTree>
    <p:extLst>
      <p:ext uri="{BB962C8B-B14F-4D97-AF65-F5344CB8AC3E}">
        <p14:creationId xmlns:p14="http://schemas.microsoft.com/office/powerpoint/2010/main" val="20298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8475" cy="465138"/>
          </a:xfrm>
          <a:prstGeom prst="rect">
            <a:avLst/>
          </a:prstGeom>
        </p:spPr>
        <p:txBody>
          <a:bodyPr vert="horz" lIns="92638" tIns="46319" rIns="92638" bIns="46319" rtlCol="0"/>
          <a:lstStyle>
            <a:lvl1pPr algn="l">
              <a:defRPr sz="1200"/>
            </a:lvl1pPr>
          </a:lstStyle>
          <a:p>
            <a:endParaRPr lang="en-US" dirty="0"/>
          </a:p>
        </p:txBody>
      </p:sp>
      <p:sp>
        <p:nvSpPr>
          <p:cNvPr id="3" name="Date Placeholder 2"/>
          <p:cNvSpPr>
            <a:spLocks noGrp="1"/>
          </p:cNvSpPr>
          <p:nvPr>
            <p:ph type="dt" idx="1"/>
          </p:nvPr>
        </p:nvSpPr>
        <p:spPr>
          <a:xfrm>
            <a:off x="3970344" y="0"/>
            <a:ext cx="3038475" cy="465138"/>
          </a:xfrm>
          <a:prstGeom prst="rect">
            <a:avLst/>
          </a:prstGeom>
        </p:spPr>
        <p:txBody>
          <a:bodyPr vert="horz" lIns="92638" tIns="46319" rIns="92638" bIns="46319" rtlCol="0"/>
          <a:lstStyle>
            <a:lvl1pPr algn="r">
              <a:defRPr sz="1200"/>
            </a:lvl1pPr>
          </a:lstStyle>
          <a:p>
            <a:fld id="{851C3A19-11CC-4902-8D56-8C84E2F1DD11}" type="datetimeFigureOut">
              <a:rPr lang="en-US" smtClean="0"/>
              <a:t>12/2/2020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38" tIns="46319" rIns="92638" bIns="46319" rtlCol="0" anchor="ctr"/>
          <a:lstStyle/>
          <a:p>
            <a:endParaRPr lang="en-US" dirty="0"/>
          </a:p>
        </p:txBody>
      </p:sp>
      <p:sp>
        <p:nvSpPr>
          <p:cNvPr id="5" name="Notes Placeholder 4"/>
          <p:cNvSpPr>
            <a:spLocks noGrp="1"/>
          </p:cNvSpPr>
          <p:nvPr>
            <p:ph type="body" sz="quarter" idx="3"/>
          </p:nvPr>
        </p:nvSpPr>
        <p:spPr>
          <a:xfrm>
            <a:off x="701675" y="4416431"/>
            <a:ext cx="5607050" cy="4183063"/>
          </a:xfrm>
          <a:prstGeom prst="rect">
            <a:avLst/>
          </a:prstGeom>
        </p:spPr>
        <p:txBody>
          <a:bodyPr vert="horz" lIns="92638" tIns="46319" rIns="92638" bIns="463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29676"/>
            <a:ext cx="3038475" cy="465138"/>
          </a:xfrm>
          <a:prstGeom prst="rect">
            <a:avLst/>
          </a:prstGeom>
        </p:spPr>
        <p:txBody>
          <a:bodyPr vert="horz" lIns="92638" tIns="46319" rIns="92638" bIns="463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4" y="8829676"/>
            <a:ext cx="3038475" cy="465138"/>
          </a:xfrm>
          <a:prstGeom prst="rect">
            <a:avLst/>
          </a:prstGeom>
        </p:spPr>
        <p:txBody>
          <a:bodyPr vert="horz" lIns="92638" tIns="46319" rIns="92638" bIns="46319" rtlCol="0" anchor="b"/>
          <a:lstStyle>
            <a:lvl1pPr algn="r">
              <a:defRPr sz="1200"/>
            </a:lvl1pPr>
          </a:lstStyle>
          <a:p>
            <a:fld id="{1E56F321-8004-430C-A3D5-D881F1EA66E9}" type="slidenum">
              <a:rPr lang="en-US" smtClean="0"/>
              <a:t>‹#›</a:t>
            </a:fld>
            <a:endParaRPr lang="en-US" dirty="0"/>
          </a:p>
        </p:txBody>
      </p:sp>
    </p:spTree>
    <p:extLst>
      <p:ext uri="{BB962C8B-B14F-4D97-AF65-F5344CB8AC3E}">
        <p14:creationId xmlns:p14="http://schemas.microsoft.com/office/powerpoint/2010/main" val="290996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a:t>
            </a:fld>
            <a:endParaRPr lang="en-US" dirty="0"/>
          </a:p>
        </p:txBody>
      </p:sp>
    </p:spTree>
    <p:extLst>
      <p:ext uri="{BB962C8B-B14F-4D97-AF65-F5344CB8AC3E}">
        <p14:creationId xmlns:p14="http://schemas.microsoft.com/office/powerpoint/2010/main" val="262053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Highlighted GCCM Projects</a:t>
            </a:r>
          </a:p>
          <a:p>
            <a:r>
              <a:rPr lang="en-US" dirty="0"/>
              <a:t>Green Highlighted- Just beginning or starting in the next couple of years</a:t>
            </a:r>
          </a:p>
          <a:p>
            <a:r>
              <a:rPr lang="en-US" dirty="0"/>
              <a:t>May or may not be occupied</a:t>
            </a:r>
          </a:p>
        </p:txBody>
      </p:sp>
      <p:sp>
        <p:nvSpPr>
          <p:cNvPr id="4" name="Slide Number Placeholder 3"/>
          <p:cNvSpPr>
            <a:spLocks noGrp="1"/>
          </p:cNvSpPr>
          <p:nvPr>
            <p:ph type="sldNum" sz="quarter" idx="10"/>
          </p:nvPr>
        </p:nvSpPr>
        <p:spPr/>
        <p:txBody>
          <a:bodyPr/>
          <a:lstStyle/>
          <a:p>
            <a:fld id="{1E56F321-8004-430C-A3D5-D881F1EA66E9}" type="slidenum">
              <a:rPr lang="en-US" smtClean="0"/>
              <a:t>11</a:t>
            </a:fld>
            <a:endParaRPr lang="en-US" dirty="0"/>
          </a:p>
        </p:txBody>
      </p:sp>
    </p:spTree>
    <p:extLst>
      <p:ext uri="{BB962C8B-B14F-4D97-AF65-F5344CB8AC3E}">
        <p14:creationId xmlns:p14="http://schemas.microsoft.com/office/powerpoint/2010/main" val="101126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30</a:t>
            </a:fld>
            <a:endParaRPr lang="en-US" dirty="0"/>
          </a:p>
        </p:txBody>
      </p:sp>
    </p:spTree>
    <p:extLst>
      <p:ext uri="{BB962C8B-B14F-4D97-AF65-F5344CB8AC3E}">
        <p14:creationId xmlns:p14="http://schemas.microsoft.com/office/powerpoint/2010/main" val="410480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a:t>
            </a:fld>
            <a:endParaRPr lang="en-US" dirty="0"/>
          </a:p>
        </p:txBody>
      </p:sp>
    </p:spTree>
    <p:extLst>
      <p:ext uri="{BB962C8B-B14F-4D97-AF65-F5344CB8AC3E}">
        <p14:creationId xmlns:p14="http://schemas.microsoft.com/office/powerpoint/2010/main" val="72452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3</a:t>
            </a:fld>
            <a:endParaRPr lang="en-US" dirty="0"/>
          </a:p>
        </p:txBody>
      </p:sp>
    </p:spTree>
    <p:extLst>
      <p:ext uri="{BB962C8B-B14F-4D97-AF65-F5344CB8AC3E}">
        <p14:creationId xmlns:p14="http://schemas.microsoft.com/office/powerpoint/2010/main" val="35595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4</a:t>
            </a:fld>
            <a:endParaRPr lang="en-US" dirty="0"/>
          </a:p>
        </p:txBody>
      </p:sp>
    </p:spTree>
    <p:extLst>
      <p:ext uri="{BB962C8B-B14F-4D97-AF65-F5344CB8AC3E}">
        <p14:creationId xmlns:p14="http://schemas.microsoft.com/office/powerpoint/2010/main" val="68350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5</a:t>
            </a:fld>
            <a:endParaRPr lang="en-US" dirty="0"/>
          </a:p>
        </p:txBody>
      </p:sp>
    </p:spTree>
    <p:extLst>
      <p:ext uri="{BB962C8B-B14F-4D97-AF65-F5344CB8AC3E}">
        <p14:creationId xmlns:p14="http://schemas.microsoft.com/office/powerpoint/2010/main" val="262629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6</a:t>
            </a:fld>
            <a:endParaRPr lang="en-US" dirty="0"/>
          </a:p>
        </p:txBody>
      </p:sp>
    </p:spTree>
    <p:extLst>
      <p:ext uri="{BB962C8B-B14F-4D97-AF65-F5344CB8AC3E}">
        <p14:creationId xmlns:p14="http://schemas.microsoft.com/office/powerpoint/2010/main" val="48472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8</a:t>
            </a:fld>
            <a:endParaRPr lang="en-US" dirty="0"/>
          </a:p>
        </p:txBody>
      </p:sp>
    </p:spTree>
    <p:extLst>
      <p:ext uri="{BB962C8B-B14F-4D97-AF65-F5344CB8AC3E}">
        <p14:creationId xmlns:p14="http://schemas.microsoft.com/office/powerpoint/2010/main" val="301163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Controls</a:t>
            </a:r>
          </a:p>
          <a:p>
            <a:r>
              <a:rPr lang="en-US" dirty="0"/>
              <a:t>-Weekly Staff Meetings</a:t>
            </a:r>
          </a:p>
          <a:p>
            <a:r>
              <a:rPr lang="en-US" dirty="0"/>
              <a:t>-Weekly progress meetings</a:t>
            </a:r>
          </a:p>
          <a:p>
            <a:r>
              <a:rPr lang="en-US" dirty="0"/>
              <a:t>-One on one PM daily and weekly meetings</a:t>
            </a:r>
          </a:p>
          <a:p>
            <a:r>
              <a:rPr lang="en-US" dirty="0"/>
              <a:t>-Standing daily and weekly meetings with COO</a:t>
            </a:r>
          </a:p>
          <a:p>
            <a:r>
              <a:rPr lang="en-US" dirty="0"/>
              <a:t>-Multi Vista- Photographic Interactive As-Built</a:t>
            </a:r>
          </a:p>
          <a:p>
            <a:r>
              <a:rPr lang="en-US" dirty="0"/>
              <a:t>-Digitized As Builts and OEM Manuals in the Cloud (Skisite)</a:t>
            </a:r>
          </a:p>
          <a:p>
            <a:r>
              <a:rPr lang="en-US" dirty="0"/>
              <a:t>-Chalk Schools- Soup to nuts process for Project approvals</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9</a:t>
            </a:fld>
            <a:endParaRPr lang="en-US" dirty="0"/>
          </a:p>
        </p:txBody>
      </p:sp>
    </p:spTree>
    <p:extLst>
      <p:ext uri="{BB962C8B-B14F-4D97-AF65-F5344CB8AC3E}">
        <p14:creationId xmlns:p14="http://schemas.microsoft.com/office/powerpoint/2010/main" val="152429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public body depth of public works experience</a:t>
            </a:r>
          </a:p>
          <a:p>
            <a:r>
              <a:rPr lang="en-US" dirty="0"/>
              <a:t>TPS is a major capital project builder</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10</a:t>
            </a:fld>
            <a:endParaRPr lang="en-US" dirty="0"/>
          </a:p>
        </p:txBody>
      </p:sp>
    </p:spTree>
    <p:extLst>
      <p:ext uri="{BB962C8B-B14F-4D97-AF65-F5344CB8AC3E}">
        <p14:creationId xmlns:p14="http://schemas.microsoft.com/office/powerpoint/2010/main" val="27562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366C0D8-AE11-4882-8726-CB4184BAFA49}"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86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611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61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408591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85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6C0D8-AE11-4882-8726-CB4184BAFA49}"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378654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6C0D8-AE11-4882-8726-CB4184BAFA49}" type="datetimeFigureOut">
              <a:rPr lang="en-US" smtClean="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427847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6C0D8-AE11-4882-8726-CB4184BAFA49}" type="datetimeFigureOut">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95610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C0D8-AE11-4882-8726-CB4184BAFA49}" type="datetimeFigureOut">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112476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25612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7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66C0D8-AE11-4882-8726-CB4184BAFA49}" type="datetimeFigureOut">
              <a:rPr lang="en-US" smtClean="0"/>
              <a:t>12/2/2020</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D8B61A2-6DF4-46F6-B57D-F774B42E49EA}"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84897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CF7905-56DB-4950-ABDD-540F2F837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0E0D8E-B442-45FE-887A-5103CCD2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0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5707" y="640080"/>
            <a:ext cx="4698966" cy="3034857"/>
          </a:xfrm>
        </p:spPr>
        <p:txBody>
          <a:bodyPr anchor="b">
            <a:normAutofit/>
          </a:bodyPr>
          <a:lstStyle/>
          <a:p>
            <a:r>
              <a:rPr lang="en-US" dirty="0">
                <a:solidFill>
                  <a:srgbClr val="FFFFFF"/>
                </a:solidFill>
                <a:latin typeface="Cambria" panose="02040503050406030204" pitchFamily="18" charset="0"/>
                <a:ea typeface="Cambria" panose="02040503050406030204" pitchFamily="18" charset="0"/>
              </a:rPr>
              <a:t>SYNTHETIC FIELD, TRACK AND TENNIS COURT BUNDLE Project</a:t>
            </a:r>
          </a:p>
        </p:txBody>
      </p:sp>
      <p:sp>
        <p:nvSpPr>
          <p:cNvPr id="3" name="Subtitle 2"/>
          <p:cNvSpPr>
            <a:spLocks noGrp="1"/>
          </p:cNvSpPr>
          <p:nvPr>
            <p:ph type="subTitle" idx="1"/>
          </p:nvPr>
        </p:nvSpPr>
        <p:spPr>
          <a:xfrm>
            <a:off x="420288" y="3849539"/>
            <a:ext cx="4698966" cy="2359417"/>
          </a:xfrm>
        </p:spPr>
        <p:txBody>
          <a:bodyPr anchor="t">
            <a:normAutofit/>
          </a:bodyPr>
          <a:lstStyle/>
          <a:p>
            <a:pPr algn="r"/>
            <a:r>
              <a:rPr lang="en-US" sz="1800" dirty="0">
                <a:solidFill>
                  <a:srgbClr val="FFFFFF"/>
                </a:solidFill>
                <a:latin typeface="Calibri" panose="020F0502020204030204" pitchFamily="34" charset="0"/>
                <a:cs typeface="Calibri" panose="020F0502020204030204" pitchFamily="34" charset="0"/>
              </a:rPr>
              <a:t>RCW 39.10 Alternative Public Works Contracting Progressive Design/Build</a:t>
            </a:r>
          </a:p>
          <a:p>
            <a:pPr algn="r"/>
            <a:endParaRPr lang="en-US" sz="1800" dirty="0">
              <a:solidFill>
                <a:srgbClr val="FFFFFF"/>
              </a:solidFill>
              <a:latin typeface="Calibri" panose="020F0502020204030204" pitchFamily="34" charset="0"/>
              <a:cs typeface="Calibri" panose="020F0502020204030204" pitchFamily="34" charset="0"/>
            </a:endParaRPr>
          </a:p>
          <a:p>
            <a:pPr algn="r"/>
            <a:r>
              <a:rPr lang="en-US" sz="1800" b="1" dirty="0">
                <a:solidFill>
                  <a:srgbClr val="FFFFFF"/>
                </a:solidFill>
                <a:latin typeface="Calibri" panose="020F0502020204030204" pitchFamily="34" charset="0"/>
                <a:cs typeface="Calibri" panose="020F0502020204030204" pitchFamily="34" charset="0"/>
              </a:rPr>
              <a:t>December 3, 2020</a:t>
            </a:r>
          </a:p>
          <a:p>
            <a:pPr algn="r"/>
            <a:endParaRPr lang="en-US" dirty="0">
              <a:solidFill>
                <a:srgbClr val="FFFFFF"/>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3617" y="2090265"/>
            <a:ext cx="2804453" cy="1177870"/>
          </a:xfrm>
          <a:prstGeom prst="rect">
            <a:avLst/>
          </a:prstGeom>
        </p:spPr>
      </p:pic>
      <p:cxnSp>
        <p:nvCxnSpPr>
          <p:cNvPr id="15" name="Straight Connector 14">
            <a:extLst>
              <a:ext uri="{FF2B5EF4-FFF2-40B4-BE49-F238E27FC236}">
                <a16:creationId xmlns:a16="http://schemas.microsoft.com/office/drawing/2014/main" id="{2B5BB601-08A7-443A-BDC2-A0C7DA6694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44577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5022" y="3589867"/>
            <a:ext cx="2803048" cy="357388"/>
          </a:xfrm>
          <a:prstGeom prst="rect">
            <a:avLst/>
          </a:prstGeom>
        </p:spPr>
      </p:pic>
    </p:spTree>
    <p:extLst>
      <p:ext uri="{BB962C8B-B14F-4D97-AF65-F5344CB8AC3E}">
        <p14:creationId xmlns:p14="http://schemas.microsoft.com/office/powerpoint/2010/main" val="53209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flipH="1">
            <a:off x="381000" y="304800"/>
            <a:ext cx="7620000" cy="685800"/>
          </a:xfrm>
        </p:spPr>
        <p:txBody>
          <a:bodyPr>
            <a:noAutofit/>
          </a:bodyPr>
          <a:lstStyle/>
          <a:p>
            <a:r>
              <a:rPr lang="en-US" sz="2700" dirty="0">
                <a:latin typeface="Cambria" panose="02040503050406030204" pitchFamily="18" charset="0"/>
                <a:ea typeface="Cambria" panose="02040503050406030204" pitchFamily="18" charset="0"/>
              </a:rPr>
              <a:t>TPS Public Body Experience: 2001 - 2020</a:t>
            </a:r>
          </a:p>
        </p:txBody>
      </p:sp>
      <p:pic>
        <p:nvPicPr>
          <p:cNvPr id="5" name="Content Placeholder 4">
            <a:extLst>
              <a:ext uri="{FF2B5EF4-FFF2-40B4-BE49-F238E27FC236}">
                <a16:creationId xmlns:a16="http://schemas.microsoft.com/office/drawing/2014/main" id="{5D784CE4-6E3A-4762-9824-0AE7FBC49AE7}"/>
              </a:ext>
            </a:extLst>
          </p:cNvPr>
          <p:cNvPicPr>
            <a:picLocks noGrp="1" noChangeAspect="1"/>
          </p:cNvPicPr>
          <p:nvPr>
            <p:ph idx="4294967295"/>
          </p:nvPr>
        </p:nvPicPr>
        <p:blipFill>
          <a:blip r:embed="rId3"/>
          <a:stretch>
            <a:fillRect/>
          </a:stretch>
        </p:blipFill>
        <p:spPr>
          <a:xfrm>
            <a:off x="0" y="4198938"/>
            <a:ext cx="2898775" cy="196850"/>
          </a:xfrm>
          <a:prstGeom prst="rect">
            <a:avLst/>
          </a:prstGeom>
        </p:spPr>
      </p:pic>
      <p:pic>
        <p:nvPicPr>
          <p:cNvPr id="8" name="Picture 7">
            <a:extLst>
              <a:ext uri="{FF2B5EF4-FFF2-40B4-BE49-F238E27FC236}">
                <a16:creationId xmlns:a16="http://schemas.microsoft.com/office/drawing/2014/main" id="{7D54AE77-AE51-4FCB-9552-DF496351AC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506"/>
          <a:stretch/>
        </p:blipFill>
        <p:spPr>
          <a:xfrm>
            <a:off x="7086600" y="6324600"/>
            <a:ext cx="1197326" cy="409864"/>
          </a:xfrm>
          <a:prstGeom prst="rect">
            <a:avLst/>
          </a:prstGeom>
        </p:spPr>
      </p:pic>
      <p:pic>
        <p:nvPicPr>
          <p:cNvPr id="6" name="Picture 5" descr="Table&#10;&#10;Description automatically generated">
            <a:extLst>
              <a:ext uri="{FF2B5EF4-FFF2-40B4-BE49-F238E27FC236}">
                <a16:creationId xmlns:a16="http://schemas.microsoft.com/office/drawing/2014/main" id="{0C59145C-6628-4582-9E07-7C04277136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494" y="1066800"/>
            <a:ext cx="8378505" cy="4983889"/>
          </a:xfrm>
          <a:prstGeom prst="rect">
            <a:avLst/>
          </a:prstGeom>
        </p:spPr>
      </p:pic>
    </p:spTree>
    <p:extLst>
      <p:ext uri="{BB962C8B-B14F-4D97-AF65-F5344CB8AC3E}">
        <p14:creationId xmlns:p14="http://schemas.microsoft.com/office/powerpoint/2010/main" val="251581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76200"/>
            <a:ext cx="8077200" cy="609600"/>
          </a:xfrm>
        </p:spPr>
        <p:txBody>
          <a:bodyPr/>
          <a:lstStyle/>
          <a:p>
            <a:r>
              <a:rPr lang="en-US" sz="2800" dirty="0"/>
              <a:t>TPS 2020 Capital Bond Program - $535M (Approved FEB 2020)</a:t>
            </a:r>
            <a:endParaRPr lang="en-US" sz="105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078940" y="6324600"/>
            <a:ext cx="1197326" cy="409864"/>
          </a:xfrm>
          <a:prstGeom prst="rect">
            <a:avLst/>
          </a:prstGeom>
        </p:spPr>
      </p:pic>
      <p:pic>
        <p:nvPicPr>
          <p:cNvPr id="9" name="Picture 8">
            <a:extLst>
              <a:ext uri="{FF2B5EF4-FFF2-40B4-BE49-F238E27FC236}">
                <a16:creationId xmlns:a16="http://schemas.microsoft.com/office/drawing/2014/main" id="{1DD67E26-8ACF-4938-876E-32FEA3E458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086600" y="6324600"/>
            <a:ext cx="1197326" cy="409864"/>
          </a:xfrm>
          <a:prstGeom prst="rect">
            <a:avLst/>
          </a:prstGeom>
        </p:spPr>
      </p:pic>
      <p:pic>
        <p:nvPicPr>
          <p:cNvPr id="11" name="Picture 10" descr="Table&#10;&#10;Description automatically generated">
            <a:extLst>
              <a:ext uri="{FF2B5EF4-FFF2-40B4-BE49-F238E27FC236}">
                <a16:creationId xmlns:a16="http://schemas.microsoft.com/office/drawing/2014/main" id="{44B21D0B-AE70-4163-B580-05FF68E11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685800"/>
            <a:ext cx="8229600" cy="5562600"/>
          </a:xfrm>
          <a:prstGeom prst="rect">
            <a:avLst/>
          </a:prstGeom>
        </p:spPr>
      </p:pic>
    </p:spTree>
    <p:extLst>
      <p:ext uri="{BB962C8B-B14F-4D97-AF65-F5344CB8AC3E}">
        <p14:creationId xmlns:p14="http://schemas.microsoft.com/office/powerpoint/2010/main" val="313797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55" y="0"/>
            <a:ext cx="9141545"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43600" y="640080"/>
            <a:ext cx="4720267" cy="3652405"/>
          </a:xfrm>
        </p:spPr>
        <p:txBody>
          <a:bodyPr vert="horz" lIns="91440" tIns="45720" rIns="91440" bIns="45720" rtlCol="0" anchor="b">
            <a:normAutofit/>
          </a:bodyPr>
          <a:lstStyle/>
          <a:p>
            <a:r>
              <a:rPr lang="en-US" sz="4000" kern="1200" cap="all" spc="200" baseline="0" dirty="0">
                <a:solidFill>
                  <a:schemeClr val="tx1">
                    <a:lumMod val="85000"/>
                    <a:lumOff val="15000"/>
                  </a:schemeClr>
                </a:solidFill>
                <a:latin typeface="Cambria" panose="02040503050406030204" pitchFamily="18" charset="0"/>
                <a:ea typeface="Cambria" panose="02040503050406030204" pitchFamily="18" charset="0"/>
              </a:rPr>
              <a:t>The Project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475499" y="2906952"/>
            <a:ext cx="2995456" cy="1025269"/>
          </a:xfrm>
          <a:prstGeom prst="rect">
            <a:avLst/>
          </a:prstGeom>
        </p:spPr>
      </p:pic>
      <p:cxnSp>
        <p:nvCxnSpPr>
          <p:cNvPr id="19" name="Straight Connector 18">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82230" y="4388141"/>
            <a:ext cx="43891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31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762000"/>
            <a:ext cx="7290054" cy="914400"/>
          </a:xfrm>
        </p:spPr>
        <p:txBody>
          <a:bodyPr>
            <a:normAutofit/>
          </a:bodyPr>
          <a:lstStyle/>
          <a:p>
            <a:r>
              <a:rPr lang="en-US" sz="3600" dirty="0">
                <a:latin typeface="Cambria" panose="02040503050406030204" pitchFamily="18" charset="0"/>
                <a:ea typeface="Cambria" panose="02040503050406030204" pitchFamily="18" charset="0"/>
              </a:rPr>
              <a:t>Current project Overview</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162800" y="6324600"/>
            <a:ext cx="1197326" cy="409864"/>
          </a:xfrm>
          <a:prstGeom prst="rect">
            <a:avLst/>
          </a:prstGeom>
        </p:spPr>
      </p:pic>
      <p:pic>
        <p:nvPicPr>
          <p:cNvPr id="6" name="Picture 5" descr="See the source image">
            <a:extLst>
              <a:ext uri="{FF2B5EF4-FFF2-40B4-BE49-F238E27FC236}">
                <a16:creationId xmlns:a16="http://schemas.microsoft.com/office/drawing/2014/main" id="{36181330-9DB2-46CB-BFA9-DE6A28519F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859280"/>
            <a:ext cx="3804920" cy="1569720"/>
          </a:xfrm>
          <a:prstGeom prst="rect">
            <a:avLst/>
          </a:prstGeom>
          <a:noFill/>
          <a:ln>
            <a:noFill/>
          </a:ln>
        </p:spPr>
      </p:pic>
      <p:pic>
        <p:nvPicPr>
          <p:cNvPr id="7" name="Picture 6" descr="See the source image">
            <a:extLst>
              <a:ext uri="{FF2B5EF4-FFF2-40B4-BE49-F238E27FC236}">
                <a16:creationId xmlns:a16="http://schemas.microsoft.com/office/drawing/2014/main" id="{55FF616E-B392-43A1-950D-17B017C6DD9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609783"/>
            <a:ext cx="3810000" cy="2459355"/>
          </a:xfrm>
          <a:prstGeom prst="rect">
            <a:avLst/>
          </a:prstGeom>
          <a:noFill/>
          <a:ln>
            <a:noFill/>
          </a:ln>
        </p:spPr>
      </p:pic>
    </p:spTree>
    <p:extLst>
      <p:ext uri="{BB962C8B-B14F-4D97-AF65-F5344CB8AC3E}">
        <p14:creationId xmlns:p14="http://schemas.microsoft.com/office/powerpoint/2010/main" val="240188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990600"/>
            <a:ext cx="7290054" cy="609600"/>
          </a:xfrm>
        </p:spPr>
        <p:txBody>
          <a:bodyPr>
            <a:normAutofit/>
          </a:bodyPr>
          <a:lstStyle/>
          <a:p>
            <a:r>
              <a:rPr lang="en-US" sz="4000" dirty="0">
                <a:latin typeface="Cambria" panose="02040503050406030204" pitchFamily="18" charset="0"/>
                <a:ea typeface="Cambria" panose="02040503050406030204" pitchFamily="18" charset="0"/>
              </a:rPr>
              <a:t>Project Description</a:t>
            </a:r>
          </a:p>
        </p:txBody>
      </p:sp>
      <p:sp>
        <p:nvSpPr>
          <p:cNvPr id="3" name="Content Placeholder 2"/>
          <p:cNvSpPr>
            <a:spLocks noGrp="1"/>
          </p:cNvSpPr>
          <p:nvPr>
            <p:ph idx="1"/>
          </p:nvPr>
        </p:nvSpPr>
        <p:spPr>
          <a:xfrm>
            <a:off x="768095" y="1793077"/>
            <a:ext cx="7690105" cy="4302923"/>
          </a:xfrm>
        </p:spPr>
        <p:txBody>
          <a:bodyPr>
            <a:noAutofit/>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This project will be to construct new and/or replace existing athletic fields, tennis courts and track and field facilities at multiple school sites. </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Each of the identified sites will present the Design/Builder with its own, unique set of challenges and opportunities.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The scope of work will include, but may not be limited to, athletic facility design, permitting, demolition of existing facilities, site preparation and construction of new facilities, related infrastructure and appurtenances.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The District wishes to standardize the facility design and materials as much as possible as well as improve “Equity” between the schools and across the District.</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Scheduling and phasing of the work to minimize impact on school sports programs and public use will be critical to the success of the project</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260874" y="6248400"/>
            <a:ext cx="1197326" cy="409864"/>
          </a:xfrm>
          <a:prstGeom prst="rect">
            <a:avLst/>
          </a:prstGeom>
        </p:spPr>
      </p:pic>
    </p:spTree>
    <p:extLst>
      <p:ext uri="{BB962C8B-B14F-4D97-AF65-F5344CB8AC3E}">
        <p14:creationId xmlns:p14="http://schemas.microsoft.com/office/powerpoint/2010/main" val="106963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620000" cy="914400"/>
          </a:xfrm>
        </p:spPr>
        <p:txBody>
          <a:bodyPr>
            <a:normAutofit/>
          </a:bodyPr>
          <a:lstStyle/>
          <a:p>
            <a:pPr algn="ctr"/>
            <a:r>
              <a:rPr lang="en-US" sz="4000" dirty="0">
                <a:latin typeface="Cambria" panose="02040503050406030204" pitchFamily="18" charset="0"/>
                <a:ea typeface="Cambria" panose="02040503050406030204" pitchFamily="18" charset="0"/>
              </a:rPr>
              <a:t>Project</a:t>
            </a:r>
            <a:r>
              <a:rPr lang="en-US" sz="4200" dirty="0">
                <a:latin typeface="Cambria" panose="02040503050406030204" pitchFamily="18" charset="0"/>
                <a:ea typeface="Cambria" panose="02040503050406030204" pitchFamily="18" charset="0"/>
              </a:rPr>
              <a:t> </a:t>
            </a:r>
            <a:r>
              <a:rPr lang="en-US" sz="4000" dirty="0">
                <a:latin typeface="Cambria" panose="02040503050406030204" pitchFamily="18" charset="0"/>
                <a:ea typeface="Cambria" panose="02040503050406030204" pitchFamily="18" charset="0"/>
              </a:rPr>
              <a:t>Budget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162800" y="6324600"/>
            <a:ext cx="1197326" cy="40986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97133675"/>
              </p:ext>
            </p:extLst>
          </p:nvPr>
        </p:nvGraphicFramePr>
        <p:xfrm>
          <a:off x="533400" y="1828800"/>
          <a:ext cx="7772400" cy="4343393"/>
        </p:xfrm>
        <a:graphic>
          <a:graphicData uri="http://schemas.openxmlformats.org/drawingml/2006/table">
            <a:tbl>
              <a:tblPr>
                <a:tableStyleId>{5C22544A-7EE6-4342-B048-85BDC9FD1C3A}</a:tableStyleId>
              </a:tblPr>
              <a:tblGrid>
                <a:gridCol w="6129566">
                  <a:extLst>
                    <a:ext uri="{9D8B030D-6E8A-4147-A177-3AD203B41FA5}">
                      <a16:colId xmlns:a16="http://schemas.microsoft.com/office/drawing/2014/main" val="20000"/>
                    </a:ext>
                  </a:extLst>
                </a:gridCol>
                <a:gridCol w="1642834">
                  <a:extLst>
                    <a:ext uri="{9D8B030D-6E8A-4147-A177-3AD203B41FA5}">
                      <a16:colId xmlns:a16="http://schemas.microsoft.com/office/drawing/2014/main" val="20001"/>
                    </a:ext>
                  </a:extLst>
                </a:gridCol>
              </a:tblGrid>
              <a:tr h="403661">
                <a:tc>
                  <a:txBody>
                    <a:bodyPr/>
                    <a:lstStyle/>
                    <a:p>
                      <a:pPr algn="l" fontAlgn="ctr"/>
                      <a:r>
                        <a:rPr lang="en-US" sz="1800" b="0" u="none" strike="noStrike" dirty="0">
                          <a:solidFill>
                            <a:schemeClr val="bg1"/>
                          </a:solidFill>
                          <a:effectLst/>
                        </a:rPr>
                        <a:t> Category</a:t>
                      </a:r>
                      <a:endParaRPr lang="en-US" sz="1800" b="0" i="0" u="none" strike="noStrike" dirty="0">
                        <a:solidFill>
                          <a:schemeClr val="bg1"/>
                        </a:solidFill>
                        <a:effectLst/>
                        <a:latin typeface="Calibri" panose="020F0502020204030204" pitchFamily="34" charset="0"/>
                      </a:endParaRPr>
                    </a:p>
                  </a:txBody>
                  <a:tcPr marL="9525" marR="9525" marT="9525" marB="0" anchor="ctr">
                    <a:solidFill>
                      <a:srgbClr val="00A6DE"/>
                    </a:solidFill>
                  </a:tcPr>
                </a:tc>
                <a:tc>
                  <a:txBody>
                    <a:bodyPr/>
                    <a:lstStyle/>
                    <a:p>
                      <a:pPr marL="0" indent="0" algn="ctr" fontAlgn="ctr"/>
                      <a:r>
                        <a:rPr lang="en-US" sz="1800" b="0" u="none" strike="noStrike" dirty="0">
                          <a:solidFill>
                            <a:schemeClr val="bg1"/>
                          </a:solidFill>
                          <a:effectLst/>
                        </a:rPr>
                        <a:t>Budget</a:t>
                      </a:r>
                      <a:endParaRPr lang="en-US" sz="1800" b="0" i="0" u="none" strike="noStrike" dirty="0">
                        <a:solidFill>
                          <a:schemeClr val="bg1"/>
                        </a:solidFill>
                        <a:effectLst/>
                        <a:latin typeface="Calibri" panose="020F0502020204030204" pitchFamily="34" charset="0"/>
                      </a:endParaRPr>
                    </a:p>
                  </a:txBody>
                  <a:tcPr marL="9525" marR="9525" marT="9525" marB="0" anchor="ctr">
                    <a:solidFill>
                      <a:srgbClr val="00A6DE"/>
                    </a:solidFill>
                  </a:tcPr>
                </a:tc>
                <a:extLst>
                  <a:ext uri="{0D108BD9-81ED-4DB2-BD59-A6C34878D82A}">
                    <a16:rowId xmlns:a16="http://schemas.microsoft.com/office/drawing/2014/main" val="10000"/>
                  </a:ext>
                </a:extLst>
              </a:tr>
              <a:tr h="403661">
                <a:tc>
                  <a:txBody>
                    <a:bodyPr/>
                    <a:lstStyle/>
                    <a:p>
                      <a:pPr algn="l" fontAlgn="ctr"/>
                      <a:r>
                        <a:rPr lang="en-US" sz="1600" u="none" strike="noStrike" dirty="0">
                          <a:solidFill>
                            <a:schemeClr val="tx1"/>
                          </a:solidFill>
                          <a:effectLst/>
                          <a:latin typeface="Calibri Light" panose="020F0302020204030204" pitchFamily="34" charset="0"/>
                        </a:rPr>
                        <a:t> Estimated project GMP (including Design and D/B contingency @ 3%)</a:t>
                      </a: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95000"/>
                      </a:schemeClr>
                    </a:solidFill>
                  </a:tcPr>
                </a:tc>
                <a:tc>
                  <a:txBody>
                    <a:bodyPr/>
                    <a:lstStyle/>
                    <a:p>
                      <a:pPr algn="r" defTabSz="914400" fontAlgn="ctr">
                        <a:tabLst>
                          <a:tab pos="1371600" algn="l"/>
                        </a:tabLst>
                      </a:pPr>
                      <a:r>
                        <a:rPr lang="en-US" sz="1600" u="none" strike="noStrike" dirty="0">
                          <a:solidFill>
                            <a:schemeClr val="tx1"/>
                          </a:solidFill>
                          <a:effectLst/>
                          <a:latin typeface="Calibri Light" panose="020F0302020204030204" pitchFamily="34" charset="0"/>
                        </a:rPr>
                        <a:t>$20,000,000</a:t>
                      </a: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1"/>
                  </a:ext>
                </a:extLst>
              </a:tr>
              <a:tr h="403661">
                <a:tc>
                  <a:txBody>
                    <a:bodyPr/>
                    <a:lstStyle/>
                    <a:p>
                      <a:pPr algn="l" fontAlgn="ctr"/>
                      <a:r>
                        <a:rPr lang="en-US" sz="1600" u="none" strike="noStrike" dirty="0">
                          <a:solidFill>
                            <a:schemeClr val="tx1"/>
                          </a:solidFill>
                          <a:effectLst/>
                          <a:latin typeface="Calibri Light" panose="020F0302020204030204" pitchFamily="34" charset="0"/>
                        </a:rPr>
                        <a:t> Equipment &amp;</a:t>
                      </a:r>
                      <a:r>
                        <a:rPr lang="en-US" sz="1600" u="none" strike="noStrike" baseline="0" dirty="0">
                          <a:solidFill>
                            <a:schemeClr val="tx1"/>
                          </a:solidFill>
                          <a:effectLst/>
                          <a:latin typeface="Calibri Light" panose="020F0302020204030204" pitchFamily="34" charset="0"/>
                        </a:rPr>
                        <a:t> furnishing costs (includes technology) @7.5%</a:t>
                      </a: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85000"/>
                      </a:schemeClr>
                    </a:solidFill>
                  </a:tcPr>
                </a:tc>
                <a:tc>
                  <a:txBody>
                    <a:bodyPr/>
                    <a:lstStyle/>
                    <a:p>
                      <a:pPr algn="r" fontAlgn="ctr"/>
                      <a:r>
                        <a:rPr lang="en-US" sz="1600" u="none" strike="noStrike" dirty="0">
                          <a:solidFill>
                            <a:schemeClr val="tx1"/>
                          </a:solidFill>
                          <a:effectLst/>
                          <a:latin typeface="Calibri Light" panose="020F0302020204030204" pitchFamily="34" charset="0"/>
                        </a:rPr>
                        <a:t>N/A</a:t>
                      </a: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0002"/>
                  </a:ext>
                </a:extLst>
              </a:tr>
              <a:tr h="403661">
                <a:tc>
                  <a:txBody>
                    <a:bodyPr/>
                    <a:lstStyle/>
                    <a:p>
                      <a:pPr algn="l" fontAlgn="ctr"/>
                      <a:r>
                        <a:rPr lang="en-US" sz="1600" u="none" strike="noStrike" dirty="0">
                          <a:solidFill>
                            <a:schemeClr val="tx1"/>
                          </a:solidFill>
                          <a:effectLst/>
                          <a:latin typeface="Calibri Light" panose="020F0302020204030204" pitchFamily="34" charset="0"/>
                        </a:rPr>
                        <a:t> Off-site costs</a:t>
                      </a: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95000"/>
                      </a:schemeClr>
                    </a:solidFill>
                  </a:tcPr>
                </a:tc>
                <a:tc>
                  <a:txBody>
                    <a:bodyPr/>
                    <a:lstStyle/>
                    <a:p>
                      <a:pPr algn="r" fontAlgn="ctr"/>
                      <a:r>
                        <a:rPr lang="en-US" sz="1600" b="0" i="0" u="none" strike="noStrike" dirty="0">
                          <a:solidFill>
                            <a:schemeClr val="tx1"/>
                          </a:solidFill>
                          <a:effectLst/>
                          <a:latin typeface="Calibri Light" panose="020F0302020204030204" pitchFamily="34" charset="0"/>
                        </a:rPr>
                        <a:t>N/A </a:t>
                      </a:r>
                    </a:p>
                  </a:txBody>
                  <a:tcPr marL="9525" marR="9525" marT="9525" marB="0" anchor="ctr">
                    <a:solidFill>
                      <a:schemeClr val="bg1">
                        <a:lumMod val="95000"/>
                      </a:schemeClr>
                    </a:solidFill>
                  </a:tcPr>
                </a:tc>
                <a:extLst>
                  <a:ext uri="{0D108BD9-81ED-4DB2-BD59-A6C34878D82A}">
                    <a16:rowId xmlns:a16="http://schemas.microsoft.com/office/drawing/2014/main" val="10003"/>
                  </a:ext>
                </a:extLst>
              </a:tr>
              <a:tr h="403661">
                <a:tc>
                  <a:txBody>
                    <a:bodyPr/>
                    <a:lstStyle/>
                    <a:p>
                      <a:pPr algn="l" fontAlgn="ctr"/>
                      <a:r>
                        <a:rPr lang="en-US" sz="1600" u="none" strike="noStrike" dirty="0">
                          <a:solidFill>
                            <a:schemeClr val="tx1"/>
                          </a:solidFill>
                          <a:effectLst/>
                          <a:latin typeface="Calibri Light" panose="020F0302020204030204" pitchFamily="34" charset="0"/>
                        </a:rPr>
                        <a:t> Contract administration costs (Owner, CM etc. @3.75%)</a:t>
                      </a: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85000"/>
                      </a:schemeClr>
                    </a:solidFill>
                  </a:tcPr>
                </a:tc>
                <a:tc>
                  <a:txBody>
                    <a:bodyPr/>
                    <a:lstStyle/>
                    <a:p>
                      <a:pPr algn="r" fontAlgn="ctr"/>
                      <a:r>
                        <a:rPr lang="en-US" sz="1600" u="none" strike="noStrike" dirty="0">
                          <a:solidFill>
                            <a:schemeClr val="tx1"/>
                          </a:solidFill>
                          <a:effectLst/>
                          <a:latin typeface="Calibri Light" panose="020F0302020204030204" pitchFamily="34" charset="0"/>
                        </a:rPr>
                        <a:t>$750,000 </a:t>
                      </a: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0004"/>
                  </a:ext>
                </a:extLst>
              </a:tr>
              <a:tr h="403661">
                <a:tc>
                  <a:txBody>
                    <a:bodyPr/>
                    <a:lstStyle/>
                    <a:p>
                      <a:pPr algn="l" fontAlgn="ctr"/>
                      <a:r>
                        <a:rPr lang="en-US" sz="1600" u="none" strike="noStrike" dirty="0">
                          <a:solidFill>
                            <a:schemeClr val="tx1"/>
                          </a:solidFill>
                          <a:effectLst/>
                          <a:latin typeface="Calibri Light" panose="020F0302020204030204" pitchFamily="34" charset="0"/>
                        </a:rPr>
                        <a:t> </a:t>
                      </a:r>
                      <a:r>
                        <a:rPr lang="fr-FR" sz="1600" u="none" strike="noStrike" dirty="0">
                          <a:solidFill>
                            <a:schemeClr val="tx1"/>
                          </a:solidFill>
                          <a:effectLst/>
                          <a:latin typeface="Calibri Light" panose="020F0302020204030204" pitchFamily="34" charset="0"/>
                        </a:rPr>
                        <a:t>Contingences (</a:t>
                      </a:r>
                      <a:r>
                        <a:rPr lang="fr-FR" sz="1600" u="none" strike="noStrike" dirty="0" err="1">
                          <a:solidFill>
                            <a:schemeClr val="tx1"/>
                          </a:solidFill>
                          <a:effectLst/>
                          <a:latin typeface="Calibri Light" panose="020F0302020204030204" pitchFamily="34" charset="0"/>
                        </a:rPr>
                        <a:t>Owner</a:t>
                      </a:r>
                      <a:r>
                        <a:rPr lang="fr-FR" sz="1600" u="none" strike="noStrike" dirty="0">
                          <a:solidFill>
                            <a:schemeClr val="tx1"/>
                          </a:solidFill>
                          <a:effectLst/>
                          <a:latin typeface="Calibri Light" panose="020F0302020204030204" pitchFamily="34" charset="0"/>
                        </a:rPr>
                        <a:t> Project </a:t>
                      </a:r>
                      <a:r>
                        <a:rPr lang="fr-FR" sz="1600" u="none" strike="noStrike" dirty="0" err="1">
                          <a:solidFill>
                            <a:schemeClr val="tx1"/>
                          </a:solidFill>
                          <a:effectLst/>
                          <a:latin typeface="Calibri Light" panose="020F0302020204030204" pitchFamily="34" charset="0"/>
                        </a:rPr>
                        <a:t>Contingency</a:t>
                      </a:r>
                      <a:r>
                        <a:rPr lang="fr-FR" sz="1600" u="none" strike="noStrike" dirty="0">
                          <a:solidFill>
                            <a:schemeClr val="tx1"/>
                          </a:solidFill>
                          <a:effectLst/>
                          <a:latin typeface="Calibri Light" panose="020F0302020204030204" pitchFamily="34" charset="0"/>
                        </a:rPr>
                        <a:t> @ 12.5%)</a:t>
                      </a: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95000"/>
                      </a:schemeClr>
                    </a:solidFill>
                  </a:tcPr>
                </a:tc>
                <a:tc>
                  <a:txBody>
                    <a:bodyPr/>
                    <a:lstStyle/>
                    <a:p>
                      <a:pPr algn="r" fontAlgn="ctr"/>
                      <a:r>
                        <a:rPr lang="en-US" sz="1600" u="none" strike="noStrike" dirty="0">
                          <a:solidFill>
                            <a:schemeClr val="tx1"/>
                          </a:solidFill>
                          <a:effectLst/>
                          <a:latin typeface="Calibri Light" panose="020F0302020204030204" pitchFamily="34" charset="0"/>
                        </a:rPr>
                        <a:t>$2,500,000 </a:t>
                      </a: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5"/>
                  </a:ext>
                </a:extLst>
              </a:tr>
              <a:tr h="403661">
                <a:tc>
                  <a:txBody>
                    <a:bodyPr/>
                    <a:lstStyle/>
                    <a:p>
                      <a:pPr algn="l" fontAlgn="ctr"/>
                      <a:r>
                        <a:rPr lang="fr-FR" sz="1600" u="none" strike="noStrike" dirty="0">
                          <a:solidFill>
                            <a:schemeClr val="tx1"/>
                          </a:solidFill>
                          <a:effectLst/>
                          <a:latin typeface="Calibri Light" panose="020F0302020204030204" pitchFamily="34" charset="0"/>
                        </a:rPr>
                        <a:t> </a:t>
                      </a:r>
                      <a:r>
                        <a:rPr lang="en-US" sz="1600" u="none" strike="noStrike" dirty="0">
                          <a:solidFill>
                            <a:schemeClr val="tx1"/>
                          </a:solidFill>
                          <a:effectLst/>
                          <a:latin typeface="Calibri Light" panose="020F0302020204030204" pitchFamily="34" charset="0"/>
                        </a:rPr>
                        <a:t>Other soft costs (Owner’s consultants, permits/fees, etc. @3.25%)</a:t>
                      </a:r>
                      <a:endParaRPr lang="fr-FR"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85000"/>
                      </a:schemeClr>
                    </a:solidFill>
                  </a:tcPr>
                </a:tc>
                <a:tc>
                  <a:txBody>
                    <a:bodyPr/>
                    <a:lstStyle/>
                    <a:p>
                      <a:pPr algn="r" fontAlgn="ctr"/>
                      <a:r>
                        <a:rPr lang="en-US" sz="1600" u="none" strike="noStrike" dirty="0">
                          <a:solidFill>
                            <a:schemeClr val="tx1"/>
                          </a:solidFill>
                          <a:effectLst/>
                          <a:latin typeface="Calibri Light" panose="020F0302020204030204" pitchFamily="34" charset="0"/>
                        </a:rPr>
                        <a:t>$650,000</a:t>
                      </a: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0006"/>
                  </a:ext>
                </a:extLst>
              </a:tr>
              <a:tr h="442010">
                <a:tc>
                  <a:txBody>
                    <a:bodyPr/>
                    <a:lstStyle/>
                    <a:p>
                      <a:pPr algn="l" fontAlgn="ctr"/>
                      <a:r>
                        <a:rPr lang="en-US" sz="1600" u="none" strike="noStrike" dirty="0">
                          <a:solidFill>
                            <a:schemeClr val="tx1"/>
                          </a:solidFill>
                          <a:effectLst/>
                          <a:latin typeface="Calibri Light" panose="020F0302020204030204" pitchFamily="34" charset="0"/>
                        </a:rPr>
                        <a:t> </a:t>
                      </a:r>
                      <a:r>
                        <a:rPr lang="en-US" sz="1600" b="0" i="0" u="none" strike="noStrike" dirty="0">
                          <a:solidFill>
                            <a:schemeClr val="tx1"/>
                          </a:solidFill>
                          <a:effectLst/>
                          <a:latin typeface="Calibri Light" panose="020F0302020204030204" pitchFamily="34" charset="0"/>
                        </a:rPr>
                        <a:t>Sales Tax (@ 10.1% of A/E + Construction Cost)</a:t>
                      </a:r>
                    </a:p>
                  </a:txBody>
                  <a:tcPr marL="9525" marR="9525" marT="9525" marB="0" anchor="ctr">
                    <a:solidFill>
                      <a:schemeClr val="bg1">
                        <a:lumMod val="95000"/>
                      </a:schemeClr>
                    </a:solidFill>
                  </a:tcPr>
                </a:tc>
                <a:tc>
                  <a:txBody>
                    <a:bodyPr/>
                    <a:lstStyle/>
                    <a:p>
                      <a:pPr algn="r" fontAlgn="ctr"/>
                      <a:r>
                        <a:rPr lang="en-US" sz="1600" b="0" i="0" u="sng" strike="noStrike" dirty="0">
                          <a:solidFill>
                            <a:schemeClr val="tx1"/>
                          </a:solidFill>
                          <a:effectLst/>
                          <a:latin typeface="Calibri Light" panose="020F0302020204030204" pitchFamily="34" charset="0"/>
                        </a:rPr>
                        <a:t>$2,413,900</a:t>
                      </a:r>
                    </a:p>
                  </a:txBody>
                  <a:tcPr marL="9525" marR="9525" marT="9525" marB="0" anchor="ctr">
                    <a:solidFill>
                      <a:schemeClr val="bg1">
                        <a:lumMod val="95000"/>
                      </a:schemeClr>
                    </a:solidFill>
                  </a:tcPr>
                </a:tc>
                <a:extLst>
                  <a:ext uri="{0D108BD9-81ED-4DB2-BD59-A6C34878D82A}">
                    <a16:rowId xmlns:a16="http://schemas.microsoft.com/office/drawing/2014/main" val="10007"/>
                  </a:ext>
                </a:extLst>
              </a:tr>
              <a:tr h="403661">
                <a:tc>
                  <a:txBody>
                    <a:bodyPr/>
                    <a:lstStyle/>
                    <a:p>
                      <a:pPr algn="l" fontAlgn="ctr"/>
                      <a:r>
                        <a:rPr lang="en-US" sz="1600" b="0" i="0" u="none" strike="noStrike" dirty="0">
                          <a:solidFill>
                            <a:schemeClr val="tx1"/>
                          </a:solidFill>
                          <a:effectLst/>
                          <a:latin typeface="Calibri Light" panose="020F0302020204030204" pitchFamily="34" charset="0"/>
                        </a:rPr>
                        <a:t> </a:t>
                      </a:r>
                    </a:p>
                  </a:txBody>
                  <a:tcPr marL="9525" marR="9525" marT="9525" marB="0" anchor="ctr">
                    <a:solidFill>
                      <a:schemeClr val="bg1">
                        <a:lumMod val="85000"/>
                      </a:schemeClr>
                    </a:solidFill>
                  </a:tcPr>
                </a:tc>
                <a:tc>
                  <a:txBody>
                    <a:bodyPr/>
                    <a:lstStyle/>
                    <a:p>
                      <a:pPr algn="r" fontAlgn="ctr"/>
                      <a:endParaRPr lang="en-US" sz="1600" b="0" i="0" u="sng" strike="noStrike" dirty="0">
                        <a:solidFill>
                          <a:schemeClr val="tx1"/>
                        </a:solidFill>
                        <a:effectLst/>
                        <a:latin typeface="Calibri Light" panose="020F03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0008"/>
                  </a:ext>
                </a:extLst>
              </a:tr>
              <a:tr h="268434">
                <a:tc>
                  <a:txBody>
                    <a:bodyPr/>
                    <a:lstStyle/>
                    <a:p>
                      <a:pPr algn="l" fontAlgn="ct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95000"/>
                      </a:schemeClr>
                    </a:solidFill>
                  </a:tcPr>
                </a:tc>
                <a:tc>
                  <a:txBody>
                    <a:bodyPr/>
                    <a:lstStyle/>
                    <a:p>
                      <a:pPr algn="r" fontAlgn="ctr"/>
                      <a:endParaRPr lang="en-US" sz="1600" b="0" i="0" u="none" strike="noStrike" dirty="0">
                        <a:solidFill>
                          <a:schemeClr val="tx1"/>
                        </a:solidFill>
                        <a:effectLst/>
                        <a:latin typeface="Calibri Light" panose="020F03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9"/>
                  </a:ext>
                </a:extLst>
              </a:tr>
              <a:tr h="403661">
                <a:tc>
                  <a:txBody>
                    <a:bodyPr/>
                    <a:lstStyle/>
                    <a:p>
                      <a:pPr algn="r" fontAlgn="ctr"/>
                      <a:r>
                        <a:rPr lang="en-US" sz="1600" b="1" u="none" strike="noStrike" dirty="0">
                          <a:solidFill>
                            <a:schemeClr val="tx1"/>
                          </a:solidFill>
                          <a:effectLst/>
                          <a:latin typeface="Calibri Light" panose="020F0302020204030204" pitchFamily="34" charset="0"/>
                        </a:rPr>
                        <a:t>TOTAL:</a:t>
                      </a:r>
                      <a:endParaRPr lang="en-US" sz="1600" b="1" i="0" u="none" strike="noStrike" dirty="0">
                        <a:solidFill>
                          <a:schemeClr val="tx1"/>
                        </a:solidFill>
                        <a:effectLst/>
                        <a:latin typeface="Calibri Light" panose="020F0302020204030204" pitchFamily="34" charset="0"/>
                      </a:endParaRPr>
                    </a:p>
                  </a:txBody>
                  <a:tcPr marL="9525" marR="9525" marT="9525" marB="0" anchor="ctr">
                    <a:solidFill>
                      <a:schemeClr val="bg1">
                        <a:lumMod val="85000"/>
                      </a:schemeClr>
                    </a:solidFill>
                  </a:tcPr>
                </a:tc>
                <a:tc>
                  <a:txBody>
                    <a:bodyPr/>
                    <a:lstStyle/>
                    <a:p>
                      <a:pPr algn="r" fontAlgn="ctr"/>
                      <a:r>
                        <a:rPr lang="en-US" sz="1600" b="1" u="none" strike="noStrike" dirty="0">
                          <a:solidFill>
                            <a:schemeClr val="tx1"/>
                          </a:solidFill>
                          <a:effectLst/>
                          <a:latin typeface="Calibri Light" panose="020F0302020204030204" pitchFamily="34" charset="0"/>
                        </a:rPr>
                        <a:t>$26,313,900 </a:t>
                      </a:r>
                      <a:endParaRPr lang="en-US" sz="1600" b="1" i="0" u="none" strike="noStrike" dirty="0">
                        <a:solidFill>
                          <a:schemeClr val="tx1"/>
                        </a:solidFill>
                        <a:effectLst/>
                        <a:latin typeface="Calibri Light" panose="020F03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9703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685800"/>
          </a:xfrm>
        </p:spPr>
        <p:txBody>
          <a:bodyPr>
            <a:normAutofit/>
          </a:bodyPr>
          <a:lstStyle/>
          <a:p>
            <a:pPr algn="ctr"/>
            <a:r>
              <a:rPr lang="en-US" sz="4000" dirty="0">
                <a:latin typeface="Cambria" panose="02040503050406030204" pitchFamily="18" charset="0"/>
                <a:ea typeface="Cambria" panose="02040503050406030204" pitchFamily="18" charset="0"/>
              </a:rPr>
              <a:t>Project  Schedule</a:t>
            </a:r>
          </a:p>
        </p:txBody>
      </p:sp>
      <p:graphicFrame>
        <p:nvGraphicFramePr>
          <p:cNvPr id="5" name="Table 4"/>
          <p:cNvGraphicFramePr>
            <a:graphicFrameLocks noGrp="1"/>
          </p:cNvGraphicFramePr>
          <p:nvPr>
            <p:extLst>
              <p:ext uri="{D42A27DB-BD31-4B8C-83A1-F6EECF244321}">
                <p14:modId xmlns:p14="http://schemas.microsoft.com/office/powerpoint/2010/main" val="3393259890"/>
              </p:ext>
            </p:extLst>
          </p:nvPr>
        </p:nvGraphicFramePr>
        <p:xfrm>
          <a:off x="533400" y="1828801"/>
          <a:ext cx="7543800" cy="4495800"/>
        </p:xfrm>
        <a:graphic>
          <a:graphicData uri="http://schemas.openxmlformats.org/drawingml/2006/table">
            <a:tbl>
              <a:tblPr firstRow="1" firstCol="1" bandRow="1">
                <a:tableStyleId>{5C22544A-7EE6-4342-B048-85BDC9FD1C3A}</a:tableStyleId>
              </a:tblPr>
              <a:tblGrid>
                <a:gridCol w="4557712">
                  <a:extLst>
                    <a:ext uri="{9D8B030D-6E8A-4147-A177-3AD203B41FA5}">
                      <a16:colId xmlns:a16="http://schemas.microsoft.com/office/drawing/2014/main" val="20000"/>
                    </a:ext>
                  </a:extLst>
                </a:gridCol>
                <a:gridCol w="2986088">
                  <a:extLst>
                    <a:ext uri="{9D8B030D-6E8A-4147-A177-3AD203B41FA5}">
                      <a16:colId xmlns:a16="http://schemas.microsoft.com/office/drawing/2014/main" val="20001"/>
                    </a:ext>
                  </a:extLst>
                </a:gridCol>
              </a:tblGrid>
              <a:tr h="373294">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PRC Application</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October 20, 2020</a:t>
                      </a:r>
                      <a:endPar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95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PRC Presentation</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December 3, 2020</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07929513"/>
                  </a:ext>
                </a:extLst>
              </a:tr>
              <a:tr h="371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Request</a:t>
                      </a:r>
                      <a:r>
                        <a:rPr lang="en-US" sz="1800" b="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for Qualifications Advertised</a:t>
                      </a:r>
                      <a:endPar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December 7 &amp; 14, 2020</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74716">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Pre-Submittal Meeting</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December 21, 2020</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74716">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Statement of Qualifications Due</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January 6,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73294">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Score SOQs/Shortlist Finalists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January 7 – January 8,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73294">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Notify Submitters/Release RFP</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January 11,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73294">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Proprietary Meetings w/Finalists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January 18,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73294">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Proposals Due – Cost Factors and Approach</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January 25,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73294">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Interviews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January 27,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69521">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Score/Identify Most Qualified D/B</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January 28 -  January 29,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369521">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Notify Submitters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February 2, 2020</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7216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20000" cy="838200"/>
          </a:xfrm>
        </p:spPr>
        <p:txBody>
          <a:bodyPr>
            <a:normAutofit/>
          </a:bodyPr>
          <a:lstStyle/>
          <a:p>
            <a:pPr algn="ctr"/>
            <a:r>
              <a:rPr lang="en-US" sz="4000" dirty="0">
                <a:latin typeface="Cambria" panose="02040503050406030204" pitchFamily="18" charset="0"/>
                <a:ea typeface="Cambria" panose="02040503050406030204" pitchFamily="18" charset="0"/>
              </a:rPr>
              <a:t>Project  Schedule</a:t>
            </a:r>
          </a:p>
        </p:txBody>
      </p:sp>
      <p:graphicFrame>
        <p:nvGraphicFramePr>
          <p:cNvPr id="5" name="Table 4"/>
          <p:cNvGraphicFramePr>
            <a:graphicFrameLocks noGrp="1"/>
          </p:cNvGraphicFramePr>
          <p:nvPr>
            <p:extLst>
              <p:ext uri="{D42A27DB-BD31-4B8C-83A1-F6EECF244321}">
                <p14:modId xmlns:p14="http://schemas.microsoft.com/office/powerpoint/2010/main" val="933870070"/>
              </p:ext>
            </p:extLst>
          </p:nvPr>
        </p:nvGraphicFramePr>
        <p:xfrm>
          <a:off x="533400" y="1905000"/>
          <a:ext cx="8153400" cy="3899977"/>
        </p:xfrm>
        <a:graphic>
          <a:graphicData uri="http://schemas.openxmlformats.org/drawingml/2006/table">
            <a:tbl>
              <a:tblPr firstRow="1" firstCol="1" bandRow="1">
                <a:tableStyleId>{5C22544A-7EE6-4342-B048-85BDC9FD1C3A}</a:tableStyleId>
              </a:tblPr>
              <a:tblGrid>
                <a:gridCol w="4926012">
                  <a:extLst>
                    <a:ext uri="{9D8B030D-6E8A-4147-A177-3AD203B41FA5}">
                      <a16:colId xmlns:a16="http://schemas.microsoft.com/office/drawing/2014/main" val="20000"/>
                    </a:ext>
                  </a:extLst>
                </a:gridCol>
                <a:gridCol w="3227388">
                  <a:extLst>
                    <a:ext uri="{9D8B030D-6E8A-4147-A177-3AD203B41FA5}">
                      <a16:colId xmlns:a16="http://schemas.microsoft.com/office/drawing/2014/main" val="20001"/>
                    </a:ext>
                  </a:extLst>
                </a:gridCol>
              </a:tblGrid>
              <a:tr h="369905">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Contract Negotiations (2 weeks)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February 8 – February 22,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92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NTP/Board Approval of D/B Contract</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March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07929513"/>
                  </a:ext>
                </a:extLst>
              </a:tr>
              <a:tr h="368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Preconstruction &amp; Design (60%)</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March 2021 - May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71314">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Negotiate GMP (2 weeks)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May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71314">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Baseball/Softball Field &amp; Tennis Court Permit &amp; Construction Documents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June 2021 – July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69905">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Baseball/Softball Field &amp; Tennis Court Permitting</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July 2021 – August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69905">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Baseball/Softball Field &amp; Tennis Court Construction</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August 2021 – February 2022</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69905">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Track &amp; Field Permit &amp; Construction Documents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September 2021 – October 2021</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69905">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Track &amp; Field Permitting</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November 2021 – January 2022</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69905">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Track &amp; Field Construction</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February 2022 – July 2022</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bl>
          </a:graphicData>
        </a:graphic>
      </p:graphicFrame>
      <p:pic>
        <p:nvPicPr>
          <p:cNvPr id="4" name="Picture 3">
            <a:extLst>
              <a:ext uri="{FF2B5EF4-FFF2-40B4-BE49-F238E27FC236}">
                <a16:creationId xmlns:a16="http://schemas.microsoft.com/office/drawing/2014/main" id="{1CA00693-8FE0-4563-B229-DAC62AC9CA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513243" y="6096000"/>
            <a:ext cx="1197326" cy="409864"/>
          </a:xfrm>
          <a:prstGeom prst="rect">
            <a:avLst/>
          </a:prstGeom>
        </p:spPr>
      </p:pic>
    </p:spTree>
    <p:extLst>
      <p:ext uri="{BB962C8B-B14F-4D97-AF65-F5344CB8AC3E}">
        <p14:creationId xmlns:p14="http://schemas.microsoft.com/office/powerpoint/2010/main" val="369665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762000"/>
            <a:ext cx="7290054" cy="990600"/>
          </a:xfrm>
        </p:spPr>
        <p:txBody>
          <a:bodyPr>
            <a:normAutofit/>
          </a:bodyPr>
          <a:lstStyle/>
          <a:p>
            <a:r>
              <a:rPr lang="en-US" sz="4000" dirty="0">
                <a:latin typeface="Cambria" panose="02040503050406030204" pitchFamily="18" charset="0"/>
                <a:ea typeface="Cambria" panose="02040503050406030204" pitchFamily="18" charset="0"/>
              </a:rPr>
              <a:t>Project Schedule</a:t>
            </a:r>
          </a:p>
        </p:txBody>
      </p:sp>
      <p:sp>
        <p:nvSpPr>
          <p:cNvPr id="3" name="Content Placeholder 2"/>
          <p:cNvSpPr>
            <a:spLocks noGrp="1"/>
          </p:cNvSpPr>
          <p:nvPr>
            <p:ph idx="1"/>
          </p:nvPr>
        </p:nvSpPr>
        <p:spPr>
          <a:xfrm>
            <a:off x="768096" y="2133600"/>
            <a:ext cx="7290055" cy="3733800"/>
          </a:xfrm>
        </p:spPr>
        <p:txBody>
          <a:bodyPr>
            <a:normAutofit/>
          </a:bodyPr>
          <a:lstStyle/>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Procurement schedule allows for team formation, questions, addenda as needed prior to SOQ’s due</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Assumes qualifications-based selection – design concepts discouraged - with cost factors playing a major role in selection.</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Interviews will discourage design concepts by teams and focus on qualifications and approach.</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Assumes cost-reimbursable contract – negotiated GMP</a:t>
            </a:r>
          </a:p>
          <a:p>
            <a:endParaRPr lang="en-US" dirty="0"/>
          </a:p>
        </p:txBody>
      </p:sp>
      <p:pic>
        <p:nvPicPr>
          <p:cNvPr id="5" name="Picture 4">
            <a:extLst>
              <a:ext uri="{FF2B5EF4-FFF2-40B4-BE49-F238E27FC236}">
                <a16:creationId xmlns:a16="http://schemas.microsoft.com/office/drawing/2014/main" id="{69FE1B23-3458-475F-9CD1-71D86B04A1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391400" y="6114875"/>
            <a:ext cx="1197326" cy="409864"/>
          </a:xfrm>
          <a:prstGeom prst="rect">
            <a:avLst/>
          </a:prstGeom>
        </p:spPr>
      </p:pic>
    </p:spTree>
    <p:extLst>
      <p:ext uri="{BB962C8B-B14F-4D97-AF65-F5344CB8AC3E}">
        <p14:creationId xmlns:p14="http://schemas.microsoft.com/office/powerpoint/2010/main" val="52368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55" y="0"/>
            <a:ext cx="9141545"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6200" y="640080"/>
            <a:ext cx="4952999" cy="3652405"/>
          </a:xfrm>
        </p:spPr>
        <p:txBody>
          <a:bodyPr vert="horz" lIns="91440" tIns="45720" rIns="91440" bIns="45720" rtlCol="0" anchor="b">
            <a:normAutofit/>
          </a:bodyPr>
          <a:lstStyle/>
          <a:p>
            <a:r>
              <a:rPr lang="en-US" sz="3800" kern="1200" cap="all" spc="200" baseline="0" dirty="0">
                <a:solidFill>
                  <a:schemeClr val="tx1">
                    <a:lumMod val="85000"/>
                    <a:lumOff val="15000"/>
                  </a:schemeClr>
                </a:solidFill>
                <a:latin typeface="Cambria" panose="02040503050406030204" pitchFamily="18" charset="0"/>
                <a:ea typeface="Cambria" panose="02040503050406030204" pitchFamily="18" charset="0"/>
              </a:rPr>
              <a:t>Why D/B Delivery Method</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585944" y="2590800"/>
            <a:ext cx="2995456" cy="1025269"/>
          </a:xfrm>
          <a:prstGeom prst="rect">
            <a:avLst/>
          </a:prstGeom>
        </p:spPr>
      </p:pic>
      <p:cxnSp>
        <p:nvCxnSpPr>
          <p:cNvPr id="34" name="Straight Connector 33">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82230" y="4388141"/>
            <a:ext cx="43891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73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609600"/>
            <a:ext cx="6490283" cy="685799"/>
          </a:xfrm>
        </p:spPr>
        <p:txBody>
          <a:bodyPr/>
          <a:lstStyle/>
          <a:p>
            <a:r>
              <a:rPr lang="en-US" sz="4400" dirty="0">
                <a:latin typeface="Cambria" panose="02040503050406030204" pitchFamily="18" charset="0"/>
                <a:ea typeface="Cambria" panose="02040503050406030204" pitchFamily="18" charset="0"/>
                <a:cs typeface="Calibri" panose="020F0502020204030204" pitchFamily="34" charset="0"/>
              </a:rPr>
              <a:t>Agenda</a:t>
            </a:r>
          </a:p>
        </p:txBody>
      </p:sp>
      <p:sp>
        <p:nvSpPr>
          <p:cNvPr id="3" name="Content Placeholder 2"/>
          <p:cNvSpPr>
            <a:spLocks noGrp="1"/>
          </p:cNvSpPr>
          <p:nvPr>
            <p:ph idx="4294967295"/>
          </p:nvPr>
        </p:nvSpPr>
        <p:spPr>
          <a:xfrm>
            <a:off x="914400" y="1447800"/>
            <a:ext cx="8229600" cy="4695535"/>
          </a:xfrm>
        </p:spPr>
        <p:txBody>
          <a:bodyPr>
            <a:normAutofit fontScale="92500" lnSpcReduction="10000"/>
          </a:bodyPr>
          <a:lstStyle/>
          <a:p>
            <a:pPr>
              <a:buFont typeface="Wingdings" panose="05000000000000000000" pitchFamily="2" charset="2"/>
              <a:buChar char="§"/>
            </a:pPr>
            <a:r>
              <a:rPr lang="en-US" sz="2600" dirty="0">
                <a:solidFill>
                  <a:schemeClr val="tx2"/>
                </a:solidFill>
                <a:latin typeface="Calibri" panose="020F0502020204030204" pitchFamily="34" charset="0"/>
                <a:ea typeface="Cambria" panose="02040503050406030204" pitchFamily="18" charset="0"/>
                <a:cs typeface="Calibri" panose="020F0502020204030204" pitchFamily="34" charset="0"/>
              </a:rPr>
              <a:t>Introductions</a:t>
            </a:r>
          </a:p>
          <a:p>
            <a:pPr>
              <a:buFont typeface="Wingdings" panose="05000000000000000000" pitchFamily="2" charset="2"/>
              <a:buChar char="§"/>
            </a:pPr>
            <a:r>
              <a:rPr lang="en-US" sz="2600" dirty="0">
                <a:solidFill>
                  <a:schemeClr val="tx2"/>
                </a:solidFill>
                <a:latin typeface="Calibri" panose="020F0502020204030204" pitchFamily="34" charset="0"/>
                <a:ea typeface="Cambria" panose="02040503050406030204" pitchFamily="18" charset="0"/>
                <a:cs typeface="Calibri" panose="020F0502020204030204" pitchFamily="34" charset="0"/>
              </a:rPr>
              <a:t>Tacoma Public Schools</a:t>
            </a:r>
          </a:p>
          <a:p>
            <a:pPr>
              <a:buFont typeface="Wingdings" panose="05000000000000000000" pitchFamily="2" charset="2"/>
              <a:buChar char="§"/>
            </a:pPr>
            <a:r>
              <a:rPr lang="en-US" sz="2600" dirty="0">
                <a:solidFill>
                  <a:schemeClr val="tx2"/>
                </a:solidFill>
                <a:latin typeface="Calibri" panose="020F0502020204030204" pitchFamily="34" charset="0"/>
                <a:ea typeface="Cambria" panose="02040503050406030204" pitchFamily="18" charset="0"/>
                <a:cs typeface="Calibri" panose="020F0502020204030204" pitchFamily="34" charset="0"/>
              </a:rPr>
              <a:t>Business Equity</a:t>
            </a:r>
          </a:p>
          <a:p>
            <a:pPr>
              <a:buFont typeface="Wingdings" panose="05000000000000000000" pitchFamily="2" charset="2"/>
              <a:buChar char="§"/>
            </a:pPr>
            <a:r>
              <a:rPr lang="en-US" sz="2600" dirty="0">
                <a:solidFill>
                  <a:schemeClr val="tx2"/>
                </a:solidFill>
                <a:latin typeface="Calibri" panose="020F0502020204030204" pitchFamily="34" charset="0"/>
                <a:ea typeface="Cambria" panose="02040503050406030204" pitchFamily="18" charset="0"/>
                <a:cs typeface="Calibri" panose="020F0502020204030204" pitchFamily="34" charset="0"/>
              </a:rPr>
              <a:t>Capital Project History</a:t>
            </a:r>
          </a:p>
          <a:p>
            <a:pPr>
              <a:buFont typeface="Wingdings" panose="05000000000000000000" pitchFamily="2" charset="2"/>
              <a:buChar char="§"/>
            </a:pPr>
            <a:r>
              <a:rPr lang="en-US" sz="2600" dirty="0">
                <a:solidFill>
                  <a:schemeClr val="tx2"/>
                </a:solidFill>
                <a:latin typeface="Calibri" panose="020F0502020204030204" pitchFamily="34" charset="0"/>
                <a:ea typeface="Cambria" panose="02040503050406030204" pitchFamily="18" charset="0"/>
                <a:cs typeface="Calibri" panose="020F0502020204030204" pitchFamily="34" charset="0"/>
              </a:rPr>
              <a:t>The Project</a:t>
            </a:r>
          </a:p>
          <a:p>
            <a:pPr>
              <a:buFont typeface="Wingdings" panose="05000000000000000000" pitchFamily="2" charset="2"/>
              <a:buChar char="§"/>
            </a:pPr>
            <a:r>
              <a:rPr lang="en-US" sz="2600" dirty="0">
                <a:solidFill>
                  <a:schemeClr val="tx2"/>
                </a:solidFill>
                <a:latin typeface="Calibri" panose="020F0502020204030204" pitchFamily="34" charset="0"/>
                <a:ea typeface="Cambria" panose="02040503050406030204" pitchFamily="18" charset="0"/>
                <a:cs typeface="Calibri" panose="020F0502020204030204" pitchFamily="34" charset="0"/>
              </a:rPr>
              <a:t>Project Budget</a:t>
            </a:r>
          </a:p>
          <a:p>
            <a:pPr>
              <a:buFont typeface="Wingdings" panose="05000000000000000000" pitchFamily="2" charset="2"/>
              <a:buChar char="§"/>
            </a:pPr>
            <a:r>
              <a:rPr lang="en-US" sz="2600" dirty="0">
                <a:solidFill>
                  <a:schemeClr val="tx2"/>
                </a:solidFill>
                <a:latin typeface="Calibri" panose="020F0502020204030204" pitchFamily="34" charset="0"/>
                <a:ea typeface="Cambria" panose="02040503050406030204" pitchFamily="18" charset="0"/>
                <a:cs typeface="Calibri" panose="020F0502020204030204" pitchFamily="34" charset="0"/>
              </a:rPr>
              <a:t>Project Schedule</a:t>
            </a:r>
          </a:p>
          <a:p>
            <a:pPr>
              <a:buFont typeface="Wingdings" panose="05000000000000000000" pitchFamily="2" charset="2"/>
              <a:buChar char="§"/>
            </a:pPr>
            <a:r>
              <a:rPr lang="en-US" sz="2600" dirty="0">
                <a:solidFill>
                  <a:schemeClr val="tx2"/>
                </a:solidFill>
                <a:latin typeface="Calibri" panose="020F0502020204030204" pitchFamily="34" charset="0"/>
                <a:ea typeface="Cambria" panose="02040503050406030204" pitchFamily="18" charset="0"/>
                <a:cs typeface="Calibri" panose="020F0502020204030204" pitchFamily="34" charset="0"/>
              </a:rPr>
              <a:t>Why Design Build</a:t>
            </a:r>
          </a:p>
          <a:p>
            <a:pPr>
              <a:buFont typeface="Wingdings" panose="05000000000000000000" pitchFamily="2" charset="2"/>
              <a:buChar char="§"/>
            </a:pPr>
            <a:r>
              <a:rPr lang="en-US" sz="2600" dirty="0">
                <a:solidFill>
                  <a:schemeClr val="tx2"/>
                </a:solidFill>
                <a:latin typeface="Calibri" panose="020F0502020204030204" pitchFamily="34" charset="0"/>
                <a:ea typeface="Cambria" panose="02040503050406030204" pitchFamily="18" charset="0"/>
                <a:cs typeface="Calibri" panose="020F0502020204030204" pitchFamily="34" charset="0"/>
              </a:rPr>
              <a:t>Public Body Qualifications</a:t>
            </a:r>
          </a:p>
          <a:p>
            <a:pPr>
              <a:buFont typeface="Wingdings" panose="05000000000000000000" pitchFamily="2" charset="2"/>
              <a:buChar char="§"/>
            </a:pPr>
            <a:r>
              <a:rPr lang="en-US" sz="2600" dirty="0">
                <a:solidFill>
                  <a:schemeClr val="tx2"/>
                </a:solidFill>
                <a:latin typeface="Calibri" panose="020F0502020204030204" pitchFamily="34" charset="0"/>
                <a:ea typeface="Cambria" panose="02040503050406030204" pitchFamily="18" charset="0"/>
                <a:cs typeface="Calibri" panose="020F0502020204030204" pitchFamily="34" charset="0"/>
              </a:rPr>
              <a:t>Summary</a:t>
            </a:r>
          </a:p>
          <a:p>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239000" y="6143335"/>
            <a:ext cx="1197326" cy="409864"/>
          </a:xfrm>
          <a:prstGeom prst="rect">
            <a:avLst/>
          </a:prstGeom>
        </p:spPr>
      </p:pic>
    </p:spTree>
    <p:extLst>
      <p:ext uri="{BB962C8B-B14F-4D97-AF65-F5344CB8AC3E}">
        <p14:creationId xmlns:p14="http://schemas.microsoft.com/office/powerpoint/2010/main" val="125360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838200"/>
            <a:ext cx="7290054" cy="762000"/>
          </a:xfrm>
        </p:spPr>
        <p:txBody>
          <a:bodyPr>
            <a:normAutofit/>
          </a:bodyPr>
          <a:lstStyle/>
          <a:p>
            <a:r>
              <a:rPr lang="en-US" sz="4000" dirty="0">
                <a:latin typeface="Cambria" panose="02040503050406030204" pitchFamily="18" charset="0"/>
                <a:ea typeface="Cambria" panose="02040503050406030204" pitchFamily="18" charset="0"/>
              </a:rPr>
              <a:t>Market Conditions</a:t>
            </a:r>
            <a:endParaRPr lang="en-US" sz="4000" dirty="0">
              <a:solidFill>
                <a:srgbClr val="FF000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533401" y="1981200"/>
            <a:ext cx="7848600" cy="3810000"/>
          </a:xfrm>
        </p:spPr>
        <p:txBody>
          <a:bodyPr>
            <a:normAutofit/>
          </a:bodyPr>
          <a:lstStyle/>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In Washington State, Between 2014 and 2020, Voters Were Asked to Approve $31.3B in Public K-12 Capital Bond Funding</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Approximately $13.8B Were Approved – 44.2%</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Public K-12 Capital Bond Measures Were Presented to the Voters in February, April and November Annually</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In February 2020, WA State Voters Were Asked to Approve $9.4B in Public K-12 Capital Bond Funding</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Approximately $1.8B Were Approved – 18.8%</a:t>
            </a:r>
          </a:p>
          <a:p>
            <a:pPr>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204FA4A4-0F16-4236-9A31-7F3B884C1B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459487" y="6019800"/>
            <a:ext cx="1197326" cy="409864"/>
          </a:xfrm>
          <a:prstGeom prst="rect">
            <a:avLst/>
          </a:prstGeom>
        </p:spPr>
      </p:pic>
    </p:spTree>
    <p:extLst>
      <p:ext uri="{BB962C8B-B14F-4D97-AF65-F5344CB8AC3E}">
        <p14:creationId xmlns:p14="http://schemas.microsoft.com/office/powerpoint/2010/main" val="320956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838200"/>
            <a:ext cx="7290054" cy="762000"/>
          </a:xfrm>
        </p:spPr>
        <p:txBody>
          <a:bodyPr>
            <a:normAutofit/>
          </a:bodyPr>
          <a:lstStyle/>
          <a:p>
            <a:r>
              <a:rPr lang="en-US" sz="4000" dirty="0">
                <a:latin typeface="Cambria" panose="02040503050406030204" pitchFamily="18" charset="0"/>
                <a:ea typeface="Cambria" panose="02040503050406030204" pitchFamily="18" charset="0"/>
              </a:rPr>
              <a:t>Market Conditions</a:t>
            </a:r>
            <a:endParaRPr lang="en-US" sz="4000" dirty="0">
              <a:solidFill>
                <a:srgbClr val="FF000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533400" y="1981200"/>
            <a:ext cx="7848599" cy="4038600"/>
          </a:xfrm>
        </p:spPr>
        <p:txBody>
          <a:bodyPr>
            <a:normAutofit/>
          </a:bodyPr>
          <a:lstStyle/>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No Public K-12 Capital Bond Measures Went to the Voters in April and November of 2020</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100% of the .4B Asked of the Voters in August 2020 Failed</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Tacoma Public Schools $535 M Was Approved in February 2020</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Assuming the Market Slows 2019-2023 and Climbs 2024-2028 – Following Historical 10 Year Cycles for Each</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Funded Owners Market</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Time for Innovation</a:t>
            </a:r>
          </a:p>
          <a:p>
            <a:endParaRPr lang="en-US" dirty="0"/>
          </a:p>
        </p:txBody>
      </p:sp>
      <p:pic>
        <p:nvPicPr>
          <p:cNvPr id="4" name="Picture 3">
            <a:extLst>
              <a:ext uri="{FF2B5EF4-FFF2-40B4-BE49-F238E27FC236}">
                <a16:creationId xmlns:a16="http://schemas.microsoft.com/office/drawing/2014/main" id="{204FA4A4-0F16-4236-9A31-7F3B884C1B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459487" y="6019800"/>
            <a:ext cx="1197326" cy="409864"/>
          </a:xfrm>
          <a:prstGeom prst="rect">
            <a:avLst/>
          </a:prstGeom>
        </p:spPr>
      </p:pic>
    </p:spTree>
    <p:extLst>
      <p:ext uri="{BB962C8B-B14F-4D97-AF65-F5344CB8AC3E}">
        <p14:creationId xmlns:p14="http://schemas.microsoft.com/office/powerpoint/2010/main" val="4485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838200"/>
            <a:ext cx="7290054" cy="914400"/>
          </a:xfrm>
        </p:spPr>
        <p:txBody>
          <a:bodyPr>
            <a:normAutofit/>
          </a:bodyPr>
          <a:lstStyle/>
          <a:p>
            <a:r>
              <a:rPr lang="en-US" sz="4000" dirty="0">
                <a:latin typeface="Cambria" panose="02040503050406030204" pitchFamily="18" charset="0"/>
                <a:ea typeface="Cambria" panose="02040503050406030204" pitchFamily="18" charset="0"/>
              </a:rPr>
              <a:t>Cost Certainty</a:t>
            </a:r>
          </a:p>
        </p:txBody>
      </p:sp>
      <p:sp>
        <p:nvSpPr>
          <p:cNvPr id="3" name="Content Placeholder 2"/>
          <p:cNvSpPr>
            <a:spLocks noGrp="1"/>
          </p:cNvSpPr>
          <p:nvPr>
            <p:ph idx="1"/>
          </p:nvPr>
        </p:nvSpPr>
        <p:spPr>
          <a:xfrm>
            <a:off x="768096" y="2057400"/>
            <a:ext cx="7290055" cy="3657600"/>
          </a:xfrm>
        </p:spPr>
        <p:txBody>
          <a:bodyPr>
            <a:normAutofit/>
          </a:bodyPr>
          <a:lstStyle/>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Need to “Lock Down” the Project Cost Earlier</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Project Budget and Program Drive Design</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In D/B, the Contractor Holds the Design Contracts and Warrants the Design</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Design/Build is the Owners Best Strategy to Minimize Risk and Expedite Cost Certainty</a:t>
            </a:r>
          </a:p>
          <a:p>
            <a:endParaRPr lang="en-US" dirty="0"/>
          </a:p>
        </p:txBody>
      </p:sp>
      <p:pic>
        <p:nvPicPr>
          <p:cNvPr id="4" name="Picture 3">
            <a:extLst>
              <a:ext uri="{FF2B5EF4-FFF2-40B4-BE49-F238E27FC236}">
                <a16:creationId xmlns:a16="http://schemas.microsoft.com/office/drawing/2014/main" id="{9A1F6A41-BACE-4DEE-822D-98D8710884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391400" y="6067852"/>
            <a:ext cx="1197326" cy="409864"/>
          </a:xfrm>
          <a:prstGeom prst="rect">
            <a:avLst/>
          </a:prstGeom>
        </p:spPr>
      </p:pic>
    </p:spTree>
    <p:extLst>
      <p:ext uri="{BB962C8B-B14F-4D97-AF65-F5344CB8AC3E}">
        <p14:creationId xmlns:p14="http://schemas.microsoft.com/office/powerpoint/2010/main" val="628200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990600"/>
            <a:ext cx="7290054" cy="609600"/>
          </a:xfrm>
        </p:spPr>
        <p:txBody>
          <a:bodyPr>
            <a:noAutofit/>
          </a:bodyPr>
          <a:lstStyle/>
          <a:p>
            <a:br>
              <a:rPr lang="en-US" sz="3200" dirty="0"/>
            </a:br>
            <a:r>
              <a:rPr lang="en-US" sz="4000" dirty="0">
                <a:latin typeface="Cambria" panose="02040503050406030204" pitchFamily="18" charset="0"/>
                <a:ea typeface="Cambria" panose="02040503050406030204" pitchFamily="18" charset="0"/>
              </a:rPr>
              <a:t>Statutory Compliance</a:t>
            </a:r>
            <a:br>
              <a:rPr lang="en-US" sz="4400" dirty="0"/>
            </a:br>
            <a:endParaRPr lang="en-US" sz="4400" dirty="0"/>
          </a:p>
        </p:txBody>
      </p:sp>
      <p:sp>
        <p:nvSpPr>
          <p:cNvPr id="6" name="Content Placeholder 2"/>
          <p:cNvSpPr>
            <a:spLocks noGrp="1"/>
          </p:cNvSpPr>
          <p:nvPr>
            <p:ph sz="half" idx="4294967295"/>
          </p:nvPr>
        </p:nvSpPr>
        <p:spPr>
          <a:xfrm>
            <a:off x="609600" y="2209800"/>
            <a:ext cx="7010400" cy="3352800"/>
          </a:xfrm>
        </p:spPr>
        <p:txBody>
          <a:bodyPr>
            <a:normAutofit lnSpcReduction="10000"/>
          </a:bodyPr>
          <a:lstStyle/>
          <a:p>
            <a:pPr marL="0" indent="0">
              <a:buNone/>
            </a:pPr>
            <a:r>
              <a:rPr lang="en-US" sz="1900" dirty="0">
                <a:solidFill>
                  <a:schemeClr val="bg1">
                    <a:lumMod val="50000"/>
                  </a:schemeClr>
                </a:solidFill>
              </a:rPr>
              <a:t>(5.1) If the construction activities are highly specialized and a D/B approach is critical in developing the construction methodology</a:t>
            </a:r>
          </a:p>
          <a:p>
            <a:pPr marL="514350" indent="-514350">
              <a:buAutoNum type="arabicParenBoth"/>
            </a:pPr>
            <a:endParaRPr lang="en-US" sz="1900" dirty="0"/>
          </a:p>
          <a:p>
            <a:pPr marL="0" indent="0">
              <a:buNone/>
            </a:pPr>
            <a:r>
              <a:rPr lang="en-US" sz="1900" b="1" dirty="0"/>
              <a:t>(5.2) If the project provides opportunity for greater innovation and efficiencies between the designer and builder</a:t>
            </a:r>
          </a:p>
          <a:p>
            <a:pPr marL="0" indent="0">
              <a:buNone/>
            </a:pPr>
            <a:endParaRPr lang="en-US" sz="1900" b="1" dirty="0"/>
          </a:p>
          <a:p>
            <a:pPr marL="0" indent="0">
              <a:buNone/>
            </a:pPr>
            <a:r>
              <a:rPr lang="en-US" sz="1900" b="1" dirty="0"/>
              <a:t>(5.3) If significant savings in project delivery time would be realized</a:t>
            </a:r>
          </a:p>
          <a:p>
            <a:pPr marL="0" indent="0">
              <a:buNone/>
            </a:pPr>
            <a:endParaRPr lang="en-US" sz="1900" dirty="0">
              <a:solidFill>
                <a:srgbClr val="C00000"/>
              </a:solidFill>
            </a:endParaRPr>
          </a:p>
          <a:p>
            <a:pPr marL="0" indent="0">
              <a:buNone/>
            </a:pPr>
            <a:r>
              <a:rPr lang="en-US" sz="1900" dirty="0">
                <a:solidFill>
                  <a:srgbClr val="C00000"/>
                </a:solidFill>
              </a:rPr>
              <a:t>	</a:t>
            </a:r>
            <a:endParaRPr lang="en-US" sz="2600"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459487" y="6124864"/>
            <a:ext cx="1197326" cy="409864"/>
          </a:xfrm>
          <a:prstGeom prst="rect">
            <a:avLst/>
          </a:prstGeom>
        </p:spPr>
      </p:pic>
    </p:spTree>
    <p:extLst>
      <p:ext uri="{BB962C8B-B14F-4D97-AF65-F5344CB8AC3E}">
        <p14:creationId xmlns:p14="http://schemas.microsoft.com/office/powerpoint/2010/main" val="361524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990600"/>
            <a:ext cx="7290054" cy="762000"/>
          </a:xfrm>
        </p:spPr>
        <p:txBody>
          <a:bodyPr>
            <a:normAutofit/>
          </a:bodyPr>
          <a:lstStyle/>
          <a:p>
            <a:r>
              <a:rPr lang="en-US" sz="4000" dirty="0">
                <a:latin typeface="Cambria" panose="02040503050406030204" pitchFamily="18" charset="0"/>
                <a:ea typeface="Cambria" panose="02040503050406030204" pitchFamily="18" charset="0"/>
              </a:rPr>
              <a:t>Public Benefit</a:t>
            </a:r>
          </a:p>
        </p:txBody>
      </p:sp>
      <p:sp>
        <p:nvSpPr>
          <p:cNvPr id="3" name="Content Placeholder 2"/>
          <p:cNvSpPr>
            <a:spLocks noGrp="1"/>
          </p:cNvSpPr>
          <p:nvPr>
            <p:ph idx="1"/>
          </p:nvPr>
        </p:nvSpPr>
        <p:spPr>
          <a:xfrm>
            <a:off x="768096" y="1981200"/>
            <a:ext cx="7290055" cy="3886200"/>
          </a:xfrm>
        </p:spPr>
        <p:txBody>
          <a:bodyPr>
            <a:normAutofit lnSpcReduction="10000"/>
          </a:bodyPr>
          <a:lstStyle/>
          <a:p>
            <a:endParaRPr lang="en-US" dirty="0"/>
          </a:p>
          <a:p>
            <a:r>
              <a:rPr lang="en-US" sz="2400" dirty="0">
                <a:latin typeface="Calibri" panose="020F0502020204030204" pitchFamily="34" charset="0"/>
                <a:cs typeface="Calibri" panose="020F0502020204030204" pitchFamily="34" charset="0"/>
              </a:rPr>
              <a:t>Cost Certainty</a:t>
            </a:r>
          </a:p>
          <a:p>
            <a:pPr marL="11430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Risk Mitigation</a:t>
            </a:r>
          </a:p>
          <a:p>
            <a:pPr marL="11430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Phased Occupancy</a:t>
            </a:r>
          </a:p>
          <a:p>
            <a:pPr marL="11430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Accountability</a:t>
            </a:r>
          </a:p>
          <a:p>
            <a:endParaRPr lang="en-US" dirty="0"/>
          </a:p>
          <a:p>
            <a:endParaRPr lang="en-US" dirty="0"/>
          </a:p>
        </p:txBody>
      </p:sp>
      <p:pic>
        <p:nvPicPr>
          <p:cNvPr id="4" name="Picture 3">
            <a:extLst>
              <a:ext uri="{FF2B5EF4-FFF2-40B4-BE49-F238E27FC236}">
                <a16:creationId xmlns:a16="http://schemas.microsoft.com/office/drawing/2014/main" id="{960147E3-E957-4778-B228-32AF9766B0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459487" y="6132990"/>
            <a:ext cx="1197326" cy="409864"/>
          </a:xfrm>
          <a:prstGeom prst="rect">
            <a:avLst/>
          </a:prstGeom>
        </p:spPr>
      </p:pic>
    </p:spTree>
    <p:extLst>
      <p:ext uri="{BB962C8B-B14F-4D97-AF65-F5344CB8AC3E}">
        <p14:creationId xmlns:p14="http://schemas.microsoft.com/office/powerpoint/2010/main" val="4067715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7620000" cy="1143000"/>
          </a:xfrm>
        </p:spPr>
        <p:txBody>
          <a:bodyPr>
            <a:normAutofit fontScale="90000"/>
          </a:bodyPr>
          <a:lstStyle/>
          <a:p>
            <a:pPr algn="ctr"/>
            <a:r>
              <a:rPr lang="en-US" dirty="0">
                <a:latin typeface="Cambria" panose="02040503050406030204" pitchFamily="18" charset="0"/>
                <a:ea typeface="Cambria" panose="02040503050406030204" pitchFamily="18" charset="0"/>
              </a:rPr>
              <a:t>Public Body Qualifications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3116093" y="1981200"/>
            <a:ext cx="2226013" cy="762000"/>
          </a:xfrm>
          <a:prstGeom prst="rect">
            <a:avLst/>
          </a:prstGeom>
        </p:spPr>
      </p:pic>
    </p:spTree>
    <p:extLst>
      <p:ext uri="{BB962C8B-B14F-4D97-AF65-F5344CB8AC3E}">
        <p14:creationId xmlns:p14="http://schemas.microsoft.com/office/powerpoint/2010/main" val="3438188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04799"/>
            <a:ext cx="8070850" cy="609601"/>
          </a:xfrm>
        </p:spPr>
        <p:txBody>
          <a:bodyPr>
            <a:noAutofit/>
          </a:bodyPr>
          <a:lstStyle/>
          <a:p>
            <a:r>
              <a:rPr lang="en-US" sz="3600" dirty="0">
                <a:latin typeface="Cambria" panose="02040503050406030204" pitchFamily="18" charset="0"/>
                <a:ea typeface="Cambria" panose="02040503050406030204" pitchFamily="18" charset="0"/>
              </a:rPr>
              <a:t>Project Organizational Chart</a:t>
            </a:r>
            <a:endParaRPr lang="en-US" sz="3600" dirty="0">
              <a:solidFill>
                <a:srgbClr val="FF0000"/>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655930" y="6019800"/>
            <a:ext cx="1197326" cy="409864"/>
          </a:xfrm>
          <a:prstGeom prst="rect">
            <a:avLst/>
          </a:prstGeom>
        </p:spPr>
      </p:pic>
      <p:pic>
        <p:nvPicPr>
          <p:cNvPr id="4" name="Picture 3" descr="Diagram&#10;&#10;Description automatically generated">
            <a:extLst>
              <a:ext uri="{FF2B5EF4-FFF2-40B4-BE49-F238E27FC236}">
                <a16:creationId xmlns:a16="http://schemas.microsoft.com/office/drawing/2014/main" id="{BDC80C60-8E7B-4E29-967E-203B2F71F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14400"/>
            <a:ext cx="6781801" cy="5791199"/>
          </a:xfrm>
          <a:prstGeom prst="rect">
            <a:avLst/>
          </a:prstGeom>
        </p:spPr>
      </p:pic>
    </p:spTree>
    <p:extLst>
      <p:ext uri="{BB962C8B-B14F-4D97-AF65-F5344CB8AC3E}">
        <p14:creationId xmlns:p14="http://schemas.microsoft.com/office/powerpoint/2010/main" val="152482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838200"/>
            <a:ext cx="7290054" cy="914400"/>
          </a:xfrm>
        </p:spPr>
        <p:txBody>
          <a:bodyPr>
            <a:normAutofit/>
          </a:bodyPr>
          <a:lstStyle/>
          <a:p>
            <a:r>
              <a:rPr lang="en-US" sz="4000" dirty="0">
                <a:latin typeface="Cambria" panose="02040503050406030204" pitchFamily="18" charset="0"/>
                <a:ea typeface="Cambria" panose="02040503050406030204" pitchFamily="18" charset="0"/>
              </a:rPr>
              <a:t>Leadership Team</a:t>
            </a:r>
            <a:endParaRPr lang="en-US" sz="4000" dirty="0">
              <a:solidFill>
                <a:srgbClr val="FF000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768096" y="1772265"/>
            <a:ext cx="8147304" cy="4267200"/>
          </a:xfrm>
        </p:spPr>
        <p:txBody>
          <a:bodyPr>
            <a:normAutofit fontScale="85000" lnSpcReduction="10000"/>
          </a:bodyPr>
          <a:lstStyle/>
          <a:p>
            <a:r>
              <a:rPr lang="en-US" dirty="0">
                <a:latin typeface="Calibri" panose="020F0502020204030204" pitchFamily="34" charset="0"/>
                <a:cs typeface="Calibri" panose="020F0502020204030204" pitchFamily="34" charset="0"/>
              </a:rPr>
              <a:t>Recent K-12 capital projects experience on projects of similar scope and complexity</a:t>
            </a:r>
          </a:p>
          <a:p>
            <a:pPr lvl="1"/>
            <a:r>
              <a:rPr lang="en-US" sz="2000" dirty="0">
                <a:latin typeface="Calibri" panose="020F0502020204030204" pitchFamily="34" charset="0"/>
                <a:cs typeface="Calibri" panose="020F0502020204030204" pitchFamily="34" charset="0"/>
              </a:rPr>
              <a:t>All of which have been delivered using Design-Bid-Build or GC/CM.</a:t>
            </a:r>
          </a:p>
          <a:p>
            <a:pPr lvl="1"/>
            <a:r>
              <a:rPr lang="en-US" sz="2000" dirty="0">
                <a:latin typeface="Calibri" panose="020F0502020204030204" pitchFamily="34" charset="0"/>
                <a:cs typeface="Calibri" panose="020F0502020204030204" pitchFamily="34" charset="0"/>
              </a:rPr>
              <a:t>Track record of building projects on-time and within budget.</a:t>
            </a:r>
          </a:p>
          <a:p>
            <a:pPr lvl="1"/>
            <a:r>
              <a:rPr lang="en-US" sz="2000" dirty="0">
                <a:latin typeface="Calibri" panose="020F0502020204030204" pitchFamily="34" charset="0"/>
                <a:cs typeface="Calibri" panose="020F0502020204030204" pitchFamily="34" charset="0"/>
              </a:rPr>
              <a:t>Track record of RCW 39.10 compliance</a:t>
            </a:r>
          </a:p>
          <a:p>
            <a:r>
              <a:rPr lang="en-US" dirty="0">
                <a:latin typeface="Calibri" panose="020F0502020204030204" pitchFamily="34" charset="0"/>
                <a:cs typeface="Calibri" panose="020F0502020204030204" pitchFamily="34" charset="0"/>
              </a:rPr>
              <a:t>TPS completed </a:t>
            </a:r>
            <a:r>
              <a:rPr lang="en-US" dirty="0" err="1">
                <a:latin typeface="Calibri" panose="020F0502020204030204" pitchFamily="34" charset="0"/>
                <a:cs typeface="Calibri" panose="020F0502020204030204" pitchFamily="34" charset="0"/>
              </a:rPr>
              <a:t>Boze</a:t>
            </a:r>
            <a:r>
              <a:rPr lang="en-US" dirty="0">
                <a:latin typeface="Calibri" panose="020F0502020204030204" pitchFamily="34" charset="0"/>
                <a:cs typeface="Calibri" panose="020F0502020204030204" pitchFamily="34" charset="0"/>
              </a:rPr>
              <a:t> ES using PDB and is currently utilizing the PDB delivery method with Hunt MS now in construction.  The D/B method has been effective on both projects.  Skyline ES and Downing ES are also utilizing the PDB delivery and are in design.</a:t>
            </a:r>
          </a:p>
          <a:p>
            <a:r>
              <a:rPr lang="en-US" dirty="0">
                <a:latin typeface="Calibri" panose="020F0502020204030204" pitchFamily="34" charset="0"/>
                <a:cs typeface="Calibri" panose="020F0502020204030204" pitchFamily="34" charset="0"/>
              </a:rPr>
              <a:t>Tacoma Public Schools</a:t>
            </a:r>
          </a:p>
          <a:p>
            <a:pPr lvl="1"/>
            <a:r>
              <a:rPr lang="en-US" sz="2000" dirty="0">
                <a:latin typeface="Calibri" panose="020F0502020204030204" pitchFamily="34" charset="0"/>
                <a:cs typeface="Calibri" panose="020F0502020204030204" pitchFamily="34" charset="0"/>
              </a:rPr>
              <a:t>Morris Aldridge, Executive Director of Planning and Construction</a:t>
            </a:r>
          </a:p>
          <a:p>
            <a:pPr lvl="2"/>
            <a:r>
              <a:rPr lang="en-US" sz="2000" dirty="0">
                <a:latin typeface="Calibri" panose="020F0502020204030204" pitchFamily="34" charset="0"/>
                <a:cs typeface="Calibri" panose="020F0502020204030204" pitchFamily="34" charset="0"/>
              </a:rPr>
              <a:t>34 Years of K-12 Experience</a:t>
            </a:r>
          </a:p>
          <a:p>
            <a:pPr lvl="2"/>
            <a:r>
              <a:rPr lang="en-US" sz="2000" dirty="0">
                <a:latin typeface="Calibri" panose="020F0502020204030204" pitchFamily="34" charset="0"/>
                <a:cs typeface="Calibri" panose="020F0502020204030204" pitchFamily="34" charset="0"/>
              </a:rPr>
              <a:t>3 Years D/B Experience</a:t>
            </a:r>
          </a:p>
          <a:p>
            <a:pPr lvl="2"/>
            <a:r>
              <a:rPr lang="en-US" sz="2000" dirty="0">
                <a:latin typeface="Calibri" panose="020F0502020204030204" pitchFamily="34" charset="0"/>
                <a:cs typeface="Calibri" panose="020F0502020204030204" pitchFamily="34" charset="0"/>
              </a:rPr>
              <a:t>4 Years CMAR/GC/CM Experience</a:t>
            </a:r>
            <a:endParaRPr lang="en-US" dirty="0">
              <a:latin typeface="Calibri" panose="020F0502020204030204" pitchFamily="34" charset="0"/>
              <a:cs typeface="Calibri" panose="020F0502020204030204" pitchFamily="34" charset="0"/>
            </a:endParaRPr>
          </a:p>
          <a:p>
            <a:pPr marL="114300" indent="0">
              <a:buNone/>
            </a:pPr>
            <a:r>
              <a:rPr lang="en-US" i="1" dirty="0">
                <a:latin typeface="Calibri" panose="020F0502020204030204" pitchFamily="34" charset="0"/>
                <a:cs typeface="Calibri" panose="020F0502020204030204" pitchFamily="34" charset="0"/>
              </a:rPr>
              <a:t>TPS satisfies the public body qualifications by staff augmentation with consultants.</a:t>
            </a:r>
          </a:p>
          <a:p>
            <a:endParaRPr lang="en-US" dirty="0"/>
          </a:p>
        </p:txBody>
      </p:sp>
      <p:pic>
        <p:nvPicPr>
          <p:cNvPr id="4" name="Picture 3">
            <a:extLst>
              <a:ext uri="{FF2B5EF4-FFF2-40B4-BE49-F238E27FC236}">
                <a16:creationId xmlns:a16="http://schemas.microsoft.com/office/drawing/2014/main" id="{B069C061-7560-4F87-B6F0-19FBAEB794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459487" y="6096000"/>
            <a:ext cx="1197326" cy="409864"/>
          </a:xfrm>
          <a:prstGeom prst="rect">
            <a:avLst/>
          </a:prstGeom>
        </p:spPr>
      </p:pic>
    </p:spTree>
    <p:extLst>
      <p:ext uri="{BB962C8B-B14F-4D97-AF65-F5344CB8AC3E}">
        <p14:creationId xmlns:p14="http://schemas.microsoft.com/office/powerpoint/2010/main" val="2065877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304800"/>
            <a:ext cx="7620000" cy="533400"/>
          </a:xfrm>
        </p:spPr>
        <p:txBody>
          <a:bodyPr>
            <a:normAutofit fontScale="90000"/>
          </a:bodyPr>
          <a:lstStyle/>
          <a:p>
            <a:pPr algn="ctr"/>
            <a:r>
              <a:rPr lang="en-US" sz="4000" dirty="0">
                <a:latin typeface="Cambria" panose="02040503050406030204" pitchFamily="18" charset="0"/>
                <a:ea typeface="Cambria" panose="02040503050406030204" pitchFamily="18" charset="0"/>
              </a:rPr>
              <a:t>Design Build Experience</a:t>
            </a:r>
            <a:endParaRPr lang="en-US" sz="4000"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D9975FA-040F-4449-80CA-ACB1AB67A4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539808" y="6125859"/>
            <a:ext cx="1197326" cy="409864"/>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1D9341C9-B140-4721-8742-39B9E7C4C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14400"/>
            <a:ext cx="8432334" cy="5211460"/>
          </a:xfrm>
          <a:prstGeom prst="rect">
            <a:avLst/>
          </a:prstGeom>
        </p:spPr>
      </p:pic>
    </p:spTree>
    <p:extLst>
      <p:ext uri="{BB962C8B-B14F-4D97-AF65-F5344CB8AC3E}">
        <p14:creationId xmlns:p14="http://schemas.microsoft.com/office/powerpoint/2010/main" val="3430796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838200"/>
            <a:ext cx="7290054" cy="914400"/>
          </a:xfrm>
        </p:spPr>
        <p:txBody>
          <a:bodyPr>
            <a:normAutofit/>
          </a:bodyPr>
          <a:lstStyle/>
          <a:p>
            <a:r>
              <a:rPr lang="en-US" sz="4000" dirty="0">
                <a:latin typeface="Cambria" panose="02040503050406030204" pitchFamily="18" charset="0"/>
                <a:ea typeface="Cambria" panose="02040503050406030204" pitchFamily="18" charset="0"/>
              </a:rPr>
              <a:t>Summary</a:t>
            </a:r>
          </a:p>
        </p:txBody>
      </p:sp>
      <p:sp>
        <p:nvSpPr>
          <p:cNvPr id="3" name="Content Placeholder 2"/>
          <p:cNvSpPr>
            <a:spLocks noGrp="1"/>
          </p:cNvSpPr>
          <p:nvPr>
            <p:ph idx="1"/>
          </p:nvPr>
        </p:nvSpPr>
        <p:spPr>
          <a:xfrm>
            <a:off x="685800" y="1905000"/>
            <a:ext cx="7848600" cy="3962400"/>
          </a:xfrm>
        </p:spPr>
        <p:txBody>
          <a:bodyPr>
            <a:noAutofit/>
          </a:bodyPr>
          <a:lstStyle/>
          <a:p>
            <a:r>
              <a:rPr lang="en-US" dirty="0">
                <a:latin typeface="Calibri" panose="020F0502020204030204" pitchFamily="34" charset="0"/>
                <a:cs typeface="Calibri" panose="020F0502020204030204" pitchFamily="34" charset="0"/>
              </a:rPr>
              <a:t>Project meets qualifying RCW criteria</a:t>
            </a:r>
          </a:p>
          <a:p>
            <a:r>
              <a:rPr lang="en-US" dirty="0">
                <a:latin typeface="Calibri" panose="020F0502020204030204" pitchFamily="34" charset="0"/>
                <a:cs typeface="Calibri" panose="020F0502020204030204" pitchFamily="34" charset="0"/>
              </a:rPr>
              <a:t>Project Management Plan is developed and has clear and logical and proven lines of authority</a:t>
            </a:r>
          </a:p>
          <a:p>
            <a:r>
              <a:rPr lang="en-US" dirty="0">
                <a:latin typeface="Calibri" panose="020F0502020204030204" pitchFamily="34" charset="0"/>
                <a:cs typeface="Calibri" panose="020F0502020204030204" pitchFamily="34" charset="0"/>
              </a:rPr>
              <a:t>Appropriate funding is in place for the project</a:t>
            </a:r>
          </a:p>
          <a:p>
            <a:r>
              <a:rPr lang="en-US" dirty="0">
                <a:latin typeface="Calibri" panose="020F0502020204030204" pitchFamily="34" charset="0"/>
                <a:cs typeface="Calibri" panose="020F0502020204030204" pitchFamily="34" charset="0"/>
              </a:rPr>
              <a:t>Project Schedule allows for appropriate time to manage and complete the project – Spans 2 years.</a:t>
            </a:r>
          </a:p>
          <a:p>
            <a:r>
              <a:rPr lang="en-US" dirty="0">
                <a:latin typeface="Calibri" panose="020F0502020204030204" pitchFamily="34" charset="0"/>
                <a:cs typeface="Calibri" panose="020F0502020204030204" pitchFamily="34" charset="0"/>
              </a:rPr>
              <a:t>Project team has the required and necessary experience</a:t>
            </a:r>
          </a:p>
          <a:p>
            <a:r>
              <a:rPr lang="en-US" dirty="0">
                <a:latin typeface="Calibri" panose="020F0502020204030204" pitchFamily="34" charset="0"/>
                <a:cs typeface="Calibri" panose="020F0502020204030204" pitchFamily="34" charset="0"/>
              </a:rPr>
              <a:t>Project team has the workload capacity </a:t>
            </a:r>
          </a:p>
          <a:p>
            <a:r>
              <a:rPr lang="en-US" dirty="0">
                <a:latin typeface="Calibri" panose="020F0502020204030204" pitchFamily="34" charset="0"/>
                <a:cs typeface="Calibri" panose="020F0502020204030204" pitchFamily="34" charset="0"/>
              </a:rPr>
              <a:t>Appropriate construction budget has been identified for the project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459487" y="6169981"/>
            <a:ext cx="1197326" cy="409864"/>
          </a:xfrm>
          <a:prstGeom prst="rect">
            <a:avLst/>
          </a:prstGeom>
        </p:spPr>
      </p:pic>
    </p:spTree>
    <p:extLst>
      <p:ext uri="{BB962C8B-B14F-4D97-AF65-F5344CB8AC3E}">
        <p14:creationId xmlns:p14="http://schemas.microsoft.com/office/powerpoint/2010/main" val="93147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219950" cy="914400"/>
          </a:xfrm>
        </p:spPr>
        <p:txBody>
          <a:bodyPr/>
          <a:lstStyle/>
          <a:p>
            <a:r>
              <a:rPr lang="en-US" dirty="0">
                <a:latin typeface="Cambria" panose="02040503050406030204" pitchFamily="18" charset="0"/>
                <a:ea typeface="Cambria" panose="02040503050406030204" pitchFamily="18" charset="0"/>
              </a:rPr>
              <a:t>Presenting Team</a:t>
            </a:r>
          </a:p>
        </p:txBody>
      </p:sp>
      <p:sp>
        <p:nvSpPr>
          <p:cNvPr id="3" name="Content Placeholder 2"/>
          <p:cNvSpPr>
            <a:spLocks noGrp="1"/>
          </p:cNvSpPr>
          <p:nvPr>
            <p:ph idx="1"/>
          </p:nvPr>
        </p:nvSpPr>
        <p:spPr>
          <a:xfrm>
            <a:off x="762000" y="1828800"/>
            <a:ext cx="7696200" cy="4162136"/>
          </a:xfrm>
        </p:spPr>
        <p:txBody>
          <a:bodyPr>
            <a:normAutofit/>
          </a:bodyPr>
          <a:lstStyle/>
          <a:p>
            <a:pPr marL="114300" indent="0">
              <a:spcBef>
                <a:spcPct val="0"/>
              </a:spcBef>
              <a:buNone/>
            </a:pPr>
            <a:r>
              <a:rPr lang="en-US" sz="2200" u="sng" spc="-100" dirty="0">
                <a:solidFill>
                  <a:schemeClr val="tx2"/>
                </a:solidFill>
                <a:latin typeface="Cambria" panose="02040503050406030204" pitchFamily="18" charset="0"/>
                <a:ea typeface="Cambria" panose="02040503050406030204" pitchFamily="18" charset="0"/>
                <a:cs typeface="Calibri" panose="020F0502020204030204" pitchFamily="34" charset="0"/>
              </a:rPr>
              <a:t>Tacoma Public Schools</a:t>
            </a:r>
          </a:p>
          <a:p>
            <a:r>
              <a:rPr lang="en-US" sz="2200" dirty="0">
                <a:solidFill>
                  <a:schemeClr val="tx2"/>
                </a:solidFill>
                <a:latin typeface="Calibri" panose="020F0502020204030204" pitchFamily="34" charset="0"/>
                <a:ea typeface="Cambria" panose="02040503050406030204" pitchFamily="18" charset="0"/>
                <a:cs typeface="Calibri" panose="020F0502020204030204" pitchFamily="34" charset="0"/>
              </a:rPr>
              <a:t> Morris Aldridge – Executive Director of Planning and Construction</a:t>
            </a:r>
          </a:p>
          <a:p>
            <a:r>
              <a:rPr lang="en-US" sz="2200" dirty="0">
                <a:solidFill>
                  <a:schemeClr val="tx2"/>
                </a:solidFill>
                <a:latin typeface="Calibri" panose="020F0502020204030204" pitchFamily="34" charset="0"/>
                <a:ea typeface="Cambria" panose="02040503050406030204" pitchFamily="18" charset="0"/>
                <a:cs typeface="Calibri" panose="020F0502020204030204" pitchFamily="34" charset="0"/>
              </a:rPr>
              <a:t> </a:t>
            </a:r>
            <a:r>
              <a:rPr lang="en-US" sz="2200" u="sng" dirty="0">
                <a:solidFill>
                  <a:schemeClr val="tx2"/>
                </a:solidFill>
                <a:latin typeface="Cambria" panose="02040503050406030204" pitchFamily="18" charset="0"/>
                <a:ea typeface="Cambria" panose="02040503050406030204" pitchFamily="18" charset="0"/>
                <a:cs typeface="Calibri" panose="020F0502020204030204" pitchFamily="34" charset="0"/>
              </a:rPr>
              <a:t>Parametrix</a:t>
            </a:r>
          </a:p>
          <a:p>
            <a:r>
              <a:rPr lang="en-US" sz="2200" dirty="0">
                <a:solidFill>
                  <a:schemeClr val="tx2"/>
                </a:solidFill>
                <a:latin typeface="Calibri" panose="020F0502020204030204" pitchFamily="34" charset="0"/>
                <a:ea typeface="Cambria" panose="02040503050406030204" pitchFamily="18" charset="0"/>
                <a:cs typeface="Calibri" panose="020F0502020204030204" pitchFamily="34" charset="0"/>
              </a:rPr>
              <a:t> Jim Dugan – Alternative Project Delivery Program Advisor</a:t>
            </a:r>
          </a:p>
          <a:p>
            <a:r>
              <a:rPr lang="en-US" sz="2200" dirty="0">
                <a:solidFill>
                  <a:schemeClr val="tx2"/>
                </a:solidFill>
                <a:latin typeface="Calibri" panose="020F0502020204030204" pitchFamily="34" charset="0"/>
                <a:ea typeface="Cambria" panose="02040503050406030204" pitchFamily="18" charset="0"/>
                <a:cs typeface="Calibri" panose="020F0502020204030204" pitchFamily="34" charset="0"/>
              </a:rPr>
              <a:t> Dan Cody – Design Build Procurement and Advisory </a:t>
            </a:r>
          </a:p>
          <a:p>
            <a:r>
              <a:rPr lang="en-US" sz="2200" dirty="0">
                <a:solidFill>
                  <a:schemeClr val="tx2"/>
                </a:solidFill>
                <a:latin typeface="Calibri" panose="020F0502020204030204" pitchFamily="34" charset="0"/>
                <a:ea typeface="Cambria" panose="02040503050406030204" pitchFamily="18" charset="0"/>
                <a:cs typeface="Calibri" panose="020F0502020204030204" pitchFamily="34" charset="0"/>
              </a:rPr>
              <a:t> Dale Stafford – Project Manager/Construction Manager</a:t>
            </a:r>
          </a:p>
          <a:p>
            <a:r>
              <a:rPr lang="en-US" sz="2200" dirty="0">
                <a:solidFill>
                  <a:schemeClr val="tx2"/>
                </a:solidFill>
                <a:latin typeface="Calibri" panose="020F0502020204030204" pitchFamily="34" charset="0"/>
                <a:ea typeface="Cambria" panose="02040503050406030204" pitchFamily="18" charset="0"/>
                <a:cs typeface="Calibri" panose="020F0502020204030204" pitchFamily="34" charset="0"/>
              </a:rPr>
              <a:t> Maggie Anderson – Project Documentation Controls  </a:t>
            </a:r>
            <a:endParaRPr lang="en-US" sz="2200" dirty="0">
              <a:solidFill>
                <a:srgbClr val="FF0000"/>
              </a:solidFill>
              <a:latin typeface="Calibri" panose="020F0502020204030204" pitchFamily="34" charset="0"/>
              <a:ea typeface="Cambria" panose="02040503050406030204" pitchFamily="18" charset="0"/>
              <a:cs typeface="Calibri" panose="020F0502020204030204" pitchFamily="34" charset="0"/>
            </a:endParaRPr>
          </a:p>
          <a:p>
            <a:endParaRPr lang="en-US" dirty="0">
              <a:solidFill>
                <a:schemeClr val="tx2"/>
              </a:solidFill>
            </a:endParaRPr>
          </a:p>
        </p:txBody>
      </p:sp>
      <p:pic>
        <p:nvPicPr>
          <p:cNvPr id="4" name="Picture 3">
            <a:extLst>
              <a:ext uri="{FF2B5EF4-FFF2-40B4-BE49-F238E27FC236}">
                <a16:creationId xmlns:a16="http://schemas.microsoft.com/office/drawing/2014/main" id="{A61953AD-8F0B-42F4-A442-47F70A5C68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391400" y="5990936"/>
            <a:ext cx="1197326" cy="409864"/>
          </a:xfrm>
          <a:prstGeom prst="rect">
            <a:avLst/>
          </a:prstGeom>
        </p:spPr>
      </p:pic>
    </p:spTree>
    <p:extLst>
      <p:ext uri="{BB962C8B-B14F-4D97-AF65-F5344CB8AC3E}">
        <p14:creationId xmlns:p14="http://schemas.microsoft.com/office/powerpoint/2010/main" val="1596801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447800" y="838200"/>
            <a:ext cx="6096000" cy="3733800"/>
          </a:xfrm>
        </p:spPr>
        <p:txBody>
          <a:bodyPr/>
          <a:lstStyle/>
          <a:p>
            <a:pPr algn="ctr"/>
            <a:br>
              <a:rPr lang="en-US" dirty="0">
                <a:latin typeface="Cambria" panose="02040503050406030204" pitchFamily="18" charset="0"/>
                <a:ea typeface="Cambria" panose="02040503050406030204" pitchFamily="18" charset="0"/>
              </a:rPr>
            </a:br>
            <a:br>
              <a:rPr lang="en-US" dirty="0">
                <a:latin typeface="Cambria" panose="02040503050406030204" pitchFamily="18" charset="0"/>
                <a:ea typeface="Cambria" panose="02040503050406030204" pitchFamily="18" charset="0"/>
              </a:rPr>
            </a:br>
            <a:br>
              <a:rPr lang="en-US" dirty="0">
                <a:latin typeface="Cambria" panose="02040503050406030204" pitchFamily="18" charset="0"/>
                <a:ea typeface="Cambria" panose="02040503050406030204" pitchFamily="18" charset="0"/>
              </a:rPr>
            </a:b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Thank you</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473" y="1066800"/>
            <a:ext cx="3599053" cy="1524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416" y="5471334"/>
            <a:ext cx="4319166" cy="548466"/>
          </a:xfrm>
          <a:prstGeom prst="rect">
            <a:avLst/>
          </a:prstGeom>
        </p:spPr>
      </p:pic>
    </p:spTree>
    <p:extLst>
      <p:ext uri="{BB962C8B-B14F-4D97-AF65-F5344CB8AC3E}">
        <p14:creationId xmlns:p14="http://schemas.microsoft.com/office/powerpoint/2010/main" val="404670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5216"/>
            <a:ext cx="8153400" cy="1499616"/>
          </a:xfrm>
        </p:spPr>
        <p:txBody>
          <a:bodyPr/>
          <a:lstStyle/>
          <a:p>
            <a:r>
              <a:rPr lang="en-US" dirty="0">
                <a:latin typeface="Cambria" panose="02040503050406030204" pitchFamily="18" charset="0"/>
                <a:ea typeface="Cambria" panose="02040503050406030204" pitchFamily="18" charset="0"/>
              </a:rPr>
              <a:t>Additional Team Members</a:t>
            </a:r>
          </a:p>
        </p:txBody>
      </p:sp>
      <p:sp>
        <p:nvSpPr>
          <p:cNvPr id="3" name="Content Placeholder 2"/>
          <p:cNvSpPr>
            <a:spLocks noGrp="1"/>
          </p:cNvSpPr>
          <p:nvPr>
            <p:ph idx="1"/>
          </p:nvPr>
        </p:nvSpPr>
        <p:spPr>
          <a:xfrm>
            <a:off x="457200" y="1600200"/>
            <a:ext cx="7620000" cy="4572000"/>
          </a:xfrm>
        </p:spPr>
        <p:txBody>
          <a:bodyPr>
            <a:normAutofit/>
          </a:bodyPr>
          <a:lstStyle/>
          <a:p>
            <a:endParaRPr lang="en-US" dirty="0">
              <a:solidFill>
                <a:schemeClr val="tx2"/>
              </a:solidFill>
            </a:endParaRPr>
          </a:p>
          <a:p>
            <a:pPr marL="114300" indent="0">
              <a:buNone/>
            </a:pPr>
            <a:r>
              <a:rPr lang="en-US" u="sng" spc="-100" dirty="0">
                <a:solidFill>
                  <a:schemeClr val="tx2"/>
                </a:solidFill>
              </a:rPr>
              <a:t>Tacoma Public Schools</a:t>
            </a:r>
            <a:endParaRPr lang="en-US" dirty="0">
              <a:solidFill>
                <a:schemeClr val="tx2"/>
              </a:solidFill>
            </a:endParaRPr>
          </a:p>
          <a:p>
            <a:r>
              <a:rPr lang="en-US" dirty="0">
                <a:solidFill>
                  <a:schemeClr val="tx2"/>
                </a:solidFill>
              </a:rPr>
              <a:t>Chris Williams – Chief Operating Officer</a:t>
            </a:r>
          </a:p>
          <a:p>
            <a:pPr marL="114300" indent="0">
              <a:buNone/>
            </a:pPr>
            <a:endParaRPr lang="en-US" dirty="0">
              <a:solidFill>
                <a:schemeClr val="tx2"/>
              </a:solidFill>
            </a:endParaRPr>
          </a:p>
          <a:p>
            <a:pPr marL="114300" indent="0">
              <a:buNone/>
            </a:pPr>
            <a:r>
              <a:rPr lang="en-US" u="sng" dirty="0">
                <a:solidFill>
                  <a:schemeClr val="tx2"/>
                </a:solidFill>
              </a:rPr>
              <a:t>Perkins Coie</a:t>
            </a:r>
          </a:p>
          <a:p>
            <a:r>
              <a:rPr lang="en-US" dirty="0">
                <a:solidFill>
                  <a:schemeClr val="tx2"/>
                </a:solidFill>
              </a:rPr>
              <a:t>Graehm Wallace – External D/B Legal Counsel</a:t>
            </a:r>
          </a:p>
          <a:p>
            <a:pPr marL="114300" indent="0">
              <a:buNone/>
            </a:pPr>
            <a:endParaRPr lang="en-US" dirty="0">
              <a:solidFill>
                <a:schemeClr val="tx2"/>
              </a:solidFill>
            </a:endParaRPr>
          </a:p>
        </p:txBody>
      </p:sp>
      <p:pic>
        <p:nvPicPr>
          <p:cNvPr id="4" name="Picture 3">
            <a:extLst>
              <a:ext uri="{FF2B5EF4-FFF2-40B4-BE49-F238E27FC236}">
                <a16:creationId xmlns:a16="http://schemas.microsoft.com/office/drawing/2014/main" id="{C1B003B5-452D-41CA-BC8A-15DB623FB4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239000" y="6385242"/>
            <a:ext cx="1197326" cy="409864"/>
          </a:xfrm>
          <a:prstGeom prst="rect">
            <a:avLst/>
          </a:prstGeom>
        </p:spPr>
      </p:pic>
    </p:spTree>
    <p:extLst>
      <p:ext uri="{BB962C8B-B14F-4D97-AF65-F5344CB8AC3E}">
        <p14:creationId xmlns:p14="http://schemas.microsoft.com/office/powerpoint/2010/main" val="345920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19784"/>
          </a:xfrm>
        </p:spPr>
        <p:txBody>
          <a:bodyPr/>
          <a:lstStyle/>
          <a:p>
            <a:r>
              <a:rPr lang="en-US" dirty="0">
                <a:latin typeface="Cambria" panose="02040503050406030204" pitchFamily="18" charset="0"/>
                <a:ea typeface="Cambria" panose="02040503050406030204" pitchFamily="18" charset="0"/>
              </a:rPr>
              <a:t>Tacoma Public Schools</a:t>
            </a:r>
          </a:p>
        </p:txBody>
      </p:sp>
      <p:sp>
        <p:nvSpPr>
          <p:cNvPr id="3" name="Content Placeholder 2"/>
          <p:cNvSpPr>
            <a:spLocks noGrp="1"/>
          </p:cNvSpPr>
          <p:nvPr>
            <p:ph idx="1"/>
          </p:nvPr>
        </p:nvSpPr>
        <p:spPr>
          <a:xfrm>
            <a:off x="768096" y="1905000"/>
            <a:ext cx="7290055" cy="4404360"/>
          </a:xfrm>
        </p:spPr>
        <p:txBody>
          <a:bodyPr>
            <a:normAutofit fontScale="92500" lnSpcReduction="20000"/>
          </a:bodyPr>
          <a:lstStyle/>
          <a:p>
            <a:r>
              <a:rPr lang="en-US" sz="2400" dirty="0">
                <a:solidFill>
                  <a:schemeClr val="tx2"/>
                </a:solidFill>
                <a:latin typeface="Calibri" panose="020F0502020204030204" pitchFamily="34" charset="0"/>
                <a:cs typeface="Calibri" panose="020F0502020204030204" pitchFamily="34" charset="0"/>
              </a:rPr>
              <a:t>Founded in 1869</a:t>
            </a:r>
          </a:p>
          <a:p>
            <a:r>
              <a:rPr lang="en-US" sz="2400" dirty="0">
                <a:solidFill>
                  <a:schemeClr val="tx2"/>
                </a:solidFill>
                <a:latin typeface="Calibri" panose="020F0502020204030204" pitchFamily="34" charset="0"/>
                <a:cs typeface="Calibri" panose="020F0502020204030204" pitchFamily="34" charset="0"/>
              </a:rPr>
              <a:t>Comprised of:  </a:t>
            </a:r>
          </a:p>
          <a:p>
            <a:pPr lvl="2">
              <a:buFont typeface="Wingdings" panose="05000000000000000000" pitchFamily="2" charset="2"/>
              <a:buChar char="q"/>
            </a:pPr>
            <a:r>
              <a:rPr lang="en-US" sz="2400" dirty="0">
                <a:solidFill>
                  <a:schemeClr val="tx2"/>
                </a:solidFill>
                <a:latin typeface="Calibri" panose="020F0502020204030204" pitchFamily="34" charset="0"/>
                <a:cs typeface="Calibri" panose="020F0502020204030204" pitchFamily="34" charset="0"/>
              </a:rPr>
              <a:t>36 Elementary Schools</a:t>
            </a:r>
          </a:p>
          <a:p>
            <a:pPr lvl="2">
              <a:buFont typeface="Wingdings" panose="05000000000000000000" pitchFamily="2" charset="2"/>
              <a:buChar char="q"/>
            </a:pPr>
            <a:r>
              <a:rPr lang="en-US" sz="2400" dirty="0">
                <a:solidFill>
                  <a:schemeClr val="tx2"/>
                </a:solidFill>
                <a:latin typeface="Calibri" panose="020F0502020204030204" pitchFamily="34" charset="0"/>
                <a:cs typeface="Calibri" panose="020F0502020204030204" pitchFamily="34" charset="0"/>
              </a:rPr>
              <a:t>11 Middle Schools</a:t>
            </a:r>
          </a:p>
          <a:p>
            <a:pPr lvl="2">
              <a:buFont typeface="Wingdings" panose="05000000000000000000" pitchFamily="2" charset="2"/>
              <a:buChar char="q"/>
            </a:pPr>
            <a:r>
              <a:rPr lang="en-US" sz="2400" dirty="0">
                <a:solidFill>
                  <a:schemeClr val="tx2"/>
                </a:solidFill>
                <a:latin typeface="Calibri" panose="020F0502020204030204" pitchFamily="34" charset="0"/>
                <a:cs typeface="Calibri" panose="020F0502020204030204" pitchFamily="34" charset="0"/>
              </a:rPr>
              <a:t>10 High Schools</a:t>
            </a:r>
          </a:p>
          <a:p>
            <a:pPr lvl="2">
              <a:buFont typeface="Wingdings" panose="05000000000000000000" pitchFamily="2" charset="2"/>
              <a:buChar char="q"/>
            </a:pPr>
            <a:r>
              <a:rPr lang="en-US" sz="2400" dirty="0">
                <a:solidFill>
                  <a:schemeClr val="tx2"/>
                </a:solidFill>
                <a:latin typeface="Calibri" panose="020F0502020204030204" pitchFamily="34" charset="0"/>
                <a:cs typeface="Calibri" panose="020F0502020204030204" pitchFamily="34" charset="0"/>
              </a:rPr>
              <a:t>Numerous Special Programs</a:t>
            </a:r>
          </a:p>
          <a:p>
            <a:r>
              <a:rPr lang="en-US" sz="2400" dirty="0">
                <a:solidFill>
                  <a:schemeClr val="tx2"/>
                </a:solidFill>
                <a:latin typeface="Calibri" panose="020F0502020204030204" pitchFamily="34" charset="0"/>
                <a:cs typeface="Calibri" panose="020F0502020204030204" pitchFamily="34" charset="0"/>
              </a:rPr>
              <a:t>4</a:t>
            </a:r>
            <a:r>
              <a:rPr lang="en-US" sz="2400" baseline="30000" dirty="0">
                <a:solidFill>
                  <a:schemeClr val="tx2"/>
                </a:solidFill>
                <a:latin typeface="Calibri" panose="020F0502020204030204" pitchFamily="34" charset="0"/>
                <a:cs typeface="Calibri" panose="020F0502020204030204" pitchFamily="34" charset="0"/>
              </a:rPr>
              <a:t>th</a:t>
            </a:r>
            <a:r>
              <a:rPr lang="en-US" sz="2400" dirty="0">
                <a:solidFill>
                  <a:schemeClr val="tx2"/>
                </a:solidFill>
                <a:latin typeface="Calibri" panose="020F0502020204030204" pitchFamily="34" charset="0"/>
                <a:cs typeface="Calibri" panose="020F0502020204030204" pitchFamily="34" charset="0"/>
              </a:rPr>
              <a:t> largest school district in the State of Washington</a:t>
            </a:r>
          </a:p>
          <a:p>
            <a:r>
              <a:rPr lang="en-US" sz="2400" dirty="0">
                <a:solidFill>
                  <a:schemeClr val="tx2"/>
                </a:solidFill>
                <a:latin typeface="Calibri" panose="020F0502020204030204" pitchFamily="34" charset="0"/>
                <a:cs typeface="Calibri" panose="020F0502020204030204" pitchFamily="34" charset="0"/>
              </a:rPr>
              <a:t>Approximately 30,000 students</a:t>
            </a:r>
          </a:p>
          <a:p>
            <a:r>
              <a:rPr lang="en-US" sz="2400" dirty="0">
                <a:solidFill>
                  <a:schemeClr val="tx2"/>
                </a:solidFill>
                <a:latin typeface="Calibri" panose="020F0502020204030204" pitchFamily="34" charset="0"/>
                <a:cs typeface="Calibri" panose="020F0502020204030204" pitchFamily="34" charset="0"/>
              </a:rPr>
              <a:t>Over 5,000 employees</a:t>
            </a:r>
          </a:p>
          <a:p>
            <a:r>
              <a:rPr lang="en-US" sz="2400" dirty="0">
                <a:solidFill>
                  <a:schemeClr val="tx2"/>
                </a:solidFill>
                <a:latin typeface="Calibri" panose="020F0502020204030204" pitchFamily="34" charset="0"/>
                <a:cs typeface="Calibri" panose="020F0502020204030204" pitchFamily="34" charset="0"/>
              </a:rPr>
              <a:t>Serving Pre-K thru 12</a:t>
            </a:r>
            <a:r>
              <a:rPr lang="en-US" sz="2400" baseline="30000" dirty="0">
                <a:solidFill>
                  <a:schemeClr val="tx2"/>
                </a:solidFill>
                <a:latin typeface="Calibri" panose="020F0502020204030204" pitchFamily="34" charset="0"/>
                <a:cs typeface="Calibri" panose="020F0502020204030204" pitchFamily="34" charset="0"/>
              </a:rPr>
              <a:t>th</a:t>
            </a:r>
            <a:r>
              <a:rPr lang="en-US" sz="2400" dirty="0">
                <a:solidFill>
                  <a:schemeClr val="tx2"/>
                </a:solidFill>
                <a:latin typeface="Calibri" panose="020F0502020204030204" pitchFamily="34" charset="0"/>
                <a:cs typeface="Calibri" panose="020F0502020204030204" pitchFamily="34" charset="0"/>
              </a:rPr>
              <a:t> grade</a:t>
            </a:r>
          </a:p>
          <a:p>
            <a:r>
              <a:rPr lang="en-US" sz="2400" dirty="0">
                <a:solidFill>
                  <a:schemeClr val="tx2"/>
                </a:solidFill>
                <a:latin typeface="Calibri" panose="020F0502020204030204" pitchFamily="34" charset="0"/>
                <a:cs typeface="Calibri" panose="020F0502020204030204" pitchFamily="34" charset="0"/>
              </a:rPr>
              <a:t>One of the largest employers in Tacoma</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81470966-D42D-4D3B-8C9A-28916C57B6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239000" y="6420770"/>
            <a:ext cx="1197326" cy="409864"/>
          </a:xfrm>
          <a:prstGeom prst="rect">
            <a:avLst/>
          </a:prstGeom>
        </p:spPr>
      </p:pic>
    </p:spTree>
    <p:extLst>
      <p:ext uri="{BB962C8B-B14F-4D97-AF65-F5344CB8AC3E}">
        <p14:creationId xmlns:p14="http://schemas.microsoft.com/office/powerpoint/2010/main" val="280761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375904" cy="1395984"/>
          </a:xfrm>
        </p:spPr>
        <p:txBody>
          <a:bodyPr>
            <a:noAutofit/>
          </a:bodyPr>
          <a:lstStyle/>
          <a:p>
            <a:r>
              <a:rPr lang="en-US" sz="4000" dirty="0">
                <a:latin typeface="Cambria" panose="02040503050406030204" pitchFamily="18" charset="0"/>
                <a:ea typeface="Cambria" panose="02040503050406030204" pitchFamily="18" charset="0"/>
              </a:rPr>
              <a:t>Business Equity:</a:t>
            </a:r>
            <a:br>
              <a:rPr lang="en-US" sz="4000" dirty="0">
                <a:latin typeface="Cambria" panose="02040503050406030204" pitchFamily="18" charset="0"/>
                <a:ea typeface="Cambria" panose="02040503050406030204" pitchFamily="18" charset="0"/>
              </a:rPr>
            </a:br>
            <a:r>
              <a:rPr lang="en-US" sz="4000" dirty="0">
                <a:latin typeface="Cambria" panose="02040503050406030204" pitchFamily="18" charset="0"/>
                <a:ea typeface="Cambria" panose="02040503050406030204" pitchFamily="18" charset="0"/>
              </a:rPr>
              <a:t>TPS Community Inclusion Plan</a:t>
            </a:r>
          </a:p>
        </p:txBody>
      </p:sp>
      <p:sp>
        <p:nvSpPr>
          <p:cNvPr id="4" name="Content Placeholder 2"/>
          <p:cNvSpPr>
            <a:spLocks noGrp="1"/>
          </p:cNvSpPr>
          <p:nvPr>
            <p:ph idx="1"/>
          </p:nvPr>
        </p:nvSpPr>
        <p:spPr>
          <a:xfrm>
            <a:off x="768096" y="2084832"/>
            <a:ext cx="7994904" cy="4087368"/>
          </a:xfrm>
        </p:spPr>
        <p:txBody>
          <a:bodyPr>
            <a:noAutofit/>
          </a:bodyPr>
          <a:lstStyle/>
          <a:p>
            <a:pPr marL="0" indent="0">
              <a:buNone/>
            </a:pPr>
            <a:r>
              <a:rPr lang="en-US" sz="2200" dirty="0">
                <a:latin typeface="Calibri" panose="020F0502020204030204" pitchFamily="34" charset="0"/>
                <a:cs typeface="Calibri" panose="020F0502020204030204" pitchFamily="34" charset="0"/>
              </a:rPr>
              <a:t>Tacoma Public Schools is committed to Community Inclusion, as partnerships are critical to student education and community health and sustainability.</a:t>
            </a:r>
          </a:p>
          <a:p>
            <a:pPr marL="0" indent="0">
              <a:buNone/>
            </a:pPr>
            <a:r>
              <a:rPr lang="en-US" sz="2200" dirty="0">
                <a:latin typeface="Calibri" panose="020F0502020204030204" pitchFamily="34" charset="0"/>
                <a:cs typeface="Calibri" panose="020F0502020204030204" pitchFamily="34" charset="0"/>
              </a:rPr>
              <a:t>In 2018, Tacoma Public Schools committed to:</a:t>
            </a:r>
          </a:p>
          <a:p>
            <a:pPr lvl="1"/>
            <a:r>
              <a:rPr lang="en-US" sz="2200" dirty="0">
                <a:latin typeface="Calibri" panose="020F0502020204030204" pitchFamily="34" charset="0"/>
                <a:cs typeface="Calibri" panose="020F0502020204030204" pitchFamily="34" charset="0"/>
              </a:rPr>
              <a:t>Maintain and increase contracts with local businesses by:</a:t>
            </a:r>
          </a:p>
          <a:p>
            <a:pPr lvl="2"/>
            <a:r>
              <a:rPr lang="en-US" sz="2200" dirty="0">
                <a:latin typeface="Calibri" panose="020F0502020204030204" pitchFamily="34" charset="0"/>
                <a:cs typeface="Calibri" panose="020F0502020204030204" pitchFamily="34" charset="0"/>
              </a:rPr>
              <a:t>Increasing local share of total construction from 15% to 30%</a:t>
            </a:r>
            <a:endParaRPr lang="en-US" sz="2200" dirty="0">
              <a:solidFill>
                <a:srgbClr val="C00000"/>
              </a:solidFill>
              <a:latin typeface="Calibri" panose="020F0502020204030204" pitchFamily="34" charset="0"/>
              <a:cs typeface="Calibri" panose="020F0502020204030204" pitchFamily="34" charset="0"/>
            </a:endParaRPr>
          </a:p>
          <a:p>
            <a:pPr lvl="1"/>
            <a:r>
              <a:rPr lang="en-US" sz="2200" dirty="0">
                <a:latin typeface="Calibri" panose="020F0502020204030204" pitchFamily="34" charset="0"/>
                <a:cs typeface="Calibri" panose="020F0502020204030204" pitchFamily="34" charset="0"/>
              </a:rPr>
              <a:t>Adopt Governor’s diverse business goals, including:</a:t>
            </a:r>
          </a:p>
          <a:p>
            <a:pPr lvl="2"/>
            <a:r>
              <a:rPr lang="en-US" sz="2200" dirty="0">
                <a:latin typeface="Calibri" panose="020F0502020204030204" pitchFamily="34" charset="0"/>
                <a:cs typeface="Calibri" panose="020F0502020204030204" pitchFamily="34" charset="0"/>
              </a:rPr>
              <a:t>10% Minority-Owned Business Enterprises,</a:t>
            </a:r>
          </a:p>
          <a:p>
            <a:pPr lvl="2"/>
            <a:r>
              <a:rPr lang="en-US" sz="2200" dirty="0">
                <a:latin typeface="Calibri" panose="020F0502020204030204" pitchFamily="34" charset="0"/>
                <a:cs typeface="Calibri" panose="020F0502020204030204" pitchFamily="34" charset="0"/>
              </a:rPr>
              <a:t>6% Woman-Owner Business Enterprises, and</a:t>
            </a:r>
          </a:p>
          <a:p>
            <a:pPr lvl="2"/>
            <a:r>
              <a:rPr lang="en-US" sz="2200" dirty="0">
                <a:latin typeface="Calibri" panose="020F0502020204030204" pitchFamily="34" charset="0"/>
                <a:cs typeface="Calibri" panose="020F0502020204030204" pitchFamily="34" charset="0"/>
              </a:rPr>
              <a:t>5% Small Business Enterprises (SBE)</a:t>
            </a:r>
          </a:p>
        </p:txBody>
      </p:sp>
      <p:pic>
        <p:nvPicPr>
          <p:cNvPr id="5" name="Picture 4">
            <a:extLst>
              <a:ext uri="{FF2B5EF4-FFF2-40B4-BE49-F238E27FC236}">
                <a16:creationId xmlns:a16="http://schemas.microsoft.com/office/drawing/2014/main" id="{F514346A-C87A-4EC2-9756-892D08FFD2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315200" y="6187736"/>
            <a:ext cx="1197326" cy="409864"/>
          </a:xfrm>
          <a:prstGeom prst="rect">
            <a:avLst/>
          </a:prstGeom>
        </p:spPr>
      </p:pic>
    </p:spTree>
    <p:extLst>
      <p:ext uri="{BB962C8B-B14F-4D97-AF65-F5344CB8AC3E}">
        <p14:creationId xmlns:p14="http://schemas.microsoft.com/office/powerpoint/2010/main" val="49033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4B43-B38B-4D07-8BF7-8AA42E7847B8}"/>
              </a:ext>
            </a:extLst>
          </p:cNvPr>
          <p:cNvSpPr>
            <a:spLocks noGrp="1"/>
          </p:cNvSpPr>
          <p:nvPr>
            <p:ph type="title"/>
          </p:nvPr>
        </p:nvSpPr>
        <p:spPr>
          <a:xfrm>
            <a:off x="768096" y="585216"/>
            <a:ext cx="8375904" cy="1395984"/>
          </a:xfrm>
        </p:spPr>
        <p:txBody>
          <a:bodyPr>
            <a:normAutofit/>
          </a:bodyPr>
          <a:lstStyle/>
          <a:p>
            <a:r>
              <a:rPr lang="en-US" sz="3600" dirty="0">
                <a:latin typeface="Cambria" panose="02040503050406030204" pitchFamily="18" charset="0"/>
                <a:ea typeface="Cambria" panose="02040503050406030204" pitchFamily="18" charset="0"/>
              </a:rPr>
              <a:t>Business Equity:</a:t>
            </a:r>
            <a:br>
              <a:rPr lang="en-US"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TPS Community Inclusion Results</a:t>
            </a:r>
            <a:endParaRPr lang="en-US" sz="3600" dirty="0"/>
          </a:p>
        </p:txBody>
      </p:sp>
      <p:sp>
        <p:nvSpPr>
          <p:cNvPr id="3" name="Content Placeholder 2">
            <a:extLst>
              <a:ext uri="{FF2B5EF4-FFF2-40B4-BE49-F238E27FC236}">
                <a16:creationId xmlns:a16="http://schemas.microsoft.com/office/drawing/2014/main" id="{BD9B2A97-C136-44E9-AECD-C9CB4DEB4B92}"/>
              </a:ext>
            </a:extLst>
          </p:cNvPr>
          <p:cNvSpPr>
            <a:spLocks noGrp="1"/>
          </p:cNvSpPr>
          <p:nvPr>
            <p:ph idx="1"/>
          </p:nvPr>
        </p:nvSpPr>
        <p:spPr>
          <a:xfrm>
            <a:off x="609600" y="2061614"/>
            <a:ext cx="7690104" cy="3962400"/>
          </a:xfrm>
        </p:spPr>
        <p:txBody>
          <a:bodyPr>
            <a:normAutofit fontScale="85000" lnSpcReduction="20000"/>
          </a:bodyPr>
          <a:lstStyle/>
          <a:p>
            <a:pPr lvl="0"/>
            <a:r>
              <a:rPr lang="en-US" sz="2400" dirty="0">
                <a:latin typeface="Calibri" panose="020F0502020204030204" pitchFamily="34" charset="0"/>
                <a:cs typeface="Calibri" panose="020F0502020204030204" pitchFamily="34" charset="0"/>
              </a:rPr>
              <a:t>The Tacoma Public Schools actual performance against goals beginning in 2017 and summarized as of YTD 2020 is as follows:</a:t>
            </a:r>
          </a:p>
          <a:p>
            <a:pPr lvl="0"/>
            <a:r>
              <a:rPr lang="en-US" sz="2400" dirty="0">
                <a:latin typeface="Calibri" panose="020F0502020204030204" pitchFamily="34" charset="0"/>
                <a:cs typeface="Calibri" panose="020F0502020204030204" pitchFamily="34" charset="0"/>
              </a:rPr>
              <a:t>MBE	              Goal: 10%       Actual: 25.3%       Actual/Goal: 253%</a:t>
            </a:r>
          </a:p>
          <a:p>
            <a:pPr lvl="0"/>
            <a:r>
              <a:rPr lang="en-US" sz="2400" dirty="0">
                <a:latin typeface="Calibri" panose="020F0502020204030204" pitchFamily="34" charset="0"/>
                <a:cs typeface="Calibri" panose="020F0502020204030204" pitchFamily="34" charset="0"/>
              </a:rPr>
              <a:t>WBE	              Goal:   6%       Actual:    8.2%      Actual/Goal: 137%</a:t>
            </a:r>
          </a:p>
          <a:p>
            <a:pPr lvl="0"/>
            <a:r>
              <a:rPr lang="en-US" sz="2400" dirty="0">
                <a:latin typeface="Calibri" panose="020F0502020204030204" pitchFamily="34" charset="0"/>
                <a:cs typeface="Calibri" panose="020F0502020204030204" pitchFamily="34" charset="0"/>
              </a:rPr>
              <a:t>SBE	              Goal:   5%       Actual: 12.2%       Actual/Goal: 244%</a:t>
            </a:r>
          </a:p>
          <a:p>
            <a:pPr lvl="0"/>
            <a:r>
              <a:rPr lang="en-US" sz="2400" dirty="0">
                <a:latin typeface="Calibri" panose="020F0502020204030204" pitchFamily="34" charset="0"/>
                <a:cs typeface="Calibri" panose="020F0502020204030204" pitchFamily="34" charset="0"/>
              </a:rPr>
              <a:t>Local Share        Goal: 30%       Actual: 64%          Actual/Goal:  213%	</a:t>
            </a:r>
          </a:p>
          <a:p>
            <a:pPr marL="0" lvl="0" indent="0">
              <a:buNone/>
            </a:pPr>
            <a:r>
              <a:rPr lang="en-US" sz="2400" b="1" dirty="0">
                <a:latin typeface="Calibri" panose="020F0502020204030204" pitchFamily="34" charset="0"/>
                <a:cs typeface="Calibri" panose="020F0502020204030204" pitchFamily="34" charset="0"/>
              </a:rPr>
              <a:t> </a:t>
            </a:r>
            <a:r>
              <a:rPr lang="en-US" sz="2400" b="1" u="sng" dirty="0">
                <a:latin typeface="Calibri" panose="020F0502020204030204" pitchFamily="34" charset="0"/>
                <a:cs typeface="Calibri" panose="020F0502020204030204" pitchFamily="34" charset="0"/>
              </a:rPr>
              <a:t>Apprenticeships </a:t>
            </a:r>
          </a:p>
          <a:p>
            <a:pPr lvl="0"/>
            <a:r>
              <a:rPr lang="en-US" sz="2400" dirty="0">
                <a:latin typeface="Calibri" panose="020F0502020204030204" pitchFamily="34" charset="0"/>
                <a:cs typeface="Calibri" panose="020F0502020204030204" pitchFamily="34" charset="0"/>
              </a:rPr>
              <a:t>All major construction projects are </a:t>
            </a:r>
            <a:r>
              <a:rPr lang="en-US" sz="2400" b="1" dirty="0">
                <a:latin typeface="Calibri" panose="020F0502020204030204" pitchFamily="34" charset="0"/>
                <a:cs typeface="Calibri" panose="020F0502020204030204" pitchFamily="34" charset="0"/>
              </a:rPr>
              <a:t>exceeding</a:t>
            </a:r>
            <a:r>
              <a:rPr lang="en-US" sz="2400" dirty="0">
                <a:latin typeface="Calibri" panose="020F0502020204030204" pitchFamily="34" charset="0"/>
                <a:cs typeface="Calibri" panose="020F0502020204030204" pitchFamily="34" charset="0"/>
              </a:rPr>
              <a:t> apprenticeship utilization requirements</a:t>
            </a:r>
          </a:p>
          <a:p>
            <a:pPr marL="0" lvl="0" indent="0">
              <a:buNone/>
            </a:pPr>
            <a:endParaRPr lang="en-US" sz="2000" dirty="0">
              <a:latin typeface="Calibri" panose="020F0502020204030204" pitchFamily="34" charset="0"/>
              <a:cs typeface="Calibri" panose="020F0502020204030204" pitchFamily="34" charset="0"/>
            </a:endParaRPr>
          </a:p>
          <a:p>
            <a:r>
              <a:rPr lang="en-US" dirty="0"/>
              <a:t> </a:t>
            </a:r>
          </a:p>
        </p:txBody>
      </p:sp>
      <p:pic>
        <p:nvPicPr>
          <p:cNvPr id="4" name="Picture 3">
            <a:extLst>
              <a:ext uri="{FF2B5EF4-FFF2-40B4-BE49-F238E27FC236}">
                <a16:creationId xmlns:a16="http://schemas.microsoft.com/office/drawing/2014/main" id="{85F6D25C-E397-4235-A3E3-B4EBEABB30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365650" y="6104428"/>
            <a:ext cx="1197326" cy="409864"/>
          </a:xfrm>
          <a:prstGeom prst="rect">
            <a:avLst/>
          </a:prstGeom>
        </p:spPr>
      </p:pic>
    </p:spTree>
    <p:extLst>
      <p:ext uri="{BB962C8B-B14F-4D97-AF65-F5344CB8AC3E}">
        <p14:creationId xmlns:p14="http://schemas.microsoft.com/office/powerpoint/2010/main" val="409873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6">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pPr algn="r"/>
            <a:r>
              <a:rPr lang="en-US" sz="3800" kern="1200" cap="all" spc="200" baseline="0">
                <a:solidFill>
                  <a:srgbClr val="FFFFFF"/>
                </a:solidFill>
                <a:latin typeface="+mj-lt"/>
                <a:ea typeface="+mj-ea"/>
                <a:cs typeface="+mj-cs"/>
              </a:rPr>
              <a:t>Capital Project History</a:t>
            </a:r>
          </a:p>
        </p:txBody>
      </p:sp>
      <p:cxnSp>
        <p:nvCxnSpPr>
          <p:cNvPr id="28" name="Straight Connector 20">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4572000" y="2728748"/>
            <a:ext cx="4094602" cy="1401479"/>
          </a:xfrm>
          <a:prstGeom prst="rect">
            <a:avLst/>
          </a:prstGeom>
        </p:spPr>
      </p:pic>
    </p:spTree>
    <p:extLst>
      <p:ext uri="{BB962C8B-B14F-4D97-AF65-F5344CB8AC3E}">
        <p14:creationId xmlns:p14="http://schemas.microsoft.com/office/powerpoint/2010/main" val="353848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685800"/>
            <a:ext cx="7658101" cy="1066800"/>
          </a:xfrm>
        </p:spPr>
        <p:txBody>
          <a:bodyPr>
            <a:noAutofit/>
          </a:bodyPr>
          <a:lstStyle/>
          <a:p>
            <a:r>
              <a:rPr lang="en-US" sz="2800" dirty="0">
                <a:latin typeface="Cambria" panose="02040503050406030204" pitchFamily="18" charset="0"/>
                <a:ea typeface="Cambria" panose="02040503050406030204" pitchFamily="18" charset="0"/>
              </a:rPr>
              <a:t>TPS Project Delivery Experience &amp; Qualifications</a:t>
            </a:r>
          </a:p>
        </p:txBody>
      </p:sp>
      <p:sp>
        <p:nvSpPr>
          <p:cNvPr id="3" name="Content Placeholder 2"/>
          <p:cNvSpPr>
            <a:spLocks noGrp="1"/>
          </p:cNvSpPr>
          <p:nvPr>
            <p:ph idx="1"/>
          </p:nvPr>
        </p:nvSpPr>
        <p:spPr/>
        <p:txBody>
          <a:bodyPr/>
          <a:lstStyle/>
          <a:p>
            <a:pPr marL="685800" lvl="1" indent="-342900"/>
            <a:endParaRPr lang="en-US" dirty="0"/>
          </a:p>
          <a:p>
            <a:endParaRPr lang="en-US" dirty="0"/>
          </a:p>
        </p:txBody>
      </p:sp>
      <p:sp>
        <p:nvSpPr>
          <p:cNvPr id="4" name="Content Placeholder 2"/>
          <p:cNvSpPr txBox="1">
            <a:spLocks/>
          </p:cNvSpPr>
          <p:nvPr/>
        </p:nvSpPr>
        <p:spPr>
          <a:xfrm>
            <a:off x="571499" y="2046799"/>
            <a:ext cx="7486652" cy="386744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solidFill>
                  <a:schemeClr val="tx2"/>
                </a:solidFill>
                <a:latin typeface="Calibri" panose="020F0502020204030204" pitchFamily="34" charset="0"/>
                <a:cs typeface="Calibri" panose="020F0502020204030204" pitchFamily="34" charset="0"/>
              </a:rPr>
              <a:t>Since 2001, TPS has successfully delivered</a:t>
            </a:r>
            <a:r>
              <a:rPr lang="en-US" dirty="0">
                <a:latin typeface="Calibri" panose="020F0502020204030204" pitchFamily="34" charset="0"/>
                <a:cs typeface="Calibri" panose="020F0502020204030204" pitchFamily="34" charset="0"/>
              </a:rPr>
              <a:t> </a:t>
            </a:r>
            <a:r>
              <a:rPr lang="en-US" dirty="0">
                <a:solidFill>
                  <a:schemeClr val="tx2"/>
                </a:solidFill>
                <a:latin typeface="Calibri" panose="020F0502020204030204" pitchFamily="34" charset="0"/>
                <a:cs typeface="Calibri" panose="020F0502020204030204" pitchFamily="34" charset="0"/>
              </a:rPr>
              <a:t>36</a:t>
            </a:r>
            <a:r>
              <a:rPr lang="en-US" dirty="0">
                <a:latin typeface="Calibri" panose="020F0502020204030204" pitchFamily="34" charset="0"/>
                <a:cs typeface="Calibri" panose="020F0502020204030204" pitchFamily="34" charset="0"/>
              </a:rPr>
              <a:t> </a:t>
            </a:r>
            <a:r>
              <a:rPr lang="en-US" dirty="0">
                <a:solidFill>
                  <a:schemeClr val="tx2"/>
                </a:solidFill>
                <a:latin typeface="Calibri" panose="020F0502020204030204" pitchFamily="34" charset="0"/>
                <a:cs typeface="Calibri" panose="020F0502020204030204" pitchFamily="34" charset="0"/>
              </a:rPr>
              <a:t>large capital projects valued at nearly $1.2 billion.   </a:t>
            </a:r>
          </a:p>
          <a:p>
            <a:r>
              <a:rPr lang="en-US" dirty="0">
                <a:solidFill>
                  <a:schemeClr val="tx2"/>
                </a:solidFill>
                <a:latin typeface="Calibri" panose="020F0502020204030204" pitchFamily="34" charset="0"/>
                <a:cs typeface="Calibri" panose="020F0502020204030204" pitchFamily="34" charset="0"/>
              </a:rPr>
              <a:t>Augmenting and Enhancing the internal team – Since 1998 teaming with external consulting teams.</a:t>
            </a:r>
          </a:p>
          <a:p>
            <a:r>
              <a:rPr lang="en-US" dirty="0">
                <a:solidFill>
                  <a:schemeClr val="tx2"/>
                </a:solidFill>
                <a:latin typeface="Calibri" panose="020F0502020204030204" pitchFamily="34" charset="0"/>
                <a:cs typeface="Calibri" panose="020F0502020204030204" pitchFamily="34" charset="0"/>
              </a:rPr>
              <a:t>TPS has developed internal processes and control systems to efficiently plan and execute the work.</a:t>
            </a:r>
          </a:p>
          <a:p>
            <a:r>
              <a:rPr lang="en-US" dirty="0">
                <a:solidFill>
                  <a:schemeClr val="tx2"/>
                </a:solidFill>
                <a:latin typeface="Calibri" panose="020F0502020204030204" pitchFamily="34" charset="0"/>
                <a:cs typeface="Calibri" panose="020F0502020204030204" pitchFamily="34" charset="0"/>
              </a:rPr>
              <a:t>Between 2001 – 2020 TPS has utilized D/B/B (24), GC/CM (8), &amp; D/B (4) methods of project delivery.</a:t>
            </a:r>
          </a:p>
          <a:p>
            <a:pPr marL="114300" indent="0">
              <a:buNone/>
            </a:pPr>
            <a:endParaRPr lang="en-US" dirty="0">
              <a:solidFill>
                <a:schemeClr val="tx2"/>
              </a:solidFill>
            </a:endParaRPr>
          </a:p>
        </p:txBody>
      </p:sp>
      <p:pic>
        <p:nvPicPr>
          <p:cNvPr id="5" name="Picture 4">
            <a:extLst>
              <a:ext uri="{FF2B5EF4-FFF2-40B4-BE49-F238E27FC236}">
                <a16:creationId xmlns:a16="http://schemas.microsoft.com/office/drawing/2014/main" id="{D11852A5-538A-48BE-87F3-ECAA9B7BB9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364237" y="6138697"/>
            <a:ext cx="1197326" cy="409864"/>
          </a:xfrm>
          <a:prstGeom prst="rect">
            <a:avLst/>
          </a:prstGeom>
        </p:spPr>
      </p:pic>
    </p:spTree>
    <p:extLst>
      <p:ext uri="{BB962C8B-B14F-4D97-AF65-F5344CB8AC3E}">
        <p14:creationId xmlns:p14="http://schemas.microsoft.com/office/powerpoint/2010/main" val="1598182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1599</Words>
  <Application>Microsoft Office PowerPoint</Application>
  <PresentationFormat>On-screen Show (4:3)</PresentationFormat>
  <Paragraphs>235</Paragraphs>
  <Slides>30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Cambria</vt:lpstr>
      <vt:lpstr>Tw Cen MT</vt:lpstr>
      <vt:lpstr>Tw Cen MT Condensed</vt:lpstr>
      <vt:lpstr>Wingdings</vt:lpstr>
      <vt:lpstr>Wingdings 3</vt:lpstr>
      <vt:lpstr>Integral</vt:lpstr>
      <vt:lpstr>SYNTHETIC FIELD, TRACK AND TENNIS COURT BUNDLE Project</vt:lpstr>
      <vt:lpstr>Agenda</vt:lpstr>
      <vt:lpstr>Presenting Team</vt:lpstr>
      <vt:lpstr>Additional Team Members</vt:lpstr>
      <vt:lpstr>Tacoma Public Schools</vt:lpstr>
      <vt:lpstr>Business Equity: TPS Community Inclusion Plan</vt:lpstr>
      <vt:lpstr>Business Equity: TPS Community Inclusion Results</vt:lpstr>
      <vt:lpstr>Capital Project History</vt:lpstr>
      <vt:lpstr>TPS Project Delivery Experience &amp; Qualifications</vt:lpstr>
      <vt:lpstr>TPS Public Body Experience: 2001 - 2020</vt:lpstr>
      <vt:lpstr>TPS 2020 Capital Bond Program - $535M (Approved FEB 2020)</vt:lpstr>
      <vt:lpstr>The Project</vt:lpstr>
      <vt:lpstr>Current project Overview</vt:lpstr>
      <vt:lpstr>Project Description</vt:lpstr>
      <vt:lpstr>Project Budget</vt:lpstr>
      <vt:lpstr>Project  Schedule</vt:lpstr>
      <vt:lpstr>Project  Schedule</vt:lpstr>
      <vt:lpstr>Project Schedule</vt:lpstr>
      <vt:lpstr>Why D/B Delivery Method</vt:lpstr>
      <vt:lpstr>Market Conditions</vt:lpstr>
      <vt:lpstr>Market Conditions</vt:lpstr>
      <vt:lpstr>Cost Certainty</vt:lpstr>
      <vt:lpstr> Statutory Compliance </vt:lpstr>
      <vt:lpstr>Public Benefit</vt:lpstr>
      <vt:lpstr>Public Body Qualifications</vt:lpstr>
      <vt:lpstr>Project Organizational Chart</vt:lpstr>
      <vt:lpstr>Leadership Team</vt:lpstr>
      <vt:lpstr>Design Build Experience</vt:lpstr>
      <vt:lpstr>Summary</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Fawcett Elementary School Replacement Project</dc:title>
  <dc:creator>Margaret Anderson</dc:creator>
  <cp:lastModifiedBy>Margaret Anderson</cp:lastModifiedBy>
  <cp:revision>43</cp:revision>
  <cp:lastPrinted>2020-12-02T00:23:22Z</cp:lastPrinted>
  <dcterms:created xsi:type="dcterms:W3CDTF">2020-11-20T22:24:26Z</dcterms:created>
  <dcterms:modified xsi:type="dcterms:W3CDTF">2020-12-03T00:35:26Z</dcterms:modified>
</cp:coreProperties>
</file>