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activeX/activeX12.xml" ContentType="application/vnd.ms-office.activeX+xml"/>
  <Override PartName="/ppt/activeX/activeX1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5.xml" ContentType="application/vnd.ms-office.activeX+xml"/>
  <Override PartName="/ppt/activeX/activeX4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9.xml" ContentType="application/vnd.ms-office.activeX+xml"/>
  <Override PartName="/ppt/activeX/activeX22.xml" ContentType="application/vnd.ms-office.activeX+xml"/>
  <Override PartName="/ppt/activeX/activeX21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6.xml" ContentType="application/vnd.ms-office.activeX+xml"/>
  <Override PartName="/ppt/activeX/activeX25.xml" ContentType="application/vnd.ms-office.activeX+xml"/>
  <Override PartName="/ppt/activeX/activeX20.xml" ContentType="application/vnd.ms-office.activeX+xml"/>
  <Override PartName="/ppt/activeX/activeX19.xml" ContentType="application/vnd.ms-office.activeX+xml"/>
  <Override PartName="/ppt/activeX/activeX14.xml" ContentType="application/vnd.ms-office.activeX+xml"/>
  <Override PartName="/ppt/activeX/activeX13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8.xml" ContentType="application/vnd.ms-office.activeX+xml"/>
  <Override PartName="/ppt/activeX/activeX17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38.xml" ContentType="application/vnd.ms-office.activeX+xml"/>
  <Override PartName="/ppt/activeX/activeX37.xml" ContentType="application/vnd.ms-office.activeX+xml"/>
  <Override PartName="/ppt/activeX/activeX36.xml" ContentType="application/vnd.ms-office.activeX+xml"/>
  <Override PartName="/ppt/activeX/activeX11.xml" ContentType="application/vnd.ms-office.activeX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ctiveX/activeX10.xml" ContentType="application/vnd.ms-office.activeX+xml"/>
  <Override PartName="/ppt/activeX/activeX35.xml" ContentType="application/vnd.ms-office.activeX+xml"/>
  <Override PartName="/ppt/activeX/activeX30.xml" ContentType="application/vnd.ms-office.activeX+xml"/>
  <Override PartName="/ppt/activeX/activeX29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4.xml" ContentType="application/vnd.ms-office.activeX+xml"/>
  <Override PartName="/ppt/activeX/activeX33.xml" ContentType="application/vnd.ms-office.activeX+xml"/>
  <Override PartName="/ppt/activeX/activeX8.xml" ContentType="application/vnd.ms-office.activeX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0"/>
  </p:normalViewPr>
  <p:slideViewPr>
    <p:cSldViewPr snapToGrid="0" snapToObjects="1"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88F4-C1EF-4F47-8952-E0A161AA389D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DE9E-D1E4-3744-AA94-B006C800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image" Target="../media/image11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control" Target="../activeX/activeX28.xml"/><Relationship Id="rId41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s.wa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08475"/>
            <a:ext cx="7772400" cy="116958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ＭＳ Ｐゴシック" charset="0"/>
                <a:cs typeface="Calibri"/>
              </a:rPr>
              <a:t>How to get involved with Public Works</a:t>
            </a:r>
            <a:r>
              <a:rPr lang="en-US" sz="2800" dirty="0">
                <a:solidFill>
                  <a:srgbClr val="7030A0"/>
                </a:solidFill>
                <a:ea typeface="ＭＳ Ｐゴシック" charset="0"/>
                <a:cs typeface="Calibri"/>
              </a:rPr>
              <a:t/>
            </a:r>
            <a:br>
              <a:rPr lang="en-US" sz="2800" dirty="0">
                <a:solidFill>
                  <a:srgbClr val="7030A0"/>
                </a:solidFill>
                <a:ea typeface="ＭＳ Ｐゴシック" charset="0"/>
                <a:cs typeface="Calibri"/>
              </a:rPr>
            </a:br>
            <a:r>
              <a:rPr lang="en-US" sz="1100" dirty="0">
                <a:solidFill>
                  <a:srgbClr val="7030A0"/>
                </a:solidFill>
                <a:ea typeface="ＭＳ Ｐゴシック" charset="0"/>
                <a:cs typeface="Calibri"/>
              </a:rPr>
              <a:t/>
            </a:r>
            <a:br>
              <a:rPr lang="en-US" sz="1100" dirty="0">
                <a:solidFill>
                  <a:srgbClr val="7030A0"/>
                </a:solidFill>
                <a:ea typeface="ＭＳ Ｐゴシック" charset="0"/>
                <a:cs typeface="Calibri"/>
              </a:rPr>
            </a:br>
            <a:r>
              <a:rPr lang="en-US" sz="2800" dirty="0">
                <a:solidFill>
                  <a:srgbClr val="7030A0"/>
                </a:solidFill>
                <a:ea typeface="ＭＳ Ｐゴシック" charset="0"/>
                <a:cs typeface="Calibri"/>
              </a:rPr>
              <a:t>The 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ＭＳ Ｐゴシック" charset="0"/>
                <a:cs typeface="Calibri"/>
              </a:rPr>
              <a:t>Small Works </a:t>
            </a:r>
            <a:r>
              <a:rPr lang="en-US" sz="2800" dirty="0" smtClean="0">
                <a:solidFill>
                  <a:srgbClr val="7030A0"/>
                </a:solidFill>
                <a:ea typeface="ＭＳ Ｐゴシック" charset="0"/>
                <a:cs typeface="Calibri"/>
              </a:rPr>
              <a:t>Roster-</a:t>
            </a:r>
            <a:r>
              <a:rPr lang="en-US" sz="2800" dirty="0" smtClean="0">
                <a:solidFill>
                  <a:srgbClr val="7030A0"/>
                </a:solidFill>
                <a:ea typeface="ＭＳ Ｐゴシック" charset="0"/>
                <a:cs typeface="Calibri"/>
              </a:rPr>
              <a:t/>
            </a:r>
            <a:br>
              <a:rPr lang="en-US" sz="2800" dirty="0" smtClean="0">
                <a:solidFill>
                  <a:srgbClr val="7030A0"/>
                </a:solidFill>
                <a:ea typeface="ＭＳ Ｐゴシック" charset="0"/>
                <a:cs typeface="Calibri"/>
              </a:rPr>
            </a:br>
            <a:r>
              <a:rPr lang="en-US" sz="2800" dirty="0" smtClean="0">
                <a:solidFill>
                  <a:srgbClr val="7030A0"/>
                </a:solidFill>
                <a:latin typeface="+mj-lt"/>
                <a:ea typeface="ＭＳ Ｐゴシック" charset="0"/>
                <a:cs typeface="Calibri"/>
              </a:rPr>
              <a:t>What is it? 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ＭＳ Ｐゴシック" charset="0"/>
                <a:cs typeface="Calibri"/>
              </a:rPr>
              <a:t>        How 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ＭＳ Ｐゴシック" charset="0"/>
                <a:cs typeface="Calibri"/>
              </a:rPr>
              <a:t>can I get 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ＭＳ Ｐゴシック" charset="0"/>
                <a:cs typeface="Calibri"/>
              </a:rPr>
              <a:t>registered?</a:t>
            </a:r>
            <a:endParaRPr lang="en-US" sz="2800" dirty="0">
              <a:solidFill>
                <a:srgbClr val="7030A0"/>
              </a:solidFill>
              <a:latin typeface="+mj-lt"/>
              <a:ea typeface="ＭＳ Ｐゴシック" charset="0"/>
              <a:cs typeface="Calibri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295014"/>
            <a:ext cx="6248400" cy="1198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324C80"/>
                </a:solidFill>
                <a:ea typeface="ＭＳ Ｐゴシック" charset="0"/>
              </a:rPr>
              <a:t>Curtis </a:t>
            </a:r>
            <a:r>
              <a:rPr lang="en-US" sz="2400" dirty="0" smtClean="0">
                <a:solidFill>
                  <a:srgbClr val="324C80"/>
                </a:solidFill>
                <a:ea typeface="ＭＳ Ｐゴシック" charset="0"/>
              </a:rPr>
              <a:t>Pate</a:t>
            </a:r>
          </a:p>
          <a:p>
            <a:pPr eaLnBrk="1" hangingPunct="1"/>
            <a:endParaRPr lang="en-US" sz="900" dirty="0">
              <a:solidFill>
                <a:srgbClr val="324C80"/>
              </a:solidFill>
              <a:ea typeface="ＭＳ Ｐゴシック" charset="0"/>
            </a:endParaRPr>
          </a:p>
          <a:p>
            <a:pPr eaLnBrk="1" hangingPunct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</a:rPr>
              <a:t>Greater Tacoma Convention &amp; Trade Center</a:t>
            </a:r>
          </a:p>
          <a:p>
            <a:pPr eaLnBrk="1" hangingPunct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</a:rPr>
              <a:t>June 1, 2016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87130"/>
              </p:ext>
            </p:extLst>
          </p:nvPr>
        </p:nvGraphicFramePr>
        <p:xfrm>
          <a:off x="905773" y="1595623"/>
          <a:ext cx="7781025" cy="4526616"/>
        </p:xfrm>
        <a:graphic>
          <a:graphicData uri="http://schemas.openxmlformats.org/drawingml/2006/table">
            <a:tbl>
              <a:tblPr/>
              <a:tblGrid>
                <a:gridCol w="2803585"/>
                <a:gridCol w="2475782"/>
                <a:gridCol w="2501658"/>
              </a:tblGrid>
              <a:tr h="310738">
                <a:tc grid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3776" marR="33776" marT="33776" marB="33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01 - </a:t>
                      </a:r>
                      <a:r>
                        <a:rPr lang="en-US" sz="1600" dirty="0">
                          <a:effectLst/>
                        </a:rPr>
                        <a:t>Adams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14 - Grays Harbor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27 - Pierce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02 - Asotin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15 - Island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28 - San Juan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03 - Benton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16 - Jefferson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29 - Skagit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04 - Chelan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17 - King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30 - Skamania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05 - Clallam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18 - Kitsap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31 - Snohomish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06 - Clark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19 - Kittitas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32 - Spokane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07 - Columbia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20 - Klickitat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33 - Stevens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08 - Cowlitz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21 - Lewis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34 - Thurston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09 - Douglas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22 - Lincoln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35 - Wahkiakum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10 - Ferry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23 - Mason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36 - Walla Walla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11 - Franklin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24 - Okanogan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37 - Whatcom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12 - Garfield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25 - Pacific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38 - Whitman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13 - Grant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26 - Pend Orielle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39 - Yakima</a:t>
                      </a:r>
                    </a:p>
                  </a:txBody>
                  <a:tcPr marL="33776" marR="33776" marT="33776" marB="33776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61117" y="745383"/>
            <a:ext cx="3623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County or Counties you will Mobilize to</a:t>
            </a:r>
            <a:endParaRPr lang="en-US" sz="2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97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8" name="HTMLCheckbox21" r:id="rId3" imgW="1371600" imgH="304920"/>
        </mc:Choice>
        <mc:Fallback>
          <p:control name="HTMLCheckbox21" r:id="rId3" imgW="1371600" imgH="304920">
            <p:pic>
              <p:nvPicPr>
                <p:cNvPr id="0" name="HTMLCheck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9" name="HTMLCheckbox22" r:id="rId4" imgW="1371600" imgH="304920"/>
        </mc:Choice>
        <mc:Fallback>
          <p:control name="HTMLCheckbox22" r:id="rId4" imgW="1371600" imgH="304920">
            <p:pic>
              <p:nvPicPr>
                <p:cNvPr id="0" name="HTMLCheck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0" name="HTMLCheckbox23" r:id="rId5" imgW="1371600" imgH="304920"/>
        </mc:Choice>
        <mc:Fallback>
          <p:control name="HTMLCheckbox23" r:id="rId5" imgW="1371600" imgH="304920">
            <p:pic>
              <p:nvPicPr>
                <p:cNvPr id="0" name="HTMLCheck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1" name="HTMLCheckbox24" r:id="rId6" imgW="1371600" imgH="304920"/>
        </mc:Choice>
        <mc:Fallback>
          <p:control name="HTMLCheckbox24" r:id="rId6" imgW="1371600" imgH="304920">
            <p:pic>
              <p:nvPicPr>
                <p:cNvPr id="0" name="HTMLCheck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2" name="HTMLCheckbox25" r:id="rId7" imgW="1371600" imgH="304920"/>
        </mc:Choice>
        <mc:Fallback>
          <p:control name="HTMLCheckbox25" r:id="rId7" imgW="1371600" imgH="304920">
            <p:pic>
              <p:nvPicPr>
                <p:cNvPr id="0" name="HTMLCheck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3" name="HTMLCheckbox26" r:id="rId8" imgW="1371600" imgH="304920"/>
        </mc:Choice>
        <mc:Fallback>
          <p:control name="HTMLCheckbox26" r:id="rId8" imgW="1371600" imgH="304920">
            <p:pic>
              <p:nvPicPr>
                <p:cNvPr id="0" name="HTMLCheck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4" name="HTMLCheckbox27" r:id="rId9" imgW="1371600" imgH="304920"/>
        </mc:Choice>
        <mc:Fallback>
          <p:control name="HTMLCheckbox27" r:id="rId9" imgW="1371600" imgH="304920">
            <p:pic>
              <p:nvPicPr>
                <p:cNvPr id="0" name="HTMLCheckbox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5" name="HTMLCheckbox28" r:id="rId10" imgW="1371600" imgH="304920"/>
        </mc:Choice>
        <mc:Fallback>
          <p:control name="HTMLCheckbox28" r:id="rId10" imgW="1371600" imgH="304920">
            <p:pic>
              <p:nvPicPr>
                <p:cNvPr id="0" name="HTMLCheckbox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6" name="HTMLCheckbox29" r:id="rId11" imgW="1371600" imgH="304920"/>
        </mc:Choice>
        <mc:Fallback>
          <p:control name="HTMLCheckbox29" r:id="rId11" imgW="1371600" imgH="304920">
            <p:pic>
              <p:nvPicPr>
                <p:cNvPr id="0" name="HTMLCheckbox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7" name="HTMLCheckbox210" r:id="rId12" imgW="1371600" imgH="304920"/>
        </mc:Choice>
        <mc:Fallback>
          <p:control name="HTMLCheckbox210" r:id="rId12" imgW="1371600" imgH="304920">
            <p:pic>
              <p:nvPicPr>
                <p:cNvPr id="0" name="HTMLCheckbox2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8" name="HTMLCheckbox211" r:id="rId13" imgW="1371600" imgH="304920"/>
        </mc:Choice>
        <mc:Fallback>
          <p:control name="HTMLCheckbox211" r:id="rId13" imgW="1371600" imgH="304920">
            <p:pic>
              <p:nvPicPr>
                <p:cNvPr id="0" name="HTMLCheckbox2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9" name="HTMLCheckbox212" r:id="rId14" imgW="1371600" imgH="304920"/>
        </mc:Choice>
        <mc:Fallback>
          <p:control name="HTMLCheckbox212" r:id="rId14" imgW="1371600" imgH="304920">
            <p:pic>
              <p:nvPicPr>
                <p:cNvPr id="0" name="HTMLCheckbox2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0" name="HTMLCheckbox213" r:id="rId15" imgW="1371600" imgH="304920"/>
        </mc:Choice>
        <mc:Fallback>
          <p:control name="HTMLCheckbox213" r:id="rId15" imgW="1371600" imgH="304920">
            <p:pic>
              <p:nvPicPr>
                <p:cNvPr id="0" name="HTMLCheckbox2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1" name="HTMLCheckbox214" r:id="rId16" imgW="1371600" imgH="304920"/>
        </mc:Choice>
        <mc:Fallback>
          <p:control name="HTMLCheckbox214" r:id="rId16" imgW="1371600" imgH="304920">
            <p:pic>
              <p:nvPicPr>
                <p:cNvPr id="0" name="HTMLCheckbox2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2" name="HTMLCheckbox215" r:id="rId17" imgW="1371600" imgH="304920"/>
        </mc:Choice>
        <mc:Fallback>
          <p:control name="HTMLCheckbox215" r:id="rId17" imgW="1371600" imgH="304920">
            <p:pic>
              <p:nvPicPr>
                <p:cNvPr id="0" name="HTMLCheckbox2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3" name="HTMLCheckbox216" r:id="rId18" imgW="1371600" imgH="304920"/>
        </mc:Choice>
        <mc:Fallback>
          <p:control name="HTMLCheckbox216" r:id="rId18" imgW="1371600" imgH="304920">
            <p:pic>
              <p:nvPicPr>
                <p:cNvPr id="0" name="HTMLCheckbox2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4" name="HTMLCheckbox217" r:id="rId19" imgW="1371600" imgH="304920"/>
        </mc:Choice>
        <mc:Fallback>
          <p:control name="HTMLCheckbox217" r:id="rId19" imgW="1371600" imgH="304920">
            <p:pic>
              <p:nvPicPr>
                <p:cNvPr id="0" name="HTMLCheckbox2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5" name="HTMLCheckbox218" r:id="rId20" imgW="1371600" imgH="304920"/>
        </mc:Choice>
        <mc:Fallback>
          <p:control name="HTMLCheckbox218" r:id="rId20" imgW="1371600" imgH="304920">
            <p:pic>
              <p:nvPicPr>
                <p:cNvPr id="0" name="HTMLCheckbox2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6" name="HTMLCheckbox219" r:id="rId21" imgW="1371600" imgH="304920"/>
        </mc:Choice>
        <mc:Fallback>
          <p:control name="HTMLCheckbox219" r:id="rId21" imgW="1371600" imgH="304920">
            <p:pic>
              <p:nvPicPr>
                <p:cNvPr id="0" name="HTMLCheckbox2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7" name="HTMLCheckbox220" r:id="rId22" imgW="1371600" imgH="304920"/>
        </mc:Choice>
        <mc:Fallback>
          <p:control name="HTMLCheckbox220" r:id="rId22" imgW="1371600" imgH="304920">
            <p:pic>
              <p:nvPicPr>
                <p:cNvPr id="0" name="HTMLCheckbox2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8" name="HTMLCheckbox221" r:id="rId23" imgW="1371600" imgH="304920"/>
        </mc:Choice>
        <mc:Fallback>
          <p:control name="HTMLCheckbox221" r:id="rId23" imgW="1371600" imgH="304920">
            <p:pic>
              <p:nvPicPr>
                <p:cNvPr id="0" name="HTMLCheckbox2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9" name="HTMLCheckbox222" r:id="rId24" imgW="1371600" imgH="304920"/>
        </mc:Choice>
        <mc:Fallback>
          <p:control name="HTMLCheckbox222" r:id="rId24" imgW="1371600" imgH="304920">
            <p:pic>
              <p:nvPicPr>
                <p:cNvPr id="0" name="HTMLCheckbox2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0" name="HTMLCheckbox223" r:id="rId25" imgW="1371600" imgH="304920"/>
        </mc:Choice>
        <mc:Fallback>
          <p:control name="HTMLCheckbox223" r:id="rId25" imgW="1371600" imgH="304920">
            <p:pic>
              <p:nvPicPr>
                <p:cNvPr id="0" name="HTMLCheckbox2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1" name="HTMLCheckbox224" r:id="rId26" imgW="1371600" imgH="304920"/>
        </mc:Choice>
        <mc:Fallback>
          <p:control name="HTMLCheckbox224" r:id="rId26" imgW="1371600" imgH="304920">
            <p:pic>
              <p:nvPicPr>
                <p:cNvPr id="0" name="HTMLCheckbox2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2" name="HTMLCheckbox225" r:id="rId27" imgW="1371600" imgH="304920"/>
        </mc:Choice>
        <mc:Fallback>
          <p:control name="HTMLCheckbox225" r:id="rId27" imgW="1371600" imgH="304920">
            <p:pic>
              <p:nvPicPr>
                <p:cNvPr id="0" name="HTMLCheckbox2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3" name="HTMLCheckbox226" r:id="rId28" imgW="1371600" imgH="304920"/>
        </mc:Choice>
        <mc:Fallback>
          <p:control name="HTMLCheckbox226" r:id="rId28" imgW="1371600" imgH="304920">
            <p:pic>
              <p:nvPicPr>
                <p:cNvPr id="0" name="HTMLCheckbox2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4" name="HTMLCheckbox227" r:id="rId29" imgW="1371600" imgH="304920"/>
        </mc:Choice>
        <mc:Fallback>
          <p:control name="HTMLCheckbox227" r:id="rId29" imgW="1371600" imgH="304920">
            <p:pic>
              <p:nvPicPr>
                <p:cNvPr id="0" name="HTMLCheckbox2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5" name="HTMLCheckbox228" r:id="rId30" imgW="1371600" imgH="304920"/>
        </mc:Choice>
        <mc:Fallback>
          <p:control name="HTMLCheckbox228" r:id="rId30" imgW="1371600" imgH="304920">
            <p:pic>
              <p:nvPicPr>
                <p:cNvPr id="0" name="HTMLCheckbox2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6" name="HTMLCheckbox229" r:id="rId31" imgW="1371600" imgH="304920"/>
        </mc:Choice>
        <mc:Fallback>
          <p:control name="HTMLCheckbox229" r:id="rId31" imgW="1371600" imgH="304920">
            <p:pic>
              <p:nvPicPr>
                <p:cNvPr id="0" name="HTMLCheckbox2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7" name="HTMLCheckbox230" r:id="rId32" imgW="1371600" imgH="304920"/>
        </mc:Choice>
        <mc:Fallback>
          <p:control name="HTMLCheckbox230" r:id="rId32" imgW="1371600" imgH="304920">
            <p:pic>
              <p:nvPicPr>
                <p:cNvPr id="0" name="HTMLCheckbox2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" name="HTMLCheckbox231" r:id="rId33" imgW="1371600" imgH="304920"/>
        </mc:Choice>
        <mc:Fallback>
          <p:control name="HTMLCheckbox231" r:id="rId33" imgW="1371600" imgH="304920">
            <p:pic>
              <p:nvPicPr>
                <p:cNvPr id="0" name="HTMLCheckbox2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" name="HTMLCheckbox232" r:id="rId34" imgW="1371600" imgH="304920"/>
        </mc:Choice>
        <mc:Fallback>
          <p:control name="HTMLCheckbox232" r:id="rId34" imgW="1371600" imgH="304920">
            <p:pic>
              <p:nvPicPr>
                <p:cNvPr id="0" name="HTMLCheckbox2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" name="HTMLCheckbox233" r:id="rId35" imgW="1371600" imgH="304920"/>
        </mc:Choice>
        <mc:Fallback>
          <p:control name="HTMLCheckbox233" r:id="rId35" imgW="1371600" imgH="304920">
            <p:pic>
              <p:nvPicPr>
                <p:cNvPr id="0" name="HTMLCheckbox2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" name="HTMLCheckbox234" r:id="rId36" imgW="1371600" imgH="304920"/>
        </mc:Choice>
        <mc:Fallback>
          <p:control name="HTMLCheckbox234" r:id="rId36" imgW="1371600" imgH="304920">
            <p:pic>
              <p:nvPicPr>
                <p:cNvPr id="0" name="HTMLCheckbox2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" name="HTMLCheckbox235" r:id="rId37" imgW="1371600" imgH="304920"/>
        </mc:Choice>
        <mc:Fallback>
          <p:control name="HTMLCheckbox235" r:id="rId37" imgW="1371600" imgH="304920">
            <p:pic>
              <p:nvPicPr>
                <p:cNvPr id="0" name="HTMLCheckbox2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3" name="HTMLCheckbox236" r:id="rId38" imgW="1371600" imgH="304920"/>
        </mc:Choice>
        <mc:Fallback>
          <p:control name="HTMLCheckbox236" r:id="rId38" imgW="1371600" imgH="304920">
            <p:pic>
              <p:nvPicPr>
                <p:cNvPr id="0" name="HTMLCheckbox2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4" name="HTMLCheckbox237" r:id="rId39" imgW="1371600" imgH="304920"/>
        </mc:Choice>
        <mc:Fallback>
          <p:control name="HTMLCheckbox237" r:id="rId39" imgW="1371600" imgH="304920">
            <p:pic>
              <p:nvPicPr>
                <p:cNvPr id="0" name="HTMLCheckbox2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14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40" y="1751169"/>
            <a:ext cx="8626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Commercial/Industrial Refrigeration - Boiler/Steam Fitting/Process Piping - Plumbing - Appliances, Equipment - Concrete - Drywall - Elevator - Fencing - Fire Protection - Glass and Glazing - House Moving - Institutional equipment, stationary furniture, lab tables, </a:t>
            </a:r>
            <a:r>
              <a:rPr lang="en-US" dirty="0" smtClean="0"/>
              <a:t>lockers </a:t>
            </a:r>
            <a:r>
              <a:rPr lang="en-US" dirty="0"/>
              <a:t>- Irrigation/Sprinkling Systems - Landscaping - Masonry - Painting/Wall Covering - Roofing - Metal Fabrication/Sheet Metal - Siding - Structural Pest Control - Water Conditioning Equipment - Water Proofing - Gutters and Downspouts - Electrical - Electrical - Sign - General Contractor - Limited Energy - Overhead/Garage Doors - Glass and Glazing - Suspended Ceiling and Acoustical Tile - Swimming Pools, Spas and Hot Tubs - Tank and Tank Removal - Tile, Ceramic, Mosaic &amp; Nat/Man Stone - Tree Removal Service - Utilities and Telecommunications - Window Coverings - Welding and Ornamental Metal - Awnings, canopies, patio covers and exterior screens - Cabinet/Millwork/Finish Carpentry - Construction Clean-up - Demolitions and Salvage - Doors, Gates and Activation Devices - Drilling, Blasting, Soil Sampling - Excavation, Grading and </a:t>
            </a:r>
            <a:r>
              <a:rPr lang="en-US" dirty="0" smtClean="0"/>
              <a:t>Land Clearing </a:t>
            </a:r>
            <a:r>
              <a:rPr lang="en-US" dirty="0"/>
              <a:t>- Fireproofing and coating - Floor Covering and Counter Tops - Framing and Rough Carpentry - Heating, Ventilating, Air-Conditioning (HVAC) - Industrial Equipment/Machines - Insulation and Acoustical - Lathing and Plastering - Lock/Security Equipment - Manufactured/Mobile Home Set-up - Paving/Striping/Seal Coating - Sandblasting - Sanitation Systems &amp;/or Side Sewers - Signs - Steel Erectors - Telecommunications - Well Drilling - Asbestos and Lead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9743" y="736758"/>
            <a:ext cx="360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61 Recognized Contractor Types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97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6" y="1690777"/>
            <a:ext cx="8272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Aggregate Surfacing-Air Cleaning Devices-Air Conditioners, Packaged-Air Handling Units-Air Outlets &amp; Inlets-Aluminum Windows-Antenna Towers-Applied Fireproofing-Architectural Woodwork-Asbestos Abatement-Back Fill-Basic Electrical Materials &amp; Methods-Building Demolition-Building Insulation-Carpet-Cast-In-Place Concrete-Cement Concrete Curbs-Chain Link Fences &amp; Gates-Chilled Water Distribution-Clay Masonry Units-Cold-Formed Metal Framing-Communications-Communications Circuits-Compaction-Compartment &amp; Cubicles-Concrete Restoration and Cleaning-Concrete Unit Masonry-</a:t>
            </a:r>
            <a:r>
              <a:rPr lang="en-US" sz="1050" dirty="0" err="1"/>
              <a:t>Damproofing</a:t>
            </a:r>
            <a:r>
              <a:rPr lang="en-US" sz="1050" dirty="0"/>
              <a:t> &amp; Waterproofing-Demolition Salvage-Domestic Water Conditioning-Domestic Water Filtering Equipment-Domestic Water Piping-Drainage and Containment-Driven Piles-Dry Chemical Fire Extinguishing-Dry-Pipe Fire Suppression Sprinklers-Ducts-Electric and Electronic Controls-Electrical Power-Electrical Testing-Elevators-Energy Recovery Units-Erosion &amp; Sedimentation Control-Escalators &amp; Moving Walks-Excavation-Exterior Painting-Exterior Signage-Fences &amp; Gates-Finish Carpentry-Finish Grading-Fire &amp; Smoke Protection-Fire Alarms-Flashing &amp; Sheet Metal-Flexible Pavement-Flexible Pavement Coating and Micro-Surfacing-Floor Treatment-Flooring-Flooring Restoration-Formed Metal Fabrications-Fuel Dispensing Equipment-Furnaces-Furring &amp; Lathing-Glass-Glass Unit Masonry-Glazing-Grading-Gypsum Board-Gypsum Plaster-Hazardous Material Remediation-Heat Exchangers-Heat Pumps-Heating &amp; Cooling Piping-Heating Boilers &amp; Accessories-Heavy Timber Construction-High-Voltage Switching &amp; Protection-Historic Restoration-Hot Water Distribution-HVAC Instrumentation &amp; Controls-Hydro-Punching/Seeding-Industrial &amp; Process Equipment-Interior Painting-Interior Signage-Intrusion Detection-Irrigation System-Lead Paint Abatement-Lifts-Lighting-Lighting Poles and Standards-Lightning Protection-Liquid Petroleum Gas Distribution-Log Structures-Low Voltage Distribution-Masonry Restoration &amp; Cleaning-Medium Voltage Switching and Protection-Membrane Roofing-Metal Building Systems-Metal Deck-Metal Door Restoration-Metal Doors and Frames-Metal Fastenings-Metal Joists-Metal Restoration &amp; Cleaning-Microwave Antenna Systems-Microwave Transmission &amp; Reception Equipment-Mobile Cranes-Motors and Generators-Oil Distribution-Ornamental Metal-Ornamental Metal Fences &amp; Gates-Overhead Doors-Paint Restoration-Pavement Markings-Pavement Repair-Planting-Plaster Restoration-Plastic Windows-Play Field Equipment and Structures-Plumbing Fixtures &amp; Equipment-Pole Construction-Polychlorinated Biphenyl (PCB) Abatement-Power Factor Controllers-Pre-Engineered Structures-Prefabricated Structural Wood-Protective Covers-Raceway &amp; Boxes-Relining Underground Piping and Units-Resilient Flooring-Restoration of Underground Piping-Restoration of Underground Piping and Units-Rigid Pavement-Rigid Pavement Rehabilitation-Roof Maintenance and Repairs-Roof Tiles-Roofing &amp; Siding Panels-Rotary Uninterruptible Power Units-Rough Carpentry-Rough Grading-Sanitary Sewerage-Sealing Underground Piping and Units-Security Access &amp; Surveillance-Selective Clearing-Septic Tank Systems-Sheet Metal Flashing and Trim-Sheet Metal Roofing-Shingles-Shoreline Protection and Mooring Structures-Site Clearing-Site Improvements and Amenities-Site Precast Structural Concrete-Site Remediation-Skylights-Soil Stabilization-Specially Placed Concrete-Specialty Doors-Stainless Steel Windows-Standpipe &amp; Hose Systems-Steam Distribution-Steel Windows-Storage Tanks-Storm Drainage-Structural Metal Framing-Structure Moving-</a:t>
            </a:r>
            <a:r>
              <a:rPr lang="en-US" sz="1050" dirty="0" err="1"/>
              <a:t>Subdrainage</a:t>
            </a:r>
            <a:r>
              <a:rPr lang="en-US" sz="1050" dirty="0"/>
              <a:t> Systems-Swimming Pools-Test Wells-Testing Inspection Services-Testing, Adjusting, and Balancing-Thermal Protection-Tile-Tilt-Up Precast Concrete-Transmission &amp; Distribution Accessories-Transmission Towers-Tree Transplanting-Tree/Shrub Trimming/Removal-Tunneling, Boring and Jacking-Underground Electric Power Transmission-Video Surveillance-Wall Finish Restoration-Water Distribution-Water Supply Wells-Wet-Pipe Fire Suppression Sprinklers-Window Restoration and Replacement-Wood And Plastic Door Restoration-Wood And Plastic Doors-Wood Fences, Gates, &amp; Masonry-Wood Flooring-Wood Restoration and Cleaning</a:t>
            </a:r>
          </a:p>
          <a:p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3778369" y="745381"/>
            <a:ext cx="360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187 Different Specialties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6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116" y="741872"/>
            <a:ext cx="364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happens after I submit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32837" y="2264735"/>
            <a:ext cx="4306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 verify with Labor &amp; Industries that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	</a:t>
            </a:r>
            <a:r>
              <a:rPr lang="en-US" sz="2000" dirty="0" smtClean="0"/>
              <a:t>Contractors License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	</a:t>
            </a:r>
            <a:r>
              <a:rPr lang="en-US" sz="2000" dirty="0" smtClean="0"/>
              <a:t>UBI Number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	</a:t>
            </a:r>
            <a:r>
              <a:rPr lang="en-US" sz="2000" dirty="0" smtClean="0"/>
              <a:t>Bonding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	</a:t>
            </a:r>
            <a:r>
              <a:rPr lang="en-US" sz="2000" dirty="0" smtClean="0"/>
              <a:t>Insurance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Are all current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Check the email address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Send you a confirmation email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64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951" y="2688955"/>
            <a:ext cx="352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951" y="2688955"/>
            <a:ext cx="352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 bwMode="auto">
          <a:xfrm>
            <a:off x="546100" y="1981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en-US" dirty="0"/>
              <a:t>The Small Works Roster (SWR)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571500" y="3183147"/>
            <a:ext cx="7772400" cy="32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4C80"/>
              </a:buClr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63636"/>
                </a:solidFill>
                <a:latin typeface="+mj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0"/>
              <a:buChar char="§"/>
              <a:defRPr sz="2000">
                <a:solidFill>
                  <a:srgbClr val="363636"/>
                </a:solidFill>
                <a:latin typeface="+mj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63636"/>
                </a:solidFill>
                <a:latin typeface="+mj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Is </a:t>
            </a:r>
            <a:r>
              <a:rPr lang="en-US" dirty="0"/>
              <a:t>a listing of State of Washington licensed contractors who have applied for and been placed on the roster.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used for projects under $300,000.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Makes </a:t>
            </a:r>
            <a:r>
              <a:rPr lang="en-US" dirty="0"/>
              <a:t>it easier for contractors to compete for public works projects.</a:t>
            </a:r>
          </a:p>
          <a:p>
            <a:pPr marL="1588" indent="-1588">
              <a:buNone/>
              <a:defRPr/>
            </a:pPr>
            <a:r>
              <a:rPr lang="en-US" dirty="0" smtClean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 smtClean="0"/>
              <a:t>Are not advertised.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 bwMode="auto">
          <a:xfrm>
            <a:off x="546100" y="1981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en-US" dirty="0"/>
              <a:t>How does the Small Works Roster</a:t>
            </a:r>
            <a:r>
              <a:rPr lang="en-US" dirty="0" smtClean="0"/>
              <a:t> </a:t>
            </a:r>
            <a:r>
              <a:rPr lang="en-US" dirty="0"/>
              <a:t>work?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571500" y="3114136"/>
            <a:ext cx="7772400" cy="33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4C80"/>
              </a:buClr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63636"/>
                </a:solidFill>
                <a:latin typeface="+mj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0"/>
              <a:buChar char="§"/>
              <a:defRPr sz="2000">
                <a:solidFill>
                  <a:srgbClr val="363636"/>
                </a:solidFill>
                <a:latin typeface="+mj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63636"/>
                </a:solidFill>
                <a:latin typeface="+mj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Contractors apply </a:t>
            </a:r>
            <a:r>
              <a:rPr lang="en-US" dirty="0" smtClean="0"/>
              <a:t>online to </a:t>
            </a:r>
            <a:r>
              <a:rPr lang="en-US" dirty="0"/>
              <a:t>be placed on the roster.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Organizations, </a:t>
            </a:r>
            <a:r>
              <a:rPr lang="en-US" dirty="0"/>
              <a:t>use the roster to generate a list </a:t>
            </a:r>
            <a:r>
              <a:rPr lang="en-US" dirty="0" smtClean="0"/>
              <a:t>–roster– of </a:t>
            </a:r>
            <a:r>
              <a:rPr lang="en-US" dirty="0"/>
              <a:t>contractors based on the contractor type, type of work, and project location.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Contractors on the list receive </a:t>
            </a:r>
            <a:r>
              <a:rPr lang="en-US" dirty="0" smtClean="0"/>
              <a:t>instructions by e-mail </a:t>
            </a:r>
            <a:r>
              <a:rPr lang="en-US" dirty="0"/>
              <a:t>on how to obtain project documents; interested contractors may respond.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 bwMode="auto">
          <a:xfrm>
            <a:off x="546100" y="1981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en-US" dirty="0" smtClean="0"/>
              <a:t>Who uses the Small Works Roster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571500" y="2838090"/>
            <a:ext cx="7772400" cy="380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4C80"/>
              </a:buClr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63636"/>
                </a:solidFill>
                <a:latin typeface="+mj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0"/>
              <a:buChar char="§"/>
              <a:defRPr sz="2000">
                <a:solidFill>
                  <a:srgbClr val="363636"/>
                </a:solidFill>
                <a:latin typeface="+mj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63636"/>
                </a:solidFill>
                <a:latin typeface="+mj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/>
              <a:t>Bellevue College</a:t>
            </a:r>
          </a:p>
          <a:p>
            <a:r>
              <a:rPr lang="en-US" sz="1600" dirty="0"/>
              <a:t>Bellingham Technical College</a:t>
            </a:r>
          </a:p>
          <a:p>
            <a:r>
              <a:rPr lang="en-US" sz="1600" dirty="0"/>
              <a:t>Centralia College</a:t>
            </a:r>
          </a:p>
          <a:p>
            <a:r>
              <a:rPr lang="en-US" sz="1600" dirty="0"/>
              <a:t>Clark College</a:t>
            </a:r>
          </a:p>
          <a:p>
            <a:r>
              <a:rPr lang="en-US" sz="1600" dirty="0" smtClean="0"/>
              <a:t>Dept. </a:t>
            </a:r>
            <a:r>
              <a:rPr lang="en-US" sz="1600" dirty="0"/>
              <a:t>of Corrections</a:t>
            </a:r>
          </a:p>
          <a:p>
            <a:r>
              <a:rPr lang="en-US" sz="1600" dirty="0" smtClean="0"/>
              <a:t>Dept. </a:t>
            </a:r>
            <a:r>
              <a:rPr lang="en-US" sz="1600" dirty="0"/>
              <a:t>of Enterprise Services</a:t>
            </a:r>
          </a:p>
          <a:p>
            <a:r>
              <a:rPr lang="en-US" sz="1600" dirty="0" smtClean="0"/>
              <a:t>Dept. </a:t>
            </a:r>
            <a:r>
              <a:rPr lang="en-US" sz="1600" dirty="0"/>
              <a:t>of Fish &amp; Wildlife</a:t>
            </a:r>
          </a:p>
          <a:p>
            <a:r>
              <a:rPr lang="en-US" sz="1600" dirty="0" smtClean="0"/>
              <a:t>Dept. </a:t>
            </a:r>
            <a:r>
              <a:rPr lang="en-US" sz="1600" dirty="0"/>
              <a:t>of </a:t>
            </a:r>
            <a:r>
              <a:rPr lang="en-US" sz="1600" dirty="0" smtClean="0"/>
              <a:t>Licensing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Dept. </a:t>
            </a:r>
            <a:r>
              <a:rPr lang="en-US" sz="1600" dirty="0"/>
              <a:t>of Social &amp; Health </a:t>
            </a:r>
            <a:r>
              <a:rPr lang="en-US" sz="1600" dirty="0" smtClean="0"/>
              <a:t>Services</a:t>
            </a:r>
          </a:p>
          <a:p>
            <a:r>
              <a:rPr lang="en-US" sz="1600" dirty="0" smtClean="0"/>
              <a:t>Edmonds </a:t>
            </a:r>
            <a:r>
              <a:rPr lang="en-US" sz="1600" dirty="0"/>
              <a:t>Community College</a:t>
            </a:r>
          </a:p>
          <a:p>
            <a:r>
              <a:rPr lang="en-US" sz="1600" dirty="0"/>
              <a:t>Military Department</a:t>
            </a:r>
          </a:p>
          <a:p>
            <a:r>
              <a:rPr lang="en-US" sz="1600" dirty="0"/>
              <a:t>North Seattle College</a:t>
            </a:r>
          </a:p>
          <a:p>
            <a:r>
              <a:rPr lang="en-US" sz="1600" dirty="0"/>
              <a:t>Parks &amp; Recreation Commission</a:t>
            </a:r>
          </a:p>
          <a:p>
            <a:r>
              <a:rPr lang="en-US" sz="1600" dirty="0"/>
              <a:t>Peninsula College</a:t>
            </a:r>
          </a:p>
          <a:p>
            <a:r>
              <a:rPr lang="en-US" sz="1600" dirty="0"/>
              <a:t>Seattle Central </a:t>
            </a:r>
            <a:r>
              <a:rPr lang="en-US" sz="1600" dirty="0" smtClean="0"/>
              <a:t>College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Skagit </a:t>
            </a:r>
            <a:r>
              <a:rPr lang="en-US" sz="1600" dirty="0"/>
              <a:t>Valley College</a:t>
            </a:r>
          </a:p>
          <a:p>
            <a:r>
              <a:rPr lang="en-US" sz="1600" dirty="0"/>
              <a:t>South Puget Sound Community College</a:t>
            </a:r>
          </a:p>
          <a:p>
            <a:r>
              <a:rPr lang="en-US" sz="1600" dirty="0"/>
              <a:t>Tacoma Community College</a:t>
            </a:r>
          </a:p>
          <a:p>
            <a:r>
              <a:rPr lang="en-US" sz="1600" dirty="0"/>
              <a:t>The Evergreen State College</a:t>
            </a:r>
          </a:p>
          <a:p>
            <a:r>
              <a:rPr lang="en-US" sz="1600" dirty="0"/>
              <a:t>Washington State Patrol</a:t>
            </a:r>
          </a:p>
          <a:p>
            <a:r>
              <a:rPr lang="en-US" sz="1600" dirty="0"/>
              <a:t>Wenatchee Valley College</a:t>
            </a:r>
          </a:p>
          <a:p>
            <a:r>
              <a:rPr lang="en-US" sz="1600" dirty="0"/>
              <a:t>Yakima Community </a:t>
            </a:r>
            <a:r>
              <a:rPr lang="en-US" sz="1600" dirty="0" smtClean="0"/>
              <a:t>College</a:t>
            </a:r>
            <a:endParaRPr lang="en-US" dirty="0" smtClean="0">
              <a:ea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 bwMode="auto">
          <a:xfrm>
            <a:off x="546100" y="1981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pitchFamily="-48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A4454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en-US" dirty="0" smtClean="0"/>
              <a:t>How do I apply to be on the Small Works Roster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571500" y="3114136"/>
            <a:ext cx="7772400" cy="33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4C80"/>
              </a:buClr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63636"/>
                </a:solidFill>
                <a:latin typeface="+mj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0"/>
              <a:buChar char="§"/>
              <a:defRPr sz="2000">
                <a:solidFill>
                  <a:srgbClr val="363636"/>
                </a:solidFill>
                <a:latin typeface="+mj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63636"/>
                </a:solidFill>
                <a:latin typeface="+mj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Go to </a:t>
            </a:r>
            <a:r>
              <a:rPr lang="en-US" sz="1800" dirty="0" smtClean="0">
                <a:hlinkClick r:id="rId2"/>
              </a:rPr>
              <a:t>http://www.des.wa.gov</a:t>
            </a:r>
            <a:r>
              <a:rPr lang="en-US" sz="1800" dirty="0" smtClean="0"/>
              <a:t>      Type;  </a:t>
            </a:r>
            <a:r>
              <a:rPr lang="en-US" sz="1800" b="1" dirty="0" smtClean="0"/>
              <a:t>small works roster</a:t>
            </a:r>
            <a:r>
              <a:rPr lang="en-US" sz="1800" dirty="0" smtClean="0"/>
              <a:t> in the search box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25" y="3811127"/>
            <a:ext cx="6226115" cy="274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571500" y="1940944"/>
            <a:ext cx="7772400" cy="45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4C80"/>
              </a:buClr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63636"/>
                </a:solidFill>
                <a:latin typeface="+mj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0"/>
              <a:buChar char="§"/>
              <a:defRPr sz="2000">
                <a:solidFill>
                  <a:srgbClr val="363636"/>
                </a:solidFill>
                <a:latin typeface="+mj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63636"/>
                </a:solidFill>
                <a:latin typeface="+mj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363636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4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The first result starts your path to the application!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5" y="2354859"/>
            <a:ext cx="7193453" cy="41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1" y="2750569"/>
            <a:ext cx="88661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7313" y="2108358"/>
            <a:ext cx="702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Have your UBI # handy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87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313" y="1746066"/>
            <a:ext cx="702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I’m a new contractor to the SWR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2135420"/>
            <a:ext cx="87233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7" y="4388520"/>
            <a:ext cx="86852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9713" y="3994584"/>
            <a:ext cx="702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Hey, I’m already in there!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58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94" y="2104845"/>
            <a:ext cx="74618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Enter your firm’s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MWBE category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Firm type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Contact name, address, phone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Very Important – email address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	Tip – If possible use an email that several employees can check, such 			 as “bids@, administrator@</a:t>
            </a:r>
          </a:p>
        </p:txBody>
      </p:sp>
    </p:spTree>
    <p:extLst>
      <p:ext uri="{BB962C8B-B14F-4D97-AF65-F5344CB8AC3E}">
        <p14:creationId xmlns:p14="http://schemas.microsoft.com/office/powerpoint/2010/main" val="34363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EWUPACEUPKES-170-24425</_dlc_DocId>
    <_dlc_DocIdUrl xmlns="ab5d7b00-834a-4efe-8968-9d97478a3691">
      <Url>http://stage-des/_layouts/DocIdRedir.aspx?ID=EWUPACEUPKES-170-24425</Url>
      <Description>EWUPACEUPKES-170-24425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417d0c62ca7cc7340a780b8273b09c1b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2ceb868e2ba9563f7e35cb39d6fa7c3a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DA46D2-5B09-4ABA-ADC2-E61431EA74B5}"/>
</file>

<file path=customXml/itemProps2.xml><?xml version="1.0" encoding="utf-8"?>
<ds:datastoreItem xmlns:ds="http://schemas.openxmlformats.org/officeDocument/2006/customXml" ds:itemID="{92D4B152-E4A0-43EE-98AC-0EB68BC96E69}"/>
</file>

<file path=customXml/itemProps3.xml><?xml version="1.0" encoding="utf-8"?>
<ds:datastoreItem xmlns:ds="http://schemas.openxmlformats.org/officeDocument/2006/customXml" ds:itemID="{70C07774-95A4-4058-ACBD-8470FDF3DA02}"/>
</file>

<file path=customXml/itemProps4.xml><?xml version="1.0" encoding="utf-8"?>
<ds:datastoreItem xmlns:ds="http://schemas.openxmlformats.org/officeDocument/2006/customXml" ds:itemID="{D78FBEEE-A789-4BA3-8CB4-77C6E4C0C9C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268</TotalTime>
  <Words>988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How to get involved with Public Works  The Small Works Roster- What is it?         How can I get registered?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Axxess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Charles Daprix</dc:creator>
  <cp:lastModifiedBy>Cantrell, Chris (DES)</cp:lastModifiedBy>
  <cp:revision>23</cp:revision>
  <dcterms:created xsi:type="dcterms:W3CDTF">2016-02-25T15:38:25Z</dcterms:created>
  <dcterms:modified xsi:type="dcterms:W3CDTF">2016-05-31T21:58:23Z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_dlc_DocIdItemGuid">
    <vt:lpwstr>edb4e7a6-aaa7-4fdc-b9c9-ffdd6d4eae92</vt:lpwstr>
  </property>
</Properties>
</file>