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79" r:id="rId6"/>
    <p:sldId id="258" r:id="rId7"/>
    <p:sldId id="259" r:id="rId8"/>
    <p:sldId id="260" r:id="rId9"/>
    <p:sldId id="261" r:id="rId10"/>
    <p:sldId id="262" r:id="rId11"/>
    <p:sldId id="266" r:id="rId12"/>
    <p:sldId id="280" r:id="rId13"/>
    <p:sldId id="271" r:id="rId14"/>
    <p:sldId id="272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33F"/>
    <a:srgbClr val="174A7C"/>
    <a:srgbClr val="F99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0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52C29-B03C-412B-AADF-E23A9858EECA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631C6-05F8-4521-BCAB-D48853AAC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8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31C6-05F8-4521-BCAB-D48853AAC1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Based on a projected average of standards-based surplus computers available monthly from DIS lease returns for the Computers 4 Kids program, the following list of school buildings and districts will likely receive their computers during 2009</a:t>
            </a:r>
            <a:r>
              <a:rPr lang="en-US" sz="1400" dirty="0" smtClean="0"/>
              <a:t>. </a:t>
            </a:r>
            <a:r>
              <a:rPr lang="en-US" sz="1400" b="1" u="sng" dirty="0" smtClean="0"/>
              <a:t>For a total of 1368 computers distributed.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31C6-05F8-4521-BCAB-D48853AAC1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1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7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5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12/11/2018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6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5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5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2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8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9C8F-56F6-4F54-972F-35EDE9902E40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91C4-76F4-46AB-A6DC-3BBB0C4E6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7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k12.wa.us/EdTech/Computers4kids/default.aspx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es.wa.gov/services/contracting-purchasing/it-contracts-purchasing/technology-master-contract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6DB3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Leasing</a:t>
            </a:r>
            <a:endParaRPr lang="en-US" sz="4800" dirty="0">
              <a:solidFill>
                <a:srgbClr val="6DB3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FAQs</a:t>
            </a:r>
          </a:p>
        </p:txBody>
      </p:sp>
      <p:pic>
        <p:nvPicPr>
          <p:cNvPr id="4" name="Picture 3" descr="Logo 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6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A Surplus Operations Program</a:t>
            </a:r>
            <a:endParaRPr lang="en-US" dirty="0"/>
          </a:p>
        </p:txBody>
      </p:sp>
      <p:pic>
        <p:nvPicPr>
          <p:cNvPr id="4" name="Content Placeholder 3" descr="comp4kids.gif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549" t="1213" r="4483" b="7039"/>
          <a:stretch/>
        </p:blipFill>
        <p:spPr>
          <a:xfrm>
            <a:off x="843377" y="2087936"/>
            <a:ext cx="7457243" cy="3915053"/>
          </a:xfrm>
        </p:spPr>
      </p:pic>
      <p:pic>
        <p:nvPicPr>
          <p:cNvPr id="7" name="Content Placeholder 5" descr="Button_Oran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95400" y="1471473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www.k12.wa.us/EdTech/Computers4kids/default.aspx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9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Contact:</a:t>
            </a:r>
          </a:p>
          <a:p>
            <a:pPr marL="0" indent="0">
              <a:buNone/>
            </a:pPr>
            <a:r>
              <a:rPr lang="en-US" dirty="0" smtClean="0"/>
              <a:t>Aaron M. Pittelkau</a:t>
            </a:r>
          </a:p>
          <a:p>
            <a:pPr marL="0" indent="0">
              <a:buNone/>
            </a:pPr>
            <a:r>
              <a:rPr lang="en-US" dirty="0" smtClean="0"/>
              <a:t>Business Coordinator</a:t>
            </a:r>
          </a:p>
          <a:p>
            <a:pPr marL="0" indent="0">
              <a:buNone/>
            </a:pPr>
            <a:r>
              <a:rPr lang="en-US" dirty="0" smtClean="0"/>
              <a:t>(360) 407 – 8712</a:t>
            </a:r>
          </a:p>
          <a:p>
            <a:pPr marL="0" indent="0">
              <a:buNone/>
            </a:pPr>
            <a:r>
              <a:rPr lang="en-US" dirty="0" smtClean="0"/>
              <a:t>Aaron.Pittelkau@des.wa.gov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Leasing?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All Washington </a:t>
            </a:r>
            <a:r>
              <a:rPr lang="en-US" dirty="0"/>
              <a:t>State </a:t>
            </a:r>
            <a:r>
              <a:rPr lang="en-US" dirty="0" smtClean="0"/>
              <a:t>agencies </a:t>
            </a:r>
            <a:r>
              <a:rPr lang="en-US" dirty="0"/>
              <a:t>may participate.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	The </a:t>
            </a:r>
            <a:r>
              <a:rPr lang="en-US" dirty="0"/>
              <a:t>Lease Program is supported through the Office of the State Treasurer Certificate of </a:t>
            </a:r>
            <a:r>
              <a:rPr lang="en-US" dirty="0" smtClean="0"/>
              <a:t>Purchase (COP) </a:t>
            </a:r>
            <a:r>
              <a:rPr lang="en-US" dirty="0"/>
              <a:t>to take advantage of the shared service value.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Who is </a:t>
            </a:r>
            <a:r>
              <a:rPr lang="en-US" dirty="0"/>
              <a:t>eligible to </a:t>
            </a:r>
            <a:r>
              <a:rPr lang="en-US" dirty="0" smtClean="0"/>
              <a:t>participate?</a:t>
            </a:r>
            <a:endParaRPr lang="en-US" dirty="0"/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dirty="0" smtClean="0"/>
              <a:t>Configurations </a:t>
            </a:r>
            <a:r>
              <a:rPr lang="en-US" sz="2400" dirty="0"/>
              <a:t>can be viewed on </a:t>
            </a:r>
            <a:r>
              <a:rPr lang="en-US" sz="2400" dirty="0" smtClean="0"/>
              <a:t>the </a:t>
            </a:r>
            <a:r>
              <a:rPr lang="en-US" sz="2400" dirty="0"/>
              <a:t>NASPO Contracts: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des.wa.gov/services/contracting-purchasing/it-contracts-purchasing/technology-master-contracts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  <a:buNone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can </a:t>
            </a:r>
            <a:r>
              <a:rPr lang="en-US" dirty="0"/>
              <a:t>I </a:t>
            </a:r>
            <a:r>
              <a:rPr lang="en-US" dirty="0" smtClean="0"/>
              <a:t>lease?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31338"/>
              </p:ext>
            </p:extLst>
          </p:nvPr>
        </p:nvGraphicFramePr>
        <p:xfrm>
          <a:off x="1981200" y="1600200"/>
          <a:ext cx="4724400" cy="2590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Desktop and Laptop computers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Servers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Printers from several manufacturers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6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/>
              <a:t>	Agencies may submit a request for approval of unique configurations to DES.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/>
              <a:t>	DES </a:t>
            </a:r>
            <a:r>
              <a:rPr lang="en-US" dirty="0"/>
              <a:t>will approve requests </a:t>
            </a:r>
            <a:r>
              <a:rPr lang="en-US" dirty="0" smtClean="0"/>
              <a:t>that </a:t>
            </a:r>
            <a:r>
              <a:rPr lang="en-US" dirty="0"/>
              <a:t>present a clear business need to purchase outside the standard configuration.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I order </a:t>
            </a:r>
            <a:r>
              <a:rPr lang="en-US" dirty="0" smtClean="0"/>
              <a:t>equipment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custom configurations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8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Only the DES Lease Program redistributes end-of-lease computers to Washington school districts and schools through the </a:t>
            </a:r>
            <a:r>
              <a:rPr lang="en-US" dirty="0" smtClean="0"/>
              <a:t>Computers for Kids (C4K) </a:t>
            </a:r>
            <a:r>
              <a:rPr lang="en-US" dirty="0"/>
              <a:t>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happens to</a:t>
            </a:r>
            <a:br>
              <a:rPr lang="en-US" dirty="0" smtClean="0"/>
            </a:br>
            <a:r>
              <a:rPr lang="en-US" dirty="0" smtClean="0"/>
              <a:t>returned equipment?</a:t>
            </a:r>
            <a:endParaRPr lang="en-US" dirty="0"/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1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DES leases are financed through </a:t>
            </a:r>
            <a:r>
              <a:rPr lang="en-US" dirty="0"/>
              <a:t>the Office of the State Treasurer’s (OST) Certificate of </a:t>
            </a:r>
            <a:r>
              <a:rPr lang="en-US" dirty="0" smtClean="0"/>
              <a:t>Participation </a:t>
            </a:r>
            <a:r>
              <a:rPr lang="en-US" dirty="0"/>
              <a:t>(COP) program.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is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Leasing </a:t>
            </a:r>
            <a:r>
              <a:rPr lang="en-US" dirty="0"/>
              <a:t>Program financed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6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Step </a:t>
            </a:r>
            <a:r>
              <a:rPr lang="en-US" sz="2700" b="1" dirty="0"/>
              <a:t>1</a:t>
            </a:r>
            <a:r>
              <a:rPr lang="en-US" sz="2700" dirty="0" smtClean="0"/>
              <a:t>: </a:t>
            </a:r>
            <a:r>
              <a:rPr lang="en-US" sz="2700" dirty="0"/>
              <a:t>Consultant quotes a lease payment, using </a:t>
            </a:r>
            <a:r>
              <a:rPr lang="en-US" sz="2700" dirty="0" smtClean="0"/>
              <a:t>manufacturer’s </a:t>
            </a:r>
            <a:r>
              <a:rPr lang="en-US" sz="2700" dirty="0"/>
              <a:t>negotiated price for specific equipment configuration, and the DES lease rate </a:t>
            </a:r>
            <a:r>
              <a:rPr lang="en-US" sz="2700" dirty="0" smtClean="0"/>
              <a:t>spreadsheet.</a:t>
            </a:r>
            <a:endParaRPr lang="en-US" sz="270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Step </a:t>
            </a:r>
            <a:r>
              <a:rPr lang="en-US" sz="2700" b="1" dirty="0"/>
              <a:t>2</a:t>
            </a:r>
            <a:r>
              <a:rPr lang="en-US" sz="2700" dirty="0" smtClean="0"/>
              <a:t>: </a:t>
            </a:r>
            <a:r>
              <a:rPr lang="en-US" sz="2700" dirty="0"/>
              <a:t>Based on the quote, agency issues DES a purchase order to begin final lease </a:t>
            </a:r>
            <a:r>
              <a:rPr lang="en-US" sz="2700" dirty="0" smtClean="0"/>
              <a:t>process.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2700" b="1" dirty="0" smtClean="0"/>
              <a:t>Step 3: </a:t>
            </a:r>
            <a:r>
              <a:rPr lang="en-US" sz="2700" dirty="0" smtClean="0"/>
              <a:t>After internal processes take place, </a:t>
            </a:r>
            <a:r>
              <a:rPr lang="en-US" sz="2700" dirty="0"/>
              <a:t>e</a:t>
            </a:r>
            <a:r>
              <a:rPr lang="en-US" sz="2700" dirty="0" smtClean="0"/>
              <a:t>quipment is delivered to the agency or 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party vendor.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2700" b="1" dirty="0"/>
              <a:t>Step 4</a:t>
            </a:r>
            <a:r>
              <a:rPr lang="en-US" sz="2700" dirty="0"/>
              <a:t>: Invoicing </a:t>
            </a:r>
            <a:r>
              <a:rPr lang="en-US" sz="2700" dirty="0" smtClean="0"/>
              <a:t>begins.</a:t>
            </a:r>
            <a:endParaRPr lang="en-US" sz="27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Lease Process</a:t>
            </a:r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7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No. A lease is a </a:t>
            </a:r>
            <a:r>
              <a:rPr lang="en-US" b="1" u="sng" dirty="0" smtClean="0"/>
              <a:t>non-cancelable </a:t>
            </a:r>
            <a:r>
              <a:rPr lang="en-US" dirty="0" smtClean="0"/>
              <a:t>contract. You’re responsible for all payments throughout the course of the lease.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Can I Cancel My Lease?</a:t>
            </a:r>
            <a:endParaRPr lang="en-US" dirty="0"/>
          </a:p>
        </p:txBody>
      </p:sp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6019800"/>
            <a:ext cx="74832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6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Your Agency’s Lease: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Intrinsic Value of DES Leasing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22206"/>
              </p:ext>
            </p:extLst>
          </p:nvPr>
        </p:nvGraphicFramePr>
        <p:xfrm>
          <a:off x="533400" y="1752600"/>
          <a:ext cx="7391400" cy="419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Help’s smooth budget spikes 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Facilitates rapid technology deployment 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Facilitates standardization efforts 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Provides an effective disposal strategy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Reduces Acquisition costs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Reduces Asset Management costs 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6858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Reduces IT Support costs 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6096000"/>
            <a:ext cx="66518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8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b0572839a5f1b379d340e89a57fe4ebe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b8b80030ab68ff9f9ef10e2a8494e4c4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EWUPACEUPKES-170-7206</_dlc_DocId>
    <_dlc_DocIdUrl xmlns="ab5d7b00-834a-4efe-8968-9d97478a3691">
      <Url>http://stage-des/_layouts/DocIdRedir.aspx?ID=EWUPACEUPKES-170-7206</Url>
      <Description>EWUPACEUPKES-170-7206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C4A026-1A67-46F6-A710-AF72853B8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d7b00-834a-4efe-8968-9d97478a36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B4E9A8-8101-4585-8A04-A95EB3B5BF29}">
  <ds:schemaRefs>
    <ds:schemaRef ds:uri="http://schemas.microsoft.com/sharepoint/v3"/>
    <ds:schemaRef ds:uri="ab5d7b00-834a-4efe-8968-9d97478a3691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F6E6FF-B734-492A-BCEF-D8C0890C651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F084DCD-D576-42DA-B9CD-B86C064B1D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301</Words>
  <Application>Microsoft Office PowerPoint</Application>
  <PresentationFormat>On-screen Show (4:3)</PresentationFormat>
  <Paragraphs>54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Technology Leasing</vt:lpstr>
      <vt:lpstr>Who is eligible to participate?</vt:lpstr>
      <vt:lpstr>What can I lease?</vt:lpstr>
      <vt:lpstr>Can I order equipment with custom configurations?</vt:lpstr>
      <vt:lpstr>What happens to returned equipment?</vt:lpstr>
      <vt:lpstr>How is the Leasing Program financed?</vt:lpstr>
      <vt:lpstr>Lease Process</vt:lpstr>
      <vt:lpstr>Can I Cancel My Lease?</vt:lpstr>
      <vt:lpstr>Intrinsic Value of DES Leasing</vt:lpstr>
      <vt:lpstr>A Surplus Operations Program</vt:lpstr>
      <vt:lpstr>Questions About Leasing?</vt:lpstr>
    </vt:vector>
  </TitlesOfParts>
  <Company>State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Services</dc:title>
  <dc:creator>Pretty, Jon (DES)</dc:creator>
  <cp:lastModifiedBy>Pittelkau, Aaron (DES)</cp:lastModifiedBy>
  <cp:revision>11</cp:revision>
  <dcterms:created xsi:type="dcterms:W3CDTF">2014-04-18T19:47:14Z</dcterms:created>
  <dcterms:modified xsi:type="dcterms:W3CDTF">2018-12-11T18:57:40Z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_dlc_DocIdItemGuid">
    <vt:lpwstr>4eb1d421-81f3-46e9-ad83-a4e0e5113237</vt:lpwstr>
  </property>
</Properties>
</file>