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62" r:id="rId6"/>
    <p:sldId id="277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33" r:id="rId15"/>
    <p:sldId id="309" r:id="rId16"/>
    <p:sldId id="341" r:id="rId17"/>
    <p:sldId id="276" r:id="rId18"/>
    <p:sldId id="312" r:id="rId19"/>
    <p:sldId id="342" r:id="rId20"/>
    <p:sldId id="343" r:id="rId21"/>
    <p:sldId id="345" r:id="rId2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82B7FD5-4DB8-4925-A18B-AAE5FBDC6212}">
          <p14:sldIdLst>
            <p14:sldId id="256"/>
            <p14:sldId id="262"/>
            <p14:sldId id="277"/>
            <p14:sldId id="334"/>
            <p14:sldId id="335"/>
            <p14:sldId id="336"/>
            <p14:sldId id="337"/>
            <p14:sldId id="338"/>
            <p14:sldId id="339"/>
            <p14:sldId id="340"/>
            <p14:sldId id="333"/>
            <p14:sldId id="309"/>
            <p14:sldId id="341"/>
            <p14:sldId id="276"/>
            <p14:sldId id="312"/>
            <p14:sldId id="342"/>
            <p14:sldId id="343"/>
            <p14:sldId id="3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15E"/>
    <a:srgbClr val="6DB33F"/>
    <a:srgbClr val="032B6D"/>
    <a:srgbClr val="ADA6B4"/>
    <a:srgbClr val="A4A3B7"/>
    <a:srgbClr val="021F4E"/>
    <a:srgbClr val="243962"/>
    <a:srgbClr val="055B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64" autoAdjust="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933"/>
    </p:cViewPr>
  </p:sorterViewPr>
  <p:notesViewPr>
    <p:cSldViewPr>
      <p:cViewPr varScale="1">
        <p:scale>
          <a:sx n="65" d="100"/>
          <a:sy n="65" d="100"/>
        </p:scale>
        <p:origin x="3120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81F542B-7B9C-495E-929A-BE5B82C05E66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E5FFEEA-CE66-4B0F-B76E-753B302B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98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294D073-375B-4414-951B-1CB3216E2BB8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06C41FE-50D3-409A-B028-0F48A32A3A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5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mention: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Restroom locations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Emergency Exits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There will be a break in the morning, boxed lunches, and an afternoon break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C41FE-50D3-409A-B028-0F48A32A3A6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44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C41FE-50D3-409A-B028-0F48A32A3A6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77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2954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4B2C409-97E4-4FBA-B694-9CF34CD0FA2E}" type="datetimeFigureOut">
              <a:rPr lang="en-US" smtClean="0"/>
              <a:pPr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4B2C409-97E4-4FBA-B694-9CF34CD0FA2E}" type="datetimeFigureOut">
              <a:rPr lang="en-US" smtClean="0"/>
              <a:pPr/>
              <a:t>4/28/2017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7000" y="6356350"/>
            <a:ext cx="2133600" cy="365125"/>
          </a:xfrm>
        </p:spPr>
        <p:txBody>
          <a:bodyPr/>
          <a:lstStyle>
            <a:lvl1pPr algn="ctr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0" name="Picture 2" descr="C:\Documents and Settings\jessicam\Desktop\George-only_Grayscale50%transp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715000"/>
            <a:ext cx="990600" cy="99060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  <a:ln w="38100">
            <a:solidFill>
              <a:srgbClr val="032B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i="1">
                <a:solidFill>
                  <a:srgbClr val="6DB33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i="1">
                <a:solidFill>
                  <a:srgbClr val="6DB33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4B2C409-97E4-4FBA-B694-9CF34CD0FA2E}" type="datetimeFigureOut">
              <a:rPr lang="en-US" smtClean="0"/>
              <a:pPr/>
              <a:t>4/28/2017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7000" y="6356350"/>
            <a:ext cx="2133600" cy="365125"/>
          </a:xfrm>
        </p:spPr>
        <p:txBody>
          <a:bodyPr/>
          <a:lstStyle>
            <a:lvl1pPr algn="ctr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0" name="Picture 2" descr="C:\Documents and Settings\jessicam\Desktop\George-only_Grayscale50%transp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715000"/>
            <a:ext cx="990600" cy="99060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  <a:ln w="38100">
            <a:solidFill>
              <a:srgbClr val="032B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2C409-97E4-4FBA-B694-9CF34CD0FA2E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aron.Young@des.wa.gov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es.wa.gov/services/facilities-leasing/public-works-design-construction/state-agencies-and-educational-facilities/client-workshops" TargetMode="External"/><Relationship Id="rId2" Type="http://schemas.openxmlformats.org/officeDocument/2006/relationships/hyperlink" Target="mailto:Rex.Brown@des.wa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Rex.Brown@des.wa.gov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Dawn.Cortez@atg.wa.gov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s.wa.gov/services/facilities-leasing/public-works-design-construction/state-agencies-and-educational-facilities/client-workshops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Dawn.Cortez@atg.wa.gov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Dwayne.Harkness@des.wa.gov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aron.Young@des.wa.gov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4026" y="1828800"/>
            <a:ext cx="7772400" cy="3505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cap="sm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Client Workshop</a:t>
            </a:r>
            <a:br>
              <a:rPr lang="en-US" sz="6000" cap="sm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cap="sm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cap="sm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cap="sm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April 18, 2017</a:t>
            </a:r>
            <a:endParaRPr lang="en-US" sz="5400" cap="sm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Logo Gre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01329" y="457200"/>
            <a:ext cx="6317794" cy="1066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5938496"/>
            <a:ext cx="2209800" cy="6629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1474" y="5915914"/>
            <a:ext cx="3124200" cy="708127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685800" y="5715000"/>
            <a:ext cx="7772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Customer Input for 2017-19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i="1" dirty="0" smtClean="0"/>
              <a:t>~ Table Top Exercise ~</a:t>
            </a:r>
            <a:endParaRPr lang="en-US" b="1" i="1" dirty="0"/>
          </a:p>
          <a:p>
            <a:r>
              <a:rPr lang="en-US" dirty="0"/>
              <a:t>Discuss lessons learned from 2015-17</a:t>
            </a:r>
          </a:p>
          <a:p>
            <a:r>
              <a:rPr lang="en-US" dirty="0"/>
              <a:t>Identify processes to improve workflow as a team for 2017-19</a:t>
            </a:r>
          </a:p>
          <a:p>
            <a:r>
              <a:rPr lang="en-US" dirty="0" smtClean="0"/>
              <a:t>Deliverables:</a:t>
            </a:r>
            <a:endParaRPr lang="en-US" dirty="0"/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sz="3200" dirty="0"/>
              <a:t>Each group will brief their top issue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sz="3200" dirty="0"/>
              <a:t>Turn in </a:t>
            </a:r>
            <a:r>
              <a:rPr lang="en-US" sz="3200" dirty="0" smtClean="0"/>
              <a:t>a list </a:t>
            </a:r>
            <a:r>
              <a:rPr lang="en-US" sz="3200" dirty="0"/>
              <a:t>of identified processes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sz="3200" dirty="0"/>
              <a:t>Include a short description of the problem being solved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Button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811" y="6070532"/>
            <a:ext cx="656389" cy="60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465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Improving Project Work Flow</a:t>
            </a:r>
            <a:endParaRPr lang="en-US" sz="4400" dirty="0"/>
          </a:p>
        </p:txBody>
      </p:sp>
      <p:pic>
        <p:nvPicPr>
          <p:cNvPr id="4" name="Picture 3" descr="Button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811" y="6070532"/>
            <a:ext cx="656389" cy="601542"/>
          </a:xfrm>
          <a:prstGeom prst="rect">
            <a:avLst/>
          </a:prstGeom>
        </p:spPr>
      </p:pic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Aaron Young</a:t>
            </a:r>
            <a:r>
              <a:rPr lang="en-US" dirty="0" smtClean="0"/>
              <a:t>, </a:t>
            </a:r>
            <a:r>
              <a:rPr lang="en-US" dirty="0" err="1" smtClean="0"/>
              <a:t>Asst</a:t>
            </a:r>
            <a:r>
              <a:rPr lang="en-US" dirty="0" smtClean="0"/>
              <a:t> Program Manager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Engineering &amp; Architectural Services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3"/>
              </a:rPr>
              <a:t>Aaron.Young@des.wa.gov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 smtClean="0"/>
              <a:t>360) 902-8172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5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4653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000" b="1" dirty="0" smtClean="0"/>
              <a:t>Rex Brown</a:t>
            </a:r>
            <a:r>
              <a:rPr lang="en-US" sz="3000" dirty="0" smtClean="0"/>
              <a:t>, Special </a:t>
            </a:r>
            <a:r>
              <a:rPr lang="en-US" sz="3000" dirty="0" err="1" smtClean="0"/>
              <a:t>Asst</a:t>
            </a:r>
            <a:r>
              <a:rPr lang="en-US" sz="3000" dirty="0" smtClean="0"/>
              <a:t> to the Director</a:t>
            </a:r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en-US" sz="3000" dirty="0" smtClean="0"/>
              <a:t>Department of Enterprise Services</a:t>
            </a:r>
          </a:p>
          <a:p>
            <a:pPr marL="0" indent="0">
              <a:buNone/>
            </a:pPr>
            <a:r>
              <a:rPr lang="en-US" sz="3000" dirty="0" smtClean="0"/>
              <a:t>	</a:t>
            </a:r>
            <a:r>
              <a:rPr lang="en-US" sz="3000" dirty="0" smtClean="0">
                <a:hlinkClick r:id="rId2"/>
              </a:rPr>
              <a:t>Rex.Brown@des.wa.gov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en-US" sz="3000" dirty="0" smtClean="0"/>
              <a:t>(360) </a:t>
            </a:r>
            <a:r>
              <a:rPr lang="en-US" sz="3000" dirty="0" smtClean="0"/>
              <a:t>407-7926</a:t>
            </a:r>
          </a:p>
          <a:p>
            <a:pPr marL="0" indent="0">
              <a:buNone/>
            </a:pPr>
            <a:endParaRPr lang="en-US" sz="3000" dirty="0"/>
          </a:p>
          <a:p>
            <a:pPr marL="0" indent="0" algn="ctr">
              <a:buNone/>
            </a:pPr>
            <a:endParaRPr lang="en-US" sz="2000" i="1" dirty="0"/>
          </a:p>
          <a:p>
            <a:pPr marL="0" indent="0" algn="ctr">
              <a:buNone/>
            </a:pPr>
            <a:endParaRPr lang="en-US" sz="2000" i="1" dirty="0"/>
          </a:p>
          <a:p>
            <a:pPr marL="0" indent="0" algn="ctr">
              <a:buNone/>
            </a:pPr>
            <a:r>
              <a:rPr lang="en-US" sz="2000" i="1" dirty="0">
                <a:hlinkClick r:id="rId3"/>
              </a:rPr>
              <a:t>See </a:t>
            </a:r>
            <a:r>
              <a:rPr lang="en-US" sz="2000" i="1" dirty="0" smtClean="0">
                <a:hlinkClick r:id="rId3"/>
              </a:rPr>
              <a:t>Governor’s Diversity Initiative Presentation</a:t>
            </a:r>
            <a:endParaRPr lang="en-US" sz="2000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r>
              <a:rPr lang="en-US" dirty="0" smtClean="0"/>
              <a:t>Governor’s Diversity Initiative</a:t>
            </a:r>
            <a:endParaRPr lang="en-US" dirty="0"/>
          </a:p>
        </p:txBody>
      </p:sp>
      <p:pic>
        <p:nvPicPr>
          <p:cNvPr id="4" name="Picture 3" descr="Button_Gre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1811" y="6070532"/>
            <a:ext cx="656389" cy="60154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685800" y="5562600"/>
            <a:ext cx="7772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435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sz="4400" dirty="0"/>
              <a:t>Governor’s Diversity Initiative</a:t>
            </a:r>
          </a:p>
        </p:txBody>
      </p:sp>
      <p:pic>
        <p:nvPicPr>
          <p:cNvPr id="4" name="Picture 3" descr="Button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811" y="6070532"/>
            <a:ext cx="656389" cy="601542"/>
          </a:xfrm>
          <a:prstGeom prst="rect">
            <a:avLst/>
          </a:prstGeom>
        </p:spPr>
      </p:pic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b="1" dirty="0"/>
              <a:t>	Rex Brown</a:t>
            </a:r>
            <a:r>
              <a:rPr lang="en-US" sz="3000" dirty="0"/>
              <a:t>, Special </a:t>
            </a:r>
            <a:r>
              <a:rPr lang="en-US" sz="3000" dirty="0" err="1"/>
              <a:t>Asst</a:t>
            </a:r>
            <a:r>
              <a:rPr lang="en-US" sz="3000" dirty="0"/>
              <a:t> to the Director</a:t>
            </a:r>
          </a:p>
          <a:p>
            <a:pPr marL="0" indent="0">
              <a:buNone/>
            </a:pPr>
            <a:r>
              <a:rPr lang="en-US" dirty="0"/>
              <a:t>	Department of Enterprise Services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hlinkClick r:id="rId3"/>
              </a:rPr>
              <a:t>Rex.Brown@des.wa.gov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(360) 407-7926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5562600"/>
            <a:ext cx="7772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29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60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 Break Time  ~</a:t>
            </a:r>
            <a:endParaRPr lang="en-US" sz="60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5800" y="5562600"/>
            <a:ext cx="7772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Button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811" y="6070532"/>
            <a:ext cx="656389" cy="60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39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What is Public Works?</a:t>
            </a:r>
            <a:endParaRPr lang="en-US" dirty="0"/>
          </a:p>
        </p:txBody>
      </p:sp>
      <p:pic>
        <p:nvPicPr>
          <p:cNvPr id="4" name="Picture 3" descr="Button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811" y="6070532"/>
            <a:ext cx="656389" cy="601542"/>
          </a:xfrm>
          <a:prstGeom prst="rect">
            <a:avLst/>
          </a:prstGeom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2954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	</a:t>
            </a:r>
            <a:r>
              <a:rPr lang="en-US" sz="3000" b="1" dirty="0" smtClean="0"/>
              <a:t>Dawn Cortez</a:t>
            </a:r>
            <a:r>
              <a:rPr lang="en-US" sz="3000" dirty="0" smtClean="0"/>
              <a:t>, </a:t>
            </a:r>
            <a:r>
              <a:rPr lang="en-US" sz="3000" dirty="0" err="1" smtClean="0"/>
              <a:t>Asst</a:t>
            </a:r>
            <a:r>
              <a:rPr lang="en-US" sz="3000" dirty="0" smtClean="0"/>
              <a:t> Attorney General</a:t>
            </a:r>
          </a:p>
          <a:p>
            <a:pPr marL="0" indent="0">
              <a:buFont typeface="Arial" pitchFamily="34" charset="0"/>
              <a:buNone/>
            </a:pPr>
            <a:r>
              <a:rPr lang="en-US" sz="3000" dirty="0" smtClean="0"/>
              <a:t>	Attorney General’s Office</a:t>
            </a:r>
          </a:p>
          <a:p>
            <a:pPr marL="0" indent="0">
              <a:buFont typeface="Arial" pitchFamily="34" charset="0"/>
              <a:buNone/>
            </a:pPr>
            <a:r>
              <a:rPr lang="en-US" sz="3000" dirty="0" smtClean="0"/>
              <a:t>	</a:t>
            </a:r>
            <a:r>
              <a:rPr lang="en-US" sz="3000" dirty="0" smtClean="0">
                <a:hlinkClick r:id="rId3"/>
              </a:rPr>
              <a:t>Dawn.Cortez@atg.wa.gov</a:t>
            </a:r>
            <a:r>
              <a:rPr lang="en-US" sz="3000" dirty="0" smtClean="0"/>
              <a:t> </a:t>
            </a:r>
          </a:p>
          <a:p>
            <a:pPr marL="0" indent="0">
              <a:buFont typeface="Arial" pitchFamily="34" charset="0"/>
              <a:buNone/>
            </a:pPr>
            <a:r>
              <a:rPr lang="en-US" sz="3000" dirty="0" smtClean="0"/>
              <a:t>	(360) </a:t>
            </a:r>
            <a:r>
              <a:rPr lang="en-US" sz="3000" dirty="0" smtClean="0"/>
              <a:t>586-2436</a:t>
            </a:r>
          </a:p>
          <a:p>
            <a:pPr marL="0" indent="0" algn="ctr">
              <a:buFont typeface="Arial" pitchFamily="34" charset="0"/>
              <a:buNone/>
            </a:pPr>
            <a:endParaRPr lang="en-US" sz="2000" i="1" dirty="0" smtClean="0"/>
          </a:p>
          <a:p>
            <a:pPr marL="0" indent="0" algn="ctr">
              <a:buFont typeface="Arial" pitchFamily="34" charset="0"/>
              <a:buNone/>
            </a:pPr>
            <a:endParaRPr lang="en-US" sz="2000" i="1" dirty="0"/>
          </a:p>
          <a:p>
            <a:pPr marL="0" indent="0" algn="ctr">
              <a:buFont typeface="Arial" pitchFamily="34" charset="0"/>
              <a:buNone/>
            </a:pPr>
            <a:endParaRPr lang="en-US" sz="2000" i="1" dirty="0" smtClean="0"/>
          </a:p>
          <a:p>
            <a:pPr marL="0" indent="0" algn="ctr">
              <a:buFont typeface="Arial" pitchFamily="34" charset="0"/>
              <a:buNone/>
            </a:pPr>
            <a:endParaRPr lang="en-US" sz="2000" i="1" dirty="0"/>
          </a:p>
          <a:p>
            <a:pPr marL="0" indent="0" algn="ctr">
              <a:buFont typeface="Arial" pitchFamily="34" charset="0"/>
              <a:buNone/>
            </a:pPr>
            <a:r>
              <a:rPr lang="en-US" sz="2000" i="1" dirty="0" smtClean="0">
                <a:hlinkClick r:id="rId4"/>
              </a:rPr>
              <a:t>See Public Works Presentation</a:t>
            </a:r>
            <a:endParaRPr lang="en-US" sz="2000" i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5562600"/>
            <a:ext cx="7772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165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sz="4400" dirty="0"/>
              <a:t>What is Public Works?</a:t>
            </a:r>
          </a:p>
        </p:txBody>
      </p:sp>
      <p:pic>
        <p:nvPicPr>
          <p:cNvPr id="4" name="Picture 3" descr="Button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811" y="6070532"/>
            <a:ext cx="656389" cy="601542"/>
          </a:xfrm>
          <a:prstGeom prst="rect">
            <a:avLst/>
          </a:prstGeom>
        </p:spPr>
      </p:pic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Dawn Cortez</a:t>
            </a:r>
            <a:r>
              <a:rPr lang="en-US" dirty="0"/>
              <a:t>, </a:t>
            </a:r>
            <a:r>
              <a:rPr lang="en-US" dirty="0" err="1"/>
              <a:t>Asst</a:t>
            </a:r>
            <a:r>
              <a:rPr lang="en-US" dirty="0"/>
              <a:t> Attorney General</a:t>
            </a:r>
          </a:p>
          <a:p>
            <a:pPr marL="0" indent="0">
              <a:buNone/>
            </a:pPr>
            <a:r>
              <a:rPr lang="en-US" dirty="0"/>
              <a:t>	Attorney General’s Office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hlinkClick r:id="rId3"/>
              </a:rPr>
              <a:t>Dawn.Cortez@atg.wa.gov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(360) 586-2436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5562600"/>
            <a:ext cx="7772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24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pic>
        <p:nvPicPr>
          <p:cNvPr id="4" name="Picture 3" descr="Button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811" y="6070532"/>
            <a:ext cx="656389" cy="601542"/>
          </a:xfrm>
          <a:prstGeom prst="rect">
            <a:avLst/>
          </a:prstGeom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524000"/>
            <a:ext cx="82296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	</a:t>
            </a:r>
            <a:r>
              <a:rPr lang="en-US" sz="3000" b="1" dirty="0" smtClean="0"/>
              <a:t>Janet Jansen &amp;</a:t>
            </a:r>
          </a:p>
          <a:p>
            <a:pPr marL="0" indent="0">
              <a:buFont typeface="Arial" pitchFamily="34" charset="0"/>
              <a:buNone/>
            </a:pPr>
            <a:r>
              <a:rPr lang="en-US" sz="3000" b="1" dirty="0"/>
              <a:t>	</a:t>
            </a:r>
            <a:r>
              <a:rPr lang="en-US" sz="3000" b="1" dirty="0" smtClean="0"/>
              <a:t>Dwayne Harkness</a:t>
            </a:r>
            <a:r>
              <a:rPr lang="en-US" sz="3000" dirty="0" smtClean="0"/>
              <a:t>, </a:t>
            </a:r>
            <a:r>
              <a:rPr lang="en-US" sz="3000" dirty="0" err="1" smtClean="0"/>
              <a:t>Asst</a:t>
            </a:r>
            <a:r>
              <a:rPr lang="en-US" sz="3000" dirty="0" smtClean="0"/>
              <a:t> Project Manager</a:t>
            </a:r>
          </a:p>
          <a:p>
            <a:pPr marL="0" indent="0">
              <a:buFont typeface="Arial" pitchFamily="34" charset="0"/>
              <a:buNone/>
            </a:pPr>
            <a:r>
              <a:rPr lang="en-US" sz="3000" dirty="0" smtClean="0"/>
              <a:t>	Dept. of Enterprise Services</a:t>
            </a:r>
          </a:p>
          <a:p>
            <a:pPr marL="0" indent="0">
              <a:buFont typeface="Arial" pitchFamily="34" charset="0"/>
              <a:buNone/>
            </a:pPr>
            <a:r>
              <a:rPr lang="en-US" sz="3000" dirty="0" smtClean="0"/>
              <a:t>	</a:t>
            </a:r>
            <a:r>
              <a:rPr lang="en-US" sz="3000" dirty="0" smtClean="0">
                <a:hlinkClick r:id="rId3"/>
              </a:rPr>
              <a:t>Dwayne.Harkness@des.wa.gov</a:t>
            </a:r>
            <a:r>
              <a:rPr lang="en-US" sz="3000" dirty="0" smtClean="0"/>
              <a:t>  </a:t>
            </a:r>
          </a:p>
          <a:p>
            <a:pPr marL="0" indent="0">
              <a:buFont typeface="Arial" pitchFamily="34" charset="0"/>
              <a:buNone/>
            </a:pPr>
            <a:r>
              <a:rPr lang="en-US" sz="3000" dirty="0" smtClean="0"/>
              <a:t>	(360) 407-9339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5562600"/>
            <a:ext cx="7772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068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19200" y="3733800"/>
            <a:ext cx="6553200" cy="1295400"/>
          </a:xfrm>
        </p:spPr>
        <p:txBody>
          <a:bodyPr/>
          <a:lstStyle/>
          <a:p>
            <a:r>
              <a:rPr lang="en-US" dirty="0" smtClean="0"/>
              <a:t>Please fill out the green </a:t>
            </a:r>
          </a:p>
          <a:p>
            <a:r>
              <a:rPr lang="en-US" dirty="0" smtClean="0"/>
              <a:t>Evaluation Form.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5715000"/>
            <a:ext cx="7772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Logo 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01329" y="457200"/>
            <a:ext cx="6317794" cy="1066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5938496"/>
            <a:ext cx="2209800" cy="6629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1474" y="5915914"/>
            <a:ext cx="3124200" cy="70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957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tton_Gre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1811" y="6070532"/>
            <a:ext cx="656389" cy="601542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Afternoon Agenda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1:00 pm	Improving Project Work Flow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i="1" dirty="0"/>
              <a:t>- Table Top Discussion</a:t>
            </a:r>
          </a:p>
          <a:p>
            <a:pPr marL="0" indent="0">
              <a:buNone/>
            </a:pPr>
            <a:r>
              <a:rPr lang="en-US" dirty="0"/>
              <a:t>2:00 pm	Governor’s Diversity Initiative</a:t>
            </a:r>
          </a:p>
          <a:p>
            <a:pPr marL="0" indent="0">
              <a:buNone/>
            </a:pPr>
            <a:r>
              <a:rPr lang="en-US" dirty="0"/>
              <a:t>2:45 pm	What is Public Works?</a:t>
            </a:r>
          </a:p>
          <a:p>
            <a:pPr marL="0" indent="0">
              <a:buNone/>
            </a:pPr>
            <a:r>
              <a:rPr lang="en-US" dirty="0"/>
              <a:t>3:45 pm	Closing Remarks</a:t>
            </a:r>
          </a:p>
          <a:p>
            <a:pPr marL="0" indent="0">
              <a:buNone/>
            </a:pPr>
            <a:r>
              <a:rPr lang="en-US" dirty="0"/>
              <a:t>4:00 pm 	Workshop Closes</a:t>
            </a:r>
          </a:p>
          <a:p>
            <a:pPr marL="0" indent="0">
              <a:buNone/>
            </a:pP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Improving Project Work Flow</a:t>
            </a:r>
            <a:endParaRPr lang="en-US" sz="4400" dirty="0"/>
          </a:p>
        </p:txBody>
      </p:sp>
      <p:pic>
        <p:nvPicPr>
          <p:cNvPr id="4" name="Picture 3" descr="Button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811" y="6070532"/>
            <a:ext cx="656389" cy="60154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685800" y="5562600"/>
            <a:ext cx="7772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Aaron Young, PE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Asst. </a:t>
            </a:r>
            <a:r>
              <a:rPr lang="en-US" dirty="0" smtClean="0"/>
              <a:t>Program Manager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Engineering &amp; Architectural Services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3"/>
              </a:rPr>
              <a:t>Aaron.Young@des.wa.gov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 smtClean="0"/>
              <a:t>360) 902-8172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4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Improving Project Work Flow</a:t>
            </a:r>
            <a:endParaRPr lang="en-US" sz="4400" dirty="0"/>
          </a:p>
        </p:txBody>
      </p:sp>
      <p:pic>
        <p:nvPicPr>
          <p:cNvPr id="4" name="Picture 3" descr="Button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811" y="6070532"/>
            <a:ext cx="656389" cy="601542"/>
          </a:xfrm>
          <a:prstGeom prst="rect">
            <a:avLst/>
          </a:prstGeom>
        </p:spPr>
      </p:pic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762000" y="1371600"/>
            <a:ext cx="7391400" cy="4191000"/>
          </a:xfrm>
        </p:spPr>
        <p:txBody>
          <a:bodyPr>
            <a:normAutofit/>
          </a:bodyPr>
          <a:lstStyle/>
          <a:p>
            <a:r>
              <a:rPr lang="en-US" sz="2800" dirty="0"/>
              <a:t>Portfolio Overview</a:t>
            </a:r>
          </a:p>
          <a:p>
            <a:r>
              <a:rPr lang="en-US" sz="2800" dirty="0"/>
              <a:t>E&amp;AS Focus Areas for 2015-17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dirty="0"/>
              <a:t>Increase JOC Capacity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dirty="0"/>
              <a:t>Statewide Consultant On-Call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dirty="0"/>
              <a:t>Process Improvement</a:t>
            </a:r>
          </a:p>
          <a:p>
            <a:r>
              <a:rPr lang="en-US" sz="2800" dirty="0"/>
              <a:t>Customer input for 17-19 Focus </a:t>
            </a:r>
            <a:r>
              <a:rPr lang="en-US" sz="2800" dirty="0" smtClean="0"/>
              <a:t>Areas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073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Portfolio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/>
              <a:t>1,000+ Agreements &amp; Contracts statewide valued at approximately $500M / biennium</a:t>
            </a:r>
          </a:p>
          <a:p>
            <a:pPr marL="0" indent="0">
              <a:buSzPct val="100000"/>
              <a:buNone/>
            </a:pPr>
            <a:endParaRPr lang="en-US" dirty="0"/>
          </a:p>
          <a:p>
            <a:pPr marL="225425" indent="0" algn="ctr">
              <a:lnSpc>
                <a:spcPct val="90000"/>
              </a:lnSpc>
              <a:buNone/>
            </a:pPr>
            <a:r>
              <a:rPr lang="en-US" sz="3900" b="1" i="1" dirty="0">
                <a:solidFill>
                  <a:srgbClr val="6DB33F"/>
                </a:solidFill>
              </a:rPr>
              <a:t>Clients</a:t>
            </a:r>
            <a:endParaRPr lang="en-US" sz="3900" b="1" dirty="0"/>
          </a:p>
          <a:p>
            <a:pPr marL="225425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dirty="0" smtClean="0"/>
              <a:t>Community </a:t>
            </a:r>
            <a:r>
              <a:rPr lang="en-US" sz="3000" dirty="0"/>
              <a:t>&amp; Technical Colleges (34)</a:t>
            </a:r>
          </a:p>
          <a:p>
            <a:pPr marL="225425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dirty="0"/>
              <a:t>Social &amp; Health Services (21)    Corrections (14)</a:t>
            </a:r>
          </a:p>
          <a:p>
            <a:pPr marL="225425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dirty="0"/>
              <a:t>Capitol Campus		       Military Dept</a:t>
            </a:r>
            <a:r>
              <a:rPr lang="en-US" sz="3000" dirty="0" smtClean="0"/>
              <a:t>.</a:t>
            </a:r>
            <a:endParaRPr lang="en-US" sz="3000" dirty="0"/>
          </a:p>
          <a:p>
            <a:pPr marL="225425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dirty="0"/>
              <a:t>State Patrol			       Veterans Affairs </a:t>
            </a:r>
          </a:p>
          <a:p>
            <a:pPr marL="225425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dirty="0"/>
              <a:t>~ 20 small agencies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Button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811" y="6070532"/>
            <a:ext cx="656389" cy="60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117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Increase JOC 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/>
          </a:bodyPr>
          <a:lstStyle/>
          <a:p>
            <a:r>
              <a:rPr lang="en-US" sz="3500" dirty="0"/>
              <a:t>Increased capacity 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dirty="0"/>
              <a:t>2 new JOC contracts (Western &amp; Statewide)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dirty="0"/>
              <a:t>$16M/year to $36M/year</a:t>
            </a:r>
          </a:p>
          <a:p>
            <a:r>
              <a:rPr lang="en-US" sz="3500" dirty="0"/>
              <a:t>Job Order Contracts (up to $350K per w/o)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dirty="0"/>
              <a:t>Eastern Region:  Burton Construction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dirty="0"/>
              <a:t>Western Region:  Forma Construction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dirty="0"/>
              <a:t>NW Region:  </a:t>
            </a:r>
            <a:r>
              <a:rPr lang="en-US" dirty="0" err="1"/>
              <a:t>Saybr</a:t>
            </a:r>
            <a:r>
              <a:rPr lang="en-US" dirty="0"/>
              <a:t> Contractors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dirty="0"/>
              <a:t>SW Region:  Centennial Contractors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dirty="0"/>
              <a:t>Statewide:  Burton Construction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dirty="0"/>
              <a:t>Statewide*: </a:t>
            </a:r>
            <a:r>
              <a:rPr lang="en-US" i="1" dirty="0"/>
              <a:t>solicitation in progress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Button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811" y="6070532"/>
            <a:ext cx="656389" cy="60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402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On-Call Consultant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752600"/>
          </a:xfrm>
        </p:spPr>
        <p:txBody>
          <a:bodyPr>
            <a:normAutofit/>
          </a:bodyPr>
          <a:lstStyle/>
          <a:p>
            <a:r>
              <a:rPr lang="en-US" dirty="0"/>
              <a:t>Increased fee ceiling from $150K to $200K per project</a:t>
            </a:r>
          </a:p>
          <a:p>
            <a:r>
              <a:rPr lang="en-US" dirty="0"/>
              <a:t>2017-19 statewide selection in </a:t>
            </a:r>
            <a:r>
              <a:rPr lang="en-US" dirty="0" smtClean="0"/>
              <a:t>progress</a:t>
            </a:r>
            <a:endParaRPr lang="en-US" dirty="0"/>
          </a:p>
        </p:txBody>
      </p:sp>
      <p:pic>
        <p:nvPicPr>
          <p:cNvPr id="4" name="Picture 3" descr="Button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811" y="6070532"/>
            <a:ext cx="656389" cy="6015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2971800"/>
            <a:ext cx="3810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Architectural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Electrical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Testing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V/E - Constructability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Civil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Mechanical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err="1" smtClean="0"/>
              <a:t>HazMat</a:t>
            </a:r>
            <a:endParaRPr lang="en-US" sz="2600" dirty="0" smtClean="0"/>
          </a:p>
          <a:p>
            <a:endParaRPr 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3038475"/>
            <a:ext cx="3810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Structural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Survey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Geotechnical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err="1" smtClean="0"/>
              <a:t>Bldg</a:t>
            </a:r>
            <a:r>
              <a:rPr lang="en-US" sz="2600" dirty="0" smtClean="0"/>
              <a:t> Envelope - Roofing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Security Systems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Commissioning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42724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Process Improvement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/>
              <a:t>Fielded new enterprise software solutions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sz="3200" dirty="0" err="1"/>
              <a:t>Tririga</a:t>
            </a:r>
            <a:r>
              <a:rPr lang="en-US" sz="3200" dirty="0"/>
              <a:t> </a:t>
            </a:r>
            <a:r>
              <a:rPr lang="en-US" sz="3200" i="1" dirty="0"/>
              <a:t>(project management)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sz="3200" dirty="0"/>
              <a:t>B2Gnow </a:t>
            </a:r>
            <a:r>
              <a:rPr lang="en-US" sz="3200" i="1" dirty="0"/>
              <a:t>(diverse business tracking)</a:t>
            </a:r>
          </a:p>
          <a:p>
            <a:r>
              <a:rPr lang="en-US" dirty="0"/>
              <a:t>Updated policies &amp; procedures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sz="3200" dirty="0"/>
              <a:t>Consultant Selection Policy &amp; Procedures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sz="3200" dirty="0"/>
              <a:t>Construction Closeout Policy &amp; Forms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sz="3200" dirty="0"/>
              <a:t>Supplemental Bidder Responsibility Criteria Policy &amp; Forms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Button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811" y="6070532"/>
            <a:ext cx="656389" cy="60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850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Process </a:t>
            </a:r>
            <a:r>
              <a:rPr lang="en-US" sz="3600" dirty="0" smtClean="0"/>
              <a:t>Improvement </a:t>
            </a:r>
            <a:r>
              <a:rPr lang="en-US" sz="2800" b="0" dirty="0" smtClean="0"/>
              <a:t>(continued)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/>
              <a:t>Updated documents &amp; forms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sz="3200" dirty="0"/>
              <a:t>Instructions for Architects &amp; Engineers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sz="3200" dirty="0"/>
              <a:t>Liquidated Damages Worksheet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sz="3200" dirty="0"/>
              <a:t>Supplemental Conditions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Button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811" y="6070532"/>
            <a:ext cx="656389" cy="60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859277"/>
      </p:ext>
    </p:extLst>
  </p:cSld>
  <p:clrMapOvr>
    <a:masterClrMapping/>
  </p:clrMapOvr>
</p:sld>
</file>

<file path=ppt/theme/theme1.xml><?xml version="1.0" encoding="utf-8"?>
<a:theme xmlns:a="http://schemas.openxmlformats.org/drawingml/2006/main" name="DES-PP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B848503616A74292EA15D8ED0BAC5C" ma:contentTypeVersion="2" ma:contentTypeDescription="Create a new document." ma:contentTypeScope="" ma:versionID="6f42607758e6cba825e86069f8d4e2a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59c4ed3a90248616a05285cf0de681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CE7D81-4E8A-47AC-BB6E-4D2F8F316D4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E69D4AC-43A6-4216-9FA2-4CF4062B69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5F5B747-C14C-49C7-92DF-4153A47C5F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DES-PPT-Template</Template>
  <TotalTime>824</TotalTime>
  <Words>343</Words>
  <Application>Microsoft Office PowerPoint</Application>
  <PresentationFormat>On-screen Show (4:3)</PresentationFormat>
  <Paragraphs>140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DES-PPT-Template</vt:lpstr>
      <vt:lpstr> Client Workshop  April 18, 2017</vt:lpstr>
      <vt:lpstr>Afternoon Agenda</vt:lpstr>
      <vt:lpstr>Improving Project Work Flow</vt:lpstr>
      <vt:lpstr>Improving Project Work Flow</vt:lpstr>
      <vt:lpstr>Portfolio Overview</vt:lpstr>
      <vt:lpstr>Increase JOC Capacity</vt:lpstr>
      <vt:lpstr>On-Call Consultant Selection</vt:lpstr>
      <vt:lpstr>Process Improvement</vt:lpstr>
      <vt:lpstr>Process Improvement (continued)</vt:lpstr>
      <vt:lpstr>Customer Input for 2017-19</vt:lpstr>
      <vt:lpstr>Improving Project Work Flow</vt:lpstr>
      <vt:lpstr>Governor’s Diversity Initiative</vt:lpstr>
      <vt:lpstr>Governor’s Diversity Initiative</vt:lpstr>
      <vt:lpstr>PowerPoint Presentation</vt:lpstr>
      <vt:lpstr>What is Public Works?</vt:lpstr>
      <vt:lpstr>What is Public Works?</vt:lpstr>
      <vt:lpstr>Closing</vt:lpstr>
      <vt:lpstr>Thank you!</vt:lpstr>
    </vt:vector>
  </TitlesOfParts>
  <Company>Department of Enterprise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jonp</dc:creator>
  <cp:lastModifiedBy>Baker, Talia (DES)</cp:lastModifiedBy>
  <cp:revision>82</cp:revision>
  <cp:lastPrinted>2014-11-13T16:49:29Z</cp:lastPrinted>
  <dcterms:created xsi:type="dcterms:W3CDTF">2012-07-19T21:11:51Z</dcterms:created>
  <dcterms:modified xsi:type="dcterms:W3CDTF">2017-04-28T20:44:52Z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0x01010058B848503616A74292EA15D8ED0BAC5C</vt:lpwstr>
  </property>
  <property fmtid="{D5CDD505-2E9C-101B-9397-08002B2CF9AE}" pid="3" name="Category">
    <vt:lpwstr>Template</vt:lpwstr>
  </property>
</Properties>
</file>