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xls" ContentType="application/vnd.ms-excel"/>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diagrams/data1.xml" ContentType="application/vnd.openxmlformats-officedocument.drawingml.diagramData+xml"/>
  <Override PartName="/ppt/diagrams/data7.xml" ContentType="application/vnd.openxmlformats-officedocument.drawingml.diagramData+xml"/>
  <Override PartName="/ppt/diagrams/data6.xml" ContentType="application/vnd.openxmlformats-officedocument.drawingml.diagramData+xml"/>
  <Override PartName="/ppt/diagrams/data5.xml" ContentType="application/vnd.openxmlformats-officedocument.drawingml.diagramData+xml"/>
  <Override PartName="/ppt/diagrams/data4.xml" ContentType="application/vnd.openxmlformats-officedocument.drawingml.diagramData+xml"/>
  <Override PartName="/ppt/diagrams/data3.xml" ContentType="application/vnd.openxmlformats-officedocument.drawingml.diagramData+xml"/>
  <Override PartName="/ppt/diagrams/data8.xml" ContentType="application/vnd.openxmlformats-officedocument.drawingml.diagramData+xml"/>
  <Override PartName="/ppt/diagrams/data9.xml" ContentType="application/vnd.openxmlformats-officedocument.drawingml.diagramData+xml"/>
  <Override PartName="/ppt/diagrams/data10.xml" ContentType="application/vnd.openxmlformats-officedocument.drawingml.diagramData+xml"/>
  <Override PartName="/ppt/diagrams/data15.xml" ContentType="application/vnd.openxmlformats-officedocument.drawingml.diagramData+xml"/>
  <Override PartName="/ppt/diagrams/data14.xml" ContentType="application/vnd.openxmlformats-officedocument.drawingml.diagramData+xml"/>
  <Override PartName="/ppt/diagrams/data13.xml" ContentType="application/vnd.openxmlformats-officedocument.drawingml.diagramData+xml"/>
  <Override PartName="/ppt/diagrams/data12.xml" ContentType="application/vnd.openxmlformats-officedocument.drawingml.diagramData+xml"/>
  <Override PartName="/ppt/diagrams/data11.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13.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4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12.xml" ContentType="application/vnd.openxmlformats-officedocument.presentationml.slide+xml"/>
  <Override PartName="/ppt/slideLayouts/slideLayout12.xml" ContentType="application/vnd.openxmlformats-officedocument.presentationml.slideLayout+xml"/>
  <Override PartName="/ppt/notesSlides/notesSlide45.xml" ContentType="application/vnd.openxmlformats-officedocument.presentationml.notesSlide+xml"/>
  <Override PartName="/ppt/notesSlides/notesSlide37.xml" ContentType="application/vnd.openxmlformats-officedocument.presentationml.notesSlide+xml"/>
  <Override PartName="/ppt/slideLayouts/slideLayout1.xml" ContentType="application/vnd.openxmlformats-officedocument.presentationml.slideLayout+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Layouts/slideLayout13.xml" ContentType="application/vnd.openxmlformats-officedocument.presentationml.slideLayout+xml"/>
  <Override PartName="/ppt/notesSlides/notesSlide24.xml" ContentType="application/vnd.openxmlformats-officedocument.presentationml.notesSlide+xml"/>
  <Override PartName="/ppt/notesSlides/notesSlide36.xml" ContentType="application/vnd.openxmlformats-officedocument.presentationml.notesSlide+xml"/>
  <Override PartName="/ppt/notesSlides/notesSlide22.xml" ContentType="application/vnd.openxmlformats-officedocument.presentationml.notesSlide+xml"/>
  <Override PartName="/ppt/slideLayouts/slideLayout9.xml" ContentType="application/vnd.openxmlformats-officedocument.presentationml.slideLayout+xml"/>
  <Override PartName="/ppt/notesSlides/notesSlide21.xml" ContentType="application/vnd.openxmlformats-officedocument.presentationml.notesSlide+xml"/>
  <Override PartName="/ppt/slideLayouts/slideLayout10.xml" ContentType="application/vnd.openxmlformats-officedocument.presentationml.slideLayout+xml"/>
  <Override PartName="/ppt/notesSlides/notesSlide20.xml" ContentType="application/vnd.openxmlformats-officedocument.presentationml.notesSlide+xml"/>
  <Override PartName="/ppt/slideLayouts/slideLayout11.xml" ContentType="application/vnd.openxmlformats-officedocument.presentationml.slideLayout+xml"/>
  <Override PartName="/ppt/slideLayouts/slideLayout8.xml" ContentType="application/vnd.openxmlformats-officedocument.presentationml.slideLayout+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31.xml" ContentType="application/vnd.openxmlformats-officedocument.presentationml.notesSlide+xml"/>
  <Override PartName="/ppt/slideLayouts/slideLayout5.xml" ContentType="application/vnd.openxmlformats-officedocument.presentationml.slideLayout+xml"/>
  <Override PartName="/ppt/notesSlides/notesSlide30.xml" ContentType="application/vnd.openxmlformats-officedocument.presentationml.notesSlide+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Layouts/slideLayout7.xml" ContentType="application/vnd.openxmlformats-officedocument.presentationml.slideLayout+xml"/>
  <Override PartName="/ppt/notesSlides/notesSlide28.xml" ContentType="application/vnd.openxmlformats-officedocument.presentationml.notesSlide+xml"/>
  <Override PartName="/ppt/notesSlides/notesSlide27.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slideLayouts/slideLayout4.xml" ContentType="application/vnd.openxmlformats-officedocument.presentationml.slideLayout+xml"/>
  <Override PartName="/ppt/notesSlides/notesSlide23.xml" ContentType="application/vnd.openxmlformats-officedocument.presentationml.notesSlide+xml"/>
  <Override PartName="/ppt/slideLayouts/slideLayout3.xml" ContentType="application/vnd.openxmlformats-officedocument.presentationml.slideLayou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handoutMasters/handoutMaster1.xml" ContentType="application/vnd.openxmlformats-officedocument.presentationml.handoutMaster+xml"/>
  <Override PartName="/ppt/diagrams/colors12.xml" ContentType="application/vnd.openxmlformats-officedocument.drawingml.diagramColors+xml"/>
  <Override PartName="/ppt/diagrams/quickStyle12.xml" ContentType="application/vnd.openxmlformats-officedocument.drawingml.diagramStyle+xml"/>
  <Override PartName="/ppt/diagrams/quickStyle13.xml" ContentType="application/vnd.openxmlformats-officedocument.drawingml.diagramStyle+xml"/>
  <Override PartName="/ppt/diagrams/layout13.xml" ContentType="application/vnd.openxmlformats-officedocument.drawingml.diagramLayout+xml"/>
  <Override PartName="/ppt/theme/theme1.xml" ContentType="application/vnd.openxmlformats-officedocument.theme+xml"/>
  <Override PartName="/ppt/diagrams/drawing12.xml" ContentType="application/vnd.ms-office.drawingml.diagramDrawing+xml"/>
  <Override PartName="/ppt/diagrams/layout9.xml" ContentType="application/vnd.openxmlformats-officedocument.drawingml.diagramLayout+xml"/>
  <Override PartName="/ppt/diagrams/layout12.xml" ContentType="application/vnd.openxmlformats-officedocument.drawingml.diagramLayout+xml"/>
  <Override PartName="/ppt/theme/theme2.xml" ContentType="application/vnd.openxmlformats-officedocument.theme+xml"/>
  <Override PartName="/ppt/theme/theme3.xml" ContentType="application/vnd.openxmlformats-officedocument.theme+xml"/>
  <Override PartName="/ppt/diagrams/drawing9.xml" ContentType="application/vnd.ms-office.drawingml.diagramDrawing+xml"/>
  <Override PartName="/ppt/diagrams/colors9.xml" ContentType="application/vnd.openxmlformats-officedocument.drawingml.diagramColors+xml"/>
  <Override PartName="/ppt/diagrams/drawing10.xml" ContentType="application/vnd.ms-office.drawingml.diagramDrawing+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layout11.xml" ContentType="application/vnd.openxmlformats-officedocument.drawingml.diagramLayout+xml"/>
  <Override PartName="/ppt/diagrams/quickStyle9.xml" ContentType="application/vnd.openxmlformats-officedocument.drawingml.diagramStyle+xml"/>
  <Override PartName="/ppt/diagrams/drawing11.xml" ContentType="application/vnd.ms-office.drawingml.diagramDrawing+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3.xml" ContentType="application/vnd.ms-office.drawingml.diagramDrawing+xml"/>
  <Override PartName="/ppt/diagrams/colors13.xml" ContentType="application/vnd.openxmlformats-officedocument.drawingml.diagramColors+xml"/>
  <Override PartName="/ppt/diagrams/drawing5.xml" ContentType="application/vnd.ms-office.drawingml.diagramDrawing+xml"/>
  <Override PartName="/ppt/diagrams/layout6.xml" ContentType="application/vnd.openxmlformats-officedocument.drawingml.diagramLayout+xml"/>
  <Override PartName="/ppt/diagrams/colors5.xml" ContentType="application/vnd.openxmlformats-officedocument.drawingml.diagramColors+xml"/>
  <Override PartName="/ppt/diagrams/quickStyle5.xml" ContentType="application/vnd.openxmlformats-officedocument.drawingml.diagramStyle+xml"/>
  <Override PartName="/ppt/diagrams/layout5.xml" ContentType="application/vnd.openxmlformats-officedocument.drawingml.diagramLayout+xml"/>
  <Override PartName="/ppt/diagrams/colors15.xml" ContentType="application/vnd.openxmlformats-officedocument.drawingml.diagramColors+xml"/>
  <Override PartName="/ppt/diagrams/drawing15.xml" ContentType="application/vnd.ms-office.drawingml.diagramDrawing+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Masters/notesMaster1.xml" ContentType="application/vnd.openxmlformats-officedocument.presentationml.notesMaster+xml"/>
  <Override PartName="/ppt/diagrams/layout8.xml" ContentType="application/vnd.openxmlformats-officedocument.drawingml.diagramLayout+xml"/>
  <Override PartName="/ppt/diagrams/drawing7.xml" ContentType="application/vnd.ms-office.drawingml.diagramDrawing+xml"/>
  <Override PartName="/ppt/diagrams/colors7.xml" ContentType="application/vnd.openxmlformats-officedocument.drawingml.diagramColors+xml"/>
  <Override PartName="/ppt/diagrams/layout7.xml" ContentType="application/vnd.openxmlformats-officedocument.drawingml.diagramLayout+xml"/>
  <Override PartName="/ppt/diagrams/quickStyle7.xml" ContentType="application/vnd.openxmlformats-officedocument.drawingml.diagramStyle+xml"/>
  <Override PartName="/ppt/diagrams/quickStyle15.xml" ContentType="application/vnd.openxmlformats-officedocument.drawingml.diagramStyle+xml"/>
  <Override PartName="/ppt/diagrams/colors4.xml" ContentType="application/vnd.openxmlformats-officedocument.drawingml.diagramColors+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4.xml" ContentType="application/vnd.ms-office.drawingml.diagramDrawing+xml"/>
  <Override PartName="/ppt/diagrams/layout14.xml" ContentType="application/vnd.openxmlformats-officedocument.drawingml.diagramLayout+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quickStyle14.xml" ContentType="application/vnd.openxmlformats-officedocument.drawingml.diagramStyle+xml"/>
  <Override PartName="/ppt/diagrams/drawing2.xml" ContentType="application/vnd.ms-office.drawingml.diagramDrawing+xml"/>
  <Override PartName="/ppt/diagrams/layout3.xml" ContentType="application/vnd.openxmlformats-officedocument.drawingml.diagramLayout+xml"/>
  <Override PartName="/ppt/diagrams/quickStyle4.xml" ContentType="application/vnd.openxmlformats-officedocument.drawingml.diagramStyle+xml"/>
  <Override PartName="/ppt/diagrams/layout4.xml" ContentType="application/vnd.openxmlformats-officedocument.drawingml.diagramLayout+xml"/>
  <Override PartName="/ppt/diagrams/layout15.xml" ContentType="application/vnd.openxmlformats-officedocument.drawingml.diagramLayout+xml"/>
  <Override PartName="/ppt/diagrams/drawing14.xml" ContentType="application/vnd.ms-office.drawingml.diagramDrawing+xml"/>
  <Override PartName="/ppt/diagrams/colors14.xml" ContentType="application/vnd.openxmlformats-officedocument.drawingml.diagramColors+xml"/>
  <Override PartName="/ppt/diagrams/quickStyle3.xml" ContentType="application/vnd.openxmlformats-officedocument.drawingml.diagramStyle+xml"/>
  <Override PartName="/ppt/diagrams/drawing3.xml" ContentType="application/vnd.ms-office.drawingml.diagramDrawing+xml"/>
  <Override PartName="/ppt/diagrams/colors3.xml" ContentType="application/vnd.openxmlformats-officedocument.drawingml.diagramColors+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handoutMasterIdLst>
    <p:handoutMasterId r:id="rId50"/>
  </p:handoutMasterIdLst>
  <p:sldIdLst>
    <p:sldId id="422" r:id="rId2"/>
    <p:sldId id="442" r:id="rId3"/>
    <p:sldId id="428" r:id="rId4"/>
    <p:sldId id="471" r:id="rId5"/>
    <p:sldId id="459" r:id="rId6"/>
    <p:sldId id="457" r:id="rId7"/>
    <p:sldId id="496" r:id="rId8"/>
    <p:sldId id="443" r:id="rId9"/>
    <p:sldId id="300" r:id="rId10"/>
    <p:sldId id="497" r:id="rId11"/>
    <p:sldId id="498" r:id="rId12"/>
    <p:sldId id="491" r:id="rId13"/>
    <p:sldId id="483" r:id="rId14"/>
    <p:sldId id="482" r:id="rId15"/>
    <p:sldId id="302" r:id="rId16"/>
    <p:sldId id="484" r:id="rId17"/>
    <p:sldId id="492" r:id="rId18"/>
    <p:sldId id="357" r:id="rId19"/>
    <p:sldId id="358" r:id="rId20"/>
    <p:sldId id="499" r:id="rId21"/>
    <p:sldId id="500" r:id="rId22"/>
    <p:sldId id="501" r:id="rId23"/>
    <p:sldId id="502" r:id="rId24"/>
    <p:sldId id="503" r:id="rId25"/>
    <p:sldId id="504" r:id="rId26"/>
    <p:sldId id="505" r:id="rId27"/>
    <p:sldId id="506" r:id="rId28"/>
    <p:sldId id="507" r:id="rId29"/>
    <p:sldId id="508" r:id="rId30"/>
    <p:sldId id="509" r:id="rId31"/>
    <p:sldId id="510" r:id="rId32"/>
    <p:sldId id="511" r:id="rId33"/>
    <p:sldId id="512" r:id="rId34"/>
    <p:sldId id="513" r:id="rId35"/>
    <p:sldId id="514" r:id="rId36"/>
    <p:sldId id="515" r:id="rId37"/>
    <p:sldId id="516" r:id="rId38"/>
    <p:sldId id="517" r:id="rId39"/>
    <p:sldId id="518" r:id="rId40"/>
    <p:sldId id="519" r:id="rId41"/>
    <p:sldId id="520" r:id="rId42"/>
    <p:sldId id="521" r:id="rId43"/>
    <p:sldId id="522" r:id="rId44"/>
    <p:sldId id="523" r:id="rId45"/>
    <p:sldId id="429" r:id="rId46"/>
    <p:sldId id="420" r:id="rId47"/>
    <p:sldId id="475" r:id="rId48"/>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96E1"/>
    <a:srgbClr val="FF6600"/>
    <a:srgbClr val="FF9900"/>
    <a:srgbClr val="FFD911"/>
    <a:srgbClr val="669900"/>
    <a:srgbClr val="FF5050"/>
    <a:srgbClr val="8E0000"/>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6" autoAdjust="0"/>
    <p:restoredTop sz="86607" autoAdjust="0"/>
  </p:normalViewPr>
  <p:slideViewPr>
    <p:cSldViewPr>
      <p:cViewPr>
        <p:scale>
          <a:sx n="66" d="100"/>
          <a:sy n="66" d="100"/>
        </p:scale>
        <p:origin x="-2850" y="-876"/>
      </p:cViewPr>
      <p:guideLst>
        <p:guide orient="horz" pos="2160"/>
        <p:guide pos="2880"/>
      </p:guideLst>
    </p:cSldViewPr>
  </p:slideViewPr>
  <p:outlineViewPr>
    <p:cViewPr>
      <p:scale>
        <a:sx n="33" d="100"/>
        <a:sy n="33" d="100"/>
      </p:scale>
      <p:origin x="0" y="3438"/>
    </p:cViewPr>
  </p:outlineViewPr>
  <p:notesTextViewPr>
    <p:cViewPr>
      <p:scale>
        <a:sx n="100" d="100"/>
        <a:sy n="100" d="100"/>
      </p:scale>
      <p:origin x="0" y="0"/>
    </p:cViewPr>
  </p:notesTextViewPr>
  <p:sorterViewPr>
    <p:cViewPr>
      <p:scale>
        <a:sx n="66" d="100"/>
        <a:sy n="66" d="100"/>
      </p:scale>
      <p:origin x="0" y="7968"/>
    </p:cViewPr>
  </p:sorterViewPr>
  <p:notesViewPr>
    <p:cSldViewPr>
      <p:cViewPr>
        <p:scale>
          <a:sx n="75" d="100"/>
          <a:sy n="75" d="100"/>
        </p:scale>
        <p:origin x="-1320" y="678"/>
      </p:cViewPr>
      <p:guideLst>
        <p:guide orient="horz" pos="2929"/>
        <p:guide pos="220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55"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8" Type="http://schemas.openxmlformats.org/officeDocument/2006/relationships/customXml" Target="../customXml/item4.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ustomXml" Target="../customXml/item2.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57" Type="http://schemas.openxmlformats.org/officeDocument/2006/relationships/customXml" Target="../customXml/item3.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25D5D9-6AB7-4CB0-8D69-C393C2014714}" type="doc">
      <dgm:prSet loTypeId="urn:microsoft.com/office/officeart/2008/layout/VerticalCurvedList" loCatId="list" qsTypeId="urn:microsoft.com/office/officeart/2005/8/quickstyle/simple5" qsCatId="simple" csTypeId="urn:microsoft.com/office/officeart/2005/8/colors/accent2_2" csCatId="accent2" phldr="1"/>
      <dgm:spPr/>
    </dgm:pt>
    <dgm:pt modelId="{279F386F-2752-4DF1-80DC-FEBA643908BF}">
      <dgm:prSet phldrT="[Text]"/>
      <dgm:spPr/>
      <dgm:t>
        <a:bodyPr/>
        <a:lstStyle/>
        <a:p>
          <a:r>
            <a:rPr lang="en-US" dirty="0" smtClean="0"/>
            <a:t>Based on NAICS codes (North American Industry Classification System)</a:t>
          </a:r>
          <a:endParaRPr lang="en-US" dirty="0"/>
        </a:p>
      </dgm:t>
    </dgm:pt>
    <dgm:pt modelId="{C607713C-8A22-43B2-ABC5-C0B8C488FAAA}" type="parTrans" cxnId="{5012D91E-7964-43E9-AEF5-E476239B12F0}">
      <dgm:prSet/>
      <dgm:spPr/>
      <dgm:t>
        <a:bodyPr/>
        <a:lstStyle/>
        <a:p>
          <a:endParaRPr lang="en-US"/>
        </a:p>
      </dgm:t>
    </dgm:pt>
    <dgm:pt modelId="{99412A13-9C04-425D-883A-365A513CAEB1}" type="sibTrans" cxnId="{5012D91E-7964-43E9-AEF5-E476239B12F0}">
      <dgm:prSet/>
      <dgm:spPr/>
      <dgm:t>
        <a:bodyPr/>
        <a:lstStyle/>
        <a:p>
          <a:endParaRPr lang="en-US"/>
        </a:p>
      </dgm:t>
    </dgm:pt>
    <dgm:pt modelId="{AC23328D-9E39-460D-AACD-64F6225DD601}">
      <dgm:prSet phldrT="[Text]"/>
      <dgm:spPr/>
      <dgm:t>
        <a:bodyPr/>
        <a:lstStyle/>
        <a:p>
          <a:r>
            <a:rPr lang="en-US" dirty="0" smtClean="0"/>
            <a:t>Firm may be capable of performing in </a:t>
          </a:r>
          <a:r>
            <a:rPr lang="en-US" b="1" dirty="0" smtClean="0"/>
            <a:t>several</a:t>
          </a:r>
          <a:r>
            <a:rPr lang="en-US" dirty="0" smtClean="0"/>
            <a:t> NAICS code areas.  </a:t>
          </a:r>
          <a:endParaRPr lang="en-US" dirty="0"/>
        </a:p>
      </dgm:t>
    </dgm:pt>
    <dgm:pt modelId="{5E1C5721-B815-47BD-A1B2-C41B0DB55940}" type="parTrans" cxnId="{DF0316FF-F2BE-4C6C-A6E6-4CBAFD99B631}">
      <dgm:prSet/>
      <dgm:spPr/>
      <dgm:t>
        <a:bodyPr/>
        <a:lstStyle/>
        <a:p>
          <a:endParaRPr lang="en-US"/>
        </a:p>
      </dgm:t>
    </dgm:pt>
    <dgm:pt modelId="{A965BAC6-3FB7-4B1C-8A13-ABD439548097}" type="sibTrans" cxnId="{DF0316FF-F2BE-4C6C-A6E6-4CBAFD99B631}">
      <dgm:prSet/>
      <dgm:spPr/>
      <dgm:t>
        <a:bodyPr/>
        <a:lstStyle/>
        <a:p>
          <a:endParaRPr lang="en-US"/>
        </a:p>
      </dgm:t>
    </dgm:pt>
    <dgm:pt modelId="{53F6B278-9989-4D60-AD79-6EADA62585AE}">
      <dgm:prSet phldrT="[Text]"/>
      <dgm:spPr/>
      <dgm:t>
        <a:bodyPr/>
        <a:lstStyle/>
        <a:p>
          <a:r>
            <a:rPr lang="en-US" dirty="0" smtClean="0"/>
            <a:t>www.naics.com/search</a:t>
          </a:r>
          <a:endParaRPr lang="en-US" dirty="0"/>
        </a:p>
      </dgm:t>
    </dgm:pt>
    <dgm:pt modelId="{8691999D-CD5C-452A-A9C2-94B628E339A6}" type="parTrans" cxnId="{27A05A3E-30A0-4E3F-98BB-3853075F3B62}">
      <dgm:prSet/>
      <dgm:spPr/>
      <dgm:t>
        <a:bodyPr/>
        <a:lstStyle/>
        <a:p>
          <a:endParaRPr lang="en-US"/>
        </a:p>
      </dgm:t>
    </dgm:pt>
    <dgm:pt modelId="{B4F536BB-A368-4DF9-9F68-5150CB6EC11B}" type="sibTrans" cxnId="{27A05A3E-30A0-4E3F-98BB-3853075F3B62}">
      <dgm:prSet/>
      <dgm:spPr/>
      <dgm:t>
        <a:bodyPr/>
        <a:lstStyle/>
        <a:p>
          <a:endParaRPr lang="en-US"/>
        </a:p>
      </dgm:t>
    </dgm:pt>
    <dgm:pt modelId="{1877E709-C94F-4412-AE60-812225CDD4F4}">
      <dgm:prSet phldrT="[Text]"/>
      <dgm:spPr/>
      <dgm:t>
        <a:bodyPr/>
        <a:lstStyle/>
        <a:p>
          <a:r>
            <a:rPr lang="en-US" b="1" u="sng" dirty="0" smtClean="0"/>
            <a:t>Primary</a:t>
          </a:r>
          <a:r>
            <a:rPr lang="en-US" b="1" dirty="0" smtClean="0"/>
            <a:t> </a:t>
          </a:r>
          <a:r>
            <a:rPr lang="en-US" b="0" dirty="0" smtClean="0"/>
            <a:t>code</a:t>
          </a:r>
          <a:r>
            <a:rPr lang="en-US" dirty="0" smtClean="0"/>
            <a:t> is the one that represents largest portion of business.</a:t>
          </a:r>
          <a:endParaRPr lang="en-US" dirty="0"/>
        </a:p>
      </dgm:t>
    </dgm:pt>
    <dgm:pt modelId="{43A066BD-5264-4314-9083-3F331DFE7064}" type="parTrans" cxnId="{2C9F8E79-F690-45BD-BC4D-9616AA4D29F0}">
      <dgm:prSet/>
      <dgm:spPr/>
      <dgm:t>
        <a:bodyPr/>
        <a:lstStyle/>
        <a:p>
          <a:endParaRPr lang="en-US"/>
        </a:p>
      </dgm:t>
    </dgm:pt>
    <dgm:pt modelId="{8F7CB22D-E0AB-4832-B252-BB4349B9A799}" type="sibTrans" cxnId="{2C9F8E79-F690-45BD-BC4D-9616AA4D29F0}">
      <dgm:prSet/>
      <dgm:spPr/>
      <dgm:t>
        <a:bodyPr/>
        <a:lstStyle/>
        <a:p>
          <a:endParaRPr lang="en-US"/>
        </a:p>
      </dgm:t>
    </dgm:pt>
    <dgm:pt modelId="{F5A627EA-0B49-4D11-A4D1-446FD7EF6B68}">
      <dgm:prSet phldrT="[Text]"/>
      <dgm:spPr/>
      <dgm:t>
        <a:bodyPr/>
        <a:lstStyle/>
        <a:p>
          <a:r>
            <a:rPr lang="en-US" dirty="0" smtClean="0"/>
            <a:t>Currently over 1,040 NAICS codes in many different Industries</a:t>
          </a:r>
          <a:endParaRPr lang="en-US" dirty="0"/>
        </a:p>
      </dgm:t>
    </dgm:pt>
    <dgm:pt modelId="{26FAC769-3981-47B8-BDD6-CC469ACDEE92}" type="parTrans" cxnId="{8C8874D4-E62D-4619-8C27-B0AF4FFCBF72}">
      <dgm:prSet/>
      <dgm:spPr/>
      <dgm:t>
        <a:bodyPr/>
        <a:lstStyle/>
        <a:p>
          <a:endParaRPr lang="en-US"/>
        </a:p>
      </dgm:t>
    </dgm:pt>
    <dgm:pt modelId="{94E080C4-AB23-4A8D-9664-0D23FC23E165}" type="sibTrans" cxnId="{8C8874D4-E62D-4619-8C27-B0AF4FFCBF72}">
      <dgm:prSet/>
      <dgm:spPr/>
      <dgm:t>
        <a:bodyPr/>
        <a:lstStyle/>
        <a:p>
          <a:endParaRPr lang="en-US"/>
        </a:p>
      </dgm:t>
    </dgm:pt>
    <dgm:pt modelId="{A785BCCB-9923-408F-80D3-DAD5C15B1FFB}" type="pres">
      <dgm:prSet presAssocID="{7D25D5D9-6AB7-4CB0-8D69-C393C2014714}" presName="Name0" presStyleCnt="0">
        <dgm:presLayoutVars>
          <dgm:chMax val="7"/>
          <dgm:chPref val="7"/>
          <dgm:dir/>
        </dgm:presLayoutVars>
      </dgm:prSet>
      <dgm:spPr/>
    </dgm:pt>
    <dgm:pt modelId="{68018108-A48E-43B3-8465-E4A2EEBA0F5E}" type="pres">
      <dgm:prSet presAssocID="{7D25D5D9-6AB7-4CB0-8D69-C393C2014714}" presName="Name1" presStyleCnt="0"/>
      <dgm:spPr/>
    </dgm:pt>
    <dgm:pt modelId="{48F36B59-BB92-441F-AA40-5311D5EA8F34}" type="pres">
      <dgm:prSet presAssocID="{7D25D5D9-6AB7-4CB0-8D69-C393C2014714}" presName="cycle" presStyleCnt="0"/>
      <dgm:spPr/>
    </dgm:pt>
    <dgm:pt modelId="{85CC4675-1DFC-496F-A2EA-EEC54B5B740A}" type="pres">
      <dgm:prSet presAssocID="{7D25D5D9-6AB7-4CB0-8D69-C393C2014714}" presName="srcNode" presStyleLbl="node1" presStyleIdx="0" presStyleCnt="5"/>
      <dgm:spPr/>
    </dgm:pt>
    <dgm:pt modelId="{4810F6BB-35A6-443C-A4B2-08F258E4ABD2}" type="pres">
      <dgm:prSet presAssocID="{7D25D5D9-6AB7-4CB0-8D69-C393C2014714}" presName="conn" presStyleLbl="parChTrans1D2" presStyleIdx="0" presStyleCnt="1"/>
      <dgm:spPr/>
      <dgm:t>
        <a:bodyPr/>
        <a:lstStyle/>
        <a:p>
          <a:endParaRPr lang="en-US"/>
        </a:p>
      </dgm:t>
    </dgm:pt>
    <dgm:pt modelId="{37A5B559-39B3-47BA-88F7-6E82824EC8AC}" type="pres">
      <dgm:prSet presAssocID="{7D25D5D9-6AB7-4CB0-8D69-C393C2014714}" presName="extraNode" presStyleLbl="node1" presStyleIdx="0" presStyleCnt="5"/>
      <dgm:spPr/>
    </dgm:pt>
    <dgm:pt modelId="{09C4EA61-1B25-4A7A-B341-9C5E3FF004CB}" type="pres">
      <dgm:prSet presAssocID="{7D25D5D9-6AB7-4CB0-8D69-C393C2014714}" presName="dstNode" presStyleLbl="node1" presStyleIdx="0" presStyleCnt="5"/>
      <dgm:spPr/>
    </dgm:pt>
    <dgm:pt modelId="{AFC12F6D-B47F-4CAB-B60E-536C3802DBAF}" type="pres">
      <dgm:prSet presAssocID="{279F386F-2752-4DF1-80DC-FEBA643908BF}" presName="text_1" presStyleLbl="node1" presStyleIdx="0" presStyleCnt="5">
        <dgm:presLayoutVars>
          <dgm:bulletEnabled val="1"/>
        </dgm:presLayoutVars>
      </dgm:prSet>
      <dgm:spPr/>
      <dgm:t>
        <a:bodyPr/>
        <a:lstStyle/>
        <a:p>
          <a:endParaRPr lang="en-US"/>
        </a:p>
      </dgm:t>
    </dgm:pt>
    <dgm:pt modelId="{DE77F52C-E530-4445-9FA5-E99BE257E8AD}" type="pres">
      <dgm:prSet presAssocID="{279F386F-2752-4DF1-80DC-FEBA643908BF}" presName="accent_1" presStyleCnt="0"/>
      <dgm:spPr/>
    </dgm:pt>
    <dgm:pt modelId="{385B21B7-6EBA-4BFD-8DA0-0B81A03F962E}" type="pres">
      <dgm:prSet presAssocID="{279F386F-2752-4DF1-80DC-FEBA643908BF}" presName="accentRepeatNode" presStyleLbl="solidFgAcc1" presStyleIdx="0" presStyleCnt="5"/>
      <dgm:spPr/>
    </dgm:pt>
    <dgm:pt modelId="{006FCB20-DC6B-46FE-BE16-5017BC5D7432}" type="pres">
      <dgm:prSet presAssocID="{53F6B278-9989-4D60-AD79-6EADA62585AE}" presName="text_2" presStyleLbl="node1" presStyleIdx="1" presStyleCnt="5">
        <dgm:presLayoutVars>
          <dgm:bulletEnabled val="1"/>
        </dgm:presLayoutVars>
      </dgm:prSet>
      <dgm:spPr/>
      <dgm:t>
        <a:bodyPr/>
        <a:lstStyle/>
        <a:p>
          <a:endParaRPr lang="en-US"/>
        </a:p>
      </dgm:t>
    </dgm:pt>
    <dgm:pt modelId="{855C04D5-1555-4DBD-97EB-ABEF230B2C97}" type="pres">
      <dgm:prSet presAssocID="{53F6B278-9989-4D60-AD79-6EADA62585AE}" presName="accent_2" presStyleCnt="0"/>
      <dgm:spPr/>
    </dgm:pt>
    <dgm:pt modelId="{D36DD948-1429-4F25-9624-5D84075C2015}" type="pres">
      <dgm:prSet presAssocID="{53F6B278-9989-4D60-AD79-6EADA62585AE}" presName="accentRepeatNode" presStyleLbl="solidFgAcc1" presStyleIdx="1" presStyleCnt="5"/>
      <dgm:spPr/>
    </dgm:pt>
    <dgm:pt modelId="{B3944BEB-0212-4001-A8F5-DA6B7961D9B0}" type="pres">
      <dgm:prSet presAssocID="{AC23328D-9E39-460D-AACD-64F6225DD601}" presName="text_3" presStyleLbl="node1" presStyleIdx="2" presStyleCnt="5">
        <dgm:presLayoutVars>
          <dgm:bulletEnabled val="1"/>
        </dgm:presLayoutVars>
      </dgm:prSet>
      <dgm:spPr/>
      <dgm:t>
        <a:bodyPr/>
        <a:lstStyle/>
        <a:p>
          <a:endParaRPr lang="en-US"/>
        </a:p>
      </dgm:t>
    </dgm:pt>
    <dgm:pt modelId="{5162B3ED-9911-4014-9B31-0290AD974DB8}" type="pres">
      <dgm:prSet presAssocID="{AC23328D-9E39-460D-AACD-64F6225DD601}" presName="accent_3" presStyleCnt="0"/>
      <dgm:spPr/>
    </dgm:pt>
    <dgm:pt modelId="{197BC5E8-88A8-45DE-943C-DC63A29F03AF}" type="pres">
      <dgm:prSet presAssocID="{AC23328D-9E39-460D-AACD-64F6225DD601}" presName="accentRepeatNode" presStyleLbl="solidFgAcc1" presStyleIdx="2" presStyleCnt="5"/>
      <dgm:spPr/>
    </dgm:pt>
    <dgm:pt modelId="{E58E8062-FCDC-4A3E-8756-73084AFB47DC}" type="pres">
      <dgm:prSet presAssocID="{1877E709-C94F-4412-AE60-812225CDD4F4}" presName="text_4" presStyleLbl="node1" presStyleIdx="3" presStyleCnt="5">
        <dgm:presLayoutVars>
          <dgm:bulletEnabled val="1"/>
        </dgm:presLayoutVars>
      </dgm:prSet>
      <dgm:spPr/>
      <dgm:t>
        <a:bodyPr/>
        <a:lstStyle/>
        <a:p>
          <a:endParaRPr lang="en-US"/>
        </a:p>
      </dgm:t>
    </dgm:pt>
    <dgm:pt modelId="{44F48146-0FBD-44DF-B21B-F51EFD1CBE78}" type="pres">
      <dgm:prSet presAssocID="{1877E709-C94F-4412-AE60-812225CDD4F4}" presName="accent_4" presStyleCnt="0"/>
      <dgm:spPr/>
    </dgm:pt>
    <dgm:pt modelId="{8DBE3313-AE09-4EBD-9C47-81433E761B33}" type="pres">
      <dgm:prSet presAssocID="{1877E709-C94F-4412-AE60-812225CDD4F4}" presName="accentRepeatNode" presStyleLbl="solidFgAcc1" presStyleIdx="3" presStyleCnt="5"/>
      <dgm:spPr/>
    </dgm:pt>
    <dgm:pt modelId="{8A27C61D-9883-4047-B7CF-263344CC3D24}" type="pres">
      <dgm:prSet presAssocID="{F5A627EA-0B49-4D11-A4D1-446FD7EF6B68}" presName="text_5" presStyleLbl="node1" presStyleIdx="4" presStyleCnt="5">
        <dgm:presLayoutVars>
          <dgm:bulletEnabled val="1"/>
        </dgm:presLayoutVars>
      </dgm:prSet>
      <dgm:spPr/>
      <dgm:t>
        <a:bodyPr/>
        <a:lstStyle/>
        <a:p>
          <a:endParaRPr lang="en-US"/>
        </a:p>
      </dgm:t>
    </dgm:pt>
    <dgm:pt modelId="{B64A2C00-3F82-4F7E-A8B0-CD59601DC00E}" type="pres">
      <dgm:prSet presAssocID="{F5A627EA-0B49-4D11-A4D1-446FD7EF6B68}" presName="accent_5" presStyleCnt="0"/>
      <dgm:spPr/>
    </dgm:pt>
    <dgm:pt modelId="{AA73D916-04CD-44E7-8A96-0FEA32D13C76}" type="pres">
      <dgm:prSet presAssocID="{F5A627EA-0B49-4D11-A4D1-446FD7EF6B68}" presName="accentRepeatNode" presStyleLbl="solidFgAcc1" presStyleIdx="4" presStyleCnt="5"/>
      <dgm:spPr/>
    </dgm:pt>
  </dgm:ptLst>
  <dgm:cxnLst>
    <dgm:cxn modelId="{C45216B8-7158-46D9-B7C2-ED977AE3EC8E}" type="presOf" srcId="{7D25D5D9-6AB7-4CB0-8D69-C393C2014714}" destId="{A785BCCB-9923-408F-80D3-DAD5C15B1FFB}" srcOrd="0" destOrd="0" presId="urn:microsoft.com/office/officeart/2008/layout/VerticalCurvedList"/>
    <dgm:cxn modelId="{DF0316FF-F2BE-4C6C-A6E6-4CBAFD99B631}" srcId="{7D25D5D9-6AB7-4CB0-8D69-C393C2014714}" destId="{AC23328D-9E39-460D-AACD-64F6225DD601}" srcOrd="2" destOrd="0" parTransId="{5E1C5721-B815-47BD-A1B2-C41B0DB55940}" sibTransId="{A965BAC6-3FB7-4B1C-8A13-ABD439548097}"/>
    <dgm:cxn modelId="{465EFC4B-CCFB-4AB4-8F7A-C2E81308AA24}" type="presOf" srcId="{AC23328D-9E39-460D-AACD-64F6225DD601}" destId="{B3944BEB-0212-4001-A8F5-DA6B7961D9B0}" srcOrd="0" destOrd="0" presId="urn:microsoft.com/office/officeart/2008/layout/VerticalCurvedList"/>
    <dgm:cxn modelId="{8C8874D4-E62D-4619-8C27-B0AF4FFCBF72}" srcId="{7D25D5D9-6AB7-4CB0-8D69-C393C2014714}" destId="{F5A627EA-0B49-4D11-A4D1-446FD7EF6B68}" srcOrd="4" destOrd="0" parTransId="{26FAC769-3981-47B8-BDD6-CC469ACDEE92}" sibTransId="{94E080C4-AB23-4A8D-9664-0D23FC23E165}"/>
    <dgm:cxn modelId="{A0E0C15F-0976-48D2-9E74-595E003DF823}" type="presOf" srcId="{279F386F-2752-4DF1-80DC-FEBA643908BF}" destId="{AFC12F6D-B47F-4CAB-B60E-536C3802DBAF}" srcOrd="0" destOrd="0" presId="urn:microsoft.com/office/officeart/2008/layout/VerticalCurvedList"/>
    <dgm:cxn modelId="{190912CC-2683-4BDF-B4F7-A3012F58B1ED}" type="presOf" srcId="{F5A627EA-0B49-4D11-A4D1-446FD7EF6B68}" destId="{8A27C61D-9883-4047-B7CF-263344CC3D24}" srcOrd="0" destOrd="0" presId="urn:microsoft.com/office/officeart/2008/layout/VerticalCurvedList"/>
    <dgm:cxn modelId="{D42BBB92-C755-4F92-BF11-6039FA082EE6}" type="presOf" srcId="{53F6B278-9989-4D60-AD79-6EADA62585AE}" destId="{006FCB20-DC6B-46FE-BE16-5017BC5D7432}" srcOrd="0" destOrd="0" presId="urn:microsoft.com/office/officeart/2008/layout/VerticalCurvedList"/>
    <dgm:cxn modelId="{43303609-FF25-41A9-9987-E5327D1E3EB5}" type="presOf" srcId="{99412A13-9C04-425D-883A-365A513CAEB1}" destId="{4810F6BB-35A6-443C-A4B2-08F258E4ABD2}" srcOrd="0" destOrd="0" presId="urn:microsoft.com/office/officeart/2008/layout/VerticalCurvedList"/>
    <dgm:cxn modelId="{8028D834-B1C1-4FD0-8102-3FF180C50411}" type="presOf" srcId="{1877E709-C94F-4412-AE60-812225CDD4F4}" destId="{E58E8062-FCDC-4A3E-8756-73084AFB47DC}" srcOrd="0" destOrd="0" presId="urn:microsoft.com/office/officeart/2008/layout/VerticalCurvedList"/>
    <dgm:cxn modelId="{5012D91E-7964-43E9-AEF5-E476239B12F0}" srcId="{7D25D5D9-6AB7-4CB0-8D69-C393C2014714}" destId="{279F386F-2752-4DF1-80DC-FEBA643908BF}" srcOrd="0" destOrd="0" parTransId="{C607713C-8A22-43B2-ABC5-C0B8C488FAAA}" sibTransId="{99412A13-9C04-425D-883A-365A513CAEB1}"/>
    <dgm:cxn modelId="{2C9F8E79-F690-45BD-BC4D-9616AA4D29F0}" srcId="{7D25D5D9-6AB7-4CB0-8D69-C393C2014714}" destId="{1877E709-C94F-4412-AE60-812225CDD4F4}" srcOrd="3" destOrd="0" parTransId="{43A066BD-5264-4314-9083-3F331DFE7064}" sibTransId="{8F7CB22D-E0AB-4832-B252-BB4349B9A799}"/>
    <dgm:cxn modelId="{27A05A3E-30A0-4E3F-98BB-3853075F3B62}" srcId="{7D25D5D9-6AB7-4CB0-8D69-C393C2014714}" destId="{53F6B278-9989-4D60-AD79-6EADA62585AE}" srcOrd="1" destOrd="0" parTransId="{8691999D-CD5C-452A-A9C2-94B628E339A6}" sibTransId="{B4F536BB-A368-4DF9-9F68-5150CB6EC11B}"/>
    <dgm:cxn modelId="{D56BCB8A-1068-4B3A-892C-7829BF778FB7}" type="presParOf" srcId="{A785BCCB-9923-408F-80D3-DAD5C15B1FFB}" destId="{68018108-A48E-43B3-8465-E4A2EEBA0F5E}" srcOrd="0" destOrd="0" presId="urn:microsoft.com/office/officeart/2008/layout/VerticalCurvedList"/>
    <dgm:cxn modelId="{92ED5974-F3D4-4E6A-8AA5-142C634E6701}" type="presParOf" srcId="{68018108-A48E-43B3-8465-E4A2EEBA0F5E}" destId="{48F36B59-BB92-441F-AA40-5311D5EA8F34}" srcOrd="0" destOrd="0" presId="urn:microsoft.com/office/officeart/2008/layout/VerticalCurvedList"/>
    <dgm:cxn modelId="{F2C34075-DF4F-4552-AA93-24B2FCBA7CC8}" type="presParOf" srcId="{48F36B59-BB92-441F-AA40-5311D5EA8F34}" destId="{85CC4675-1DFC-496F-A2EA-EEC54B5B740A}" srcOrd="0" destOrd="0" presId="urn:microsoft.com/office/officeart/2008/layout/VerticalCurvedList"/>
    <dgm:cxn modelId="{EE6C711A-B619-47D8-B360-FF8137A68BC8}" type="presParOf" srcId="{48F36B59-BB92-441F-AA40-5311D5EA8F34}" destId="{4810F6BB-35A6-443C-A4B2-08F258E4ABD2}" srcOrd="1" destOrd="0" presId="urn:microsoft.com/office/officeart/2008/layout/VerticalCurvedList"/>
    <dgm:cxn modelId="{EC71AD24-0D34-4EEF-A114-DA0CF845E9EF}" type="presParOf" srcId="{48F36B59-BB92-441F-AA40-5311D5EA8F34}" destId="{37A5B559-39B3-47BA-88F7-6E82824EC8AC}" srcOrd="2" destOrd="0" presId="urn:microsoft.com/office/officeart/2008/layout/VerticalCurvedList"/>
    <dgm:cxn modelId="{27D8B13D-34F5-4613-B056-B6D6785ACB25}" type="presParOf" srcId="{48F36B59-BB92-441F-AA40-5311D5EA8F34}" destId="{09C4EA61-1B25-4A7A-B341-9C5E3FF004CB}" srcOrd="3" destOrd="0" presId="urn:microsoft.com/office/officeart/2008/layout/VerticalCurvedList"/>
    <dgm:cxn modelId="{842599A7-4700-4DC7-9DDE-89DB9A63E8BA}" type="presParOf" srcId="{68018108-A48E-43B3-8465-E4A2EEBA0F5E}" destId="{AFC12F6D-B47F-4CAB-B60E-536C3802DBAF}" srcOrd="1" destOrd="0" presId="urn:microsoft.com/office/officeart/2008/layout/VerticalCurvedList"/>
    <dgm:cxn modelId="{DE43ABF7-581D-40AE-B04E-C536A4879B78}" type="presParOf" srcId="{68018108-A48E-43B3-8465-E4A2EEBA0F5E}" destId="{DE77F52C-E530-4445-9FA5-E99BE257E8AD}" srcOrd="2" destOrd="0" presId="urn:microsoft.com/office/officeart/2008/layout/VerticalCurvedList"/>
    <dgm:cxn modelId="{EDFEF6F6-18C2-48CA-8C18-9DE9589E878F}" type="presParOf" srcId="{DE77F52C-E530-4445-9FA5-E99BE257E8AD}" destId="{385B21B7-6EBA-4BFD-8DA0-0B81A03F962E}" srcOrd="0" destOrd="0" presId="urn:microsoft.com/office/officeart/2008/layout/VerticalCurvedList"/>
    <dgm:cxn modelId="{E10FF4D5-CFFD-4E8D-8988-3A27885F88AF}" type="presParOf" srcId="{68018108-A48E-43B3-8465-E4A2EEBA0F5E}" destId="{006FCB20-DC6B-46FE-BE16-5017BC5D7432}" srcOrd="3" destOrd="0" presId="urn:microsoft.com/office/officeart/2008/layout/VerticalCurvedList"/>
    <dgm:cxn modelId="{B1EC2BA5-AD44-47F4-8154-1CA3DEA6FA11}" type="presParOf" srcId="{68018108-A48E-43B3-8465-E4A2EEBA0F5E}" destId="{855C04D5-1555-4DBD-97EB-ABEF230B2C97}" srcOrd="4" destOrd="0" presId="urn:microsoft.com/office/officeart/2008/layout/VerticalCurvedList"/>
    <dgm:cxn modelId="{7EFE434F-E2AC-4C7C-99C6-677CE0DE6030}" type="presParOf" srcId="{855C04D5-1555-4DBD-97EB-ABEF230B2C97}" destId="{D36DD948-1429-4F25-9624-5D84075C2015}" srcOrd="0" destOrd="0" presId="urn:microsoft.com/office/officeart/2008/layout/VerticalCurvedList"/>
    <dgm:cxn modelId="{69B8F72F-269A-40B4-8F49-5723629E74B2}" type="presParOf" srcId="{68018108-A48E-43B3-8465-E4A2EEBA0F5E}" destId="{B3944BEB-0212-4001-A8F5-DA6B7961D9B0}" srcOrd="5" destOrd="0" presId="urn:microsoft.com/office/officeart/2008/layout/VerticalCurvedList"/>
    <dgm:cxn modelId="{C1A8E568-28F9-4D3E-B36F-2ED464548C7A}" type="presParOf" srcId="{68018108-A48E-43B3-8465-E4A2EEBA0F5E}" destId="{5162B3ED-9911-4014-9B31-0290AD974DB8}" srcOrd="6" destOrd="0" presId="urn:microsoft.com/office/officeart/2008/layout/VerticalCurvedList"/>
    <dgm:cxn modelId="{69E8AE85-DE47-4F1A-BC41-D7CE21902F49}" type="presParOf" srcId="{5162B3ED-9911-4014-9B31-0290AD974DB8}" destId="{197BC5E8-88A8-45DE-943C-DC63A29F03AF}" srcOrd="0" destOrd="0" presId="urn:microsoft.com/office/officeart/2008/layout/VerticalCurvedList"/>
    <dgm:cxn modelId="{3E546144-8324-4E9B-A0D6-B5267956B383}" type="presParOf" srcId="{68018108-A48E-43B3-8465-E4A2EEBA0F5E}" destId="{E58E8062-FCDC-4A3E-8756-73084AFB47DC}" srcOrd="7" destOrd="0" presId="urn:microsoft.com/office/officeart/2008/layout/VerticalCurvedList"/>
    <dgm:cxn modelId="{169C5761-0719-4A8C-B8CC-8584C0F4A4AA}" type="presParOf" srcId="{68018108-A48E-43B3-8465-E4A2EEBA0F5E}" destId="{44F48146-0FBD-44DF-B21B-F51EFD1CBE78}" srcOrd="8" destOrd="0" presId="urn:microsoft.com/office/officeart/2008/layout/VerticalCurvedList"/>
    <dgm:cxn modelId="{EC181F1E-45B0-40B2-9E15-38985380BCC0}" type="presParOf" srcId="{44F48146-0FBD-44DF-B21B-F51EFD1CBE78}" destId="{8DBE3313-AE09-4EBD-9C47-81433E761B33}" srcOrd="0" destOrd="0" presId="urn:microsoft.com/office/officeart/2008/layout/VerticalCurvedList"/>
    <dgm:cxn modelId="{30B32A59-0605-4975-BAC7-7599DD7CDC08}" type="presParOf" srcId="{68018108-A48E-43B3-8465-E4A2EEBA0F5E}" destId="{8A27C61D-9883-4047-B7CF-263344CC3D24}" srcOrd="9" destOrd="0" presId="urn:microsoft.com/office/officeart/2008/layout/VerticalCurvedList"/>
    <dgm:cxn modelId="{27CCB98F-3DB6-4F83-8CED-F4EDC614EE18}" type="presParOf" srcId="{68018108-A48E-43B3-8465-E4A2EEBA0F5E}" destId="{B64A2C00-3F82-4F7E-A8B0-CD59601DC00E}" srcOrd="10" destOrd="0" presId="urn:microsoft.com/office/officeart/2008/layout/VerticalCurvedList"/>
    <dgm:cxn modelId="{864A8C4E-061D-42E0-B440-C71F27BD92A1}" type="presParOf" srcId="{B64A2C00-3F82-4F7E-A8B0-CD59601DC00E}" destId="{AA73D916-04CD-44E7-8A96-0FEA32D13C76}"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3997F27-5620-4EA7-99B4-74B3C4ACB280}" type="doc">
      <dgm:prSet loTypeId="urn:microsoft.com/office/officeart/2005/8/layout/process2" loCatId="process" qsTypeId="urn:microsoft.com/office/officeart/2005/8/quickstyle/simple1" qsCatId="simple" csTypeId="urn:microsoft.com/office/officeart/2005/8/colors/accent2_2" csCatId="accent2" phldr="1"/>
      <dgm:spPr/>
      <dgm:t>
        <a:bodyPr/>
        <a:lstStyle/>
        <a:p>
          <a:endParaRPr lang="en-US"/>
        </a:p>
      </dgm:t>
    </dgm:pt>
    <dgm:pt modelId="{05135E0A-2A45-4F4A-AB2A-4C954DACADB9}">
      <dgm:prSet custT="1"/>
      <dgm:spPr/>
      <dgm:t>
        <a:bodyPr/>
        <a:lstStyle/>
        <a:p>
          <a:pPr rtl="0"/>
          <a:r>
            <a:rPr lang="en-US" sz="2000" b="1" dirty="0" smtClean="0"/>
            <a:t>51% owned by </a:t>
          </a:r>
          <a:r>
            <a:rPr lang="en-US" sz="2000" b="1" u="sng" dirty="0" smtClean="0"/>
            <a:t>socially</a:t>
          </a:r>
          <a:r>
            <a:rPr lang="en-US" sz="2000" b="1" dirty="0" smtClean="0"/>
            <a:t> and </a:t>
          </a:r>
          <a:r>
            <a:rPr lang="en-US" sz="2000" b="1" u="sng" dirty="0" smtClean="0"/>
            <a:t>economically</a:t>
          </a:r>
          <a:r>
            <a:rPr lang="en-US" sz="2000" b="1" dirty="0" smtClean="0"/>
            <a:t> disadvantaged U.S. citizens</a:t>
          </a:r>
          <a:endParaRPr lang="en-US" sz="2000" dirty="0"/>
        </a:p>
      </dgm:t>
    </dgm:pt>
    <dgm:pt modelId="{95C55B8C-B6F1-43EB-B89D-1A92C52B2411}" type="parTrans" cxnId="{F96F8C2F-77C9-41CF-B393-DAC355A09FA6}">
      <dgm:prSet/>
      <dgm:spPr/>
      <dgm:t>
        <a:bodyPr/>
        <a:lstStyle/>
        <a:p>
          <a:endParaRPr lang="en-US"/>
        </a:p>
      </dgm:t>
    </dgm:pt>
    <dgm:pt modelId="{F3DC487E-CC51-4820-8636-908D2A6F3F9F}" type="sibTrans" cxnId="{F96F8C2F-77C9-41CF-B393-DAC355A09FA6}">
      <dgm:prSet/>
      <dgm:spPr/>
      <dgm:t>
        <a:bodyPr/>
        <a:lstStyle/>
        <a:p>
          <a:endParaRPr lang="en-US"/>
        </a:p>
      </dgm:t>
    </dgm:pt>
    <dgm:pt modelId="{04E41A72-5BA0-4C62-9756-DB65C137F6C1}">
      <dgm:prSet custT="1"/>
      <dgm:spPr/>
      <dgm:t>
        <a:bodyPr/>
        <a:lstStyle/>
        <a:p>
          <a:pPr rtl="0"/>
          <a:r>
            <a:rPr lang="en-US" sz="2000" b="1" dirty="0" smtClean="0"/>
            <a:t>Socially and economically disadvantaged  individuals control daily operations.</a:t>
          </a:r>
          <a:endParaRPr lang="en-US" sz="2000" dirty="0"/>
        </a:p>
      </dgm:t>
    </dgm:pt>
    <dgm:pt modelId="{296F5A3A-81DC-4FD5-82A9-F4F6F2FD81E0}" type="parTrans" cxnId="{771B02A0-4EC6-4BC4-A325-D0EE14B8395E}">
      <dgm:prSet/>
      <dgm:spPr/>
      <dgm:t>
        <a:bodyPr/>
        <a:lstStyle/>
        <a:p>
          <a:endParaRPr lang="en-US"/>
        </a:p>
      </dgm:t>
    </dgm:pt>
    <dgm:pt modelId="{B4D701CC-D472-4BC7-9887-9C7168AE8B4B}" type="sibTrans" cxnId="{771B02A0-4EC6-4BC4-A325-D0EE14B8395E}">
      <dgm:prSet/>
      <dgm:spPr/>
      <dgm:t>
        <a:bodyPr/>
        <a:lstStyle/>
        <a:p>
          <a:endParaRPr lang="en-US"/>
        </a:p>
      </dgm:t>
    </dgm:pt>
    <dgm:pt modelId="{4F7E7946-7326-4C63-A648-61A35AD31115}">
      <dgm:prSet custT="1"/>
      <dgm:spPr/>
      <dgm:t>
        <a:bodyPr/>
        <a:lstStyle/>
        <a:p>
          <a:pPr rtl="0"/>
          <a:r>
            <a:rPr lang="en-US" sz="2000" b="1" dirty="0" smtClean="0"/>
            <a:t>Potential for success – must have 2 years in business.</a:t>
          </a:r>
          <a:endParaRPr lang="en-US" sz="2000" dirty="0"/>
        </a:p>
      </dgm:t>
    </dgm:pt>
    <dgm:pt modelId="{FDDEE493-1C4B-4B81-AE5D-BC816941DE57}" type="parTrans" cxnId="{E3544626-1369-4CFA-B359-5D40CE4530D5}">
      <dgm:prSet/>
      <dgm:spPr/>
      <dgm:t>
        <a:bodyPr/>
        <a:lstStyle/>
        <a:p>
          <a:endParaRPr lang="en-US"/>
        </a:p>
      </dgm:t>
    </dgm:pt>
    <dgm:pt modelId="{3473E4AF-6976-4CC0-8E90-D82D97624CA2}" type="sibTrans" cxnId="{E3544626-1369-4CFA-B359-5D40CE4530D5}">
      <dgm:prSet/>
      <dgm:spPr/>
      <dgm:t>
        <a:bodyPr/>
        <a:lstStyle/>
        <a:p>
          <a:endParaRPr lang="en-US"/>
        </a:p>
      </dgm:t>
    </dgm:pt>
    <dgm:pt modelId="{5830AFDB-A0A3-4BA9-8967-E769424329BD}">
      <dgm:prSet custT="1"/>
      <dgm:spPr/>
      <dgm:t>
        <a:bodyPr/>
        <a:lstStyle/>
        <a:p>
          <a:pPr rtl="0"/>
          <a:r>
            <a:rPr lang="en-US" sz="2000" b="1" dirty="0" smtClean="0"/>
            <a:t>Concern must be a small business </a:t>
          </a:r>
          <a:endParaRPr lang="en-US" sz="2000" dirty="0"/>
        </a:p>
      </dgm:t>
    </dgm:pt>
    <dgm:pt modelId="{891A2261-8939-46ED-BA7A-D9204F75BB7C}" type="parTrans" cxnId="{D77DE20A-6E12-4B51-A417-631CFF17926A}">
      <dgm:prSet/>
      <dgm:spPr/>
      <dgm:t>
        <a:bodyPr/>
        <a:lstStyle/>
        <a:p>
          <a:endParaRPr lang="en-US"/>
        </a:p>
      </dgm:t>
    </dgm:pt>
    <dgm:pt modelId="{3A419100-3E0D-415B-981D-99E43FA1652E}" type="sibTrans" cxnId="{D77DE20A-6E12-4B51-A417-631CFF17926A}">
      <dgm:prSet/>
      <dgm:spPr/>
      <dgm:t>
        <a:bodyPr/>
        <a:lstStyle/>
        <a:p>
          <a:endParaRPr lang="en-US"/>
        </a:p>
      </dgm:t>
    </dgm:pt>
    <dgm:pt modelId="{415E29FC-C217-44BB-AC87-649C935BA22E}" type="pres">
      <dgm:prSet presAssocID="{43997F27-5620-4EA7-99B4-74B3C4ACB280}" presName="linearFlow" presStyleCnt="0">
        <dgm:presLayoutVars>
          <dgm:resizeHandles val="exact"/>
        </dgm:presLayoutVars>
      </dgm:prSet>
      <dgm:spPr/>
      <dgm:t>
        <a:bodyPr/>
        <a:lstStyle/>
        <a:p>
          <a:endParaRPr lang="en-US"/>
        </a:p>
      </dgm:t>
    </dgm:pt>
    <dgm:pt modelId="{599FF8EC-7D0F-41DB-85EF-20799C252B8F}" type="pres">
      <dgm:prSet presAssocID="{5830AFDB-A0A3-4BA9-8967-E769424329BD}" presName="node" presStyleLbl="node1" presStyleIdx="0" presStyleCnt="4" custScaleX="250816">
        <dgm:presLayoutVars>
          <dgm:bulletEnabled val="1"/>
        </dgm:presLayoutVars>
      </dgm:prSet>
      <dgm:spPr/>
      <dgm:t>
        <a:bodyPr/>
        <a:lstStyle/>
        <a:p>
          <a:endParaRPr lang="en-US"/>
        </a:p>
      </dgm:t>
    </dgm:pt>
    <dgm:pt modelId="{F18B1297-923D-4FBE-96D3-9D4DC1FFEDD0}" type="pres">
      <dgm:prSet presAssocID="{3A419100-3E0D-415B-981D-99E43FA1652E}" presName="sibTrans" presStyleLbl="sibTrans2D1" presStyleIdx="0" presStyleCnt="3"/>
      <dgm:spPr/>
      <dgm:t>
        <a:bodyPr/>
        <a:lstStyle/>
        <a:p>
          <a:endParaRPr lang="en-US"/>
        </a:p>
      </dgm:t>
    </dgm:pt>
    <dgm:pt modelId="{E2139CE1-907B-4866-AD86-78A7A4379029}" type="pres">
      <dgm:prSet presAssocID="{3A419100-3E0D-415B-981D-99E43FA1652E}" presName="connectorText" presStyleLbl="sibTrans2D1" presStyleIdx="0" presStyleCnt="3"/>
      <dgm:spPr/>
      <dgm:t>
        <a:bodyPr/>
        <a:lstStyle/>
        <a:p>
          <a:endParaRPr lang="en-US"/>
        </a:p>
      </dgm:t>
    </dgm:pt>
    <dgm:pt modelId="{D836B896-6874-4255-BAA8-3A6CBD65F483}" type="pres">
      <dgm:prSet presAssocID="{05135E0A-2A45-4F4A-AB2A-4C954DACADB9}" presName="node" presStyleLbl="node1" presStyleIdx="1" presStyleCnt="4" custScaleX="250816">
        <dgm:presLayoutVars>
          <dgm:bulletEnabled val="1"/>
        </dgm:presLayoutVars>
      </dgm:prSet>
      <dgm:spPr/>
      <dgm:t>
        <a:bodyPr/>
        <a:lstStyle/>
        <a:p>
          <a:endParaRPr lang="en-US"/>
        </a:p>
      </dgm:t>
    </dgm:pt>
    <dgm:pt modelId="{502EDF82-5E29-4430-92A5-B092E772F133}" type="pres">
      <dgm:prSet presAssocID="{F3DC487E-CC51-4820-8636-908D2A6F3F9F}" presName="sibTrans" presStyleLbl="sibTrans2D1" presStyleIdx="1" presStyleCnt="3"/>
      <dgm:spPr/>
      <dgm:t>
        <a:bodyPr/>
        <a:lstStyle/>
        <a:p>
          <a:endParaRPr lang="en-US"/>
        </a:p>
      </dgm:t>
    </dgm:pt>
    <dgm:pt modelId="{4F4EF543-804E-427A-8FBA-36FED311CC02}" type="pres">
      <dgm:prSet presAssocID="{F3DC487E-CC51-4820-8636-908D2A6F3F9F}" presName="connectorText" presStyleLbl="sibTrans2D1" presStyleIdx="1" presStyleCnt="3"/>
      <dgm:spPr/>
      <dgm:t>
        <a:bodyPr/>
        <a:lstStyle/>
        <a:p>
          <a:endParaRPr lang="en-US"/>
        </a:p>
      </dgm:t>
    </dgm:pt>
    <dgm:pt modelId="{0E360B2E-D2B5-4A50-8805-61B415622E7B}" type="pres">
      <dgm:prSet presAssocID="{04E41A72-5BA0-4C62-9756-DB65C137F6C1}" presName="node" presStyleLbl="node1" presStyleIdx="2" presStyleCnt="4" custScaleX="249541">
        <dgm:presLayoutVars>
          <dgm:bulletEnabled val="1"/>
        </dgm:presLayoutVars>
      </dgm:prSet>
      <dgm:spPr/>
      <dgm:t>
        <a:bodyPr/>
        <a:lstStyle/>
        <a:p>
          <a:endParaRPr lang="en-US"/>
        </a:p>
      </dgm:t>
    </dgm:pt>
    <dgm:pt modelId="{C0D99168-8CCC-4459-B088-FF881D56F37F}" type="pres">
      <dgm:prSet presAssocID="{B4D701CC-D472-4BC7-9887-9C7168AE8B4B}" presName="sibTrans" presStyleLbl="sibTrans2D1" presStyleIdx="2" presStyleCnt="3"/>
      <dgm:spPr/>
      <dgm:t>
        <a:bodyPr/>
        <a:lstStyle/>
        <a:p>
          <a:endParaRPr lang="en-US"/>
        </a:p>
      </dgm:t>
    </dgm:pt>
    <dgm:pt modelId="{AF64D26A-6CEC-4E83-8A8C-C084FD20EFCC}" type="pres">
      <dgm:prSet presAssocID="{B4D701CC-D472-4BC7-9887-9C7168AE8B4B}" presName="connectorText" presStyleLbl="sibTrans2D1" presStyleIdx="2" presStyleCnt="3"/>
      <dgm:spPr/>
      <dgm:t>
        <a:bodyPr/>
        <a:lstStyle/>
        <a:p>
          <a:endParaRPr lang="en-US"/>
        </a:p>
      </dgm:t>
    </dgm:pt>
    <dgm:pt modelId="{36B0DF85-0E2E-46AE-842A-E3D2A58B6015}" type="pres">
      <dgm:prSet presAssocID="{4F7E7946-7326-4C63-A648-61A35AD31115}" presName="node" presStyleLbl="node1" presStyleIdx="3" presStyleCnt="4" custScaleX="249541">
        <dgm:presLayoutVars>
          <dgm:bulletEnabled val="1"/>
        </dgm:presLayoutVars>
      </dgm:prSet>
      <dgm:spPr/>
      <dgm:t>
        <a:bodyPr/>
        <a:lstStyle/>
        <a:p>
          <a:endParaRPr lang="en-US"/>
        </a:p>
      </dgm:t>
    </dgm:pt>
  </dgm:ptLst>
  <dgm:cxnLst>
    <dgm:cxn modelId="{771B02A0-4EC6-4BC4-A325-D0EE14B8395E}" srcId="{43997F27-5620-4EA7-99B4-74B3C4ACB280}" destId="{04E41A72-5BA0-4C62-9756-DB65C137F6C1}" srcOrd="2" destOrd="0" parTransId="{296F5A3A-81DC-4FD5-82A9-F4F6F2FD81E0}" sibTransId="{B4D701CC-D472-4BC7-9887-9C7168AE8B4B}"/>
    <dgm:cxn modelId="{198C10CC-2549-4345-9E51-72C1506F007C}" type="presOf" srcId="{3A419100-3E0D-415B-981D-99E43FA1652E}" destId="{E2139CE1-907B-4866-AD86-78A7A4379029}" srcOrd="1" destOrd="0" presId="urn:microsoft.com/office/officeart/2005/8/layout/process2"/>
    <dgm:cxn modelId="{6393608A-F49B-474D-B2B7-9EA9D7BD2031}" type="presOf" srcId="{F3DC487E-CC51-4820-8636-908D2A6F3F9F}" destId="{4F4EF543-804E-427A-8FBA-36FED311CC02}" srcOrd="1" destOrd="0" presId="urn:microsoft.com/office/officeart/2005/8/layout/process2"/>
    <dgm:cxn modelId="{28D5243A-DAB1-4C66-9DF2-A3B74844F234}" type="presOf" srcId="{43997F27-5620-4EA7-99B4-74B3C4ACB280}" destId="{415E29FC-C217-44BB-AC87-649C935BA22E}" srcOrd="0" destOrd="0" presId="urn:microsoft.com/office/officeart/2005/8/layout/process2"/>
    <dgm:cxn modelId="{3C31EBF7-EBB4-410B-B3EE-AC41802EDF51}" type="presOf" srcId="{04E41A72-5BA0-4C62-9756-DB65C137F6C1}" destId="{0E360B2E-D2B5-4A50-8805-61B415622E7B}" srcOrd="0" destOrd="0" presId="urn:microsoft.com/office/officeart/2005/8/layout/process2"/>
    <dgm:cxn modelId="{668CAAE5-6503-44AE-837C-CDC429BD2F87}" type="presOf" srcId="{5830AFDB-A0A3-4BA9-8967-E769424329BD}" destId="{599FF8EC-7D0F-41DB-85EF-20799C252B8F}" srcOrd="0" destOrd="0" presId="urn:microsoft.com/office/officeart/2005/8/layout/process2"/>
    <dgm:cxn modelId="{68CCDDC7-EA07-4BFC-8421-CC3086C638CB}" type="presOf" srcId="{3A419100-3E0D-415B-981D-99E43FA1652E}" destId="{F18B1297-923D-4FBE-96D3-9D4DC1FFEDD0}" srcOrd="0" destOrd="0" presId="urn:microsoft.com/office/officeart/2005/8/layout/process2"/>
    <dgm:cxn modelId="{0C6AE7CC-C78D-4F9A-ACF5-496BB09B8353}" type="presOf" srcId="{4F7E7946-7326-4C63-A648-61A35AD31115}" destId="{36B0DF85-0E2E-46AE-842A-E3D2A58B6015}" srcOrd="0" destOrd="0" presId="urn:microsoft.com/office/officeart/2005/8/layout/process2"/>
    <dgm:cxn modelId="{D77DE20A-6E12-4B51-A417-631CFF17926A}" srcId="{43997F27-5620-4EA7-99B4-74B3C4ACB280}" destId="{5830AFDB-A0A3-4BA9-8967-E769424329BD}" srcOrd="0" destOrd="0" parTransId="{891A2261-8939-46ED-BA7A-D9204F75BB7C}" sibTransId="{3A419100-3E0D-415B-981D-99E43FA1652E}"/>
    <dgm:cxn modelId="{EF539868-7A1F-4BA1-A1E7-A011FD9A6C43}" type="presOf" srcId="{B4D701CC-D472-4BC7-9887-9C7168AE8B4B}" destId="{C0D99168-8CCC-4459-B088-FF881D56F37F}" srcOrd="0" destOrd="0" presId="urn:microsoft.com/office/officeart/2005/8/layout/process2"/>
    <dgm:cxn modelId="{40FEDCE1-2FB7-4F9E-8AD3-F4729775A871}" type="presOf" srcId="{F3DC487E-CC51-4820-8636-908D2A6F3F9F}" destId="{502EDF82-5E29-4430-92A5-B092E772F133}" srcOrd="0" destOrd="0" presId="urn:microsoft.com/office/officeart/2005/8/layout/process2"/>
    <dgm:cxn modelId="{63717096-2FA4-4438-92DA-540A22FCB433}" type="presOf" srcId="{B4D701CC-D472-4BC7-9887-9C7168AE8B4B}" destId="{AF64D26A-6CEC-4E83-8A8C-C084FD20EFCC}" srcOrd="1" destOrd="0" presId="urn:microsoft.com/office/officeart/2005/8/layout/process2"/>
    <dgm:cxn modelId="{F96F8C2F-77C9-41CF-B393-DAC355A09FA6}" srcId="{43997F27-5620-4EA7-99B4-74B3C4ACB280}" destId="{05135E0A-2A45-4F4A-AB2A-4C954DACADB9}" srcOrd="1" destOrd="0" parTransId="{95C55B8C-B6F1-43EB-B89D-1A92C52B2411}" sibTransId="{F3DC487E-CC51-4820-8636-908D2A6F3F9F}"/>
    <dgm:cxn modelId="{816D5325-512F-467D-98B5-5778E40ED5EF}" type="presOf" srcId="{05135E0A-2A45-4F4A-AB2A-4C954DACADB9}" destId="{D836B896-6874-4255-BAA8-3A6CBD65F483}" srcOrd="0" destOrd="0" presId="urn:microsoft.com/office/officeart/2005/8/layout/process2"/>
    <dgm:cxn modelId="{E3544626-1369-4CFA-B359-5D40CE4530D5}" srcId="{43997F27-5620-4EA7-99B4-74B3C4ACB280}" destId="{4F7E7946-7326-4C63-A648-61A35AD31115}" srcOrd="3" destOrd="0" parTransId="{FDDEE493-1C4B-4B81-AE5D-BC816941DE57}" sibTransId="{3473E4AF-6976-4CC0-8E90-D82D97624CA2}"/>
    <dgm:cxn modelId="{6B358637-6820-4DED-B006-C0491028D844}" type="presParOf" srcId="{415E29FC-C217-44BB-AC87-649C935BA22E}" destId="{599FF8EC-7D0F-41DB-85EF-20799C252B8F}" srcOrd="0" destOrd="0" presId="urn:microsoft.com/office/officeart/2005/8/layout/process2"/>
    <dgm:cxn modelId="{B5872448-BE3E-4888-B8C8-D428FE5952F1}" type="presParOf" srcId="{415E29FC-C217-44BB-AC87-649C935BA22E}" destId="{F18B1297-923D-4FBE-96D3-9D4DC1FFEDD0}" srcOrd="1" destOrd="0" presId="urn:microsoft.com/office/officeart/2005/8/layout/process2"/>
    <dgm:cxn modelId="{0156E8F8-4805-4CE4-A246-577A10A608CA}" type="presParOf" srcId="{F18B1297-923D-4FBE-96D3-9D4DC1FFEDD0}" destId="{E2139CE1-907B-4866-AD86-78A7A4379029}" srcOrd="0" destOrd="0" presId="urn:microsoft.com/office/officeart/2005/8/layout/process2"/>
    <dgm:cxn modelId="{E7630131-A02B-4F7E-9BC0-9367CE02A9BA}" type="presParOf" srcId="{415E29FC-C217-44BB-AC87-649C935BA22E}" destId="{D836B896-6874-4255-BAA8-3A6CBD65F483}" srcOrd="2" destOrd="0" presId="urn:microsoft.com/office/officeart/2005/8/layout/process2"/>
    <dgm:cxn modelId="{48C6531E-112D-4217-93C0-735C97C8F07D}" type="presParOf" srcId="{415E29FC-C217-44BB-AC87-649C935BA22E}" destId="{502EDF82-5E29-4430-92A5-B092E772F133}" srcOrd="3" destOrd="0" presId="urn:microsoft.com/office/officeart/2005/8/layout/process2"/>
    <dgm:cxn modelId="{5A9A35D5-1367-4168-BC2C-1ADA44BE0FAE}" type="presParOf" srcId="{502EDF82-5E29-4430-92A5-B092E772F133}" destId="{4F4EF543-804E-427A-8FBA-36FED311CC02}" srcOrd="0" destOrd="0" presId="urn:microsoft.com/office/officeart/2005/8/layout/process2"/>
    <dgm:cxn modelId="{3A8D9AA7-8A4F-4EE8-800C-2D75663A8FD7}" type="presParOf" srcId="{415E29FC-C217-44BB-AC87-649C935BA22E}" destId="{0E360B2E-D2B5-4A50-8805-61B415622E7B}" srcOrd="4" destOrd="0" presId="urn:microsoft.com/office/officeart/2005/8/layout/process2"/>
    <dgm:cxn modelId="{3DA2A3E8-401B-4909-8685-31E40F5CCBCD}" type="presParOf" srcId="{415E29FC-C217-44BB-AC87-649C935BA22E}" destId="{C0D99168-8CCC-4459-B088-FF881D56F37F}" srcOrd="5" destOrd="0" presId="urn:microsoft.com/office/officeart/2005/8/layout/process2"/>
    <dgm:cxn modelId="{7CC3F201-C59C-4F77-9087-2DFA5B2ECF88}" type="presParOf" srcId="{C0D99168-8CCC-4459-B088-FF881D56F37F}" destId="{AF64D26A-6CEC-4E83-8A8C-C084FD20EFCC}" srcOrd="0" destOrd="0" presId="urn:microsoft.com/office/officeart/2005/8/layout/process2"/>
    <dgm:cxn modelId="{C052873C-2377-4097-813E-FA4061C57D7B}" type="presParOf" srcId="{415E29FC-C217-44BB-AC87-649C935BA22E}" destId="{36B0DF85-0E2E-46AE-842A-E3D2A58B6015}" srcOrd="6"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0C7ECB4-67A2-4276-939B-8DF44187585A}"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0439F3D0-7B0F-420D-87FC-1C328255C2A3}">
      <dgm:prSet custT="1"/>
      <dgm:spPr/>
      <dgm:t>
        <a:bodyPr/>
        <a:lstStyle/>
        <a:p>
          <a:pPr rtl="0"/>
          <a:r>
            <a:rPr lang="en-US" sz="4400" b="1" dirty="0" smtClean="0"/>
            <a:t>Social Disadvantage:</a:t>
          </a:r>
          <a:endParaRPr lang="en-US" sz="4400" dirty="0"/>
        </a:p>
      </dgm:t>
    </dgm:pt>
    <dgm:pt modelId="{68856059-5A0D-4D2F-8145-5B852D6083EF}" type="parTrans" cxnId="{63F2A936-DE58-4E9C-BC56-077488D3B4EF}">
      <dgm:prSet/>
      <dgm:spPr/>
      <dgm:t>
        <a:bodyPr/>
        <a:lstStyle/>
        <a:p>
          <a:endParaRPr lang="en-US"/>
        </a:p>
      </dgm:t>
    </dgm:pt>
    <dgm:pt modelId="{EC46FA1C-607A-4AE7-9771-376F1A5B6C7E}" type="sibTrans" cxnId="{63F2A936-DE58-4E9C-BC56-077488D3B4EF}">
      <dgm:prSet/>
      <dgm:spPr/>
      <dgm:t>
        <a:bodyPr/>
        <a:lstStyle/>
        <a:p>
          <a:endParaRPr lang="en-US"/>
        </a:p>
      </dgm:t>
    </dgm:pt>
    <dgm:pt modelId="{A8C539B4-6F9D-453B-BEC7-192EFEE83402}">
      <dgm:prSet custT="1"/>
      <dgm:spPr/>
      <dgm:t>
        <a:bodyPr/>
        <a:lstStyle/>
        <a:p>
          <a:pPr rtl="0"/>
          <a:r>
            <a:rPr lang="en-US" sz="3600" b="1" dirty="0" smtClean="0"/>
            <a:t>African Americans</a:t>
          </a:r>
          <a:endParaRPr lang="en-US" sz="3600" dirty="0"/>
        </a:p>
      </dgm:t>
    </dgm:pt>
    <dgm:pt modelId="{DD6CAF0A-A116-494C-BB4A-5A832A8F176D}" type="parTrans" cxnId="{8DB531FA-A058-4F8D-AF83-021E26121B24}">
      <dgm:prSet/>
      <dgm:spPr/>
      <dgm:t>
        <a:bodyPr/>
        <a:lstStyle/>
        <a:p>
          <a:endParaRPr lang="en-US"/>
        </a:p>
      </dgm:t>
    </dgm:pt>
    <dgm:pt modelId="{B638ABEC-1B01-4448-A0FB-8DEB1590FEA2}" type="sibTrans" cxnId="{8DB531FA-A058-4F8D-AF83-021E26121B24}">
      <dgm:prSet/>
      <dgm:spPr/>
      <dgm:t>
        <a:bodyPr/>
        <a:lstStyle/>
        <a:p>
          <a:endParaRPr lang="en-US"/>
        </a:p>
      </dgm:t>
    </dgm:pt>
    <dgm:pt modelId="{64FF30FE-BA83-42DE-A931-29F8F67A2388}">
      <dgm:prSet custT="1"/>
      <dgm:spPr/>
      <dgm:t>
        <a:bodyPr/>
        <a:lstStyle/>
        <a:p>
          <a:pPr rtl="0"/>
          <a:r>
            <a:rPr lang="en-US" sz="3600" b="1" dirty="0" smtClean="0"/>
            <a:t>Hispanic Americans</a:t>
          </a:r>
          <a:endParaRPr lang="en-US" sz="3600" dirty="0"/>
        </a:p>
      </dgm:t>
    </dgm:pt>
    <dgm:pt modelId="{3344F2DE-1FBA-46C3-BFF4-DF2C3F7AF0A9}" type="parTrans" cxnId="{E60E3A62-307F-4664-B1AC-0864392C63ED}">
      <dgm:prSet/>
      <dgm:spPr/>
      <dgm:t>
        <a:bodyPr/>
        <a:lstStyle/>
        <a:p>
          <a:endParaRPr lang="en-US"/>
        </a:p>
      </dgm:t>
    </dgm:pt>
    <dgm:pt modelId="{E68BF1A0-CFDD-468C-98DC-6678CD387B15}" type="sibTrans" cxnId="{E60E3A62-307F-4664-B1AC-0864392C63ED}">
      <dgm:prSet/>
      <dgm:spPr/>
      <dgm:t>
        <a:bodyPr/>
        <a:lstStyle/>
        <a:p>
          <a:endParaRPr lang="en-US"/>
        </a:p>
      </dgm:t>
    </dgm:pt>
    <dgm:pt modelId="{28DBDD79-C1D9-430F-83B3-97F167EE8C08}">
      <dgm:prSet custT="1"/>
      <dgm:spPr/>
      <dgm:t>
        <a:bodyPr/>
        <a:lstStyle/>
        <a:p>
          <a:pPr rtl="0"/>
          <a:r>
            <a:rPr lang="en-US" sz="3600" b="1" dirty="0" smtClean="0"/>
            <a:t>Native Americans</a:t>
          </a:r>
          <a:endParaRPr lang="en-US" sz="3600" dirty="0"/>
        </a:p>
      </dgm:t>
    </dgm:pt>
    <dgm:pt modelId="{2E765DD7-CC91-47C2-A1AD-D3A6E9EA707E}" type="parTrans" cxnId="{BC7FE597-F1E7-4DE6-B555-4485D6EBD3C9}">
      <dgm:prSet/>
      <dgm:spPr/>
      <dgm:t>
        <a:bodyPr/>
        <a:lstStyle/>
        <a:p>
          <a:endParaRPr lang="en-US"/>
        </a:p>
      </dgm:t>
    </dgm:pt>
    <dgm:pt modelId="{CE04803E-6F0B-4DAE-86C4-17482DDFDDAF}" type="sibTrans" cxnId="{BC7FE597-F1E7-4DE6-B555-4485D6EBD3C9}">
      <dgm:prSet/>
      <dgm:spPr/>
      <dgm:t>
        <a:bodyPr/>
        <a:lstStyle/>
        <a:p>
          <a:endParaRPr lang="en-US"/>
        </a:p>
      </dgm:t>
    </dgm:pt>
    <dgm:pt modelId="{90DB6F83-5C1C-441D-B6CA-4A6DD56A8D80}">
      <dgm:prSet custT="1"/>
      <dgm:spPr/>
      <dgm:t>
        <a:bodyPr/>
        <a:lstStyle/>
        <a:p>
          <a:pPr rtl="0"/>
          <a:r>
            <a:rPr lang="en-US" sz="3600" b="1" dirty="0" smtClean="0"/>
            <a:t>Asian-Pacific Americans</a:t>
          </a:r>
          <a:endParaRPr lang="en-US" sz="3600" dirty="0"/>
        </a:p>
      </dgm:t>
    </dgm:pt>
    <dgm:pt modelId="{CCDF468C-5E71-4342-A993-385906AC340A}" type="parTrans" cxnId="{42A0C089-992A-4FF4-A3AD-1D8E8D04919A}">
      <dgm:prSet/>
      <dgm:spPr/>
      <dgm:t>
        <a:bodyPr/>
        <a:lstStyle/>
        <a:p>
          <a:endParaRPr lang="en-US"/>
        </a:p>
      </dgm:t>
    </dgm:pt>
    <dgm:pt modelId="{8CC53279-FCCC-4357-82E6-0F0EBC4FC605}" type="sibTrans" cxnId="{42A0C089-992A-4FF4-A3AD-1D8E8D04919A}">
      <dgm:prSet/>
      <dgm:spPr/>
      <dgm:t>
        <a:bodyPr/>
        <a:lstStyle/>
        <a:p>
          <a:endParaRPr lang="en-US"/>
        </a:p>
      </dgm:t>
    </dgm:pt>
    <dgm:pt modelId="{844B0BAF-B430-4E54-99A8-37E76111E83C}">
      <dgm:prSet custT="1"/>
      <dgm:spPr/>
      <dgm:t>
        <a:bodyPr/>
        <a:lstStyle/>
        <a:p>
          <a:pPr rtl="0"/>
          <a:r>
            <a:rPr lang="en-US" sz="3600" b="1" dirty="0" smtClean="0"/>
            <a:t>Sub-Continent Asian Americans</a:t>
          </a:r>
          <a:endParaRPr lang="en-US" sz="3600" dirty="0"/>
        </a:p>
      </dgm:t>
    </dgm:pt>
    <dgm:pt modelId="{27620DBF-F94B-477F-A4BC-2010D0E30D78}" type="parTrans" cxnId="{D03DA2B0-A5D3-4094-B821-62EA2CB494E0}">
      <dgm:prSet/>
      <dgm:spPr/>
      <dgm:t>
        <a:bodyPr/>
        <a:lstStyle/>
        <a:p>
          <a:endParaRPr lang="en-US"/>
        </a:p>
      </dgm:t>
    </dgm:pt>
    <dgm:pt modelId="{81F49444-AE40-491E-8663-F0F58D31F7C1}" type="sibTrans" cxnId="{D03DA2B0-A5D3-4094-B821-62EA2CB494E0}">
      <dgm:prSet/>
      <dgm:spPr/>
      <dgm:t>
        <a:bodyPr/>
        <a:lstStyle/>
        <a:p>
          <a:endParaRPr lang="en-US"/>
        </a:p>
      </dgm:t>
    </dgm:pt>
    <dgm:pt modelId="{52CB8688-9731-4C78-AAAA-54B08A4C0822}" type="pres">
      <dgm:prSet presAssocID="{70C7ECB4-67A2-4276-939B-8DF44187585A}" presName="linear" presStyleCnt="0">
        <dgm:presLayoutVars>
          <dgm:animLvl val="lvl"/>
          <dgm:resizeHandles val="exact"/>
        </dgm:presLayoutVars>
      </dgm:prSet>
      <dgm:spPr/>
      <dgm:t>
        <a:bodyPr/>
        <a:lstStyle/>
        <a:p>
          <a:endParaRPr lang="en-US"/>
        </a:p>
      </dgm:t>
    </dgm:pt>
    <dgm:pt modelId="{1B9601E9-CE50-4854-8E86-C23686ADAD14}" type="pres">
      <dgm:prSet presAssocID="{0439F3D0-7B0F-420D-87FC-1C328255C2A3}" presName="parentText" presStyleLbl="node1" presStyleIdx="0" presStyleCnt="1" custScaleX="94231" custScaleY="85821" custLinFactNeighborY="-6765">
        <dgm:presLayoutVars>
          <dgm:chMax val="0"/>
          <dgm:bulletEnabled val="1"/>
        </dgm:presLayoutVars>
      </dgm:prSet>
      <dgm:spPr/>
      <dgm:t>
        <a:bodyPr/>
        <a:lstStyle/>
        <a:p>
          <a:endParaRPr lang="en-US"/>
        </a:p>
      </dgm:t>
    </dgm:pt>
    <dgm:pt modelId="{E8E2F5ED-A052-446D-94CF-8FB935B70AF6}" type="pres">
      <dgm:prSet presAssocID="{0439F3D0-7B0F-420D-87FC-1C328255C2A3}" presName="childText" presStyleLbl="revTx" presStyleIdx="0" presStyleCnt="1">
        <dgm:presLayoutVars>
          <dgm:bulletEnabled val="1"/>
        </dgm:presLayoutVars>
      </dgm:prSet>
      <dgm:spPr/>
      <dgm:t>
        <a:bodyPr/>
        <a:lstStyle/>
        <a:p>
          <a:endParaRPr lang="en-US"/>
        </a:p>
      </dgm:t>
    </dgm:pt>
  </dgm:ptLst>
  <dgm:cxnLst>
    <dgm:cxn modelId="{E60E3A62-307F-4664-B1AC-0864392C63ED}" srcId="{0439F3D0-7B0F-420D-87FC-1C328255C2A3}" destId="{64FF30FE-BA83-42DE-A931-29F8F67A2388}" srcOrd="1" destOrd="0" parTransId="{3344F2DE-1FBA-46C3-BFF4-DF2C3F7AF0A9}" sibTransId="{E68BF1A0-CFDD-468C-98DC-6678CD387B15}"/>
    <dgm:cxn modelId="{8DB531FA-A058-4F8D-AF83-021E26121B24}" srcId="{0439F3D0-7B0F-420D-87FC-1C328255C2A3}" destId="{A8C539B4-6F9D-453B-BEC7-192EFEE83402}" srcOrd="0" destOrd="0" parTransId="{DD6CAF0A-A116-494C-BB4A-5A832A8F176D}" sibTransId="{B638ABEC-1B01-4448-A0FB-8DEB1590FEA2}"/>
    <dgm:cxn modelId="{CFA050EE-35A2-4EEA-99C0-C5EC0D0FA22C}" type="presOf" srcId="{0439F3D0-7B0F-420D-87FC-1C328255C2A3}" destId="{1B9601E9-CE50-4854-8E86-C23686ADAD14}" srcOrd="0" destOrd="0" presId="urn:microsoft.com/office/officeart/2005/8/layout/vList2"/>
    <dgm:cxn modelId="{8638C404-A950-425E-8F3D-A2425866DB92}" type="presOf" srcId="{70C7ECB4-67A2-4276-939B-8DF44187585A}" destId="{52CB8688-9731-4C78-AAAA-54B08A4C0822}" srcOrd="0" destOrd="0" presId="urn:microsoft.com/office/officeart/2005/8/layout/vList2"/>
    <dgm:cxn modelId="{8E28E84D-D48B-4BD1-8EB8-E56FB9FAF74F}" type="presOf" srcId="{844B0BAF-B430-4E54-99A8-37E76111E83C}" destId="{E8E2F5ED-A052-446D-94CF-8FB935B70AF6}" srcOrd="0" destOrd="4" presId="urn:microsoft.com/office/officeart/2005/8/layout/vList2"/>
    <dgm:cxn modelId="{63F2A936-DE58-4E9C-BC56-077488D3B4EF}" srcId="{70C7ECB4-67A2-4276-939B-8DF44187585A}" destId="{0439F3D0-7B0F-420D-87FC-1C328255C2A3}" srcOrd="0" destOrd="0" parTransId="{68856059-5A0D-4D2F-8145-5B852D6083EF}" sibTransId="{EC46FA1C-607A-4AE7-9771-376F1A5B6C7E}"/>
    <dgm:cxn modelId="{D03DA2B0-A5D3-4094-B821-62EA2CB494E0}" srcId="{0439F3D0-7B0F-420D-87FC-1C328255C2A3}" destId="{844B0BAF-B430-4E54-99A8-37E76111E83C}" srcOrd="4" destOrd="0" parTransId="{27620DBF-F94B-477F-A4BC-2010D0E30D78}" sibTransId="{81F49444-AE40-491E-8663-F0F58D31F7C1}"/>
    <dgm:cxn modelId="{7C01E810-20F2-4244-B9E1-BE3C13BFF6D9}" type="presOf" srcId="{A8C539B4-6F9D-453B-BEC7-192EFEE83402}" destId="{E8E2F5ED-A052-446D-94CF-8FB935B70AF6}" srcOrd="0" destOrd="0" presId="urn:microsoft.com/office/officeart/2005/8/layout/vList2"/>
    <dgm:cxn modelId="{0F542712-B514-47A6-A97E-30DA87F16748}" type="presOf" srcId="{28DBDD79-C1D9-430F-83B3-97F167EE8C08}" destId="{E8E2F5ED-A052-446D-94CF-8FB935B70AF6}" srcOrd="0" destOrd="2" presId="urn:microsoft.com/office/officeart/2005/8/layout/vList2"/>
    <dgm:cxn modelId="{AC1B272B-8229-4FEC-9518-5382E7AA334E}" type="presOf" srcId="{90DB6F83-5C1C-441D-B6CA-4A6DD56A8D80}" destId="{E8E2F5ED-A052-446D-94CF-8FB935B70AF6}" srcOrd="0" destOrd="3" presId="urn:microsoft.com/office/officeart/2005/8/layout/vList2"/>
    <dgm:cxn modelId="{BC7FE597-F1E7-4DE6-B555-4485D6EBD3C9}" srcId="{0439F3D0-7B0F-420D-87FC-1C328255C2A3}" destId="{28DBDD79-C1D9-430F-83B3-97F167EE8C08}" srcOrd="2" destOrd="0" parTransId="{2E765DD7-CC91-47C2-A1AD-D3A6E9EA707E}" sibTransId="{CE04803E-6F0B-4DAE-86C4-17482DDFDDAF}"/>
    <dgm:cxn modelId="{AEA9F41F-D44D-4837-8D96-84B3B1252385}" type="presOf" srcId="{64FF30FE-BA83-42DE-A931-29F8F67A2388}" destId="{E8E2F5ED-A052-446D-94CF-8FB935B70AF6}" srcOrd="0" destOrd="1" presId="urn:microsoft.com/office/officeart/2005/8/layout/vList2"/>
    <dgm:cxn modelId="{42A0C089-992A-4FF4-A3AD-1D8E8D04919A}" srcId="{0439F3D0-7B0F-420D-87FC-1C328255C2A3}" destId="{90DB6F83-5C1C-441D-B6CA-4A6DD56A8D80}" srcOrd="3" destOrd="0" parTransId="{CCDF468C-5E71-4342-A993-385906AC340A}" sibTransId="{8CC53279-FCCC-4357-82E6-0F0EBC4FC605}"/>
    <dgm:cxn modelId="{4DF587A9-2269-40B2-9EA3-663A03739052}" type="presParOf" srcId="{52CB8688-9731-4C78-AAAA-54B08A4C0822}" destId="{1B9601E9-CE50-4854-8E86-C23686ADAD14}" srcOrd="0" destOrd="0" presId="urn:microsoft.com/office/officeart/2005/8/layout/vList2"/>
    <dgm:cxn modelId="{88632215-2902-4A2D-9BB7-E5D8B3505787}" type="presParOf" srcId="{52CB8688-9731-4C78-AAAA-54B08A4C0822}" destId="{E8E2F5ED-A052-446D-94CF-8FB935B70AF6}"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9AABF02-5C3A-4C48-9AEF-BF5351EEE058}"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FB8DCD48-51EE-4F1D-A040-5C915FFB96E3}">
      <dgm:prSet/>
      <dgm:spPr/>
      <dgm:t>
        <a:bodyPr/>
        <a:lstStyle/>
        <a:p>
          <a:pPr rtl="0"/>
          <a:r>
            <a:rPr lang="en-US" b="1" smtClean="0"/>
            <a:t>Economic Disadvantage  </a:t>
          </a:r>
          <a:endParaRPr lang="en-US"/>
        </a:p>
      </dgm:t>
    </dgm:pt>
    <dgm:pt modelId="{7EA1EC6E-AF23-4EFF-8DB2-1D4CB89BA717}" type="parTrans" cxnId="{894B5B14-2B3D-4255-8841-B218D728E49F}">
      <dgm:prSet/>
      <dgm:spPr/>
      <dgm:t>
        <a:bodyPr/>
        <a:lstStyle/>
        <a:p>
          <a:endParaRPr lang="en-US"/>
        </a:p>
      </dgm:t>
    </dgm:pt>
    <dgm:pt modelId="{C240548A-556D-413E-9EDA-413AFB9AAD44}" type="sibTrans" cxnId="{894B5B14-2B3D-4255-8841-B218D728E49F}">
      <dgm:prSet/>
      <dgm:spPr/>
      <dgm:t>
        <a:bodyPr/>
        <a:lstStyle/>
        <a:p>
          <a:endParaRPr lang="en-US"/>
        </a:p>
      </dgm:t>
    </dgm:pt>
    <dgm:pt modelId="{73C3EFA0-6152-42F3-B183-69FA68543157}">
      <dgm:prSet/>
      <dgm:spPr/>
      <dgm:t>
        <a:bodyPr/>
        <a:lstStyle/>
        <a:p>
          <a:pPr rtl="0"/>
          <a:r>
            <a:rPr lang="en-US" b="1" dirty="0" smtClean="0"/>
            <a:t>Personal Income &lt;= $250,000 -3 </a:t>
          </a:r>
          <a:r>
            <a:rPr lang="en-US" b="1" dirty="0" err="1" smtClean="0"/>
            <a:t>yr</a:t>
          </a:r>
          <a:r>
            <a:rPr lang="en-US" b="1" dirty="0" smtClean="0"/>
            <a:t> average</a:t>
          </a:r>
          <a:endParaRPr lang="en-US" dirty="0"/>
        </a:p>
      </dgm:t>
    </dgm:pt>
    <dgm:pt modelId="{A744A6B8-B41E-4103-96E1-E2E17376C9A2}" type="parTrans" cxnId="{DA56AC30-5FCC-476B-8D60-7117400D39B7}">
      <dgm:prSet/>
      <dgm:spPr/>
      <dgm:t>
        <a:bodyPr/>
        <a:lstStyle/>
        <a:p>
          <a:endParaRPr lang="en-US"/>
        </a:p>
      </dgm:t>
    </dgm:pt>
    <dgm:pt modelId="{B7F74CE3-278F-4B8A-89A9-42F3F1D9958D}" type="sibTrans" cxnId="{DA56AC30-5FCC-476B-8D60-7117400D39B7}">
      <dgm:prSet/>
      <dgm:spPr/>
      <dgm:t>
        <a:bodyPr/>
        <a:lstStyle/>
        <a:p>
          <a:endParaRPr lang="en-US"/>
        </a:p>
      </dgm:t>
    </dgm:pt>
    <dgm:pt modelId="{BA113C04-0EDB-4510-A2F9-72195E9CE098}">
      <dgm:prSet/>
      <dgm:spPr/>
      <dgm:t>
        <a:bodyPr/>
        <a:lstStyle/>
        <a:p>
          <a:pPr rtl="0"/>
          <a:r>
            <a:rPr lang="en-US" b="1" dirty="0" smtClean="0"/>
            <a:t>Personal Net Worth  &lt;= $250,000 </a:t>
          </a:r>
          <a:r>
            <a:rPr lang="en-US" b="1" i="1" u="sng" dirty="0" smtClean="0"/>
            <a:t>excluding:</a:t>
          </a:r>
          <a:r>
            <a:rPr lang="en-US" b="1" i="1" dirty="0" smtClean="0"/>
            <a:t> </a:t>
          </a:r>
          <a:endParaRPr lang="en-US" dirty="0"/>
        </a:p>
      </dgm:t>
    </dgm:pt>
    <dgm:pt modelId="{16A04242-5B68-4857-8994-BF3739D082B6}" type="parTrans" cxnId="{E2DD6D0C-9538-4CD8-9526-E07E8962DD2D}">
      <dgm:prSet/>
      <dgm:spPr/>
      <dgm:t>
        <a:bodyPr/>
        <a:lstStyle/>
        <a:p>
          <a:endParaRPr lang="en-US"/>
        </a:p>
      </dgm:t>
    </dgm:pt>
    <dgm:pt modelId="{E6E5DF85-7217-4220-A453-F332E19E1103}" type="sibTrans" cxnId="{E2DD6D0C-9538-4CD8-9526-E07E8962DD2D}">
      <dgm:prSet/>
      <dgm:spPr/>
      <dgm:t>
        <a:bodyPr/>
        <a:lstStyle/>
        <a:p>
          <a:endParaRPr lang="en-US"/>
        </a:p>
      </dgm:t>
    </dgm:pt>
    <dgm:pt modelId="{1338E69E-D835-4090-8039-D494C073B8A3}">
      <dgm:prSet/>
      <dgm:spPr/>
      <dgm:t>
        <a:bodyPr/>
        <a:lstStyle/>
        <a:p>
          <a:pPr rtl="0"/>
          <a:r>
            <a:rPr lang="en-US" b="1" dirty="0" smtClean="0"/>
            <a:t>Equity in personal residence</a:t>
          </a:r>
          <a:endParaRPr lang="en-US" dirty="0"/>
        </a:p>
      </dgm:t>
    </dgm:pt>
    <dgm:pt modelId="{7084C4DD-4AE9-426D-88AA-EF0E93D72216}" type="parTrans" cxnId="{C9D72119-0C41-4BB3-A672-A398CFFE4E53}">
      <dgm:prSet/>
      <dgm:spPr/>
      <dgm:t>
        <a:bodyPr/>
        <a:lstStyle/>
        <a:p>
          <a:endParaRPr lang="en-US"/>
        </a:p>
      </dgm:t>
    </dgm:pt>
    <dgm:pt modelId="{8E94A12A-7858-4553-8B87-827EB671B774}" type="sibTrans" cxnId="{C9D72119-0C41-4BB3-A672-A398CFFE4E53}">
      <dgm:prSet/>
      <dgm:spPr/>
      <dgm:t>
        <a:bodyPr/>
        <a:lstStyle/>
        <a:p>
          <a:endParaRPr lang="en-US"/>
        </a:p>
      </dgm:t>
    </dgm:pt>
    <dgm:pt modelId="{952215ED-60BC-414B-8C98-A62F756B5089}">
      <dgm:prSet/>
      <dgm:spPr/>
      <dgm:t>
        <a:bodyPr/>
        <a:lstStyle/>
        <a:p>
          <a:pPr rtl="0"/>
          <a:r>
            <a:rPr lang="en-US" b="1" dirty="0" smtClean="0"/>
            <a:t>Equity in 8(a) applicant firm</a:t>
          </a:r>
          <a:endParaRPr lang="en-US" dirty="0"/>
        </a:p>
      </dgm:t>
    </dgm:pt>
    <dgm:pt modelId="{B0BCAB75-2DFE-43D1-A5A1-DE85314B5185}" type="parTrans" cxnId="{5C7A1270-5509-4943-8FAE-84E9DB59765A}">
      <dgm:prSet/>
      <dgm:spPr/>
      <dgm:t>
        <a:bodyPr/>
        <a:lstStyle/>
        <a:p>
          <a:endParaRPr lang="en-US"/>
        </a:p>
      </dgm:t>
    </dgm:pt>
    <dgm:pt modelId="{16613219-2831-49AB-AF86-18AA677C3BE4}" type="sibTrans" cxnId="{5C7A1270-5509-4943-8FAE-84E9DB59765A}">
      <dgm:prSet/>
      <dgm:spPr/>
      <dgm:t>
        <a:bodyPr/>
        <a:lstStyle/>
        <a:p>
          <a:endParaRPr lang="en-US"/>
        </a:p>
      </dgm:t>
    </dgm:pt>
    <dgm:pt modelId="{0C52C7D9-1D46-4874-A7BA-36A634618076}">
      <dgm:prSet/>
      <dgm:spPr/>
      <dgm:t>
        <a:bodyPr/>
        <a:lstStyle/>
        <a:p>
          <a:pPr rtl="0"/>
          <a:r>
            <a:rPr lang="en-US" b="1" dirty="0" smtClean="0"/>
            <a:t>Total Assets &lt;= $4 million  </a:t>
          </a:r>
          <a:endParaRPr lang="en-US" dirty="0"/>
        </a:p>
      </dgm:t>
    </dgm:pt>
    <dgm:pt modelId="{D057B61D-3625-40B8-A52A-E848D226C56C}" type="parTrans" cxnId="{72DF4665-CE65-48DE-A122-74B44DF5618B}">
      <dgm:prSet/>
      <dgm:spPr/>
      <dgm:t>
        <a:bodyPr/>
        <a:lstStyle/>
        <a:p>
          <a:endParaRPr lang="en-US"/>
        </a:p>
      </dgm:t>
    </dgm:pt>
    <dgm:pt modelId="{0A7A7D6A-2E8C-45F8-8217-43083ED4DF1F}" type="sibTrans" cxnId="{72DF4665-CE65-48DE-A122-74B44DF5618B}">
      <dgm:prSet/>
      <dgm:spPr/>
      <dgm:t>
        <a:bodyPr/>
        <a:lstStyle/>
        <a:p>
          <a:endParaRPr lang="en-US"/>
        </a:p>
      </dgm:t>
    </dgm:pt>
    <dgm:pt modelId="{F10830B7-5CE8-46EB-8942-8C968EF994D3}">
      <dgm:prSet/>
      <dgm:spPr/>
      <dgm:t>
        <a:bodyPr/>
        <a:lstStyle/>
        <a:p>
          <a:pPr rtl="0"/>
          <a:r>
            <a:rPr lang="en-US" b="1" dirty="0" smtClean="0"/>
            <a:t>IRAs when subject to significant penalty for withdrawal, and </a:t>
          </a:r>
          <a:endParaRPr lang="en-US" dirty="0"/>
        </a:p>
      </dgm:t>
    </dgm:pt>
    <dgm:pt modelId="{75F99C47-968F-411D-859B-D692968551D9}" type="parTrans" cxnId="{64030DF3-06F7-4BB9-8340-7B4E6EF4F1BA}">
      <dgm:prSet/>
      <dgm:spPr/>
      <dgm:t>
        <a:bodyPr/>
        <a:lstStyle/>
        <a:p>
          <a:endParaRPr lang="en-US"/>
        </a:p>
      </dgm:t>
    </dgm:pt>
    <dgm:pt modelId="{5CA40BE0-FF2C-433A-83E5-6F4AB0B19ADC}" type="sibTrans" cxnId="{64030DF3-06F7-4BB9-8340-7B4E6EF4F1BA}">
      <dgm:prSet/>
      <dgm:spPr/>
      <dgm:t>
        <a:bodyPr/>
        <a:lstStyle/>
        <a:p>
          <a:endParaRPr lang="en-US"/>
        </a:p>
      </dgm:t>
    </dgm:pt>
    <dgm:pt modelId="{D38E9631-5084-4043-9D2D-8B5825D98702}" type="pres">
      <dgm:prSet presAssocID="{99AABF02-5C3A-4C48-9AEF-BF5351EEE058}" presName="linear" presStyleCnt="0">
        <dgm:presLayoutVars>
          <dgm:animLvl val="lvl"/>
          <dgm:resizeHandles val="exact"/>
        </dgm:presLayoutVars>
      </dgm:prSet>
      <dgm:spPr/>
      <dgm:t>
        <a:bodyPr/>
        <a:lstStyle/>
        <a:p>
          <a:endParaRPr lang="en-US"/>
        </a:p>
      </dgm:t>
    </dgm:pt>
    <dgm:pt modelId="{0F4683F8-DF2E-4C64-95EC-248229F081DB}" type="pres">
      <dgm:prSet presAssocID="{FB8DCD48-51EE-4F1D-A040-5C915FFB96E3}" presName="parentText" presStyleLbl="node1" presStyleIdx="0" presStyleCnt="1">
        <dgm:presLayoutVars>
          <dgm:chMax val="0"/>
          <dgm:bulletEnabled val="1"/>
        </dgm:presLayoutVars>
      </dgm:prSet>
      <dgm:spPr/>
      <dgm:t>
        <a:bodyPr/>
        <a:lstStyle/>
        <a:p>
          <a:endParaRPr lang="en-US"/>
        </a:p>
      </dgm:t>
    </dgm:pt>
    <dgm:pt modelId="{0278AC50-DCC1-4197-BD82-508E1C6E1060}" type="pres">
      <dgm:prSet presAssocID="{FB8DCD48-51EE-4F1D-A040-5C915FFB96E3}" presName="childText" presStyleLbl="revTx" presStyleIdx="0" presStyleCnt="1">
        <dgm:presLayoutVars>
          <dgm:bulletEnabled val="1"/>
        </dgm:presLayoutVars>
      </dgm:prSet>
      <dgm:spPr/>
      <dgm:t>
        <a:bodyPr/>
        <a:lstStyle/>
        <a:p>
          <a:endParaRPr lang="en-US"/>
        </a:p>
      </dgm:t>
    </dgm:pt>
  </dgm:ptLst>
  <dgm:cxnLst>
    <dgm:cxn modelId="{5C7A1270-5509-4943-8FAE-84E9DB59765A}" srcId="{BA113C04-0EDB-4510-A2F9-72195E9CE098}" destId="{952215ED-60BC-414B-8C98-A62F756B5089}" srcOrd="2" destOrd="0" parTransId="{B0BCAB75-2DFE-43D1-A5A1-DE85314B5185}" sibTransId="{16613219-2831-49AB-AF86-18AA677C3BE4}"/>
    <dgm:cxn modelId="{5DD791DB-05EF-45E8-92E6-ECAD19926808}" type="presOf" srcId="{952215ED-60BC-414B-8C98-A62F756B5089}" destId="{0278AC50-DCC1-4197-BD82-508E1C6E1060}" srcOrd="0" destOrd="4" presId="urn:microsoft.com/office/officeart/2005/8/layout/vList2"/>
    <dgm:cxn modelId="{6393C8B3-59F9-4AE6-BE84-D50E78FB696A}" type="presOf" srcId="{73C3EFA0-6152-42F3-B183-69FA68543157}" destId="{0278AC50-DCC1-4197-BD82-508E1C6E1060}" srcOrd="0" destOrd="0" presId="urn:microsoft.com/office/officeart/2005/8/layout/vList2"/>
    <dgm:cxn modelId="{F78C55E6-3766-4170-A845-EC375E2D17FB}" type="presOf" srcId="{1338E69E-D835-4090-8039-D494C073B8A3}" destId="{0278AC50-DCC1-4197-BD82-508E1C6E1060}" srcOrd="0" destOrd="2" presId="urn:microsoft.com/office/officeart/2005/8/layout/vList2"/>
    <dgm:cxn modelId="{61B1AE5F-EC35-474A-B42E-B3EB74E06276}" type="presOf" srcId="{FB8DCD48-51EE-4F1D-A040-5C915FFB96E3}" destId="{0F4683F8-DF2E-4C64-95EC-248229F081DB}" srcOrd="0" destOrd="0" presId="urn:microsoft.com/office/officeart/2005/8/layout/vList2"/>
    <dgm:cxn modelId="{DA56AC30-5FCC-476B-8D60-7117400D39B7}" srcId="{FB8DCD48-51EE-4F1D-A040-5C915FFB96E3}" destId="{73C3EFA0-6152-42F3-B183-69FA68543157}" srcOrd="0" destOrd="0" parTransId="{A744A6B8-B41E-4103-96E1-E2E17376C9A2}" sibTransId="{B7F74CE3-278F-4B8A-89A9-42F3F1D9958D}"/>
    <dgm:cxn modelId="{D470CE08-0E04-4F3A-AD29-BA85344444EA}" type="presOf" srcId="{99AABF02-5C3A-4C48-9AEF-BF5351EEE058}" destId="{D38E9631-5084-4043-9D2D-8B5825D98702}" srcOrd="0" destOrd="0" presId="urn:microsoft.com/office/officeart/2005/8/layout/vList2"/>
    <dgm:cxn modelId="{72DF4665-CE65-48DE-A122-74B44DF5618B}" srcId="{FB8DCD48-51EE-4F1D-A040-5C915FFB96E3}" destId="{0C52C7D9-1D46-4874-A7BA-36A634618076}" srcOrd="2" destOrd="0" parTransId="{D057B61D-3625-40B8-A52A-E848D226C56C}" sibTransId="{0A7A7D6A-2E8C-45F8-8217-43083ED4DF1F}"/>
    <dgm:cxn modelId="{C9D72119-0C41-4BB3-A672-A398CFFE4E53}" srcId="{BA113C04-0EDB-4510-A2F9-72195E9CE098}" destId="{1338E69E-D835-4090-8039-D494C073B8A3}" srcOrd="0" destOrd="0" parTransId="{7084C4DD-4AE9-426D-88AA-EF0E93D72216}" sibTransId="{8E94A12A-7858-4553-8B87-827EB671B774}"/>
    <dgm:cxn modelId="{E2DD6D0C-9538-4CD8-9526-E07E8962DD2D}" srcId="{FB8DCD48-51EE-4F1D-A040-5C915FFB96E3}" destId="{BA113C04-0EDB-4510-A2F9-72195E9CE098}" srcOrd="1" destOrd="0" parTransId="{16A04242-5B68-4857-8994-BF3739D082B6}" sibTransId="{E6E5DF85-7217-4220-A453-F332E19E1103}"/>
    <dgm:cxn modelId="{64030DF3-06F7-4BB9-8340-7B4E6EF4F1BA}" srcId="{BA113C04-0EDB-4510-A2F9-72195E9CE098}" destId="{F10830B7-5CE8-46EB-8942-8C968EF994D3}" srcOrd="1" destOrd="0" parTransId="{75F99C47-968F-411D-859B-D692968551D9}" sibTransId="{5CA40BE0-FF2C-433A-83E5-6F4AB0B19ADC}"/>
    <dgm:cxn modelId="{894B5B14-2B3D-4255-8841-B218D728E49F}" srcId="{99AABF02-5C3A-4C48-9AEF-BF5351EEE058}" destId="{FB8DCD48-51EE-4F1D-A040-5C915FFB96E3}" srcOrd="0" destOrd="0" parTransId="{7EA1EC6E-AF23-4EFF-8DB2-1D4CB89BA717}" sibTransId="{C240548A-556D-413E-9EDA-413AFB9AAD44}"/>
    <dgm:cxn modelId="{CD3020A8-80B0-48FC-8697-1C107D21971D}" type="presOf" srcId="{F10830B7-5CE8-46EB-8942-8C968EF994D3}" destId="{0278AC50-DCC1-4197-BD82-508E1C6E1060}" srcOrd="0" destOrd="3" presId="urn:microsoft.com/office/officeart/2005/8/layout/vList2"/>
    <dgm:cxn modelId="{54CF7F59-0889-43AA-AE26-CCBE68584F60}" type="presOf" srcId="{0C52C7D9-1D46-4874-A7BA-36A634618076}" destId="{0278AC50-DCC1-4197-BD82-508E1C6E1060}" srcOrd="0" destOrd="5" presId="urn:microsoft.com/office/officeart/2005/8/layout/vList2"/>
    <dgm:cxn modelId="{E4136588-02F7-4BA1-90C5-00A51159DBD6}" type="presOf" srcId="{BA113C04-0EDB-4510-A2F9-72195E9CE098}" destId="{0278AC50-DCC1-4197-BD82-508E1C6E1060}" srcOrd="0" destOrd="1" presId="urn:microsoft.com/office/officeart/2005/8/layout/vList2"/>
    <dgm:cxn modelId="{49D3C0D0-4C3A-48A1-9C3B-66E73F73C5E0}" type="presParOf" srcId="{D38E9631-5084-4043-9D2D-8B5825D98702}" destId="{0F4683F8-DF2E-4C64-95EC-248229F081DB}" srcOrd="0" destOrd="0" presId="urn:microsoft.com/office/officeart/2005/8/layout/vList2"/>
    <dgm:cxn modelId="{38C2241A-0B69-4D57-AD10-0362F4D3DEDA}" type="presParOf" srcId="{D38E9631-5084-4043-9D2D-8B5825D98702}" destId="{0278AC50-DCC1-4197-BD82-508E1C6E1060}"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41D269A-04EC-4C8F-8B8D-CC9D87107950}" type="doc">
      <dgm:prSet loTypeId="urn:microsoft.com/office/officeart/2005/8/layout/vList2" loCatId="list" qsTypeId="urn:microsoft.com/office/officeart/2005/8/quickstyle/simple1" qsCatId="simple" csTypeId="urn:microsoft.com/office/officeart/2005/8/colors/accent2_2" csCatId="accent2"/>
      <dgm:spPr/>
      <dgm:t>
        <a:bodyPr/>
        <a:lstStyle/>
        <a:p>
          <a:endParaRPr lang="en-US"/>
        </a:p>
      </dgm:t>
    </dgm:pt>
    <dgm:pt modelId="{DAEC57A1-642C-4CF1-9594-1FAA8E778FD0}">
      <dgm:prSet/>
      <dgm:spPr/>
      <dgm:t>
        <a:bodyPr/>
        <a:lstStyle/>
        <a:p>
          <a:pPr rtl="0"/>
          <a:r>
            <a:rPr lang="en-US" smtClean="0"/>
            <a:t>Set-Aside contracts in 133 industries in which women are underrepresented</a:t>
          </a:r>
          <a:endParaRPr lang="en-US"/>
        </a:p>
      </dgm:t>
    </dgm:pt>
    <dgm:pt modelId="{2B71B91E-BADD-4209-A226-E877FFBDCEA6}" type="parTrans" cxnId="{A2EB5A1D-7100-4D7A-B721-D32A331D8037}">
      <dgm:prSet/>
      <dgm:spPr/>
      <dgm:t>
        <a:bodyPr/>
        <a:lstStyle/>
        <a:p>
          <a:endParaRPr lang="en-US"/>
        </a:p>
      </dgm:t>
    </dgm:pt>
    <dgm:pt modelId="{F0E0169D-34CA-45FC-A029-3481802FA91F}" type="sibTrans" cxnId="{A2EB5A1D-7100-4D7A-B721-D32A331D8037}">
      <dgm:prSet/>
      <dgm:spPr/>
      <dgm:t>
        <a:bodyPr/>
        <a:lstStyle/>
        <a:p>
          <a:endParaRPr lang="en-US"/>
        </a:p>
      </dgm:t>
    </dgm:pt>
    <dgm:pt modelId="{B2C67667-E785-48C2-9B4C-ACDE97F25487}">
      <dgm:prSet/>
      <dgm:spPr/>
      <dgm:t>
        <a:bodyPr/>
        <a:lstStyle/>
        <a:p>
          <a:pPr rtl="0"/>
          <a:r>
            <a:rPr lang="en-US" smtClean="0"/>
            <a:t>Award price was limited but has recently been expanded.</a:t>
          </a:r>
          <a:endParaRPr lang="en-US"/>
        </a:p>
      </dgm:t>
    </dgm:pt>
    <dgm:pt modelId="{5C48304C-F2F5-4D06-B748-19E432C57E96}" type="parTrans" cxnId="{E8BF0425-DB36-423C-8CE5-0FADC7237484}">
      <dgm:prSet/>
      <dgm:spPr/>
      <dgm:t>
        <a:bodyPr/>
        <a:lstStyle/>
        <a:p>
          <a:endParaRPr lang="en-US"/>
        </a:p>
      </dgm:t>
    </dgm:pt>
    <dgm:pt modelId="{12BDA9F8-A13C-4CD5-864F-66F70D9E333E}" type="sibTrans" cxnId="{E8BF0425-DB36-423C-8CE5-0FADC7237484}">
      <dgm:prSet/>
      <dgm:spPr/>
      <dgm:t>
        <a:bodyPr/>
        <a:lstStyle/>
        <a:p>
          <a:endParaRPr lang="en-US"/>
        </a:p>
      </dgm:t>
    </dgm:pt>
    <dgm:pt modelId="{349F2D41-43AF-4681-8454-016DDC53F4A7}">
      <dgm:prSet/>
      <dgm:spPr/>
      <dgm:t>
        <a:bodyPr/>
        <a:lstStyle/>
        <a:p>
          <a:pPr rtl="0"/>
          <a:r>
            <a:rPr lang="en-US" dirty="0" smtClean="0"/>
            <a:t>Represent status in the System for Award Management (SAM) &amp; post documents to SBA’s General Login System (GLS). </a:t>
          </a:r>
          <a:endParaRPr lang="en-US" dirty="0"/>
        </a:p>
      </dgm:t>
    </dgm:pt>
    <dgm:pt modelId="{BC845C83-1048-4AF9-A763-D8227BF6EEB5}" type="parTrans" cxnId="{D080F200-6977-4FC5-BC69-A239DB3BE12D}">
      <dgm:prSet/>
      <dgm:spPr/>
      <dgm:t>
        <a:bodyPr/>
        <a:lstStyle/>
        <a:p>
          <a:endParaRPr lang="en-US"/>
        </a:p>
      </dgm:t>
    </dgm:pt>
    <dgm:pt modelId="{63E56901-72A9-48E7-BD66-81B0C2D70BAA}" type="sibTrans" cxnId="{D080F200-6977-4FC5-BC69-A239DB3BE12D}">
      <dgm:prSet/>
      <dgm:spPr/>
      <dgm:t>
        <a:bodyPr/>
        <a:lstStyle/>
        <a:p>
          <a:endParaRPr lang="en-US"/>
        </a:p>
      </dgm:t>
    </dgm:pt>
    <dgm:pt modelId="{2488FBCE-3BF5-41F5-A5D3-13843EF4AD18}" type="pres">
      <dgm:prSet presAssocID="{A41D269A-04EC-4C8F-8B8D-CC9D87107950}" presName="linear" presStyleCnt="0">
        <dgm:presLayoutVars>
          <dgm:animLvl val="lvl"/>
          <dgm:resizeHandles val="exact"/>
        </dgm:presLayoutVars>
      </dgm:prSet>
      <dgm:spPr/>
      <dgm:t>
        <a:bodyPr/>
        <a:lstStyle/>
        <a:p>
          <a:endParaRPr lang="en-US"/>
        </a:p>
      </dgm:t>
    </dgm:pt>
    <dgm:pt modelId="{CA4F8A0C-5397-438D-AA00-D44C59B9CD48}" type="pres">
      <dgm:prSet presAssocID="{DAEC57A1-642C-4CF1-9594-1FAA8E778FD0}" presName="parentText" presStyleLbl="node1" presStyleIdx="0" presStyleCnt="3">
        <dgm:presLayoutVars>
          <dgm:chMax val="0"/>
          <dgm:bulletEnabled val="1"/>
        </dgm:presLayoutVars>
      </dgm:prSet>
      <dgm:spPr/>
      <dgm:t>
        <a:bodyPr/>
        <a:lstStyle/>
        <a:p>
          <a:endParaRPr lang="en-US"/>
        </a:p>
      </dgm:t>
    </dgm:pt>
    <dgm:pt modelId="{FD5672B4-780A-4E1B-8402-FFCF47FD8EAF}" type="pres">
      <dgm:prSet presAssocID="{F0E0169D-34CA-45FC-A029-3481802FA91F}" presName="spacer" presStyleCnt="0"/>
      <dgm:spPr/>
    </dgm:pt>
    <dgm:pt modelId="{F8BD9B54-E426-4437-A945-566A68C98EE3}" type="pres">
      <dgm:prSet presAssocID="{B2C67667-E785-48C2-9B4C-ACDE97F25487}" presName="parentText" presStyleLbl="node1" presStyleIdx="1" presStyleCnt="3">
        <dgm:presLayoutVars>
          <dgm:chMax val="0"/>
          <dgm:bulletEnabled val="1"/>
        </dgm:presLayoutVars>
      </dgm:prSet>
      <dgm:spPr/>
      <dgm:t>
        <a:bodyPr/>
        <a:lstStyle/>
        <a:p>
          <a:endParaRPr lang="en-US"/>
        </a:p>
      </dgm:t>
    </dgm:pt>
    <dgm:pt modelId="{38965EC4-FFF8-4FF2-9E85-5E2B0B5099F1}" type="pres">
      <dgm:prSet presAssocID="{12BDA9F8-A13C-4CD5-864F-66F70D9E333E}" presName="spacer" presStyleCnt="0"/>
      <dgm:spPr/>
    </dgm:pt>
    <dgm:pt modelId="{BA17F8C9-F538-4324-BD66-AF6821166E7F}" type="pres">
      <dgm:prSet presAssocID="{349F2D41-43AF-4681-8454-016DDC53F4A7}" presName="parentText" presStyleLbl="node1" presStyleIdx="2" presStyleCnt="3">
        <dgm:presLayoutVars>
          <dgm:chMax val="0"/>
          <dgm:bulletEnabled val="1"/>
        </dgm:presLayoutVars>
      </dgm:prSet>
      <dgm:spPr/>
      <dgm:t>
        <a:bodyPr/>
        <a:lstStyle/>
        <a:p>
          <a:endParaRPr lang="en-US"/>
        </a:p>
      </dgm:t>
    </dgm:pt>
  </dgm:ptLst>
  <dgm:cxnLst>
    <dgm:cxn modelId="{E8BF0425-DB36-423C-8CE5-0FADC7237484}" srcId="{A41D269A-04EC-4C8F-8B8D-CC9D87107950}" destId="{B2C67667-E785-48C2-9B4C-ACDE97F25487}" srcOrd="1" destOrd="0" parTransId="{5C48304C-F2F5-4D06-B748-19E432C57E96}" sibTransId="{12BDA9F8-A13C-4CD5-864F-66F70D9E333E}"/>
    <dgm:cxn modelId="{F3A65CC8-28C8-484F-B9B5-23C75F7D9CF9}" type="presOf" srcId="{A41D269A-04EC-4C8F-8B8D-CC9D87107950}" destId="{2488FBCE-3BF5-41F5-A5D3-13843EF4AD18}" srcOrd="0" destOrd="0" presId="urn:microsoft.com/office/officeart/2005/8/layout/vList2"/>
    <dgm:cxn modelId="{49BD5581-58F5-49AC-B9A8-2EA2B0B6F165}" type="presOf" srcId="{DAEC57A1-642C-4CF1-9594-1FAA8E778FD0}" destId="{CA4F8A0C-5397-438D-AA00-D44C59B9CD48}" srcOrd="0" destOrd="0" presId="urn:microsoft.com/office/officeart/2005/8/layout/vList2"/>
    <dgm:cxn modelId="{1050E28D-2773-40BA-A32C-697632A15C11}" type="presOf" srcId="{B2C67667-E785-48C2-9B4C-ACDE97F25487}" destId="{F8BD9B54-E426-4437-A945-566A68C98EE3}" srcOrd="0" destOrd="0" presId="urn:microsoft.com/office/officeart/2005/8/layout/vList2"/>
    <dgm:cxn modelId="{D080F200-6977-4FC5-BC69-A239DB3BE12D}" srcId="{A41D269A-04EC-4C8F-8B8D-CC9D87107950}" destId="{349F2D41-43AF-4681-8454-016DDC53F4A7}" srcOrd="2" destOrd="0" parTransId="{BC845C83-1048-4AF9-A763-D8227BF6EEB5}" sibTransId="{63E56901-72A9-48E7-BD66-81B0C2D70BAA}"/>
    <dgm:cxn modelId="{39E6919A-1266-401B-8477-1B4D5CE3A784}" type="presOf" srcId="{349F2D41-43AF-4681-8454-016DDC53F4A7}" destId="{BA17F8C9-F538-4324-BD66-AF6821166E7F}" srcOrd="0" destOrd="0" presId="urn:microsoft.com/office/officeart/2005/8/layout/vList2"/>
    <dgm:cxn modelId="{A2EB5A1D-7100-4D7A-B721-D32A331D8037}" srcId="{A41D269A-04EC-4C8F-8B8D-CC9D87107950}" destId="{DAEC57A1-642C-4CF1-9594-1FAA8E778FD0}" srcOrd="0" destOrd="0" parTransId="{2B71B91E-BADD-4209-A226-E877FFBDCEA6}" sibTransId="{F0E0169D-34CA-45FC-A029-3481802FA91F}"/>
    <dgm:cxn modelId="{A30D763C-B03D-4FAA-86B0-E48649748057}" type="presParOf" srcId="{2488FBCE-3BF5-41F5-A5D3-13843EF4AD18}" destId="{CA4F8A0C-5397-438D-AA00-D44C59B9CD48}" srcOrd="0" destOrd="0" presId="urn:microsoft.com/office/officeart/2005/8/layout/vList2"/>
    <dgm:cxn modelId="{95F223C5-2A4D-4454-86D8-820F4D1FBE92}" type="presParOf" srcId="{2488FBCE-3BF5-41F5-A5D3-13843EF4AD18}" destId="{FD5672B4-780A-4E1B-8402-FFCF47FD8EAF}" srcOrd="1" destOrd="0" presId="urn:microsoft.com/office/officeart/2005/8/layout/vList2"/>
    <dgm:cxn modelId="{9F62ABE2-CF8A-4E3C-9FD0-7FAFF44B1DBE}" type="presParOf" srcId="{2488FBCE-3BF5-41F5-A5D3-13843EF4AD18}" destId="{F8BD9B54-E426-4437-A945-566A68C98EE3}" srcOrd="2" destOrd="0" presId="urn:microsoft.com/office/officeart/2005/8/layout/vList2"/>
    <dgm:cxn modelId="{0FA547D8-5E19-4DCC-99C6-6CCC80166FEC}" type="presParOf" srcId="{2488FBCE-3BF5-41F5-A5D3-13843EF4AD18}" destId="{38965EC4-FFF8-4FF2-9E85-5E2B0B5099F1}" srcOrd="3" destOrd="0" presId="urn:microsoft.com/office/officeart/2005/8/layout/vList2"/>
    <dgm:cxn modelId="{3F19BD8C-7CE9-4F7A-938F-51B9F1D22945}" type="presParOf" srcId="{2488FBCE-3BF5-41F5-A5D3-13843EF4AD18}" destId="{BA17F8C9-F538-4324-BD66-AF6821166E7F}"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CE52E7E7-DDC0-4E5B-837D-A5607CD64E32}" type="doc">
      <dgm:prSet loTypeId="urn:microsoft.com/office/officeart/2005/8/layout/list1" loCatId="list" qsTypeId="urn:microsoft.com/office/officeart/2005/8/quickstyle/simple1" qsCatId="simple" csTypeId="urn:microsoft.com/office/officeart/2005/8/colors/accent2_2" csCatId="accent2" phldr="1"/>
      <dgm:spPr/>
      <dgm:t>
        <a:bodyPr/>
        <a:lstStyle/>
        <a:p>
          <a:endParaRPr lang="en-US"/>
        </a:p>
      </dgm:t>
    </dgm:pt>
    <dgm:pt modelId="{7B4C6244-665A-4991-A947-800AA4FD821B}">
      <dgm:prSet/>
      <dgm:spPr/>
      <dgm:t>
        <a:bodyPr/>
        <a:lstStyle/>
        <a:p>
          <a:pPr rtl="0"/>
          <a:r>
            <a:rPr lang="en-US" dirty="0" smtClean="0"/>
            <a:t>WOSB</a:t>
          </a:r>
          <a:endParaRPr lang="en-US" dirty="0"/>
        </a:p>
      </dgm:t>
    </dgm:pt>
    <dgm:pt modelId="{99D6D583-3C52-4408-8CF2-B7D492765C09}" type="parTrans" cxnId="{24235888-01B1-4FC9-AE93-F2CCA5347278}">
      <dgm:prSet/>
      <dgm:spPr/>
      <dgm:t>
        <a:bodyPr/>
        <a:lstStyle/>
        <a:p>
          <a:endParaRPr lang="en-US"/>
        </a:p>
      </dgm:t>
    </dgm:pt>
    <dgm:pt modelId="{4B1ED185-DEB2-4B2D-8021-A61027511F14}" type="sibTrans" cxnId="{24235888-01B1-4FC9-AE93-F2CCA5347278}">
      <dgm:prSet/>
      <dgm:spPr/>
      <dgm:t>
        <a:bodyPr/>
        <a:lstStyle/>
        <a:p>
          <a:endParaRPr lang="en-US"/>
        </a:p>
      </dgm:t>
    </dgm:pt>
    <dgm:pt modelId="{B959475B-B96D-40B2-A56B-23B045C8E5A2}">
      <dgm:prSet/>
      <dgm:spPr/>
      <dgm:t>
        <a:bodyPr/>
        <a:lstStyle/>
        <a:p>
          <a:pPr rtl="0"/>
          <a:r>
            <a:rPr lang="en-US" dirty="0" smtClean="0"/>
            <a:t>EDWOSB (Economically Disadvantaged Women Owned Small Business):</a:t>
          </a:r>
          <a:endParaRPr lang="en-US" dirty="0"/>
        </a:p>
      </dgm:t>
    </dgm:pt>
    <dgm:pt modelId="{18AD1BDD-C268-40CB-8913-BA09BC4CF323}" type="parTrans" cxnId="{DAB508E5-8511-495F-AE97-006880957701}">
      <dgm:prSet/>
      <dgm:spPr/>
      <dgm:t>
        <a:bodyPr/>
        <a:lstStyle/>
        <a:p>
          <a:endParaRPr lang="en-US"/>
        </a:p>
      </dgm:t>
    </dgm:pt>
    <dgm:pt modelId="{8B3EE349-C8DC-44C2-9B26-4CED2AE1CEC3}" type="sibTrans" cxnId="{DAB508E5-8511-495F-AE97-006880957701}">
      <dgm:prSet/>
      <dgm:spPr/>
      <dgm:t>
        <a:bodyPr/>
        <a:lstStyle/>
        <a:p>
          <a:endParaRPr lang="en-US"/>
        </a:p>
      </dgm:t>
    </dgm:pt>
    <dgm:pt modelId="{A036F068-B38C-43D3-988F-3C207D64D701}">
      <dgm:prSet/>
      <dgm:spPr/>
      <dgm:t>
        <a:bodyPr/>
        <a:lstStyle/>
        <a:p>
          <a:pPr rtl="0"/>
          <a:r>
            <a:rPr lang="en-US" dirty="0" smtClean="0"/>
            <a:t>Net worth &lt; $750,000</a:t>
          </a:r>
          <a:endParaRPr lang="en-US" dirty="0"/>
        </a:p>
      </dgm:t>
    </dgm:pt>
    <dgm:pt modelId="{8DAEA1F4-8F51-436D-8879-CE269DD81842}" type="parTrans" cxnId="{210E2226-9489-455F-91D6-88E1D11B6B08}">
      <dgm:prSet/>
      <dgm:spPr/>
      <dgm:t>
        <a:bodyPr/>
        <a:lstStyle/>
        <a:p>
          <a:endParaRPr lang="en-US"/>
        </a:p>
      </dgm:t>
    </dgm:pt>
    <dgm:pt modelId="{F7C7FE49-6608-490D-A929-8A1FE0EF1347}" type="sibTrans" cxnId="{210E2226-9489-455F-91D6-88E1D11B6B08}">
      <dgm:prSet/>
      <dgm:spPr/>
      <dgm:t>
        <a:bodyPr/>
        <a:lstStyle/>
        <a:p>
          <a:endParaRPr lang="en-US"/>
        </a:p>
      </dgm:t>
    </dgm:pt>
    <dgm:pt modelId="{60663E42-5A76-4758-A275-F635885D37CE}">
      <dgm:prSet/>
      <dgm:spPr/>
      <dgm:t>
        <a:bodyPr/>
        <a:lstStyle/>
        <a:p>
          <a:pPr rtl="0"/>
          <a:r>
            <a:rPr lang="en-US" dirty="0" smtClean="0"/>
            <a:t>Average income &lt;= $350,000</a:t>
          </a:r>
          <a:endParaRPr lang="en-US" dirty="0"/>
        </a:p>
      </dgm:t>
    </dgm:pt>
    <dgm:pt modelId="{B3A71A8E-E1AC-4645-B74D-9CB030F1FF65}" type="parTrans" cxnId="{93CA453B-2881-4397-A1CE-22A451F904A3}">
      <dgm:prSet/>
      <dgm:spPr/>
      <dgm:t>
        <a:bodyPr/>
        <a:lstStyle/>
        <a:p>
          <a:endParaRPr lang="en-US"/>
        </a:p>
      </dgm:t>
    </dgm:pt>
    <dgm:pt modelId="{A860EAB6-BD68-4BC8-9D60-07D364A057C1}" type="sibTrans" cxnId="{93CA453B-2881-4397-A1CE-22A451F904A3}">
      <dgm:prSet/>
      <dgm:spPr/>
      <dgm:t>
        <a:bodyPr/>
        <a:lstStyle/>
        <a:p>
          <a:endParaRPr lang="en-US"/>
        </a:p>
      </dgm:t>
    </dgm:pt>
    <dgm:pt modelId="{0E5356BD-89AB-4297-A622-728DFDEA84A6}">
      <dgm:prSet/>
      <dgm:spPr/>
      <dgm:t>
        <a:bodyPr/>
        <a:lstStyle/>
        <a:p>
          <a:pPr rtl="0"/>
          <a:r>
            <a:rPr lang="en-US" dirty="0" smtClean="0"/>
            <a:t>FMV assets &lt;= $6,000,000</a:t>
          </a:r>
          <a:endParaRPr lang="en-US" dirty="0"/>
        </a:p>
      </dgm:t>
    </dgm:pt>
    <dgm:pt modelId="{960637D9-4410-481D-AEDE-0E8507D55ABD}" type="parTrans" cxnId="{53DF9ECB-25CF-4A2B-BE80-B607056C2E90}">
      <dgm:prSet/>
      <dgm:spPr/>
      <dgm:t>
        <a:bodyPr/>
        <a:lstStyle/>
        <a:p>
          <a:endParaRPr lang="en-US"/>
        </a:p>
      </dgm:t>
    </dgm:pt>
    <dgm:pt modelId="{B30A38F3-259E-49F6-8685-F021216811CC}" type="sibTrans" cxnId="{53DF9ECB-25CF-4A2B-BE80-B607056C2E90}">
      <dgm:prSet/>
      <dgm:spPr/>
      <dgm:t>
        <a:bodyPr/>
        <a:lstStyle/>
        <a:p>
          <a:endParaRPr lang="en-US"/>
        </a:p>
      </dgm:t>
    </dgm:pt>
    <dgm:pt modelId="{10FC9112-E0C9-40D5-BDFA-588419C6F6DA}">
      <dgm:prSet/>
      <dgm:spPr/>
      <dgm:t>
        <a:bodyPr/>
        <a:lstStyle/>
        <a:p>
          <a:pPr rtl="0"/>
          <a:r>
            <a:rPr lang="en-US" smtClean="0"/>
            <a:t>www.sba.gov/wosb</a:t>
          </a:r>
          <a:endParaRPr lang="en-US"/>
        </a:p>
      </dgm:t>
    </dgm:pt>
    <dgm:pt modelId="{83242AD3-DEFA-4FA2-96C0-7AED8E641CEA}" type="parTrans" cxnId="{DD462B28-316C-42AB-AA30-378B5722D1CE}">
      <dgm:prSet/>
      <dgm:spPr/>
      <dgm:t>
        <a:bodyPr/>
        <a:lstStyle/>
        <a:p>
          <a:endParaRPr lang="en-US"/>
        </a:p>
      </dgm:t>
    </dgm:pt>
    <dgm:pt modelId="{DD4450A0-5E7F-4E02-B41A-4A2630A8F904}" type="sibTrans" cxnId="{DD462B28-316C-42AB-AA30-378B5722D1CE}">
      <dgm:prSet/>
      <dgm:spPr/>
      <dgm:t>
        <a:bodyPr/>
        <a:lstStyle/>
        <a:p>
          <a:endParaRPr lang="en-US"/>
        </a:p>
      </dgm:t>
    </dgm:pt>
    <dgm:pt modelId="{5057DC98-004A-4717-BC6C-E1804399EACE}">
      <dgm:prSet/>
      <dgm:spPr/>
      <dgm:t>
        <a:bodyPr/>
        <a:lstStyle/>
        <a:p>
          <a:pPr rtl="0"/>
          <a:r>
            <a:rPr lang="en-US" dirty="0" smtClean="0"/>
            <a:t>51% Ownership &amp; Control by 1 or more women citizens</a:t>
          </a:r>
          <a:endParaRPr lang="en-US" dirty="0"/>
        </a:p>
      </dgm:t>
    </dgm:pt>
    <dgm:pt modelId="{380EC6FE-66D6-493B-8D69-D1C14826A0EC}" type="parTrans" cxnId="{49327693-EAAB-4349-A9D6-C803870544D9}">
      <dgm:prSet/>
      <dgm:spPr/>
      <dgm:t>
        <a:bodyPr/>
        <a:lstStyle/>
        <a:p>
          <a:endParaRPr lang="en-US"/>
        </a:p>
      </dgm:t>
    </dgm:pt>
    <dgm:pt modelId="{D5BC46E3-7F4D-42C2-9223-92D619D7F691}" type="sibTrans" cxnId="{49327693-EAAB-4349-A9D6-C803870544D9}">
      <dgm:prSet/>
      <dgm:spPr/>
      <dgm:t>
        <a:bodyPr/>
        <a:lstStyle/>
        <a:p>
          <a:endParaRPr lang="en-US"/>
        </a:p>
      </dgm:t>
    </dgm:pt>
    <dgm:pt modelId="{FE780A4C-62CE-460C-8B4C-3D20E96C93EC}">
      <dgm:prSet/>
      <dgm:spPr/>
      <dgm:t>
        <a:bodyPr/>
        <a:lstStyle/>
        <a:p>
          <a:pPr rtl="0"/>
          <a:r>
            <a:rPr lang="en-US" dirty="0" smtClean="0"/>
            <a:t>WOSB + 51% must be Economically Disadvantaged: </a:t>
          </a:r>
          <a:endParaRPr lang="en-US" dirty="0"/>
        </a:p>
      </dgm:t>
    </dgm:pt>
    <dgm:pt modelId="{E39A1BE6-BB5D-4405-BCAC-B0FE864B1869}" type="parTrans" cxnId="{85DE2F11-FD4B-447E-9390-9522D8ACFDB6}">
      <dgm:prSet/>
      <dgm:spPr/>
      <dgm:t>
        <a:bodyPr/>
        <a:lstStyle/>
        <a:p>
          <a:endParaRPr lang="en-US"/>
        </a:p>
      </dgm:t>
    </dgm:pt>
    <dgm:pt modelId="{BFE9FFEC-DA55-4A60-91F5-8E53FC667C50}" type="sibTrans" cxnId="{85DE2F11-FD4B-447E-9390-9522D8ACFDB6}">
      <dgm:prSet/>
      <dgm:spPr/>
      <dgm:t>
        <a:bodyPr/>
        <a:lstStyle/>
        <a:p>
          <a:endParaRPr lang="en-US"/>
        </a:p>
      </dgm:t>
    </dgm:pt>
    <dgm:pt modelId="{022AB9E3-315E-43AA-8AD2-94FBB3FDBC39}" type="pres">
      <dgm:prSet presAssocID="{CE52E7E7-DDC0-4E5B-837D-A5607CD64E32}" presName="linear" presStyleCnt="0">
        <dgm:presLayoutVars>
          <dgm:dir/>
          <dgm:animLvl val="lvl"/>
          <dgm:resizeHandles val="exact"/>
        </dgm:presLayoutVars>
      </dgm:prSet>
      <dgm:spPr/>
      <dgm:t>
        <a:bodyPr/>
        <a:lstStyle/>
        <a:p>
          <a:endParaRPr lang="en-US"/>
        </a:p>
      </dgm:t>
    </dgm:pt>
    <dgm:pt modelId="{53645DB4-70F5-4C4A-9283-5B9CD3C5A3D8}" type="pres">
      <dgm:prSet presAssocID="{7B4C6244-665A-4991-A947-800AA4FD821B}" presName="parentLin" presStyleCnt="0"/>
      <dgm:spPr/>
    </dgm:pt>
    <dgm:pt modelId="{88C246DD-3964-4264-AA5E-198703F46BE1}" type="pres">
      <dgm:prSet presAssocID="{7B4C6244-665A-4991-A947-800AA4FD821B}" presName="parentLeftMargin" presStyleLbl="node1" presStyleIdx="0" presStyleCnt="3"/>
      <dgm:spPr/>
      <dgm:t>
        <a:bodyPr/>
        <a:lstStyle/>
        <a:p>
          <a:endParaRPr lang="en-US"/>
        </a:p>
      </dgm:t>
    </dgm:pt>
    <dgm:pt modelId="{71E7E196-F9B8-42CF-B2DB-B712E7DC919B}" type="pres">
      <dgm:prSet presAssocID="{7B4C6244-665A-4991-A947-800AA4FD821B}" presName="parentText" presStyleLbl="node1" presStyleIdx="0" presStyleCnt="3">
        <dgm:presLayoutVars>
          <dgm:chMax val="0"/>
          <dgm:bulletEnabled val="1"/>
        </dgm:presLayoutVars>
      </dgm:prSet>
      <dgm:spPr/>
      <dgm:t>
        <a:bodyPr/>
        <a:lstStyle/>
        <a:p>
          <a:endParaRPr lang="en-US"/>
        </a:p>
      </dgm:t>
    </dgm:pt>
    <dgm:pt modelId="{1B951220-3738-493F-9ACF-75B8921394E5}" type="pres">
      <dgm:prSet presAssocID="{7B4C6244-665A-4991-A947-800AA4FD821B}" presName="negativeSpace" presStyleCnt="0"/>
      <dgm:spPr/>
    </dgm:pt>
    <dgm:pt modelId="{4BF926BE-7BB9-4E35-B625-E44B6E00B800}" type="pres">
      <dgm:prSet presAssocID="{7B4C6244-665A-4991-A947-800AA4FD821B}" presName="childText" presStyleLbl="conFgAcc1" presStyleIdx="0" presStyleCnt="3">
        <dgm:presLayoutVars>
          <dgm:bulletEnabled val="1"/>
        </dgm:presLayoutVars>
      </dgm:prSet>
      <dgm:spPr/>
      <dgm:t>
        <a:bodyPr/>
        <a:lstStyle/>
        <a:p>
          <a:endParaRPr lang="en-US"/>
        </a:p>
      </dgm:t>
    </dgm:pt>
    <dgm:pt modelId="{B3DAA1D7-496B-47DB-A546-36D870251956}" type="pres">
      <dgm:prSet presAssocID="{4B1ED185-DEB2-4B2D-8021-A61027511F14}" presName="spaceBetweenRectangles" presStyleCnt="0"/>
      <dgm:spPr/>
    </dgm:pt>
    <dgm:pt modelId="{DC53D820-28E8-4752-867A-A92721FEC8F2}" type="pres">
      <dgm:prSet presAssocID="{B959475B-B96D-40B2-A56B-23B045C8E5A2}" presName="parentLin" presStyleCnt="0"/>
      <dgm:spPr/>
    </dgm:pt>
    <dgm:pt modelId="{85617A6D-B294-4872-A797-D532D6E78626}" type="pres">
      <dgm:prSet presAssocID="{B959475B-B96D-40B2-A56B-23B045C8E5A2}" presName="parentLeftMargin" presStyleLbl="node1" presStyleIdx="0" presStyleCnt="3"/>
      <dgm:spPr/>
      <dgm:t>
        <a:bodyPr/>
        <a:lstStyle/>
        <a:p>
          <a:endParaRPr lang="en-US"/>
        </a:p>
      </dgm:t>
    </dgm:pt>
    <dgm:pt modelId="{453111B5-1690-4AFE-B86E-8CE01457A8A3}" type="pres">
      <dgm:prSet presAssocID="{B959475B-B96D-40B2-A56B-23B045C8E5A2}" presName="parentText" presStyleLbl="node1" presStyleIdx="1" presStyleCnt="3">
        <dgm:presLayoutVars>
          <dgm:chMax val="0"/>
          <dgm:bulletEnabled val="1"/>
        </dgm:presLayoutVars>
      </dgm:prSet>
      <dgm:spPr/>
      <dgm:t>
        <a:bodyPr/>
        <a:lstStyle/>
        <a:p>
          <a:endParaRPr lang="en-US"/>
        </a:p>
      </dgm:t>
    </dgm:pt>
    <dgm:pt modelId="{6952C59E-1624-49AB-B470-7811A83AEE15}" type="pres">
      <dgm:prSet presAssocID="{B959475B-B96D-40B2-A56B-23B045C8E5A2}" presName="negativeSpace" presStyleCnt="0"/>
      <dgm:spPr/>
    </dgm:pt>
    <dgm:pt modelId="{B88995AD-DD5E-401E-B664-BCE67E625894}" type="pres">
      <dgm:prSet presAssocID="{B959475B-B96D-40B2-A56B-23B045C8E5A2}" presName="childText" presStyleLbl="conFgAcc1" presStyleIdx="1" presStyleCnt="3">
        <dgm:presLayoutVars>
          <dgm:bulletEnabled val="1"/>
        </dgm:presLayoutVars>
      </dgm:prSet>
      <dgm:spPr/>
      <dgm:t>
        <a:bodyPr/>
        <a:lstStyle/>
        <a:p>
          <a:endParaRPr lang="en-US"/>
        </a:p>
      </dgm:t>
    </dgm:pt>
    <dgm:pt modelId="{6D6661F0-74AF-465A-A493-B5057B907F82}" type="pres">
      <dgm:prSet presAssocID="{8B3EE349-C8DC-44C2-9B26-4CED2AE1CEC3}" presName="spaceBetweenRectangles" presStyleCnt="0"/>
      <dgm:spPr/>
    </dgm:pt>
    <dgm:pt modelId="{E3EDC03E-F97F-43B3-83A2-263E35B4282D}" type="pres">
      <dgm:prSet presAssocID="{10FC9112-E0C9-40D5-BDFA-588419C6F6DA}" presName="parentLin" presStyleCnt="0"/>
      <dgm:spPr/>
    </dgm:pt>
    <dgm:pt modelId="{154F3AFD-1287-4CA0-B349-FC3869930C93}" type="pres">
      <dgm:prSet presAssocID="{10FC9112-E0C9-40D5-BDFA-588419C6F6DA}" presName="parentLeftMargin" presStyleLbl="node1" presStyleIdx="1" presStyleCnt="3"/>
      <dgm:spPr/>
      <dgm:t>
        <a:bodyPr/>
        <a:lstStyle/>
        <a:p>
          <a:endParaRPr lang="en-US"/>
        </a:p>
      </dgm:t>
    </dgm:pt>
    <dgm:pt modelId="{286B3D9F-07EA-45FA-90AE-0B4EA62E8521}" type="pres">
      <dgm:prSet presAssocID="{10FC9112-E0C9-40D5-BDFA-588419C6F6DA}" presName="parentText" presStyleLbl="node1" presStyleIdx="2" presStyleCnt="3">
        <dgm:presLayoutVars>
          <dgm:chMax val="0"/>
          <dgm:bulletEnabled val="1"/>
        </dgm:presLayoutVars>
      </dgm:prSet>
      <dgm:spPr/>
      <dgm:t>
        <a:bodyPr/>
        <a:lstStyle/>
        <a:p>
          <a:endParaRPr lang="en-US"/>
        </a:p>
      </dgm:t>
    </dgm:pt>
    <dgm:pt modelId="{D8999F19-21AC-4445-83E7-F3F8C20C016A}" type="pres">
      <dgm:prSet presAssocID="{10FC9112-E0C9-40D5-BDFA-588419C6F6DA}" presName="negativeSpace" presStyleCnt="0"/>
      <dgm:spPr/>
    </dgm:pt>
    <dgm:pt modelId="{B29AB088-61AC-4B28-A72F-4F13A38E25EB}" type="pres">
      <dgm:prSet presAssocID="{10FC9112-E0C9-40D5-BDFA-588419C6F6DA}" presName="childText" presStyleLbl="conFgAcc1" presStyleIdx="2" presStyleCnt="3">
        <dgm:presLayoutVars>
          <dgm:bulletEnabled val="1"/>
        </dgm:presLayoutVars>
      </dgm:prSet>
      <dgm:spPr/>
    </dgm:pt>
  </dgm:ptLst>
  <dgm:cxnLst>
    <dgm:cxn modelId="{49327693-EAAB-4349-A9D6-C803870544D9}" srcId="{7B4C6244-665A-4991-A947-800AA4FD821B}" destId="{5057DC98-004A-4717-BC6C-E1804399EACE}" srcOrd="0" destOrd="0" parTransId="{380EC6FE-66D6-493B-8D69-D1C14826A0EC}" sibTransId="{D5BC46E3-7F4D-42C2-9223-92D619D7F691}"/>
    <dgm:cxn modelId="{85DE2F11-FD4B-447E-9390-9522D8ACFDB6}" srcId="{B959475B-B96D-40B2-A56B-23B045C8E5A2}" destId="{FE780A4C-62CE-460C-8B4C-3D20E96C93EC}" srcOrd="0" destOrd="0" parTransId="{E39A1BE6-BB5D-4405-BCAC-B0FE864B1869}" sibTransId="{BFE9FFEC-DA55-4A60-91F5-8E53FC667C50}"/>
    <dgm:cxn modelId="{CB716CEC-65CD-4A94-B70C-CA3780C13805}" type="presOf" srcId="{FE780A4C-62CE-460C-8B4C-3D20E96C93EC}" destId="{B88995AD-DD5E-401E-B664-BCE67E625894}" srcOrd="0" destOrd="0" presId="urn:microsoft.com/office/officeart/2005/8/layout/list1"/>
    <dgm:cxn modelId="{12EA1AD8-F020-4448-9790-A827936BD2D9}" type="presOf" srcId="{60663E42-5A76-4758-A275-F635885D37CE}" destId="{B88995AD-DD5E-401E-B664-BCE67E625894}" srcOrd="0" destOrd="2" presId="urn:microsoft.com/office/officeart/2005/8/layout/list1"/>
    <dgm:cxn modelId="{DAB508E5-8511-495F-AE97-006880957701}" srcId="{CE52E7E7-DDC0-4E5B-837D-A5607CD64E32}" destId="{B959475B-B96D-40B2-A56B-23B045C8E5A2}" srcOrd="1" destOrd="0" parTransId="{18AD1BDD-C268-40CB-8913-BA09BC4CF323}" sibTransId="{8B3EE349-C8DC-44C2-9B26-4CED2AE1CEC3}"/>
    <dgm:cxn modelId="{DD462B28-316C-42AB-AA30-378B5722D1CE}" srcId="{CE52E7E7-DDC0-4E5B-837D-A5607CD64E32}" destId="{10FC9112-E0C9-40D5-BDFA-588419C6F6DA}" srcOrd="2" destOrd="0" parTransId="{83242AD3-DEFA-4FA2-96C0-7AED8E641CEA}" sibTransId="{DD4450A0-5E7F-4E02-B41A-4A2630A8F904}"/>
    <dgm:cxn modelId="{A33B5FF3-A241-4312-9B18-1DDA785C35B6}" type="presOf" srcId="{B959475B-B96D-40B2-A56B-23B045C8E5A2}" destId="{453111B5-1690-4AFE-B86E-8CE01457A8A3}" srcOrd="1" destOrd="0" presId="urn:microsoft.com/office/officeart/2005/8/layout/list1"/>
    <dgm:cxn modelId="{CEFF7310-E387-4673-B41A-F6936752DBBB}" type="presOf" srcId="{0E5356BD-89AB-4297-A622-728DFDEA84A6}" destId="{B88995AD-DD5E-401E-B664-BCE67E625894}" srcOrd="0" destOrd="3" presId="urn:microsoft.com/office/officeart/2005/8/layout/list1"/>
    <dgm:cxn modelId="{210E2226-9489-455F-91D6-88E1D11B6B08}" srcId="{FE780A4C-62CE-460C-8B4C-3D20E96C93EC}" destId="{A036F068-B38C-43D3-988F-3C207D64D701}" srcOrd="0" destOrd="0" parTransId="{8DAEA1F4-8F51-436D-8879-CE269DD81842}" sibTransId="{F7C7FE49-6608-490D-A929-8A1FE0EF1347}"/>
    <dgm:cxn modelId="{9F5A11ED-C6B3-4BDD-B00E-B9A372C8BDC8}" type="presOf" srcId="{10FC9112-E0C9-40D5-BDFA-588419C6F6DA}" destId="{154F3AFD-1287-4CA0-B349-FC3869930C93}" srcOrd="0" destOrd="0" presId="urn:microsoft.com/office/officeart/2005/8/layout/list1"/>
    <dgm:cxn modelId="{EA4DBE76-B8F8-4D5A-9F30-4037A6B8C9E7}" type="presOf" srcId="{A036F068-B38C-43D3-988F-3C207D64D701}" destId="{B88995AD-DD5E-401E-B664-BCE67E625894}" srcOrd="0" destOrd="1" presId="urn:microsoft.com/office/officeart/2005/8/layout/list1"/>
    <dgm:cxn modelId="{18A6136A-7F72-42D3-ADE7-16F83101166D}" type="presOf" srcId="{10FC9112-E0C9-40D5-BDFA-588419C6F6DA}" destId="{286B3D9F-07EA-45FA-90AE-0B4EA62E8521}" srcOrd="1" destOrd="0" presId="urn:microsoft.com/office/officeart/2005/8/layout/list1"/>
    <dgm:cxn modelId="{93CA453B-2881-4397-A1CE-22A451F904A3}" srcId="{FE780A4C-62CE-460C-8B4C-3D20E96C93EC}" destId="{60663E42-5A76-4758-A275-F635885D37CE}" srcOrd="1" destOrd="0" parTransId="{B3A71A8E-E1AC-4645-B74D-9CB030F1FF65}" sibTransId="{A860EAB6-BD68-4BC8-9D60-07D364A057C1}"/>
    <dgm:cxn modelId="{24235888-01B1-4FC9-AE93-F2CCA5347278}" srcId="{CE52E7E7-DDC0-4E5B-837D-A5607CD64E32}" destId="{7B4C6244-665A-4991-A947-800AA4FD821B}" srcOrd="0" destOrd="0" parTransId="{99D6D583-3C52-4408-8CF2-B7D492765C09}" sibTransId="{4B1ED185-DEB2-4B2D-8021-A61027511F14}"/>
    <dgm:cxn modelId="{F812F847-4B0A-4BBB-A173-FED215470985}" type="presOf" srcId="{CE52E7E7-DDC0-4E5B-837D-A5607CD64E32}" destId="{022AB9E3-315E-43AA-8AD2-94FBB3FDBC39}" srcOrd="0" destOrd="0" presId="urn:microsoft.com/office/officeart/2005/8/layout/list1"/>
    <dgm:cxn modelId="{53DF9ECB-25CF-4A2B-BE80-B607056C2E90}" srcId="{FE780A4C-62CE-460C-8B4C-3D20E96C93EC}" destId="{0E5356BD-89AB-4297-A622-728DFDEA84A6}" srcOrd="2" destOrd="0" parTransId="{960637D9-4410-481D-AEDE-0E8507D55ABD}" sibTransId="{B30A38F3-259E-49F6-8685-F021216811CC}"/>
    <dgm:cxn modelId="{AC3E6B28-31D4-4948-A7E5-A6490E67993F}" type="presOf" srcId="{B959475B-B96D-40B2-A56B-23B045C8E5A2}" destId="{85617A6D-B294-4872-A797-D532D6E78626}" srcOrd="0" destOrd="0" presId="urn:microsoft.com/office/officeart/2005/8/layout/list1"/>
    <dgm:cxn modelId="{3FAA0E92-0AA9-4E05-B259-8AFEB05A4E14}" type="presOf" srcId="{5057DC98-004A-4717-BC6C-E1804399EACE}" destId="{4BF926BE-7BB9-4E35-B625-E44B6E00B800}" srcOrd="0" destOrd="0" presId="urn:microsoft.com/office/officeart/2005/8/layout/list1"/>
    <dgm:cxn modelId="{764F89A6-1009-42B5-A161-AD837F4482B5}" type="presOf" srcId="{7B4C6244-665A-4991-A947-800AA4FD821B}" destId="{88C246DD-3964-4264-AA5E-198703F46BE1}" srcOrd="0" destOrd="0" presId="urn:microsoft.com/office/officeart/2005/8/layout/list1"/>
    <dgm:cxn modelId="{D32B7CD6-D341-45B4-9F84-F1F466EA2410}" type="presOf" srcId="{7B4C6244-665A-4991-A947-800AA4FD821B}" destId="{71E7E196-F9B8-42CF-B2DB-B712E7DC919B}" srcOrd="1" destOrd="0" presId="urn:microsoft.com/office/officeart/2005/8/layout/list1"/>
    <dgm:cxn modelId="{2D7E920D-0415-4038-A6AC-21AD7DA7541D}" type="presParOf" srcId="{022AB9E3-315E-43AA-8AD2-94FBB3FDBC39}" destId="{53645DB4-70F5-4C4A-9283-5B9CD3C5A3D8}" srcOrd="0" destOrd="0" presId="urn:microsoft.com/office/officeart/2005/8/layout/list1"/>
    <dgm:cxn modelId="{68D98B89-6F76-49ED-9AC3-D1A9ADD368BF}" type="presParOf" srcId="{53645DB4-70F5-4C4A-9283-5B9CD3C5A3D8}" destId="{88C246DD-3964-4264-AA5E-198703F46BE1}" srcOrd="0" destOrd="0" presId="urn:microsoft.com/office/officeart/2005/8/layout/list1"/>
    <dgm:cxn modelId="{13C88DDD-7F98-4057-BEC7-9497B17B7055}" type="presParOf" srcId="{53645DB4-70F5-4C4A-9283-5B9CD3C5A3D8}" destId="{71E7E196-F9B8-42CF-B2DB-B712E7DC919B}" srcOrd="1" destOrd="0" presId="urn:microsoft.com/office/officeart/2005/8/layout/list1"/>
    <dgm:cxn modelId="{B2DEBF1E-03FD-4A65-9564-C734DB322764}" type="presParOf" srcId="{022AB9E3-315E-43AA-8AD2-94FBB3FDBC39}" destId="{1B951220-3738-493F-9ACF-75B8921394E5}" srcOrd="1" destOrd="0" presId="urn:microsoft.com/office/officeart/2005/8/layout/list1"/>
    <dgm:cxn modelId="{F82D05FE-2957-4A47-9F13-49FA87354416}" type="presParOf" srcId="{022AB9E3-315E-43AA-8AD2-94FBB3FDBC39}" destId="{4BF926BE-7BB9-4E35-B625-E44B6E00B800}" srcOrd="2" destOrd="0" presId="urn:microsoft.com/office/officeart/2005/8/layout/list1"/>
    <dgm:cxn modelId="{021431F7-0A03-4303-89D5-4CBA8AB957E2}" type="presParOf" srcId="{022AB9E3-315E-43AA-8AD2-94FBB3FDBC39}" destId="{B3DAA1D7-496B-47DB-A546-36D870251956}" srcOrd="3" destOrd="0" presId="urn:microsoft.com/office/officeart/2005/8/layout/list1"/>
    <dgm:cxn modelId="{B430DBDD-442D-4814-B1B3-163BDC57426A}" type="presParOf" srcId="{022AB9E3-315E-43AA-8AD2-94FBB3FDBC39}" destId="{DC53D820-28E8-4752-867A-A92721FEC8F2}" srcOrd="4" destOrd="0" presId="urn:microsoft.com/office/officeart/2005/8/layout/list1"/>
    <dgm:cxn modelId="{63D6D138-8482-4D94-932F-9061BBAA5146}" type="presParOf" srcId="{DC53D820-28E8-4752-867A-A92721FEC8F2}" destId="{85617A6D-B294-4872-A797-D532D6E78626}" srcOrd="0" destOrd="0" presId="urn:microsoft.com/office/officeart/2005/8/layout/list1"/>
    <dgm:cxn modelId="{12EA74F0-87CD-4F8F-9AE6-40098DCBB9BA}" type="presParOf" srcId="{DC53D820-28E8-4752-867A-A92721FEC8F2}" destId="{453111B5-1690-4AFE-B86E-8CE01457A8A3}" srcOrd="1" destOrd="0" presId="urn:microsoft.com/office/officeart/2005/8/layout/list1"/>
    <dgm:cxn modelId="{22DF4657-F01D-4AC3-A560-C3388F83D2E8}" type="presParOf" srcId="{022AB9E3-315E-43AA-8AD2-94FBB3FDBC39}" destId="{6952C59E-1624-49AB-B470-7811A83AEE15}" srcOrd="5" destOrd="0" presId="urn:microsoft.com/office/officeart/2005/8/layout/list1"/>
    <dgm:cxn modelId="{9A29EA7D-51BD-4931-84C5-4A7AAAB957C1}" type="presParOf" srcId="{022AB9E3-315E-43AA-8AD2-94FBB3FDBC39}" destId="{B88995AD-DD5E-401E-B664-BCE67E625894}" srcOrd="6" destOrd="0" presId="urn:microsoft.com/office/officeart/2005/8/layout/list1"/>
    <dgm:cxn modelId="{9AD59638-FFCD-4AFA-BF4F-157A5E590DFB}" type="presParOf" srcId="{022AB9E3-315E-43AA-8AD2-94FBB3FDBC39}" destId="{6D6661F0-74AF-465A-A493-B5057B907F82}" srcOrd="7" destOrd="0" presId="urn:microsoft.com/office/officeart/2005/8/layout/list1"/>
    <dgm:cxn modelId="{BA425EE1-118A-46CA-995E-ADC766B31C85}" type="presParOf" srcId="{022AB9E3-315E-43AA-8AD2-94FBB3FDBC39}" destId="{E3EDC03E-F97F-43B3-83A2-263E35B4282D}" srcOrd="8" destOrd="0" presId="urn:microsoft.com/office/officeart/2005/8/layout/list1"/>
    <dgm:cxn modelId="{7801ED0C-D54F-40E9-8837-E360D4994BAB}" type="presParOf" srcId="{E3EDC03E-F97F-43B3-83A2-263E35B4282D}" destId="{154F3AFD-1287-4CA0-B349-FC3869930C93}" srcOrd="0" destOrd="0" presId="urn:microsoft.com/office/officeart/2005/8/layout/list1"/>
    <dgm:cxn modelId="{9BF60E1E-A24A-40F1-A5A9-7C3D591FA5DC}" type="presParOf" srcId="{E3EDC03E-F97F-43B3-83A2-263E35B4282D}" destId="{286B3D9F-07EA-45FA-90AE-0B4EA62E8521}" srcOrd="1" destOrd="0" presId="urn:microsoft.com/office/officeart/2005/8/layout/list1"/>
    <dgm:cxn modelId="{185091B2-8079-479D-B127-4836C9E905BB}" type="presParOf" srcId="{022AB9E3-315E-43AA-8AD2-94FBB3FDBC39}" destId="{D8999F19-21AC-4445-83E7-F3F8C20C016A}" srcOrd="9" destOrd="0" presId="urn:microsoft.com/office/officeart/2005/8/layout/list1"/>
    <dgm:cxn modelId="{A3759CEF-4F73-4687-9876-93733B1CE9C3}" type="presParOf" srcId="{022AB9E3-315E-43AA-8AD2-94FBB3FDBC39}" destId="{B29AB088-61AC-4B28-A72F-4F13A38E25EB}"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BDFF2956-190A-48D5-BE41-B9910C5AC403}" type="doc">
      <dgm:prSet loTypeId="urn:microsoft.com/office/officeart/2005/8/layout/matrix1" loCatId="matrix" qsTypeId="urn:microsoft.com/office/officeart/2005/8/quickstyle/simple1" qsCatId="simple" csTypeId="urn:microsoft.com/office/officeart/2005/8/colors/accent2_2" csCatId="accent2" phldr="1"/>
      <dgm:spPr/>
      <dgm:t>
        <a:bodyPr/>
        <a:lstStyle/>
        <a:p>
          <a:endParaRPr lang="en-US"/>
        </a:p>
      </dgm:t>
    </dgm:pt>
    <dgm:pt modelId="{4A9155B4-E91B-4C30-AA49-892103CAE7B7}">
      <dgm:prSet/>
      <dgm:spPr/>
      <dgm:t>
        <a:bodyPr/>
        <a:lstStyle/>
        <a:p>
          <a:pPr rtl="0"/>
          <a:r>
            <a:rPr lang="en-US" dirty="0" smtClean="0"/>
            <a:t>Service Disabled Veteran Owned Small Business:</a:t>
          </a:r>
          <a:endParaRPr lang="en-US" dirty="0"/>
        </a:p>
      </dgm:t>
    </dgm:pt>
    <dgm:pt modelId="{F34C668A-C7F7-457C-8CAD-32BBFC607FCA}" type="parTrans" cxnId="{F2552019-C705-46B9-84AF-7CA54C333FF7}">
      <dgm:prSet/>
      <dgm:spPr/>
      <dgm:t>
        <a:bodyPr/>
        <a:lstStyle/>
        <a:p>
          <a:endParaRPr lang="en-US"/>
        </a:p>
      </dgm:t>
    </dgm:pt>
    <dgm:pt modelId="{A8B153FF-29E5-474E-8A52-65CC2002FCDE}" type="sibTrans" cxnId="{F2552019-C705-46B9-84AF-7CA54C333FF7}">
      <dgm:prSet/>
      <dgm:spPr/>
      <dgm:t>
        <a:bodyPr/>
        <a:lstStyle/>
        <a:p>
          <a:endParaRPr lang="en-US"/>
        </a:p>
      </dgm:t>
    </dgm:pt>
    <dgm:pt modelId="{A1754FA1-B118-4851-BAF2-4BE99790B197}">
      <dgm:prSet/>
      <dgm:spPr/>
      <dgm:t>
        <a:bodyPr/>
        <a:lstStyle/>
        <a:p>
          <a:pPr rtl="0"/>
          <a:r>
            <a:rPr lang="en-US" dirty="0" smtClean="0"/>
            <a:t>Set-aside contracts to reach 3% goal</a:t>
          </a:r>
          <a:endParaRPr lang="en-US" dirty="0"/>
        </a:p>
      </dgm:t>
    </dgm:pt>
    <dgm:pt modelId="{F7E81FE7-5EB3-4C0B-8689-877B6AD06864}" type="parTrans" cxnId="{10A57401-7B09-4EB3-A55C-F74BBA372420}">
      <dgm:prSet/>
      <dgm:spPr/>
      <dgm:t>
        <a:bodyPr/>
        <a:lstStyle/>
        <a:p>
          <a:endParaRPr lang="en-US"/>
        </a:p>
      </dgm:t>
    </dgm:pt>
    <dgm:pt modelId="{59EC1203-03A1-4F90-A66A-4519E9223483}" type="sibTrans" cxnId="{10A57401-7B09-4EB3-A55C-F74BBA372420}">
      <dgm:prSet/>
      <dgm:spPr/>
      <dgm:t>
        <a:bodyPr/>
        <a:lstStyle/>
        <a:p>
          <a:endParaRPr lang="en-US"/>
        </a:p>
      </dgm:t>
    </dgm:pt>
    <dgm:pt modelId="{BE9FB3B5-10CD-471B-8E4E-99061C75D85A}">
      <dgm:prSet/>
      <dgm:spPr/>
      <dgm:t>
        <a:bodyPr/>
        <a:lstStyle/>
        <a:p>
          <a:pPr rtl="0"/>
          <a:r>
            <a:rPr lang="en-US" dirty="0" smtClean="0"/>
            <a:t>51% owned &amp; controlled by service disabled vet(s)</a:t>
          </a:r>
          <a:endParaRPr lang="en-US" dirty="0"/>
        </a:p>
      </dgm:t>
    </dgm:pt>
    <dgm:pt modelId="{4F596B20-4559-4CB7-9644-45313805AAAC}" type="parTrans" cxnId="{96BB6A55-F55A-4679-97AF-A94B57249888}">
      <dgm:prSet/>
      <dgm:spPr/>
      <dgm:t>
        <a:bodyPr/>
        <a:lstStyle/>
        <a:p>
          <a:endParaRPr lang="en-US"/>
        </a:p>
      </dgm:t>
    </dgm:pt>
    <dgm:pt modelId="{91B97BEC-684A-4522-848C-82B4AD627AFF}" type="sibTrans" cxnId="{96BB6A55-F55A-4679-97AF-A94B57249888}">
      <dgm:prSet/>
      <dgm:spPr/>
      <dgm:t>
        <a:bodyPr/>
        <a:lstStyle/>
        <a:p>
          <a:endParaRPr lang="en-US"/>
        </a:p>
      </dgm:t>
    </dgm:pt>
    <dgm:pt modelId="{DCD0DCD1-9E47-4635-9709-A36D57918E36}">
      <dgm:prSet/>
      <dgm:spPr/>
      <dgm:t>
        <a:bodyPr/>
        <a:lstStyle/>
        <a:p>
          <a:pPr rtl="0"/>
          <a:r>
            <a:rPr lang="en-US" dirty="0" smtClean="0"/>
            <a:t>Documentation of 0-100% service connected disability</a:t>
          </a:r>
          <a:endParaRPr lang="en-US" dirty="0"/>
        </a:p>
      </dgm:t>
    </dgm:pt>
    <dgm:pt modelId="{4ABEA20A-4E10-4FFA-B3C4-8B5C1F6D6604}" type="parTrans" cxnId="{A97A3AC7-5535-40B9-AAAA-FE32A7C4B53F}">
      <dgm:prSet/>
      <dgm:spPr/>
      <dgm:t>
        <a:bodyPr/>
        <a:lstStyle/>
        <a:p>
          <a:endParaRPr lang="en-US"/>
        </a:p>
      </dgm:t>
    </dgm:pt>
    <dgm:pt modelId="{454ABE5A-2846-4AFA-B0EB-743DC9BDAC52}" type="sibTrans" cxnId="{A97A3AC7-5535-40B9-AAAA-FE32A7C4B53F}">
      <dgm:prSet/>
      <dgm:spPr/>
      <dgm:t>
        <a:bodyPr/>
        <a:lstStyle/>
        <a:p>
          <a:endParaRPr lang="en-US"/>
        </a:p>
      </dgm:t>
    </dgm:pt>
    <dgm:pt modelId="{619C1F43-E5FE-4674-9690-5F964D6EC4C9}">
      <dgm:prSet/>
      <dgm:spPr/>
      <dgm:t>
        <a:bodyPr/>
        <a:lstStyle/>
        <a:p>
          <a:pPr rtl="0"/>
          <a:r>
            <a:rPr lang="en-US" dirty="0" smtClean="0"/>
            <a:t>Register at www.vetbiz.gov for VA set-asides</a:t>
          </a:r>
          <a:endParaRPr lang="en-US" dirty="0"/>
        </a:p>
      </dgm:t>
    </dgm:pt>
    <dgm:pt modelId="{0BFE78DB-0471-420A-B25A-DA7B44DDDB26}" type="parTrans" cxnId="{2D4DC251-140A-4C34-AB67-77384740BBDB}">
      <dgm:prSet/>
      <dgm:spPr/>
      <dgm:t>
        <a:bodyPr/>
        <a:lstStyle/>
        <a:p>
          <a:endParaRPr lang="en-US"/>
        </a:p>
      </dgm:t>
    </dgm:pt>
    <dgm:pt modelId="{8AF67F2B-8DD7-43FC-9640-4D9A5DB42DF2}" type="sibTrans" cxnId="{2D4DC251-140A-4C34-AB67-77384740BBDB}">
      <dgm:prSet/>
      <dgm:spPr/>
      <dgm:t>
        <a:bodyPr/>
        <a:lstStyle/>
        <a:p>
          <a:endParaRPr lang="en-US"/>
        </a:p>
      </dgm:t>
    </dgm:pt>
    <dgm:pt modelId="{DBA57980-571C-4E81-8E0D-55AC629295FB}" type="pres">
      <dgm:prSet presAssocID="{BDFF2956-190A-48D5-BE41-B9910C5AC403}" presName="diagram" presStyleCnt="0">
        <dgm:presLayoutVars>
          <dgm:chMax val="1"/>
          <dgm:dir/>
          <dgm:animLvl val="ctr"/>
          <dgm:resizeHandles val="exact"/>
        </dgm:presLayoutVars>
      </dgm:prSet>
      <dgm:spPr/>
      <dgm:t>
        <a:bodyPr/>
        <a:lstStyle/>
        <a:p>
          <a:endParaRPr lang="en-US"/>
        </a:p>
      </dgm:t>
    </dgm:pt>
    <dgm:pt modelId="{EE67D1B3-4BD3-49FF-9970-4CA36698D06D}" type="pres">
      <dgm:prSet presAssocID="{BDFF2956-190A-48D5-BE41-B9910C5AC403}" presName="matrix" presStyleCnt="0"/>
      <dgm:spPr/>
    </dgm:pt>
    <dgm:pt modelId="{F12D30DE-039C-4759-B720-10CF1AA673C8}" type="pres">
      <dgm:prSet presAssocID="{BDFF2956-190A-48D5-BE41-B9910C5AC403}" presName="tile1" presStyleLbl="node1" presStyleIdx="0" presStyleCnt="4"/>
      <dgm:spPr/>
      <dgm:t>
        <a:bodyPr/>
        <a:lstStyle/>
        <a:p>
          <a:endParaRPr lang="en-US"/>
        </a:p>
      </dgm:t>
    </dgm:pt>
    <dgm:pt modelId="{5ABB40CD-D839-4151-A841-36C6E5237F22}" type="pres">
      <dgm:prSet presAssocID="{BDFF2956-190A-48D5-BE41-B9910C5AC403}" presName="tile1text" presStyleLbl="node1" presStyleIdx="0" presStyleCnt="4">
        <dgm:presLayoutVars>
          <dgm:chMax val="0"/>
          <dgm:chPref val="0"/>
          <dgm:bulletEnabled val="1"/>
        </dgm:presLayoutVars>
      </dgm:prSet>
      <dgm:spPr/>
      <dgm:t>
        <a:bodyPr/>
        <a:lstStyle/>
        <a:p>
          <a:endParaRPr lang="en-US"/>
        </a:p>
      </dgm:t>
    </dgm:pt>
    <dgm:pt modelId="{68CC70C4-4DBF-4A29-B0D1-F7D92F9D3D8B}" type="pres">
      <dgm:prSet presAssocID="{BDFF2956-190A-48D5-BE41-B9910C5AC403}" presName="tile2" presStyleLbl="node1" presStyleIdx="1" presStyleCnt="4"/>
      <dgm:spPr/>
      <dgm:t>
        <a:bodyPr/>
        <a:lstStyle/>
        <a:p>
          <a:endParaRPr lang="en-US"/>
        </a:p>
      </dgm:t>
    </dgm:pt>
    <dgm:pt modelId="{0E33A23A-4C15-48C5-BB70-626B2F7D6C42}" type="pres">
      <dgm:prSet presAssocID="{BDFF2956-190A-48D5-BE41-B9910C5AC403}" presName="tile2text" presStyleLbl="node1" presStyleIdx="1" presStyleCnt="4">
        <dgm:presLayoutVars>
          <dgm:chMax val="0"/>
          <dgm:chPref val="0"/>
          <dgm:bulletEnabled val="1"/>
        </dgm:presLayoutVars>
      </dgm:prSet>
      <dgm:spPr/>
      <dgm:t>
        <a:bodyPr/>
        <a:lstStyle/>
        <a:p>
          <a:endParaRPr lang="en-US"/>
        </a:p>
      </dgm:t>
    </dgm:pt>
    <dgm:pt modelId="{9D138450-911C-4667-BEF1-75E08BA6B0C1}" type="pres">
      <dgm:prSet presAssocID="{BDFF2956-190A-48D5-BE41-B9910C5AC403}" presName="tile3" presStyleLbl="node1" presStyleIdx="2" presStyleCnt="4"/>
      <dgm:spPr/>
      <dgm:t>
        <a:bodyPr/>
        <a:lstStyle/>
        <a:p>
          <a:endParaRPr lang="en-US"/>
        </a:p>
      </dgm:t>
    </dgm:pt>
    <dgm:pt modelId="{A7B9423E-9184-481C-9934-B65EDEC35C79}" type="pres">
      <dgm:prSet presAssocID="{BDFF2956-190A-48D5-BE41-B9910C5AC403}" presName="tile3text" presStyleLbl="node1" presStyleIdx="2" presStyleCnt="4">
        <dgm:presLayoutVars>
          <dgm:chMax val="0"/>
          <dgm:chPref val="0"/>
          <dgm:bulletEnabled val="1"/>
        </dgm:presLayoutVars>
      </dgm:prSet>
      <dgm:spPr/>
      <dgm:t>
        <a:bodyPr/>
        <a:lstStyle/>
        <a:p>
          <a:endParaRPr lang="en-US"/>
        </a:p>
      </dgm:t>
    </dgm:pt>
    <dgm:pt modelId="{872789DF-5CFB-4BBF-8201-C7CA56A08D45}" type="pres">
      <dgm:prSet presAssocID="{BDFF2956-190A-48D5-BE41-B9910C5AC403}" presName="tile4" presStyleLbl="node1" presStyleIdx="3" presStyleCnt="4"/>
      <dgm:spPr/>
      <dgm:t>
        <a:bodyPr/>
        <a:lstStyle/>
        <a:p>
          <a:endParaRPr lang="en-US"/>
        </a:p>
      </dgm:t>
    </dgm:pt>
    <dgm:pt modelId="{2EEE1729-F69E-42B0-A065-C28D86E14EC3}" type="pres">
      <dgm:prSet presAssocID="{BDFF2956-190A-48D5-BE41-B9910C5AC403}" presName="tile4text" presStyleLbl="node1" presStyleIdx="3" presStyleCnt="4">
        <dgm:presLayoutVars>
          <dgm:chMax val="0"/>
          <dgm:chPref val="0"/>
          <dgm:bulletEnabled val="1"/>
        </dgm:presLayoutVars>
      </dgm:prSet>
      <dgm:spPr/>
      <dgm:t>
        <a:bodyPr/>
        <a:lstStyle/>
        <a:p>
          <a:endParaRPr lang="en-US"/>
        </a:p>
      </dgm:t>
    </dgm:pt>
    <dgm:pt modelId="{9DEFAD9E-9182-4E31-A3FB-1CBDC7CD18D2}" type="pres">
      <dgm:prSet presAssocID="{BDFF2956-190A-48D5-BE41-B9910C5AC403}" presName="centerTile" presStyleLbl="fgShp" presStyleIdx="0" presStyleCnt="1" custScaleX="139601" custScaleY="130747">
        <dgm:presLayoutVars>
          <dgm:chMax val="0"/>
          <dgm:chPref val="0"/>
        </dgm:presLayoutVars>
      </dgm:prSet>
      <dgm:spPr/>
      <dgm:t>
        <a:bodyPr/>
        <a:lstStyle/>
        <a:p>
          <a:endParaRPr lang="en-US"/>
        </a:p>
      </dgm:t>
    </dgm:pt>
  </dgm:ptLst>
  <dgm:cxnLst>
    <dgm:cxn modelId="{FEB74918-1CE4-4C3A-A90B-EB0F2115BCF3}" type="presOf" srcId="{619C1F43-E5FE-4674-9690-5F964D6EC4C9}" destId="{872789DF-5CFB-4BBF-8201-C7CA56A08D45}" srcOrd="0" destOrd="0" presId="urn:microsoft.com/office/officeart/2005/8/layout/matrix1"/>
    <dgm:cxn modelId="{1BDB2E51-7A80-4856-A4BD-AEE2304EE581}" type="presOf" srcId="{BE9FB3B5-10CD-471B-8E4E-99061C75D85A}" destId="{0E33A23A-4C15-48C5-BB70-626B2F7D6C42}" srcOrd="1" destOrd="0" presId="urn:microsoft.com/office/officeart/2005/8/layout/matrix1"/>
    <dgm:cxn modelId="{96BB6A55-F55A-4679-97AF-A94B57249888}" srcId="{4A9155B4-E91B-4C30-AA49-892103CAE7B7}" destId="{BE9FB3B5-10CD-471B-8E4E-99061C75D85A}" srcOrd="1" destOrd="0" parTransId="{4F596B20-4559-4CB7-9644-45313805AAAC}" sibTransId="{91B97BEC-684A-4522-848C-82B4AD627AFF}"/>
    <dgm:cxn modelId="{F4E24AEF-68C6-4073-8F0F-452876BBE8C8}" type="presOf" srcId="{619C1F43-E5FE-4674-9690-5F964D6EC4C9}" destId="{2EEE1729-F69E-42B0-A065-C28D86E14EC3}" srcOrd="1" destOrd="0" presId="urn:microsoft.com/office/officeart/2005/8/layout/matrix1"/>
    <dgm:cxn modelId="{F2552019-C705-46B9-84AF-7CA54C333FF7}" srcId="{BDFF2956-190A-48D5-BE41-B9910C5AC403}" destId="{4A9155B4-E91B-4C30-AA49-892103CAE7B7}" srcOrd="0" destOrd="0" parTransId="{F34C668A-C7F7-457C-8CAD-32BBFC607FCA}" sibTransId="{A8B153FF-29E5-474E-8A52-65CC2002FCDE}"/>
    <dgm:cxn modelId="{2D4DC251-140A-4C34-AB67-77384740BBDB}" srcId="{4A9155B4-E91B-4C30-AA49-892103CAE7B7}" destId="{619C1F43-E5FE-4674-9690-5F964D6EC4C9}" srcOrd="3" destOrd="0" parTransId="{0BFE78DB-0471-420A-B25A-DA7B44DDDB26}" sibTransId="{8AF67F2B-8DD7-43FC-9640-4D9A5DB42DF2}"/>
    <dgm:cxn modelId="{10A57401-7B09-4EB3-A55C-F74BBA372420}" srcId="{4A9155B4-E91B-4C30-AA49-892103CAE7B7}" destId="{A1754FA1-B118-4851-BAF2-4BE99790B197}" srcOrd="0" destOrd="0" parTransId="{F7E81FE7-5EB3-4C0B-8689-877B6AD06864}" sibTransId="{59EC1203-03A1-4F90-A66A-4519E9223483}"/>
    <dgm:cxn modelId="{C599905F-299E-4C38-B268-E6B78C922ED4}" type="presOf" srcId="{BDFF2956-190A-48D5-BE41-B9910C5AC403}" destId="{DBA57980-571C-4E81-8E0D-55AC629295FB}" srcOrd="0" destOrd="0" presId="urn:microsoft.com/office/officeart/2005/8/layout/matrix1"/>
    <dgm:cxn modelId="{08E62B7C-9701-4FE3-A3F6-3EE8AAD73F8E}" type="presOf" srcId="{DCD0DCD1-9E47-4635-9709-A36D57918E36}" destId="{9D138450-911C-4667-BEF1-75E08BA6B0C1}" srcOrd="0" destOrd="0" presId="urn:microsoft.com/office/officeart/2005/8/layout/matrix1"/>
    <dgm:cxn modelId="{3B6BC2BF-3EA3-4F38-8742-5B3996A6E31E}" type="presOf" srcId="{A1754FA1-B118-4851-BAF2-4BE99790B197}" destId="{F12D30DE-039C-4759-B720-10CF1AA673C8}" srcOrd="0" destOrd="0" presId="urn:microsoft.com/office/officeart/2005/8/layout/matrix1"/>
    <dgm:cxn modelId="{464E3157-768C-4697-871C-F4FCCC126D09}" type="presOf" srcId="{BE9FB3B5-10CD-471B-8E4E-99061C75D85A}" destId="{68CC70C4-4DBF-4A29-B0D1-F7D92F9D3D8B}" srcOrd="0" destOrd="0" presId="urn:microsoft.com/office/officeart/2005/8/layout/matrix1"/>
    <dgm:cxn modelId="{A97A3AC7-5535-40B9-AAAA-FE32A7C4B53F}" srcId="{4A9155B4-E91B-4C30-AA49-892103CAE7B7}" destId="{DCD0DCD1-9E47-4635-9709-A36D57918E36}" srcOrd="2" destOrd="0" parTransId="{4ABEA20A-4E10-4FFA-B3C4-8B5C1F6D6604}" sibTransId="{454ABE5A-2846-4AFA-B0EB-743DC9BDAC52}"/>
    <dgm:cxn modelId="{20FB6201-6134-48D7-8FF6-7E836127DB07}" type="presOf" srcId="{4A9155B4-E91B-4C30-AA49-892103CAE7B7}" destId="{9DEFAD9E-9182-4E31-A3FB-1CBDC7CD18D2}" srcOrd="0" destOrd="0" presId="urn:microsoft.com/office/officeart/2005/8/layout/matrix1"/>
    <dgm:cxn modelId="{DE80FD5F-F1B2-4B60-851E-2A1D8A04D73A}" type="presOf" srcId="{DCD0DCD1-9E47-4635-9709-A36D57918E36}" destId="{A7B9423E-9184-481C-9934-B65EDEC35C79}" srcOrd="1" destOrd="0" presId="urn:microsoft.com/office/officeart/2005/8/layout/matrix1"/>
    <dgm:cxn modelId="{15DE1393-1453-4ECE-8DF3-7CB40A860689}" type="presOf" srcId="{A1754FA1-B118-4851-BAF2-4BE99790B197}" destId="{5ABB40CD-D839-4151-A841-36C6E5237F22}" srcOrd="1" destOrd="0" presId="urn:microsoft.com/office/officeart/2005/8/layout/matrix1"/>
    <dgm:cxn modelId="{780A42F5-3001-42AB-A6A3-EE4B068EDBD7}" type="presParOf" srcId="{DBA57980-571C-4E81-8E0D-55AC629295FB}" destId="{EE67D1B3-4BD3-49FF-9970-4CA36698D06D}" srcOrd="0" destOrd="0" presId="urn:microsoft.com/office/officeart/2005/8/layout/matrix1"/>
    <dgm:cxn modelId="{D7B144E0-6B1F-4587-BFE2-E6BCBF63D163}" type="presParOf" srcId="{EE67D1B3-4BD3-49FF-9970-4CA36698D06D}" destId="{F12D30DE-039C-4759-B720-10CF1AA673C8}" srcOrd="0" destOrd="0" presId="urn:microsoft.com/office/officeart/2005/8/layout/matrix1"/>
    <dgm:cxn modelId="{6C4FF491-38B5-4FA8-B13A-A4755A23DEED}" type="presParOf" srcId="{EE67D1B3-4BD3-49FF-9970-4CA36698D06D}" destId="{5ABB40CD-D839-4151-A841-36C6E5237F22}" srcOrd="1" destOrd="0" presId="urn:microsoft.com/office/officeart/2005/8/layout/matrix1"/>
    <dgm:cxn modelId="{8D60CF60-16C8-45E2-BC2A-4F900069153F}" type="presParOf" srcId="{EE67D1B3-4BD3-49FF-9970-4CA36698D06D}" destId="{68CC70C4-4DBF-4A29-B0D1-F7D92F9D3D8B}" srcOrd="2" destOrd="0" presId="urn:microsoft.com/office/officeart/2005/8/layout/matrix1"/>
    <dgm:cxn modelId="{3E09E8A5-5600-4FFA-BD7A-ACC8CCFBBF84}" type="presParOf" srcId="{EE67D1B3-4BD3-49FF-9970-4CA36698D06D}" destId="{0E33A23A-4C15-48C5-BB70-626B2F7D6C42}" srcOrd="3" destOrd="0" presId="urn:microsoft.com/office/officeart/2005/8/layout/matrix1"/>
    <dgm:cxn modelId="{6248A163-4E55-470A-BD7B-E248B105B9C0}" type="presParOf" srcId="{EE67D1B3-4BD3-49FF-9970-4CA36698D06D}" destId="{9D138450-911C-4667-BEF1-75E08BA6B0C1}" srcOrd="4" destOrd="0" presId="urn:microsoft.com/office/officeart/2005/8/layout/matrix1"/>
    <dgm:cxn modelId="{5D94B078-DC76-426C-AF36-A172FAA484EC}" type="presParOf" srcId="{EE67D1B3-4BD3-49FF-9970-4CA36698D06D}" destId="{A7B9423E-9184-481C-9934-B65EDEC35C79}" srcOrd="5" destOrd="0" presId="urn:microsoft.com/office/officeart/2005/8/layout/matrix1"/>
    <dgm:cxn modelId="{9AE70EEC-1FBC-471E-B62E-963AD9B6180C}" type="presParOf" srcId="{EE67D1B3-4BD3-49FF-9970-4CA36698D06D}" destId="{872789DF-5CFB-4BBF-8201-C7CA56A08D45}" srcOrd="6" destOrd="0" presId="urn:microsoft.com/office/officeart/2005/8/layout/matrix1"/>
    <dgm:cxn modelId="{90E2A526-E78D-472B-BFFE-8408A6E61D3A}" type="presParOf" srcId="{EE67D1B3-4BD3-49FF-9970-4CA36698D06D}" destId="{2EEE1729-F69E-42B0-A065-C28D86E14EC3}" srcOrd="7" destOrd="0" presId="urn:microsoft.com/office/officeart/2005/8/layout/matrix1"/>
    <dgm:cxn modelId="{5B8D5EE4-A01E-463A-8877-1C5BE95BBB09}" type="presParOf" srcId="{DBA57980-571C-4E81-8E0D-55AC629295FB}" destId="{9DEFAD9E-9182-4E31-A3FB-1CBDC7CD18D2}"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69F7F1A-3F25-449B-B822-C1ABC813CF9A}" type="doc">
      <dgm:prSet loTypeId="urn:microsoft.com/office/officeart/2005/8/layout/vList5" loCatId="list" qsTypeId="urn:microsoft.com/office/officeart/2005/8/quickstyle/simple1" qsCatId="simple" csTypeId="urn:microsoft.com/office/officeart/2005/8/colors/accent2_2" csCatId="accent2" phldr="1"/>
      <dgm:spPr/>
      <dgm:t>
        <a:bodyPr/>
        <a:lstStyle/>
        <a:p>
          <a:endParaRPr lang="en-US"/>
        </a:p>
      </dgm:t>
    </dgm:pt>
    <dgm:pt modelId="{63C94A47-9799-4F5D-9226-77CA45B8F01B}">
      <dgm:prSet phldrT="[Text]"/>
      <dgm:spPr/>
      <dgm:t>
        <a:bodyPr/>
        <a:lstStyle/>
        <a:p>
          <a:r>
            <a:rPr lang="en-US" dirty="0" smtClean="0"/>
            <a:t>Service</a:t>
          </a:r>
          <a:endParaRPr lang="en-US" dirty="0"/>
        </a:p>
      </dgm:t>
    </dgm:pt>
    <dgm:pt modelId="{5FB7227B-E78C-43DB-B355-8162461CFEEA}" type="parTrans" cxnId="{579FBA28-76BB-4CF7-86D0-2234A503611D}">
      <dgm:prSet/>
      <dgm:spPr/>
      <dgm:t>
        <a:bodyPr/>
        <a:lstStyle/>
        <a:p>
          <a:endParaRPr lang="en-US"/>
        </a:p>
      </dgm:t>
    </dgm:pt>
    <dgm:pt modelId="{78B94A97-3F24-4089-A582-662B1799A1B3}" type="sibTrans" cxnId="{579FBA28-76BB-4CF7-86D0-2234A503611D}">
      <dgm:prSet/>
      <dgm:spPr/>
      <dgm:t>
        <a:bodyPr/>
        <a:lstStyle/>
        <a:p>
          <a:endParaRPr lang="en-US"/>
        </a:p>
      </dgm:t>
    </dgm:pt>
    <dgm:pt modelId="{EC81D309-3A78-4758-A836-00C8AB114B1A}">
      <dgm:prSet phldrT="[Text]"/>
      <dgm:spPr/>
      <dgm:t>
        <a:bodyPr/>
        <a:lstStyle/>
        <a:p>
          <a:r>
            <a:rPr lang="en-US" dirty="0" smtClean="0"/>
            <a:t>$7.5 Million</a:t>
          </a:r>
          <a:endParaRPr lang="en-US" dirty="0"/>
        </a:p>
      </dgm:t>
    </dgm:pt>
    <dgm:pt modelId="{F2549308-B1F6-45E5-AA9B-E72C21661FD6}" type="parTrans" cxnId="{0B3F7687-C7B2-426C-9A0E-48ED9F99B0F7}">
      <dgm:prSet/>
      <dgm:spPr/>
      <dgm:t>
        <a:bodyPr/>
        <a:lstStyle/>
        <a:p>
          <a:endParaRPr lang="en-US"/>
        </a:p>
      </dgm:t>
    </dgm:pt>
    <dgm:pt modelId="{5B72A991-A2EC-4473-A9A8-D294C836DC6B}" type="sibTrans" cxnId="{0B3F7687-C7B2-426C-9A0E-48ED9F99B0F7}">
      <dgm:prSet/>
      <dgm:spPr/>
      <dgm:t>
        <a:bodyPr/>
        <a:lstStyle/>
        <a:p>
          <a:endParaRPr lang="en-US"/>
        </a:p>
      </dgm:t>
    </dgm:pt>
    <dgm:pt modelId="{F1B2DA1A-889C-4467-A954-2521B7A0C762}">
      <dgm:prSet phldrT="[Text]"/>
      <dgm:spPr/>
      <dgm:t>
        <a:bodyPr/>
        <a:lstStyle/>
        <a:p>
          <a:r>
            <a:rPr lang="en-US" dirty="0" smtClean="0"/>
            <a:t>Manufacturing</a:t>
          </a:r>
          <a:endParaRPr lang="en-US" dirty="0"/>
        </a:p>
      </dgm:t>
    </dgm:pt>
    <dgm:pt modelId="{86EB4380-4656-46CF-8201-F10F589B97D7}" type="parTrans" cxnId="{0F595FBD-62C1-4D53-9D82-D87D79CF3774}">
      <dgm:prSet/>
      <dgm:spPr/>
      <dgm:t>
        <a:bodyPr/>
        <a:lstStyle/>
        <a:p>
          <a:endParaRPr lang="en-US"/>
        </a:p>
      </dgm:t>
    </dgm:pt>
    <dgm:pt modelId="{E7EFA802-F6E8-4C04-A7F5-3BFBBE3C57EF}" type="sibTrans" cxnId="{0F595FBD-62C1-4D53-9D82-D87D79CF3774}">
      <dgm:prSet/>
      <dgm:spPr/>
      <dgm:t>
        <a:bodyPr/>
        <a:lstStyle/>
        <a:p>
          <a:endParaRPr lang="en-US"/>
        </a:p>
      </dgm:t>
    </dgm:pt>
    <dgm:pt modelId="{FC7B1E3E-F22B-4519-8129-72E364DE9DCA}">
      <dgm:prSet phldrT="[Text]"/>
      <dgm:spPr/>
      <dgm:t>
        <a:bodyPr/>
        <a:lstStyle/>
        <a:p>
          <a:r>
            <a:rPr lang="en-US" dirty="0" smtClean="0"/>
            <a:t>Construction</a:t>
          </a:r>
          <a:endParaRPr lang="en-US" dirty="0"/>
        </a:p>
      </dgm:t>
    </dgm:pt>
    <dgm:pt modelId="{6F118418-88C1-44D8-B11A-882111D571E4}" type="parTrans" cxnId="{59029D3A-C524-4854-93F7-548E39EA99F1}">
      <dgm:prSet/>
      <dgm:spPr/>
      <dgm:t>
        <a:bodyPr/>
        <a:lstStyle/>
        <a:p>
          <a:endParaRPr lang="en-US"/>
        </a:p>
      </dgm:t>
    </dgm:pt>
    <dgm:pt modelId="{8A2C0F9B-73A2-4FC2-97C4-D4B5DEC3549D}" type="sibTrans" cxnId="{59029D3A-C524-4854-93F7-548E39EA99F1}">
      <dgm:prSet/>
      <dgm:spPr/>
      <dgm:t>
        <a:bodyPr/>
        <a:lstStyle/>
        <a:p>
          <a:endParaRPr lang="en-US"/>
        </a:p>
      </dgm:t>
    </dgm:pt>
    <dgm:pt modelId="{89958F54-3F24-4042-8F8C-7E37F9DF2E83}">
      <dgm:prSet phldrT="[Text]"/>
      <dgm:spPr/>
      <dgm:t>
        <a:bodyPr/>
        <a:lstStyle/>
        <a:p>
          <a:r>
            <a:rPr lang="en-US" dirty="0" smtClean="0"/>
            <a:t>$15 Million – Special Trade Construction</a:t>
          </a:r>
          <a:endParaRPr lang="en-US" dirty="0"/>
        </a:p>
      </dgm:t>
    </dgm:pt>
    <dgm:pt modelId="{D05E6A2E-054C-4823-99DE-2FAEA9056EFD}" type="parTrans" cxnId="{57052368-ABC9-4933-8C4F-B600C8A8EA96}">
      <dgm:prSet/>
      <dgm:spPr/>
      <dgm:t>
        <a:bodyPr/>
        <a:lstStyle/>
        <a:p>
          <a:endParaRPr lang="en-US"/>
        </a:p>
      </dgm:t>
    </dgm:pt>
    <dgm:pt modelId="{53EAE007-0B1F-4AE3-92CF-7DD8943D2FC5}" type="sibTrans" cxnId="{57052368-ABC9-4933-8C4F-B600C8A8EA96}">
      <dgm:prSet/>
      <dgm:spPr/>
      <dgm:t>
        <a:bodyPr/>
        <a:lstStyle/>
        <a:p>
          <a:endParaRPr lang="en-US"/>
        </a:p>
      </dgm:t>
    </dgm:pt>
    <dgm:pt modelId="{797D64DD-5CAA-4D11-8458-885546AF6F4A}">
      <dgm:prSet phldrT="[Text]"/>
      <dgm:spPr/>
      <dgm:t>
        <a:bodyPr/>
        <a:lstStyle/>
        <a:p>
          <a:r>
            <a:rPr lang="en-US" dirty="0" smtClean="0"/>
            <a:t>$36.5 Million – General Construction</a:t>
          </a:r>
          <a:endParaRPr lang="en-US" dirty="0"/>
        </a:p>
      </dgm:t>
    </dgm:pt>
    <dgm:pt modelId="{7D094FD2-8B3B-48DD-B4A7-B22BBE60551F}" type="parTrans" cxnId="{72A82798-D86D-46B6-80FE-19E357C0C06A}">
      <dgm:prSet/>
      <dgm:spPr/>
      <dgm:t>
        <a:bodyPr/>
        <a:lstStyle/>
        <a:p>
          <a:endParaRPr lang="en-US"/>
        </a:p>
      </dgm:t>
    </dgm:pt>
    <dgm:pt modelId="{43DFA078-14B0-489B-B1A5-0E1FB9654131}" type="sibTrans" cxnId="{72A82798-D86D-46B6-80FE-19E357C0C06A}">
      <dgm:prSet/>
      <dgm:spPr/>
      <dgm:t>
        <a:bodyPr/>
        <a:lstStyle/>
        <a:p>
          <a:endParaRPr lang="en-US"/>
        </a:p>
      </dgm:t>
    </dgm:pt>
    <dgm:pt modelId="{6A9008F3-AC26-44E1-B05C-25338916008A}">
      <dgm:prSet phldrT="[Text]"/>
      <dgm:spPr/>
      <dgm:t>
        <a:bodyPr/>
        <a:lstStyle/>
        <a:p>
          <a:r>
            <a:rPr lang="en-US" dirty="0" smtClean="0"/>
            <a:t>500 Employees</a:t>
          </a:r>
          <a:endParaRPr lang="en-US" dirty="0"/>
        </a:p>
      </dgm:t>
    </dgm:pt>
    <dgm:pt modelId="{135E6864-0D99-4347-BA97-4035FCEFE591}" type="parTrans" cxnId="{E7948544-8F25-4F7C-8EB9-B43DB933A1A1}">
      <dgm:prSet/>
      <dgm:spPr/>
      <dgm:t>
        <a:bodyPr/>
        <a:lstStyle/>
        <a:p>
          <a:endParaRPr lang="en-US"/>
        </a:p>
      </dgm:t>
    </dgm:pt>
    <dgm:pt modelId="{1A93C596-96EF-492C-B4ED-2AB8AB3A556C}" type="sibTrans" cxnId="{E7948544-8F25-4F7C-8EB9-B43DB933A1A1}">
      <dgm:prSet/>
      <dgm:spPr/>
      <dgm:t>
        <a:bodyPr/>
        <a:lstStyle/>
        <a:p>
          <a:endParaRPr lang="en-US"/>
        </a:p>
      </dgm:t>
    </dgm:pt>
    <dgm:pt modelId="{627CF313-0C94-4DA8-9D83-7CB6AC68A455}">
      <dgm:prSet phldrT="[Text]"/>
      <dgm:spPr/>
      <dgm:t>
        <a:bodyPr/>
        <a:lstStyle/>
        <a:p>
          <a:r>
            <a:rPr lang="en-US" dirty="0" smtClean="0"/>
            <a:t>Wholesalers</a:t>
          </a:r>
          <a:endParaRPr lang="en-US" dirty="0"/>
        </a:p>
      </dgm:t>
    </dgm:pt>
    <dgm:pt modelId="{B9477DF3-9B33-4C25-9181-94E34394FC6E}" type="parTrans" cxnId="{A8ABA502-C034-4840-A0CE-F290A1EAB0DF}">
      <dgm:prSet/>
      <dgm:spPr/>
      <dgm:t>
        <a:bodyPr/>
        <a:lstStyle/>
        <a:p>
          <a:endParaRPr lang="en-US"/>
        </a:p>
      </dgm:t>
    </dgm:pt>
    <dgm:pt modelId="{6F6FD665-264B-451D-87EB-4FBCC969480F}" type="sibTrans" cxnId="{A8ABA502-C034-4840-A0CE-F290A1EAB0DF}">
      <dgm:prSet/>
      <dgm:spPr/>
      <dgm:t>
        <a:bodyPr/>
        <a:lstStyle/>
        <a:p>
          <a:endParaRPr lang="en-US"/>
        </a:p>
      </dgm:t>
    </dgm:pt>
    <dgm:pt modelId="{C4722437-FE01-42B9-B2EA-D9C60EFEEDC6}">
      <dgm:prSet phldrT="[Text]"/>
      <dgm:spPr/>
      <dgm:t>
        <a:bodyPr/>
        <a:lstStyle/>
        <a:p>
          <a:r>
            <a:rPr lang="en-US" dirty="0" smtClean="0"/>
            <a:t>100 Employees</a:t>
          </a:r>
          <a:endParaRPr lang="en-US" dirty="0"/>
        </a:p>
      </dgm:t>
    </dgm:pt>
    <dgm:pt modelId="{0777A982-0E57-4C33-8452-98DD4AF99C23}" type="parTrans" cxnId="{2848B8FB-E16A-4445-AB43-87835CED54AA}">
      <dgm:prSet/>
      <dgm:spPr/>
      <dgm:t>
        <a:bodyPr/>
        <a:lstStyle/>
        <a:p>
          <a:endParaRPr lang="en-US"/>
        </a:p>
      </dgm:t>
    </dgm:pt>
    <dgm:pt modelId="{EAEE13D7-8365-4137-BC95-9F91949D71E3}" type="sibTrans" cxnId="{2848B8FB-E16A-4445-AB43-87835CED54AA}">
      <dgm:prSet/>
      <dgm:spPr/>
      <dgm:t>
        <a:bodyPr/>
        <a:lstStyle/>
        <a:p>
          <a:endParaRPr lang="en-US"/>
        </a:p>
      </dgm:t>
    </dgm:pt>
    <dgm:pt modelId="{6EAE5928-8783-47C8-AD8F-539FBE5F7377}">
      <dgm:prSet phldrT="[Text]"/>
      <dgm:spPr/>
      <dgm:t>
        <a:bodyPr/>
        <a:lstStyle/>
        <a:p>
          <a:r>
            <a:rPr lang="en-US" dirty="0" smtClean="0"/>
            <a:t>* 500 Employees for Government Procurement</a:t>
          </a:r>
          <a:endParaRPr lang="en-US" dirty="0"/>
        </a:p>
      </dgm:t>
    </dgm:pt>
    <dgm:pt modelId="{828B6DC1-3E1E-4F72-873F-DD42F6DF1C56}" type="parTrans" cxnId="{777FE9A8-273A-4277-A424-9A090D9FEAAD}">
      <dgm:prSet/>
      <dgm:spPr/>
      <dgm:t>
        <a:bodyPr/>
        <a:lstStyle/>
        <a:p>
          <a:endParaRPr lang="en-US"/>
        </a:p>
      </dgm:t>
    </dgm:pt>
    <dgm:pt modelId="{8F001075-0B37-49FB-89B8-7605E3F9D1D3}" type="sibTrans" cxnId="{777FE9A8-273A-4277-A424-9A090D9FEAAD}">
      <dgm:prSet/>
      <dgm:spPr/>
      <dgm:t>
        <a:bodyPr/>
        <a:lstStyle/>
        <a:p>
          <a:endParaRPr lang="en-US"/>
        </a:p>
      </dgm:t>
    </dgm:pt>
    <dgm:pt modelId="{2E2AAC75-9504-4E1D-BE82-699107E70A55}" type="pres">
      <dgm:prSet presAssocID="{569F7F1A-3F25-449B-B822-C1ABC813CF9A}" presName="Name0" presStyleCnt="0">
        <dgm:presLayoutVars>
          <dgm:dir/>
          <dgm:animLvl val="lvl"/>
          <dgm:resizeHandles val="exact"/>
        </dgm:presLayoutVars>
      </dgm:prSet>
      <dgm:spPr/>
      <dgm:t>
        <a:bodyPr/>
        <a:lstStyle/>
        <a:p>
          <a:endParaRPr lang="en-US"/>
        </a:p>
      </dgm:t>
    </dgm:pt>
    <dgm:pt modelId="{07A6523A-B8CE-4811-8B96-BE12762705B1}" type="pres">
      <dgm:prSet presAssocID="{63C94A47-9799-4F5D-9226-77CA45B8F01B}" presName="linNode" presStyleCnt="0"/>
      <dgm:spPr/>
    </dgm:pt>
    <dgm:pt modelId="{3C029811-8206-4C62-A4F7-608132443219}" type="pres">
      <dgm:prSet presAssocID="{63C94A47-9799-4F5D-9226-77CA45B8F01B}" presName="parentText" presStyleLbl="node1" presStyleIdx="0" presStyleCnt="4">
        <dgm:presLayoutVars>
          <dgm:chMax val="1"/>
          <dgm:bulletEnabled val="1"/>
        </dgm:presLayoutVars>
      </dgm:prSet>
      <dgm:spPr/>
      <dgm:t>
        <a:bodyPr/>
        <a:lstStyle/>
        <a:p>
          <a:endParaRPr lang="en-US"/>
        </a:p>
      </dgm:t>
    </dgm:pt>
    <dgm:pt modelId="{B78F55E0-2CA6-4E73-B82B-41BE491EA70A}" type="pres">
      <dgm:prSet presAssocID="{63C94A47-9799-4F5D-9226-77CA45B8F01B}" presName="descendantText" presStyleLbl="alignAccFollowNode1" presStyleIdx="0" presStyleCnt="4">
        <dgm:presLayoutVars>
          <dgm:bulletEnabled val="1"/>
        </dgm:presLayoutVars>
      </dgm:prSet>
      <dgm:spPr/>
      <dgm:t>
        <a:bodyPr/>
        <a:lstStyle/>
        <a:p>
          <a:endParaRPr lang="en-US"/>
        </a:p>
      </dgm:t>
    </dgm:pt>
    <dgm:pt modelId="{3E741DCF-C90F-4ECE-B2DC-89F007C12094}" type="pres">
      <dgm:prSet presAssocID="{78B94A97-3F24-4089-A582-662B1799A1B3}" presName="sp" presStyleCnt="0"/>
      <dgm:spPr/>
    </dgm:pt>
    <dgm:pt modelId="{128F6E84-DFCC-4CD4-A748-73276E50F819}" type="pres">
      <dgm:prSet presAssocID="{FC7B1E3E-F22B-4519-8129-72E364DE9DCA}" presName="linNode" presStyleCnt="0"/>
      <dgm:spPr/>
    </dgm:pt>
    <dgm:pt modelId="{50650FFE-B052-4C56-9205-684EFF8F361C}" type="pres">
      <dgm:prSet presAssocID="{FC7B1E3E-F22B-4519-8129-72E364DE9DCA}" presName="parentText" presStyleLbl="node1" presStyleIdx="1" presStyleCnt="4">
        <dgm:presLayoutVars>
          <dgm:chMax val="1"/>
          <dgm:bulletEnabled val="1"/>
        </dgm:presLayoutVars>
      </dgm:prSet>
      <dgm:spPr/>
      <dgm:t>
        <a:bodyPr/>
        <a:lstStyle/>
        <a:p>
          <a:endParaRPr lang="en-US"/>
        </a:p>
      </dgm:t>
    </dgm:pt>
    <dgm:pt modelId="{567E6120-5298-4A16-97F4-086A7085654B}" type="pres">
      <dgm:prSet presAssocID="{FC7B1E3E-F22B-4519-8129-72E364DE9DCA}" presName="descendantText" presStyleLbl="alignAccFollowNode1" presStyleIdx="1" presStyleCnt="4">
        <dgm:presLayoutVars>
          <dgm:bulletEnabled val="1"/>
        </dgm:presLayoutVars>
      </dgm:prSet>
      <dgm:spPr/>
      <dgm:t>
        <a:bodyPr/>
        <a:lstStyle/>
        <a:p>
          <a:endParaRPr lang="en-US"/>
        </a:p>
      </dgm:t>
    </dgm:pt>
    <dgm:pt modelId="{A9E2F898-879E-46BD-98A6-3E3914DF2459}" type="pres">
      <dgm:prSet presAssocID="{8A2C0F9B-73A2-4FC2-97C4-D4B5DEC3549D}" presName="sp" presStyleCnt="0"/>
      <dgm:spPr/>
    </dgm:pt>
    <dgm:pt modelId="{B8F068F3-A4FF-4D42-93BD-3DC5D6AC7DF5}" type="pres">
      <dgm:prSet presAssocID="{F1B2DA1A-889C-4467-A954-2521B7A0C762}" presName="linNode" presStyleCnt="0"/>
      <dgm:spPr/>
    </dgm:pt>
    <dgm:pt modelId="{70417479-9224-427B-8BF1-F82EB4A7C81A}" type="pres">
      <dgm:prSet presAssocID="{F1B2DA1A-889C-4467-A954-2521B7A0C762}" presName="parentText" presStyleLbl="node1" presStyleIdx="2" presStyleCnt="4">
        <dgm:presLayoutVars>
          <dgm:chMax val="1"/>
          <dgm:bulletEnabled val="1"/>
        </dgm:presLayoutVars>
      </dgm:prSet>
      <dgm:spPr/>
      <dgm:t>
        <a:bodyPr/>
        <a:lstStyle/>
        <a:p>
          <a:endParaRPr lang="en-US"/>
        </a:p>
      </dgm:t>
    </dgm:pt>
    <dgm:pt modelId="{EDFC176D-6FE6-4AE5-8FE9-3B0285BEDE37}" type="pres">
      <dgm:prSet presAssocID="{F1B2DA1A-889C-4467-A954-2521B7A0C762}" presName="descendantText" presStyleLbl="alignAccFollowNode1" presStyleIdx="2" presStyleCnt="4">
        <dgm:presLayoutVars>
          <dgm:bulletEnabled val="1"/>
        </dgm:presLayoutVars>
      </dgm:prSet>
      <dgm:spPr/>
      <dgm:t>
        <a:bodyPr/>
        <a:lstStyle/>
        <a:p>
          <a:endParaRPr lang="en-US"/>
        </a:p>
      </dgm:t>
    </dgm:pt>
    <dgm:pt modelId="{892B04D4-2E61-495E-BD22-9BBCD896B6D7}" type="pres">
      <dgm:prSet presAssocID="{E7EFA802-F6E8-4C04-A7F5-3BFBBE3C57EF}" presName="sp" presStyleCnt="0"/>
      <dgm:spPr/>
    </dgm:pt>
    <dgm:pt modelId="{1ED67C0C-AFA6-4471-9339-FEC86851538B}" type="pres">
      <dgm:prSet presAssocID="{627CF313-0C94-4DA8-9D83-7CB6AC68A455}" presName="linNode" presStyleCnt="0"/>
      <dgm:spPr/>
    </dgm:pt>
    <dgm:pt modelId="{B82C74FE-E373-4295-90C8-B4DDDE8926B3}" type="pres">
      <dgm:prSet presAssocID="{627CF313-0C94-4DA8-9D83-7CB6AC68A455}" presName="parentText" presStyleLbl="node1" presStyleIdx="3" presStyleCnt="4">
        <dgm:presLayoutVars>
          <dgm:chMax val="1"/>
          <dgm:bulletEnabled val="1"/>
        </dgm:presLayoutVars>
      </dgm:prSet>
      <dgm:spPr/>
      <dgm:t>
        <a:bodyPr/>
        <a:lstStyle/>
        <a:p>
          <a:endParaRPr lang="en-US"/>
        </a:p>
      </dgm:t>
    </dgm:pt>
    <dgm:pt modelId="{F3D7CB43-D030-49BD-B0BF-922384F1D095}" type="pres">
      <dgm:prSet presAssocID="{627CF313-0C94-4DA8-9D83-7CB6AC68A455}" presName="descendantText" presStyleLbl="alignAccFollowNode1" presStyleIdx="3" presStyleCnt="4">
        <dgm:presLayoutVars>
          <dgm:bulletEnabled val="1"/>
        </dgm:presLayoutVars>
      </dgm:prSet>
      <dgm:spPr/>
      <dgm:t>
        <a:bodyPr/>
        <a:lstStyle/>
        <a:p>
          <a:endParaRPr lang="en-US"/>
        </a:p>
      </dgm:t>
    </dgm:pt>
  </dgm:ptLst>
  <dgm:cxnLst>
    <dgm:cxn modelId="{A1BF178C-D919-4C36-924D-67A368ED4397}" type="presOf" srcId="{627CF313-0C94-4DA8-9D83-7CB6AC68A455}" destId="{B82C74FE-E373-4295-90C8-B4DDDE8926B3}" srcOrd="0" destOrd="0" presId="urn:microsoft.com/office/officeart/2005/8/layout/vList5"/>
    <dgm:cxn modelId="{CCE0CCF1-2FF6-47A1-8EBB-B9E8EBB3238F}" type="presOf" srcId="{569F7F1A-3F25-449B-B822-C1ABC813CF9A}" destId="{2E2AAC75-9504-4E1D-BE82-699107E70A55}" srcOrd="0" destOrd="0" presId="urn:microsoft.com/office/officeart/2005/8/layout/vList5"/>
    <dgm:cxn modelId="{299C9CE7-2F2F-4581-B62E-4570FA98BF5E}" type="presOf" srcId="{FC7B1E3E-F22B-4519-8129-72E364DE9DCA}" destId="{50650FFE-B052-4C56-9205-684EFF8F361C}" srcOrd="0" destOrd="0" presId="urn:microsoft.com/office/officeart/2005/8/layout/vList5"/>
    <dgm:cxn modelId="{A8ABA502-C034-4840-A0CE-F290A1EAB0DF}" srcId="{569F7F1A-3F25-449B-B822-C1ABC813CF9A}" destId="{627CF313-0C94-4DA8-9D83-7CB6AC68A455}" srcOrd="3" destOrd="0" parTransId="{B9477DF3-9B33-4C25-9181-94E34394FC6E}" sibTransId="{6F6FD665-264B-451D-87EB-4FBCC969480F}"/>
    <dgm:cxn modelId="{57052368-ABC9-4933-8C4F-B600C8A8EA96}" srcId="{FC7B1E3E-F22B-4519-8129-72E364DE9DCA}" destId="{89958F54-3F24-4042-8F8C-7E37F9DF2E83}" srcOrd="0" destOrd="0" parTransId="{D05E6A2E-054C-4823-99DE-2FAEA9056EFD}" sibTransId="{53EAE007-0B1F-4AE3-92CF-7DD8943D2FC5}"/>
    <dgm:cxn modelId="{A1EB397B-6558-455C-881A-0C1DB5642A1D}" type="presOf" srcId="{F1B2DA1A-889C-4467-A954-2521B7A0C762}" destId="{70417479-9224-427B-8BF1-F82EB4A7C81A}" srcOrd="0" destOrd="0" presId="urn:microsoft.com/office/officeart/2005/8/layout/vList5"/>
    <dgm:cxn modelId="{72A82798-D86D-46B6-80FE-19E357C0C06A}" srcId="{FC7B1E3E-F22B-4519-8129-72E364DE9DCA}" destId="{797D64DD-5CAA-4D11-8458-885546AF6F4A}" srcOrd="1" destOrd="0" parTransId="{7D094FD2-8B3B-48DD-B4A7-B22BBE60551F}" sibTransId="{43DFA078-14B0-489B-B1A5-0E1FB9654131}"/>
    <dgm:cxn modelId="{E7948544-8F25-4F7C-8EB9-B43DB933A1A1}" srcId="{F1B2DA1A-889C-4467-A954-2521B7A0C762}" destId="{6A9008F3-AC26-44E1-B05C-25338916008A}" srcOrd="0" destOrd="0" parTransId="{135E6864-0D99-4347-BA97-4035FCEFE591}" sibTransId="{1A93C596-96EF-492C-B4ED-2AB8AB3A556C}"/>
    <dgm:cxn modelId="{16973628-5503-47A8-90BE-0296C66BE257}" type="presOf" srcId="{89958F54-3F24-4042-8F8C-7E37F9DF2E83}" destId="{567E6120-5298-4A16-97F4-086A7085654B}" srcOrd="0" destOrd="0" presId="urn:microsoft.com/office/officeart/2005/8/layout/vList5"/>
    <dgm:cxn modelId="{0B3F7687-C7B2-426C-9A0E-48ED9F99B0F7}" srcId="{63C94A47-9799-4F5D-9226-77CA45B8F01B}" destId="{EC81D309-3A78-4758-A836-00C8AB114B1A}" srcOrd="0" destOrd="0" parTransId="{F2549308-B1F6-45E5-AA9B-E72C21661FD6}" sibTransId="{5B72A991-A2EC-4473-A9A8-D294C836DC6B}"/>
    <dgm:cxn modelId="{0F595FBD-62C1-4D53-9D82-D87D79CF3774}" srcId="{569F7F1A-3F25-449B-B822-C1ABC813CF9A}" destId="{F1B2DA1A-889C-4467-A954-2521B7A0C762}" srcOrd="2" destOrd="0" parTransId="{86EB4380-4656-46CF-8201-F10F589B97D7}" sibTransId="{E7EFA802-F6E8-4C04-A7F5-3BFBBE3C57EF}"/>
    <dgm:cxn modelId="{2848B8FB-E16A-4445-AB43-87835CED54AA}" srcId="{627CF313-0C94-4DA8-9D83-7CB6AC68A455}" destId="{C4722437-FE01-42B9-B2EA-D9C60EFEEDC6}" srcOrd="0" destOrd="0" parTransId="{0777A982-0E57-4C33-8452-98DD4AF99C23}" sibTransId="{EAEE13D7-8365-4137-BC95-9F91949D71E3}"/>
    <dgm:cxn modelId="{2A1DC2F4-4F8D-443F-8198-CF99CFA6F900}" type="presOf" srcId="{797D64DD-5CAA-4D11-8458-885546AF6F4A}" destId="{567E6120-5298-4A16-97F4-086A7085654B}" srcOrd="0" destOrd="1" presId="urn:microsoft.com/office/officeart/2005/8/layout/vList5"/>
    <dgm:cxn modelId="{75AD7C85-D15A-40AB-8FA8-6B04A4DADE36}" type="presOf" srcId="{6EAE5928-8783-47C8-AD8F-539FBE5F7377}" destId="{F3D7CB43-D030-49BD-B0BF-922384F1D095}" srcOrd="0" destOrd="1" presId="urn:microsoft.com/office/officeart/2005/8/layout/vList5"/>
    <dgm:cxn modelId="{59029D3A-C524-4854-93F7-548E39EA99F1}" srcId="{569F7F1A-3F25-449B-B822-C1ABC813CF9A}" destId="{FC7B1E3E-F22B-4519-8129-72E364DE9DCA}" srcOrd="1" destOrd="0" parTransId="{6F118418-88C1-44D8-B11A-882111D571E4}" sibTransId="{8A2C0F9B-73A2-4FC2-97C4-D4B5DEC3549D}"/>
    <dgm:cxn modelId="{F6CAB52F-9A74-4CDA-B77D-52D2A84BBE52}" type="presOf" srcId="{6A9008F3-AC26-44E1-B05C-25338916008A}" destId="{EDFC176D-6FE6-4AE5-8FE9-3B0285BEDE37}" srcOrd="0" destOrd="0" presId="urn:microsoft.com/office/officeart/2005/8/layout/vList5"/>
    <dgm:cxn modelId="{777FE9A8-273A-4277-A424-9A090D9FEAAD}" srcId="{627CF313-0C94-4DA8-9D83-7CB6AC68A455}" destId="{6EAE5928-8783-47C8-AD8F-539FBE5F7377}" srcOrd="1" destOrd="0" parTransId="{828B6DC1-3E1E-4F72-873F-DD42F6DF1C56}" sibTransId="{8F001075-0B37-49FB-89B8-7605E3F9D1D3}"/>
    <dgm:cxn modelId="{0EEB4473-3199-47C6-89D7-BACFB05555DF}" type="presOf" srcId="{63C94A47-9799-4F5D-9226-77CA45B8F01B}" destId="{3C029811-8206-4C62-A4F7-608132443219}" srcOrd="0" destOrd="0" presId="urn:microsoft.com/office/officeart/2005/8/layout/vList5"/>
    <dgm:cxn modelId="{1FA4BAFF-29C2-46DE-8B22-6696EF9628BA}" type="presOf" srcId="{EC81D309-3A78-4758-A836-00C8AB114B1A}" destId="{B78F55E0-2CA6-4E73-B82B-41BE491EA70A}" srcOrd="0" destOrd="0" presId="urn:microsoft.com/office/officeart/2005/8/layout/vList5"/>
    <dgm:cxn modelId="{579FBA28-76BB-4CF7-86D0-2234A503611D}" srcId="{569F7F1A-3F25-449B-B822-C1ABC813CF9A}" destId="{63C94A47-9799-4F5D-9226-77CA45B8F01B}" srcOrd="0" destOrd="0" parTransId="{5FB7227B-E78C-43DB-B355-8162461CFEEA}" sibTransId="{78B94A97-3F24-4089-A582-662B1799A1B3}"/>
    <dgm:cxn modelId="{9770E9EB-67DD-4881-B6DD-76E22E496FE5}" type="presOf" srcId="{C4722437-FE01-42B9-B2EA-D9C60EFEEDC6}" destId="{F3D7CB43-D030-49BD-B0BF-922384F1D095}" srcOrd="0" destOrd="0" presId="urn:microsoft.com/office/officeart/2005/8/layout/vList5"/>
    <dgm:cxn modelId="{CC76C363-FC08-4DD1-B868-5E501F0163D7}" type="presParOf" srcId="{2E2AAC75-9504-4E1D-BE82-699107E70A55}" destId="{07A6523A-B8CE-4811-8B96-BE12762705B1}" srcOrd="0" destOrd="0" presId="urn:microsoft.com/office/officeart/2005/8/layout/vList5"/>
    <dgm:cxn modelId="{3BB9EC5B-8AD7-457C-BF5D-9043377F63C6}" type="presParOf" srcId="{07A6523A-B8CE-4811-8B96-BE12762705B1}" destId="{3C029811-8206-4C62-A4F7-608132443219}" srcOrd="0" destOrd="0" presId="urn:microsoft.com/office/officeart/2005/8/layout/vList5"/>
    <dgm:cxn modelId="{10871A5C-1942-4A91-8092-3DAF28C45CE7}" type="presParOf" srcId="{07A6523A-B8CE-4811-8B96-BE12762705B1}" destId="{B78F55E0-2CA6-4E73-B82B-41BE491EA70A}" srcOrd="1" destOrd="0" presId="urn:microsoft.com/office/officeart/2005/8/layout/vList5"/>
    <dgm:cxn modelId="{297ACA47-D92A-4F8F-8777-C50399F3A1BC}" type="presParOf" srcId="{2E2AAC75-9504-4E1D-BE82-699107E70A55}" destId="{3E741DCF-C90F-4ECE-B2DC-89F007C12094}" srcOrd="1" destOrd="0" presId="urn:microsoft.com/office/officeart/2005/8/layout/vList5"/>
    <dgm:cxn modelId="{7C5CEDD5-A19C-435E-AAC5-B12DBAA0D632}" type="presParOf" srcId="{2E2AAC75-9504-4E1D-BE82-699107E70A55}" destId="{128F6E84-DFCC-4CD4-A748-73276E50F819}" srcOrd="2" destOrd="0" presId="urn:microsoft.com/office/officeart/2005/8/layout/vList5"/>
    <dgm:cxn modelId="{807D653E-7488-4A18-A498-B02D3324E69D}" type="presParOf" srcId="{128F6E84-DFCC-4CD4-A748-73276E50F819}" destId="{50650FFE-B052-4C56-9205-684EFF8F361C}" srcOrd="0" destOrd="0" presId="urn:microsoft.com/office/officeart/2005/8/layout/vList5"/>
    <dgm:cxn modelId="{4171A8CB-D283-439E-967D-9CFACF10042B}" type="presParOf" srcId="{128F6E84-DFCC-4CD4-A748-73276E50F819}" destId="{567E6120-5298-4A16-97F4-086A7085654B}" srcOrd="1" destOrd="0" presId="urn:microsoft.com/office/officeart/2005/8/layout/vList5"/>
    <dgm:cxn modelId="{23CB6131-8963-4A0E-A9A9-4A8B21125FCD}" type="presParOf" srcId="{2E2AAC75-9504-4E1D-BE82-699107E70A55}" destId="{A9E2F898-879E-46BD-98A6-3E3914DF2459}" srcOrd="3" destOrd="0" presId="urn:microsoft.com/office/officeart/2005/8/layout/vList5"/>
    <dgm:cxn modelId="{59F5A414-D0B6-42E9-B2ED-9E232F94E88B}" type="presParOf" srcId="{2E2AAC75-9504-4E1D-BE82-699107E70A55}" destId="{B8F068F3-A4FF-4D42-93BD-3DC5D6AC7DF5}" srcOrd="4" destOrd="0" presId="urn:microsoft.com/office/officeart/2005/8/layout/vList5"/>
    <dgm:cxn modelId="{F8270755-3805-4EBF-B70A-1300C5E2BA80}" type="presParOf" srcId="{B8F068F3-A4FF-4D42-93BD-3DC5D6AC7DF5}" destId="{70417479-9224-427B-8BF1-F82EB4A7C81A}" srcOrd="0" destOrd="0" presId="urn:microsoft.com/office/officeart/2005/8/layout/vList5"/>
    <dgm:cxn modelId="{924F6D91-6624-44E5-8B06-B4094DB4106E}" type="presParOf" srcId="{B8F068F3-A4FF-4D42-93BD-3DC5D6AC7DF5}" destId="{EDFC176D-6FE6-4AE5-8FE9-3B0285BEDE37}" srcOrd="1" destOrd="0" presId="urn:microsoft.com/office/officeart/2005/8/layout/vList5"/>
    <dgm:cxn modelId="{1E014738-489F-4EC9-BE8B-59DF4AB1F2F5}" type="presParOf" srcId="{2E2AAC75-9504-4E1D-BE82-699107E70A55}" destId="{892B04D4-2E61-495E-BD22-9BBCD896B6D7}" srcOrd="5" destOrd="0" presId="urn:microsoft.com/office/officeart/2005/8/layout/vList5"/>
    <dgm:cxn modelId="{A827DD9D-3860-4B2E-B648-1C0F83132C55}" type="presParOf" srcId="{2E2AAC75-9504-4E1D-BE82-699107E70A55}" destId="{1ED67C0C-AFA6-4471-9339-FEC86851538B}" srcOrd="6" destOrd="0" presId="urn:microsoft.com/office/officeart/2005/8/layout/vList5"/>
    <dgm:cxn modelId="{E18BF56E-7220-486A-AB04-F0DA82DFC144}" type="presParOf" srcId="{1ED67C0C-AFA6-4471-9339-FEC86851538B}" destId="{B82C74FE-E373-4295-90C8-B4DDDE8926B3}" srcOrd="0" destOrd="0" presId="urn:microsoft.com/office/officeart/2005/8/layout/vList5"/>
    <dgm:cxn modelId="{576BDD4F-DE23-4E17-AA8B-E6308088C183}" type="presParOf" srcId="{1ED67C0C-AFA6-4471-9339-FEC86851538B}" destId="{F3D7CB43-D030-49BD-B0BF-922384F1D095}"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06446C6-CBE0-40D1-A026-669A6E6106C0}" type="doc">
      <dgm:prSet loTypeId="urn:microsoft.com/office/officeart/2005/8/layout/vList2" loCatId="list" qsTypeId="urn:microsoft.com/office/officeart/2005/8/quickstyle/3d1" qsCatId="3D" csTypeId="urn:microsoft.com/office/officeart/2005/8/colors/accent2_2" csCatId="accent2" phldr="1"/>
      <dgm:spPr/>
      <dgm:t>
        <a:bodyPr/>
        <a:lstStyle/>
        <a:p>
          <a:endParaRPr lang="en-US"/>
        </a:p>
      </dgm:t>
    </dgm:pt>
    <dgm:pt modelId="{F62187D9-D561-4082-A619-03C034D1B409}">
      <dgm:prSet/>
      <dgm:spPr/>
      <dgm:t>
        <a:bodyPr/>
        <a:lstStyle/>
        <a:p>
          <a:pPr rtl="0"/>
          <a:r>
            <a:rPr lang="en-US" dirty="0" smtClean="0"/>
            <a:t>Small Business (SB) - 23%</a:t>
          </a:r>
          <a:endParaRPr lang="en-US" dirty="0"/>
        </a:p>
      </dgm:t>
    </dgm:pt>
    <dgm:pt modelId="{CACF9F30-0625-4161-BB8B-F2DDF0F95ACC}" type="parTrans" cxnId="{F7F7E8F7-A031-4491-BB22-0DF8AA18CB74}">
      <dgm:prSet/>
      <dgm:spPr/>
      <dgm:t>
        <a:bodyPr/>
        <a:lstStyle/>
        <a:p>
          <a:endParaRPr lang="en-US"/>
        </a:p>
      </dgm:t>
    </dgm:pt>
    <dgm:pt modelId="{27490E94-705E-4E8E-A815-77B2E3361EEE}" type="sibTrans" cxnId="{F7F7E8F7-A031-4491-BB22-0DF8AA18CB74}">
      <dgm:prSet/>
      <dgm:spPr/>
      <dgm:t>
        <a:bodyPr/>
        <a:lstStyle/>
        <a:p>
          <a:endParaRPr lang="en-US"/>
        </a:p>
      </dgm:t>
    </dgm:pt>
    <dgm:pt modelId="{7D932A57-F4C7-45F3-BBAE-6FE013A1AF32}">
      <dgm:prSet/>
      <dgm:spPr/>
      <dgm:t>
        <a:bodyPr/>
        <a:lstStyle/>
        <a:p>
          <a:pPr rtl="0"/>
          <a:r>
            <a:rPr lang="en-US" dirty="0" smtClean="0"/>
            <a:t>Small Disadvantaged Business (SDB) - 5%</a:t>
          </a:r>
          <a:endParaRPr lang="en-US" dirty="0"/>
        </a:p>
      </dgm:t>
    </dgm:pt>
    <dgm:pt modelId="{18E1DE69-3C04-4BE2-B382-1747703C6018}" type="parTrans" cxnId="{E333C847-A923-47D3-A31D-0C84D560AB7B}">
      <dgm:prSet/>
      <dgm:spPr/>
      <dgm:t>
        <a:bodyPr/>
        <a:lstStyle/>
        <a:p>
          <a:endParaRPr lang="en-US"/>
        </a:p>
      </dgm:t>
    </dgm:pt>
    <dgm:pt modelId="{3EF32FDA-BDC4-4685-BD44-107C72DDDFD3}" type="sibTrans" cxnId="{E333C847-A923-47D3-A31D-0C84D560AB7B}">
      <dgm:prSet/>
      <dgm:spPr/>
      <dgm:t>
        <a:bodyPr/>
        <a:lstStyle/>
        <a:p>
          <a:endParaRPr lang="en-US"/>
        </a:p>
      </dgm:t>
    </dgm:pt>
    <dgm:pt modelId="{A15A0984-E566-4DF8-911B-8B38BEC44412}">
      <dgm:prSet/>
      <dgm:spPr/>
      <dgm:t>
        <a:bodyPr/>
        <a:lstStyle/>
        <a:p>
          <a:pPr rtl="0"/>
          <a:r>
            <a:rPr lang="en-US" smtClean="0"/>
            <a:t>Women-Owned Small Business - (WOSB)- 5%</a:t>
          </a:r>
          <a:endParaRPr lang="en-US"/>
        </a:p>
      </dgm:t>
    </dgm:pt>
    <dgm:pt modelId="{D71A5E0C-A3A5-466A-8DA5-1CC9F79E662B}" type="parTrans" cxnId="{748DE0ED-28D0-47DA-8D71-6ACB0791C0A5}">
      <dgm:prSet/>
      <dgm:spPr/>
      <dgm:t>
        <a:bodyPr/>
        <a:lstStyle/>
        <a:p>
          <a:endParaRPr lang="en-US"/>
        </a:p>
      </dgm:t>
    </dgm:pt>
    <dgm:pt modelId="{90DC4F74-6C47-4BB0-91BA-5A5DFB6C4CB6}" type="sibTrans" cxnId="{748DE0ED-28D0-47DA-8D71-6ACB0791C0A5}">
      <dgm:prSet/>
      <dgm:spPr/>
      <dgm:t>
        <a:bodyPr/>
        <a:lstStyle/>
        <a:p>
          <a:endParaRPr lang="en-US"/>
        </a:p>
      </dgm:t>
    </dgm:pt>
    <dgm:pt modelId="{FEEBCBED-1190-48CA-AB4F-7681B9598B6C}">
      <dgm:prSet/>
      <dgm:spPr/>
      <dgm:t>
        <a:bodyPr/>
        <a:lstStyle/>
        <a:p>
          <a:pPr rtl="0"/>
          <a:r>
            <a:rPr lang="en-US" dirty="0" smtClean="0"/>
            <a:t>HUBZone Small Business – 3%</a:t>
          </a:r>
          <a:endParaRPr lang="en-US" dirty="0"/>
        </a:p>
      </dgm:t>
    </dgm:pt>
    <dgm:pt modelId="{2CB69860-6F6D-4D91-8319-51C4EFE68017}" type="parTrans" cxnId="{F22CBF39-61D2-4E1F-9603-1BA13CE53201}">
      <dgm:prSet/>
      <dgm:spPr/>
      <dgm:t>
        <a:bodyPr/>
        <a:lstStyle/>
        <a:p>
          <a:endParaRPr lang="en-US"/>
        </a:p>
      </dgm:t>
    </dgm:pt>
    <dgm:pt modelId="{1D2CF9E8-50B5-4A02-ACB2-0319549F466B}" type="sibTrans" cxnId="{F22CBF39-61D2-4E1F-9603-1BA13CE53201}">
      <dgm:prSet/>
      <dgm:spPr/>
      <dgm:t>
        <a:bodyPr/>
        <a:lstStyle/>
        <a:p>
          <a:endParaRPr lang="en-US"/>
        </a:p>
      </dgm:t>
    </dgm:pt>
    <dgm:pt modelId="{92CAB73E-A5CB-4EDF-B205-B31C4B6551F4}">
      <dgm:prSet/>
      <dgm:spPr/>
      <dgm:t>
        <a:bodyPr/>
        <a:lstStyle/>
        <a:p>
          <a:pPr rtl="0"/>
          <a:r>
            <a:rPr lang="en-US" dirty="0" smtClean="0"/>
            <a:t>Veteran-Owned Small Business (VOSB) - 3%</a:t>
          </a:r>
          <a:endParaRPr lang="en-US" dirty="0"/>
        </a:p>
      </dgm:t>
    </dgm:pt>
    <dgm:pt modelId="{2CDCC030-2A8E-48D9-A307-DB1347F3850F}" type="parTrans" cxnId="{65CFDC3F-F9EB-4FD5-95E2-C2F3F5DA0267}">
      <dgm:prSet/>
      <dgm:spPr/>
      <dgm:t>
        <a:bodyPr/>
        <a:lstStyle/>
        <a:p>
          <a:endParaRPr lang="en-US"/>
        </a:p>
      </dgm:t>
    </dgm:pt>
    <dgm:pt modelId="{9646D884-36C7-4027-9122-DDC18C0C49D2}" type="sibTrans" cxnId="{65CFDC3F-F9EB-4FD5-95E2-C2F3F5DA0267}">
      <dgm:prSet/>
      <dgm:spPr/>
      <dgm:t>
        <a:bodyPr/>
        <a:lstStyle/>
        <a:p>
          <a:endParaRPr lang="en-US"/>
        </a:p>
      </dgm:t>
    </dgm:pt>
    <dgm:pt modelId="{893B5F72-AF1E-4560-8679-90737DF14B58}" type="pres">
      <dgm:prSet presAssocID="{406446C6-CBE0-40D1-A026-669A6E6106C0}" presName="linear" presStyleCnt="0">
        <dgm:presLayoutVars>
          <dgm:animLvl val="lvl"/>
          <dgm:resizeHandles val="exact"/>
        </dgm:presLayoutVars>
      </dgm:prSet>
      <dgm:spPr/>
      <dgm:t>
        <a:bodyPr/>
        <a:lstStyle/>
        <a:p>
          <a:endParaRPr lang="en-US"/>
        </a:p>
      </dgm:t>
    </dgm:pt>
    <dgm:pt modelId="{4114303F-5368-49D3-8004-54C87FCA88F5}" type="pres">
      <dgm:prSet presAssocID="{F62187D9-D561-4082-A619-03C034D1B409}" presName="parentText" presStyleLbl="node1" presStyleIdx="0" presStyleCnt="5" custLinFactY="-88816" custLinFactNeighborX="-926" custLinFactNeighborY="-100000">
        <dgm:presLayoutVars>
          <dgm:chMax val="0"/>
          <dgm:bulletEnabled val="1"/>
        </dgm:presLayoutVars>
      </dgm:prSet>
      <dgm:spPr/>
      <dgm:t>
        <a:bodyPr/>
        <a:lstStyle/>
        <a:p>
          <a:endParaRPr lang="en-US"/>
        </a:p>
      </dgm:t>
    </dgm:pt>
    <dgm:pt modelId="{6D2B1128-6920-4C88-A9C8-F5CE9863552F}" type="pres">
      <dgm:prSet presAssocID="{27490E94-705E-4E8E-A815-77B2E3361EEE}" presName="spacer" presStyleCnt="0"/>
      <dgm:spPr/>
    </dgm:pt>
    <dgm:pt modelId="{BA7ECC53-85D4-465A-B577-8E3C0552ECE0}" type="pres">
      <dgm:prSet presAssocID="{7D932A57-F4C7-45F3-BBAE-6FE013A1AF32}" presName="parentText" presStyleLbl="node1" presStyleIdx="1" presStyleCnt="5" custLinFactY="-37051" custLinFactNeighborX="-926" custLinFactNeighborY="-100000">
        <dgm:presLayoutVars>
          <dgm:chMax val="0"/>
          <dgm:bulletEnabled val="1"/>
        </dgm:presLayoutVars>
      </dgm:prSet>
      <dgm:spPr/>
      <dgm:t>
        <a:bodyPr/>
        <a:lstStyle/>
        <a:p>
          <a:endParaRPr lang="en-US"/>
        </a:p>
      </dgm:t>
    </dgm:pt>
    <dgm:pt modelId="{ACA947D4-3DA8-4097-8BAC-749568C70FD6}" type="pres">
      <dgm:prSet presAssocID="{3EF32FDA-BDC4-4685-BD44-107C72DDDFD3}" presName="spacer" presStyleCnt="0"/>
      <dgm:spPr/>
    </dgm:pt>
    <dgm:pt modelId="{03E17AEC-3F7F-4313-BABE-A6D2EC37DE07}" type="pres">
      <dgm:prSet presAssocID="{A15A0984-E566-4DF8-911B-8B38BEC44412}" presName="parentText" presStyleLbl="node1" presStyleIdx="2" presStyleCnt="5" custLinFactY="-25365" custLinFactNeighborX="-463" custLinFactNeighborY="-100000">
        <dgm:presLayoutVars>
          <dgm:chMax val="0"/>
          <dgm:bulletEnabled val="1"/>
        </dgm:presLayoutVars>
      </dgm:prSet>
      <dgm:spPr/>
      <dgm:t>
        <a:bodyPr/>
        <a:lstStyle/>
        <a:p>
          <a:endParaRPr lang="en-US"/>
        </a:p>
      </dgm:t>
    </dgm:pt>
    <dgm:pt modelId="{38997AC1-21FE-4894-9B74-FE023201EF7F}" type="pres">
      <dgm:prSet presAssocID="{90DC4F74-6C47-4BB0-91BA-5A5DFB6C4CB6}" presName="spacer" presStyleCnt="0"/>
      <dgm:spPr/>
    </dgm:pt>
    <dgm:pt modelId="{FFDBC5B5-C476-4243-9B21-C7E9AF688BEE}" type="pres">
      <dgm:prSet presAssocID="{FEEBCBED-1190-48CA-AB4F-7681B9598B6C}" presName="parentText" presStyleLbl="node1" presStyleIdx="3" presStyleCnt="5" custLinFactY="-22863" custLinFactNeighborX="926" custLinFactNeighborY="-100000">
        <dgm:presLayoutVars>
          <dgm:chMax val="0"/>
          <dgm:bulletEnabled val="1"/>
        </dgm:presLayoutVars>
      </dgm:prSet>
      <dgm:spPr/>
      <dgm:t>
        <a:bodyPr/>
        <a:lstStyle/>
        <a:p>
          <a:endParaRPr lang="en-US"/>
        </a:p>
      </dgm:t>
    </dgm:pt>
    <dgm:pt modelId="{CFAD0AB1-67C6-4673-9AEA-2119747CCAAE}" type="pres">
      <dgm:prSet presAssocID="{1D2CF9E8-50B5-4A02-ACB2-0319549F466B}" presName="spacer" presStyleCnt="0"/>
      <dgm:spPr/>
    </dgm:pt>
    <dgm:pt modelId="{EB74BE5F-0B07-4F78-8215-C89707F184DA}" type="pres">
      <dgm:prSet presAssocID="{92CAB73E-A5CB-4EDF-B205-B31C4B6551F4}" presName="parentText" presStyleLbl="node1" presStyleIdx="4" presStyleCnt="5" custLinFactY="-15769" custLinFactNeighborX="-926" custLinFactNeighborY="-100000">
        <dgm:presLayoutVars>
          <dgm:chMax val="0"/>
          <dgm:bulletEnabled val="1"/>
        </dgm:presLayoutVars>
      </dgm:prSet>
      <dgm:spPr/>
      <dgm:t>
        <a:bodyPr/>
        <a:lstStyle/>
        <a:p>
          <a:endParaRPr lang="en-US"/>
        </a:p>
      </dgm:t>
    </dgm:pt>
  </dgm:ptLst>
  <dgm:cxnLst>
    <dgm:cxn modelId="{88250F18-EC28-489F-B2E1-3C9951D18570}" type="presOf" srcId="{7D932A57-F4C7-45F3-BBAE-6FE013A1AF32}" destId="{BA7ECC53-85D4-465A-B577-8E3C0552ECE0}" srcOrd="0" destOrd="0" presId="urn:microsoft.com/office/officeart/2005/8/layout/vList2"/>
    <dgm:cxn modelId="{AF33A266-F58F-4593-9D6A-7D9DDBC574DF}" type="presOf" srcId="{A15A0984-E566-4DF8-911B-8B38BEC44412}" destId="{03E17AEC-3F7F-4313-BABE-A6D2EC37DE07}" srcOrd="0" destOrd="0" presId="urn:microsoft.com/office/officeart/2005/8/layout/vList2"/>
    <dgm:cxn modelId="{369C5DE2-A964-4CEB-9CCB-F35D929EA2CD}" type="presOf" srcId="{406446C6-CBE0-40D1-A026-669A6E6106C0}" destId="{893B5F72-AF1E-4560-8679-90737DF14B58}" srcOrd="0" destOrd="0" presId="urn:microsoft.com/office/officeart/2005/8/layout/vList2"/>
    <dgm:cxn modelId="{ABBDDFAD-3E9B-4396-A15C-94B604BEAC4C}" type="presOf" srcId="{FEEBCBED-1190-48CA-AB4F-7681B9598B6C}" destId="{FFDBC5B5-C476-4243-9B21-C7E9AF688BEE}" srcOrd="0" destOrd="0" presId="urn:microsoft.com/office/officeart/2005/8/layout/vList2"/>
    <dgm:cxn modelId="{1A854C3E-19C5-4074-89B1-F126AE755B58}" type="presOf" srcId="{F62187D9-D561-4082-A619-03C034D1B409}" destId="{4114303F-5368-49D3-8004-54C87FCA88F5}" srcOrd="0" destOrd="0" presId="urn:microsoft.com/office/officeart/2005/8/layout/vList2"/>
    <dgm:cxn modelId="{F22CBF39-61D2-4E1F-9603-1BA13CE53201}" srcId="{406446C6-CBE0-40D1-A026-669A6E6106C0}" destId="{FEEBCBED-1190-48CA-AB4F-7681B9598B6C}" srcOrd="3" destOrd="0" parTransId="{2CB69860-6F6D-4D91-8319-51C4EFE68017}" sibTransId="{1D2CF9E8-50B5-4A02-ACB2-0319549F466B}"/>
    <dgm:cxn modelId="{748DE0ED-28D0-47DA-8D71-6ACB0791C0A5}" srcId="{406446C6-CBE0-40D1-A026-669A6E6106C0}" destId="{A15A0984-E566-4DF8-911B-8B38BEC44412}" srcOrd="2" destOrd="0" parTransId="{D71A5E0C-A3A5-466A-8DA5-1CC9F79E662B}" sibTransId="{90DC4F74-6C47-4BB0-91BA-5A5DFB6C4CB6}"/>
    <dgm:cxn modelId="{65CFDC3F-F9EB-4FD5-95E2-C2F3F5DA0267}" srcId="{406446C6-CBE0-40D1-A026-669A6E6106C0}" destId="{92CAB73E-A5CB-4EDF-B205-B31C4B6551F4}" srcOrd="4" destOrd="0" parTransId="{2CDCC030-2A8E-48D9-A307-DB1347F3850F}" sibTransId="{9646D884-36C7-4027-9122-DDC18C0C49D2}"/>
    <dgm:cxn modelId="{E333C847-A923-47D3-A31D-0C84D560AB7B}" srcId="{406446C6-CBE0-40D1-A026-669A6E6106C0}" destId="{7D932A57-F4C7-45F3-BBAE-6FE013A1AF32}" srcOrd="1" destOrd="0" parTransId="{18E1DE69-3C04-4BE2-B382-1747703C6018}" sibTransId="{3EF32FDA-BDC4-4685-BD44-107C72DDDFD3}"/>
    <dgm:cxn modelId="{584CDDEE-4145-4945-86E5-5205A1D01E09}" type="presOf" srcId="{92CAB73E-A5CB-4EDF-B205-B31C4B6551F4}" destId="{EB74BE5F-0B07-4F78-8215-C89707F184DA}" srcOrd="0" destOrd="0" presId="urn:microsoft.com/office/officeart/2005/8/layout/vList2"/>
    <dgm:cxn modelId="{F7F7E8F7-A031-4491-BB22-0DF8AA18CB74}" srcId="{406446C6-CBE0-40D1-A026-669A6E6106C0}" destId="{F62187D9-D561-4082-A619-03C034D1B409}" srcOrd="0" destOrd="0" parTransId="{CACF9F30-0625-4161-BB8B-F2DDF0F95ACC}" sibTransId="{27490E94-705E-4E8E-A815-77B2E3361EEE}"/>
    <dgm:cxn modelId="{C2790DC6-158D-4388-A65A-D630E53D90F1}" type="presParOf" srcId="{893B5F72-AF1E-4560-8679-90737DF14B58}" destId="{4114303F-5368-49D3-8004-54C87FCA88F5}" srcOrd="0" destOrd="0" presId="urn:microsoft.com/office/officeart/2005/8/layout/vList2"/>
    <dgm:cxn modelId="{13B48D4D-9F8E-4F85-A6D5-B656DB5C3502}" type="presParOf" srcId="{893B5F72-AF1E-4560-8679-90737DF14B58}" destId="{6D2B1128-6920-4C88-A9C8-F5CE9863552F}" srcOrd="1" destOrd="0" presId="urn:microsoft.com/office/officeart/2005/8/layout/vList2"/>
    <dgm:cxn modelId="{50E90184-4283-4323-A611-A3AF507ECA04}" type="presParOf" srcId="{893B5F72-AF1E-4560-8679-90737DF14B58}" destId="{BA7ECC53-85D4-465A-B577-8E3C0552ECE0}" srcOrd="2" destOrd="0" presId="urn:microsoft.com/office/officeart/2005/8/layout/vList2"/>
    <dgm:cxn modelId="{186B8913-3FB3-494A-8EA2-E3D4C146612E}" type="presParOf" srcId="{893B5F72-AF1E-4560-8679-90737DF14B58}" destId="{ACA947D4-3DA8-4097-8BAC-749568C70FD6}" srcOrd="3" destOrd="0" presId="urn:microsoft.com/office/officeart/2005/8/layout/vList2"/>
    <dgm:cxn modelId="{7AA095D9-7A37-4C37-A8C9-14E27DC7848A}" type="presParOf" srcId="{893B5F72-AF1E-4560-8679-90737DF14B58}" destId="{03E17AEC-3F7F-4313-BABE-A6D2EC37DE07}" srcOrd="4" destOrd="0" presId="urn:microsoft.com/office/officeart/2005/8/layout/vList2"/>
    <dgm:cxn modelId="{5C3F4DEF-414A-4400-93F1-5DE129402786}" type="presParOf" srcId="{893B5F72-AF1E-4560-8679-90737DF14B58}" destId="{38997AC1-21FE-4894-9B74-FE023201EF7F}" srcOrd="5" destOrd="0" presId="urn:microsoft.com/office/officeart/2005/8/layout/vList2"/>
    <dgm:cxn modelId="{17C82F1E-7370-49E4-BB9B-B49695F7756B}" type="presParOf" srcId="{893B5F72-AF1E-4560-8679-90737DF14B58}" destId="{FFDBC5B5-C476-4243-9B21-C7E9AF688BEE}" srcOrd="6" destOrd="0" presId="urn:microsoft.com/office/officeart/2005/8/layout/vList2"/>
    <dgm:cxn modelId="{00BB5E48-EC25-4EC9-8619-DE4B2AD9219B}" type="presParOf" srcId="{893B5F72-AF1E-4560-8679-90737DF14B58}" destId="{CFAD0AB1-67C6-4673-9AEA-2119747CCAAE}" srcOrd="7" destOrd="0" presId="urn:microsoft.com/office/officeart/2005/8/layout/vList2"/>
    <dgm:cxn modelId="{3CDA2B66-92DE-411D-80AA-C82CA3EB65F1}" type="presParOf" srcId="{893B5F72-AF1E-4560-8679-90737DF14B58}" destId="{EB74BE5F-0B07-4F78-8215-C89707F184DA}"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19DF4B2-FB09-4F0C-8280-163BE68CAC2C}" type="doc">
      <dgm:prSet loTypeId="urn:microsoft.com/office/officeart/2005/8/layout/process4" loCatId="list" qsTypeId="urn:microsoft.com/office/officeart/2005/8/quickstyle/simple5" qsCatId="simple" csTypeId="urn:microsoft.com/office/officeart/2005/8/colors/accent2_2" csCatId="accent2" phldr="1"/>
      <dgm:spPr/>
      <dgm:t>
        <a:bodyPr/>
        <a:lstStyle/>
        <a:p>
          <a:endParaRPr lang="en-US"/>
        </a:p>
      </dgm:t>
    </dgm:pt>
    <dgm:pt modelId="{0D246CB5-DB5A-4C2D-828F-5CA972CD5593}">
      <dgm:prSet phldrT="[Text]"/>
      <dgm:spPr/>
      <dgm:t>
        <a:bodyPr/>
        <a:lstStyle/>
        <a:p>
          <a:r>
            <a:rPr lang="en-US" dirty="0" smtClean="0"/>
            <a:t>Does the government buy your product or service?</a:t>
          </a:r>
          <a:endParaRPr lang="en-US" dirty="0"/>
        </a:p>
      </dgm:t>
    </dgm:pt>
    <dgm:pt modelId="{9ED34D35-7906-42D5-AF9A-110049572F6B}" type="parTrans" cxnId="{E3CC4ABF-79CB-4B28-9626-725E83D10F22}">
      <dgm:prSet/>
      <dgm:spPr/>
      <dgm:t>
        <a:bodyPr/>
        <a:lstStyle/>
        <a:p>
          <a:endParaRPr lang="en-US"/>
        </a:p>
      </dgm:t>
    </dgm:pt>
    <dgm:pt modelId="{67218330-3768-40D0-9746-0617F18B432D}" type="sibTrans" cxnId="{E3CC4ABF-79CB-4B28-9626-725E83D10F22}">
      <dgm:prSet/>
      <dgm:spPr/>
      <dgm:t>
        <a:bodyPr/>
        <a:lstStyle/>
        <a:p>
          <a:endParaRPr lang="en-US"/>
        </a:p>
      </dgm:t>
    </dgm:pt>
    <dgm:pt modelId="{C041DE1D-910D-4EEA-B04E-481779E77BAB}">
      <dgm:prSet phldrT="[Text]"/>
      <dgm:spPr/>
      <dgm:t>
        <a:bodyPr/>
        <a:lstStyle/>
        <a:p>
          <a:r>
            <a:rPr lang="en-US" dirty="0" smtClean="0"/>
            <a:t>Are you prepared to follow the rules, read the solicitation packages, and complete the required paperwork?</a:t>
          </a:r>
          <a:endParaRPr lang="en-US" dirty="0"/>
        </a:p>
      </dgm:t>
    </dgm:pt>
    <dgm:pt modelId="{FAF5AAF6-B020-402F-A666-CAFEF8131B0D}" type="parTrans" cxnId="{C8B1B6AC-CBD3-4D81-861D-F301F0C8FA89}">
      <dgm:prSet/>
      <dgm:spPr/>
      <dgm:t>
        <a:bodyPr/>
        <a:lstStyle/>
        <a:p>
          <a:endParaRPr lang="en-US"/>
        </a:p>
      </dgm:t>
    </dgm:pt>
    <dgm:pt modelId="{308429DE-0FF0-4F28-AA2E-C3AE2DE8AFD9}" type="sibTrans" cxnId="{C8B1B6AC-CBD3-4D81-861D-F301F0C8FA89}">
      <dgm:prSet/>
      <dgm:spPr/>
      <dgm:t>
        <a:bodyPr/>
        <a:lstStyle/>
        <a:p>
          <a:endParaRPr lang="en-US"/>
        </a:p>
      </dgm:t>
    </dgm:pt>
    <dgm:pt modelId="{2C5F5D43-D2E8-40FB-B26D-C6158FB9EDEE}">
      <dgm:prSet phldrT="[Text]"/>
      <dgm:spPr/>
      <dgm:t>
        <a:bodyPr/>
        <a:lstStyle/>
        <a:p>
          <a:r>
            <a:rPr lang="en-US" dirty="0" smtClean="0"/>
            <a:t>Does Your Business Have Adequate financial preparation?</a:t>
          </a:r>
          <a:endParaRPr lang="en-US" dirty="0"/>
        </a:p>
      </dgm:t>
    </dgm:pt>
    <dgm:pt modelId="{91E4B208-540B-44B5-95EF-419F44B325FF}" type="parTrans" cxnId="{74836C70-3E23-44FD-A851-39E40E3CCD48}">
      <dgm:prSet/>
      <dgm:spPr/>
      <dgm:t>
        <a:bodyPr/>
        <a:lstStyle/>
        <a:p>
          <a:endParaRPr lang="en-US"/>
        </a:p>
      </dgm:t>
    </dgm:pt>
    <dgm:pt modelId="{8898B13F-22FD-400B-881B-7544D343F58A}" type="sibTrans" cxnId="{74836C70-3E23-44FD-A851-39E40E3CCD48}">
      <dgm:prSet/>
      <dgm:spPr/>
      <dgm:t>
        <a:bodyPr/>
        <a:lstStyle/>
        <a:p>
          <a:endParaRPr lang="en-US"/>
        </a:p>
      </dgm:t>
    </dgm:pt>
    <dgm:pt modelId="{6744E433-30B1-47AB-824B-547009D9A83D}" type="pres">
      <dgm:prSet presAssocID="{319DF4B2-FB09-4F0C-8280-163BE68CAC2C}" presName="Name0" presStyleCnt="0">
        <dgm:presLayoutVars>
          <dgm:dir/>
          <dgm:animLvl val="lvl"/>
          <dgm:resizeHandles val="exact"/>
        </dgm:presLayoutVars>
      </dgm:prSet>
      <dgm:spPr/>
      <dgm:t>
        <a:bodyPr/>
        <a:lstStyle/>
        <a:p>
          <a:endParaRPr lang="en-US"/>
        </a:p>
      </dgm:t>
    </dgm:pt>
    <dgm:pt modelId="{40554F7C-CF19-4B79-88AF-45E4B3A3E114}" type="pres">
      <dgm:prSet presAssocID="{2C5F5D43-D2E8-40FB-B26D-C6158FB9EDEE}" presName="boxAndChildren" presStyleCnt="0"/>
      <dgm:spPr/>
    </dgm:pt>
    <dgm:pt modelId="{C27825F0-8815-4041-AFD6-8E37673A069B}" type="pres">
      <dgm:prSet presAssocID="{2C5F5D43-D2E8-40FB-B26D-C6158FB9EDEE}" presName="parentTextBox" presStyleLbl="node1" presStyleIdx="0" presStyleCnt="3"/>
      <dgm:spPr/>
      <dgm:t>
        <a:bodyPr/>
        <a:lstStyle/>
        <a:p>
          <a:endParaRPr lang="en-US"/>
        </a:p>
      </dgm:t>
    </dgm:pt>
    <dgm:pt modelId="{D5000C5E-9584-4B77-A4EB-C78916459B93}" type="pres">
      <dgm:prSet presAssocID="{308429DE-0FF0-4F28-AA2E-C3AE2DE8AFD9}" presName="sp" presStyleCnt="0"/>
      <dgm:spPr/>
    </dgm:pt>
    <dgm:pt modelId="{115A13BD-C138-4C81-BDF1-0C5BD51E4930}" type="pres">
      <dgm:prSet presAssocID="{C041DE1D-910D-4EEA-B04E-481779E77BAB}" presName="arrowAndChildren" presStyleCnt="0"/>
      <dgm:spPr/>
    </dgm:pt>
    <dgm:pt modelId="{5D508E26-FA3F-4937-8408-F5993578EE28}" type="pres">
      <dgm:prSet presAssocID="{C041DE1D-910D-4EEA-B04E-481779E77BAB}" presName="parentTextArrow" presStyleLbl="node1" presStyleIdx="1" presStyleCnt="3"/>
      <dgm:spPr/>
      <dgm:t>
        <a:bodyPr/>
        <a:lstStyle/>
        <a:p>
          <a:endParaRPr lang="en-US"/>
        </a:p>
      </dgm:t>
    </dgm:pt>
    <dgm:pt modelId="{5EAD464C-CDD7-4766-9A5E-9DB03CF6B8E7}" type="pres">
      <dgm:prSet presAssocID="{67218330-3768-40D0-9746-0617F18B432D}" presName="sp" presStyleCnt="0"/>
      <dgm:spPr/>
    </dgm:pt>
    <dgm:pt modelId="{62B7E12F-A764-4700-BCB0-C5A6F1429E03}" type="pres">
      <dgm:prSet presAssocID="{0D246CB5-DB5A-4C2D-828F-5CA972CD5593}" presName="arrowAndChildren" presStyleCnt="0"/>
      <dgm:spPr/>
    </dgm:pt>
    <dgm:pt modelId="{BE78B011-5833-4CB8-9E24-BB990AF73D98}" type="pres">
      <dgm:prSet presAssocID="{0D246CB5-DB5A-4C2D-828F-5CA972CD5593}" presName="parentTextArrow" presStyleLbl="node1" presStyleIdx="2" presStyleCnt="3"/>
      <dgm:spPr/>
      <dgm:t>
        <a:bodyPr/>
        <a:lstStyle/>
        <a:p>
          <a:endParaRPr lang="en-US"/>
        </a:p>
      </dgm:t>
    </dgm:pt>
  </dgm:ptLst>
  <dgm:cxnLst>
    <dgm:cxn modelId="{74836C70-3E23-44FD-A851-39E40E3CCD48}" srcId="{319DF4B2-FB09-4F0C-8280-163BE68CAC2C}" destId="{2C5F5D43-D2E8-40FB-B26D-C6158FB9EDEE}" srcOrd="2" destOrd="0" parTransId="{91E4B208-540B-44B5-95EF-419F44B325FF}" sibTransId="{8898B13F-22FD-400B-881B-7544D343F58A}"/>
    <dgm:cxn modelId="{B858CA46-3586-48E4-8F83-1690B4C757C2}" type="presOf" srcId="{319DF4B2-FB09-4F0C-8280-163BE68CAC2C}" destId="{6744E433-30B1-47AB-824B-547009D9A83D}" srcOrd="0" destOrd="0" presId="urn:microsoft.com/office/officeart/2005/8/layout/process4"/>
    <dgm:cxn modelId="{FE817907-0CC2-4171-90EC-DE5A576BCCFD}" type="presOf" srcId="{2C5F5D43-D2E8-40FB-B26D-C6158FB9EDEE}" destId="{C27825F0-8815-4041-AFD6-8E37673A069B}" srcOrd="0" destOrd="0" presId="urn:microsoft.com/office/officeart/2005/8/layout/process4"/>
    <dgm:cxn modelId="{00F717F2-0E66-4ECC-8132-9453E5516563}" type="presOf" srcId="{C041DE1D-910D-4EEA-B04E-481779E77BAB}" destId="{5D508E26-FA3F-4937-8408-F5993578EE28}" srcOrd="0" destOrd="0" presId="urn:microsoft.com/office/officeart/2005/8/layout/process4"/>
    <dgm:cxn modelId="{E3CC4ABF-79CB-4B28-9626-725E83D10F22}" srcId="{319DF4B2-FB09-4F0C-8280-163BE68CAC2C}" destId="{0D246CB5-DB5A-4C2D-828F-5CA972CD5593}" srcOrd="0" destOrd="0" parTransId="{9ED34D35-7906-42D5-AF9A-110049572F6B}" sibTransId="{67218330-3768-40D0-9746-0617F18B432D}"/>
    <dgm:cxn modelId="{C8B1B6AC-CBD3-4D81-861D-F301F0C8FA89}" srcId="{319DF4B2-FB09-4F0C-8280-163BE68CAC2C}" destId="{C041DE1D-910D-4EEA-B04E-481779E77BAB}" srcOrd="1" destOrd="0" parTransId="{FAF5AAF6-B020-402F-A666-CAFEF8131B0D}" sibTransId="{308429DE-0FF0-4F28-AA2E-C3AE2DE8AFD9}"/>
    <dgm:cxn modelId="{666227EB-57D2-42EB-8ED4-4EDFD6900344}" type="presOf" srcId="{0D246CB5-DB5A-4C2D-828F-5CA972CD5593}" destId="{BE78B011-5833-4CB8-9E24-BB990AF73D98}" srcOrd="0" destOrd="0" presId="urn:microsoft.com/office/officeart/2005/8/layout/process4"/>
    <dgm:cxn modelId="{D1373530-2A56-48F5-9644-715C8338DA83}" type="presParOf" srcId="{6744E433-30B1-47AB-824B-547009D9A83D}" destId="{40554F7C-CF19-4B79-88AF-45E4B3A3E114}" srcOrd="0" destOrd="0" presId="urn:microsoft.com/office/officeart/2005/8/layout/process4"/>
    <dgm:cxn modelId="{2E8441CA-06C8-4F0B-815D-E64923953E9F}" type="presParOf" srcId="{40554F7C-CF19-4B79-88AF-45E4B3A3E114}" destId="{C27825F0-8815-4041-AFD6-8E37673A069B}" srcOrd="0" destOrd="0" presId="urn:microsoft.com/office/officeart/2005/8/layout/process4"/>
    <dgm:cxn modelId="{D05B7919-0449-459A-9C24-1382E7A0BD96}" type="presParOf" srcId="{6744E433-30B1-47AB-824B-547009D9A83D}" destId="{D5000C5E-9584-4B77-A4EB-C78916459B93}" srcOrd="1" destOrd="0" presId="urn:microsoft.com/office/officeart/2005/8/layout/process4"/>
    <dgm:cxn modelId="{7C2EF88E-0896-488F-A6E7-077940591173}" type="presParOf" srcId="{6744E433-30B1-47AB-824B-547009D9A83D}" destId="{115A13BD-C138-4C81-BDF1-0C5BD51E4930}" srcOrd="2" destOrd="0" presId="urn:microsoft.com/office/officeart/2005/8/layout/process4"/>
    <dgm:cxn modelId="{C618332A-1553-4283-9A6A-1069355E95AF}" type="presParOf" srcId="{115A13BD-C138-4C81-BDF1-0C5BD51E4930}" destId="{5D508E26-FA3F-4937-8408-F5993578EE28}" srcOrd="0" destOrd="0" presId="urn:microsoft.com/office/officeart/2005/8/layout/process4"/>
    <dgm:cxn modelId="{FFC9287F-4694-465F-834C-9437908765B5}" type="presParOf" srcId="{6744E433-30B1-47AB-824B-547009D9A83D}" destId="{5EAD464C-CDD7-4766-9A5E-9DB03CF6B8E7}" srcOrd="3" destOrd="0" presId="urn:microsoft.com/office/officeart/2005/8/layout/process4"/>
    <dgm:cxn modelId="{A3F17488-727C-4B9F-8878-9A3ACCEBF0D6}" type="presParOf" srcId="{6744E433-30B1-47AB-824B-547009D9A83D}" destId="{62B7E12F-A764-4700-BCB0-C5A6F1429E03}" srcOrd="4" destOrd="0" presId="urn:microsoft.com/office/officeart/2005/8/layout/process4"/>
    <dgm:cxn modelId="{AA4A8BEC-F62F-46AC-AC8A-480DD083A33B}" type="presParOf" srcId="{62B7E12F-A764-4700-BCB0-C5A6F1429E03}" destId="{BE78B011-5833-4CB8-9E24-BB990AF73D98}"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51FB55E-7756-4EB6-9653-4BADF238E1B2}" type="doc">
      <dgm:prSet loTypeId="urn:microsoft.com/office/officeart/2005/8/layout/matrix3" loCatId="matrix" qsTypeId="urn:microsoft.com/office/officeart/2005/8/quickstyle/simple1" qsCatId="simple" csTypeId="urn:microsoft.com/office/officeart/2005/8/colors/accent2_2" csCatId="accent2" phldr="1"/>
      <dgm:spPr/>
      <dgm:t>
        <a:bodyPr/>
        <a:lstStyle/>
        <a:p>
          <a:endParaRPr lang="en-US"/>
        </a:p>
      </dgm:t>
    </dgm:pt>
    <dgm:pt modelId="{CF4B3492-F5C2-4B42-B36A-67B67131FE20}">
      <dgm:prSet phldrT="[Text]"/>
      <dgm:spPr/>
      <dgm:t>
        <a:bodyPr/>
        <a:lstStyle/>
        <a:p>
          <a:r>
            <a:rPr lang="en-US" dirty="0" smtClean="0"/>
            <a:t>Urban -- census tracts</a:t>
          </a:r>
          <a:endParaRPr lang="en-US" dirty="0"/>
        </a:p>
      </dgm:t>
    </dgm:pt>
    <dgm:pt modelId="{0ACD2566-9371-4E63-B478-3CD4D96E4C91}" type="parTrans" cxnId="{A3FD6533-6BD4-4072-9E0F-1B8CCA7DD482}">
      <dgm:prSet/>
      <dgm:spPr/>
      <dgm:t>
        <a:bodyPr/>
        <a:lstStyle/>
        <a:p>
          <a:endParaRPr lang="en-US"/>
        </a:p>
      </dgm:t>
    </dgm:pt>
    <dgm:pt modelId="{D11EAC45-0F8E-48E2-808B-F2E4DEE0CE66}" type="sibTrans" cxnId="{A3FD6533-6BD4-4072-9E0F-1B8CCA7DD482}">
      <dgm:prSet/>
      <dgm:spPr/>
      <dgm:t>
        <a:bodyPr/>
        <a:lstStyle/>
        <a:p>
          <a:endParaRPr lang="en-US"/>
        </a:p>
      </dgm:t>
    </dgm:pt>
    <dgm:pt modelId="{CEF22401-AEBC-474C-B6FA-10EB5CA77F15}">
      <dgm:prSet/>
      <dgm:spPr/>
      <dgm:t>
        <a:bodyPr/>
        <a:lstStyle/>
        <a:p>
          <a:r>
            <a:rPr lang="en-US" dirty="0" smtClean="0"/>
            <a:t>Rural -- countywide</a:t>
          </a:r>
          <a:endParaRPr lang="en-US" dirty="0"/>
        </a:p>
      </dgm:t>
    </dgm:pt>
    <dgm:pt modelId="{6BC288FB-813B-4710-A3C1-8FFFD0016B39}" type="parTrans" cxnId="{AE20832C-E39B-4BEF-8DFA-A47E639F35DF}">
      <dgm:prSet/>
      <dgm:spPr/>
      <dgm:t>
        <a:bodyPr/>
        <a:lstStyle/>
        <a:p>
          <a:endParaRPr lang="en-US"/>
        </a:p>
      </dgm:t>
    </dgm:pt>
    <dgm:pt modelId="{65D1F864-08F5-4818-802F-50707AEBDDA6}" type="sibTrans" cxnId="{AE20832C-E39B-4BEF-8DFA-A47E639F35DF}">
      <dgm:prSet/>
      <dgm:spPr/>
      <dgm:t>
        <a:bodyPr/>
        <a:lstStyle/>
        <a:p>
          <a:endParaRPr lang="en-US"/>
        </a:p>
      </dgm:t>
    </dgm:pt>
    <dgm:pt modelId="{21244CFF-B2F5-4F74-AA0E-3AE76312494E}">
      <dgm:prSet/>
      <dgm:spPr/>
      <dgm:t>
        <a:bodyPr/>
        <a:lstStyle/>
        <a:p>
          <a:r>
            <a:rPr lang="en-US" dirty="0" smtClean="0"/>
            <a:t>All federally recognized Native American reservations</a:t>
          </a:r>
          <a:endParaRPr lang="en-US" dirty="0"/>
        </a:p>
      </dgm:t>
    </dgm:pt>
    <dgm:pt modelId="{08E6B64A-C336-49B0-8B75-0339AEB558C2}" type="parTrans" cxnId="{D39E98C7-B263-4CD2-B220-E664A6FC410C}">
      <dgm:prSet/>
      <dgm:spPr/>
      <dgm:t>
        <a:bodyPr/>
        <a:lstStyle/>
        <a:p>
          <a:endParaRPr lang="en-US"/>
        </a:p>
      </dgm:t>
    </dgm:pt>
    <dgm:pt modelId="{E00C7173-EEFB-47E6-B232-C8CF1482CF26}" type="sibTrans" cxnId="{D39E98C7-B263-4CD2-B220-E664A6FC410C}">
      <dgm:prSet/>
      <dgm:spPr/>
      <dgm:t>
        <a:bodyPr/>
        <a:lstStyle/>
        <a:p>
          <a:endParaRPr lang="en-US"/>
        </a:p>
      </dgm:t>
    </dgm:pt>
    <dgm:pt modelId="{FE08D5C4-C90B-4B12-9FB9-50F7B249C12F}">
      <dgm:prSet/>
      <dgm:spPr/>
      <dgm:t>
        <a:bodyPr/>
        <a:lstStyle/>
        <a:p>
          <a:r>
            <a:rPr lang="en-US" dirty="0" smtClean="0"/>
            <a:t>Closed Military facilities (BRAC)</a:t>
          </a:r>
          <a:endParaRPr lang="en-US" dirty="0"/>
        </a:p>
      </dgm:t>
    </dgm:pt>
    <dgm:pt modelId="{E839C2EE-7768-4C21-83A4-BCC51BE93ABF}" type="parTrans" cxnId="{F5BAB4F7-45A1-489E-8D25-4A8D96253F86}">
      <dgm:prSet/>
      <dgm:spPr/>
      <dgm:t>
        <a:bodyPr/>
        <a:lstStyle/>
        <a:p>
          <a:endParaRPr lang="en-US"/>
        </a:p>
      </dgm:t>
    </dgm:pt>
    <dgm:pt modelId="{92554791-2F11-4067-B628-7FD1A24B6CEF}" type="sibTrans" cxnId="{F5BAB4F7-45A1-489E-8D25-4A8D96253F86}">
      <dgm:prSet/>
      <dgm:spPr/>
      <dgm:t>
        <a:bodyPr/>
        <a:lstStyle/>
        <a:p>
          <a:endParaRPr lang="en-US"/>
        </a:p>
      </dgm:t>
    </dgm:pt>
    <dgm:pt modelId="{8178970B-96EB-4A18-ABDB-DC50A80CCD0C}" type="pres">
      <dgm:prSet presAssocID="{451FB55E-7756-4EB6-9653-4BADF238E1B2}" presName="matrix" presStyleCnt="0">
        <dgm:presLayoutVars>
          <dgm:chMax val="1"/>
          <dgm:dir/>
          <dgm:resizeHandles val="exact"/>
        </dgm:presLayoutVars>
      </dgm:prSet>
      <dgm:spPr/>
      <dgm:t>
        <a:bodyPr/>
        <a:lstStyle/>
        <a:p>
          <a:endParaRPr lang="en-US"/>
        </a:p>
      </dgm:t>
    </dgm:pt>
    <dgm:pt modelId="{8ED104F8-F8A9-4F1D-A176-1D6B8F077DED}" type="pres">
      <dgm:prSet presAssocID="{451FB55E-7756-4EB6-9653-4BADF238E1B2}" presName="diamond" presStyleLbl="bgShp" presStyleIdx="0" presStyleCnt="1"/>
      <dgm:spPr/>
    </dgm:pt>
    <dgm:pt modelId="{F2B88F4C-2942-4927-852D-1E0530CA188E}" type="pres">
      <dgm:prSet presAssocID="{451FB55E-7756-4EB6-9653-4BADF238E1B2}" presName="quad1" presStyleLbl="node1" presStyleIdx="0" presStyleCnt="4">
        <dgm:presLayoutVars>
          <dgm:chMax val="0"/>
          <dgm:chPref val="0"/>
          <dgm:bulletEnabled val="1"/>
        </dgm:presLayoutVars>
      </dgm:prSet>
      <dgm:spPr/>
      <dgm:t>
        <a:bodyPr/>
        <a:lstStyle/>
        <a:p>
          <a:endParaRPr lang="en-US"/>
        </a:p>
      </dgm:t>
    </dgm:pt>
    <dgm:pt modelId="{B36E1B20-5F5F-4F14-8F91-BD6BC6FCD4EF}" type="pres">
      <dgm:prSet presAssocID="{451FB55E-7756-4EB6-9653-4BADF238E1B2}" presName="quad2" presStyleLbl="node1" presStyleIdx="1" presStyleCnt="4">
        <dgm:presLayoutVars>
          <dgm:chMax val="0"/>
          <dgm:chPref val="0"/>
          <dgm:bulletEnabled val="1"/>
        </dgm:presLayoutVars>
      </dgm:prSet>
      <dgm:spPr/>
      <dgm:t>
        <a:bodyPr/>
        <a:lstStyle/>
        <a:p>
          <a:endParaRPr lang="en-US"/>
        </a:p>
      </dgm:t>
    </dgm:pt>
    <dgm:pt modelId="{68EDE39A-F724-4814-AA31-4238D5AF1726}" type="pres">
      <dgm:prSet presAssocID="{451FB55E-7756-4EB6-9653-4BADF238E1B2}" presName="quad3" presStyleLbl="node1" presStyleIdx="2" presStyleCnt="4">
        <dgm:presLayoutVars>
          <dgm:chMax val="0"/>
          <dgm:chPref val="0"/>
          <dgm:bulletEnabled val="1"/>
        </dgm:presLayoutVars>
      </dgm:prSet>
      <dgm:spPr/>
      <dgm:t>
        <a:bodyPr/>
        <a:lstStyle/>
        <a:p>
          <a:endParaRPr lang="en-US"/>
        </a:p>
      </dgm:t>
    </dgm:pt>
    <dgm:pt modelId="{6D69786D-52B2-4F2B-9943-FB57EBE6FB0E}" type="pres">
      <dgm:prSet presAssocID="{451FB55E-7756-4EB6-9653-4BADF238E1B2}" presName="quad4" presStyleLbl="node1" presStyleIdx="3" presStyleCnt="4">
        <dgm:presLayoutVars>
          <dgm:chMax val="0"/>
          <dgm:chPref val="0"/>
          <dgm:bulletEnabled val="1"/>
        </dgm:presLayoutVars>
      </dgm:prSet>
      <dgm:spPr/>
      <dgm:t>
        <a:bodyPr/>
        <a:lstStyle/>
        <a:p>
          <a:endParaRPr lang="en-US"/>
        </a:p>
      </dgm:t>
    </dgm:pt>
  </dgm:ptLst>
  <dgm:cxnLst>
    <dgm:cxn modelId="{9C741B7A-A35A-489B-90DB-4739351D6A3C}" type="presOf" srcId="{FE08D5C4-C90B-4B12-9FB9-50F7B249C12F}" destId="{6D69786D-52B2-4F2B-9943-FB57EBE6FB0E}" srcOrd="0" destOrd="0" presId="urn:microsoft.com/office/officeart/2005/8/layout/matrix3"/>
    <dgm:cxn modelId="{FBD1A218-0C3F-4B38-B90A-A8D79CCFABD3}" type="presOf" srcId="{CEF22401-AEBC-474C-B6FA-10EB5CA77F15}" destId="{B36E1B20-5F5F-4F14-8F91-BD6BC6FCD4EF}" srcOrd="0" destOrd="0" presId="urn:microsoft.com/office/officeart/2005/8/layout/matrix3"/>
    <dgm:cxn modelId="{D39E98C7-B263-4CD2-B220-E664A6FC410C}" srcId="{451FB55E-7756-4EB6-9653-4BADF238E1B2}" destId="{21244CFF-B2F5-4F74-AA0E-3AE76312494E}" srcOrd="2" destOrd="0" parTransId="{08E6B64A-C336-49B0-8B75-0339AEB558C2}" sibTransId="{E00C7173-EEFB-47E6-B232-C8CF1482CF26}"/>
    <dgm:cxn modelId="{FAF0BF75-B2E6-42B6-9308-62D5C12A0BBF}" type="presOf" srcId="{21244CFF-B2F5-4F74-AA0E-3AE76312494E}" destId="{68EDE39A-F724-4814-AA31-4238D5AF1726}" srcOrd="0" destOrd="0" presId="urn:microsoft.com/office/officeart/2005/8/layout/matrix3"/>
    <dgm:cxn modelId="{AE20832C-E39B-4BEF-8DFA-A47E639F35DF}" srcId="{451FB55E-7756-4EB6-9653-4BADF238E1B2}" destId="{CEF22401-AEBC-474C-B6FA-10EB5CA77F15}" srcOrd="1" destOrd="0" parTransId="{6BC288FB-813B-4710-A3C1-8FFFD0016B39}" sibTransId="{65D1F864-08F5-4818-802F-50707AEBDDA6}"/>
    <dgm:cxn modelId="{50D70AFF-4D40-45B1-AF19-5B14D817829F}" type="presOf" srcId="{451FB55E-7756-4EB6-9653-4BADF238E1B2}" destId="{8178970B-96EB-4A18-ABDB-DC50A80CCD0C}" srcOrd="0" destOrd="0" presId="urn:microsoft.com/office/officeart/2005/8/layout/matrix3"/>
    <dgm:cxn modelId="{982AB58E-EC01-4C0E-888F-3890ED44D152}" type="presOf" srcId="{CF4B3492-F5C2-4B42-B36A-67B67131FE20}" destId="{F2B88F4C-2942-4927-852D-1E0530CA188E}" srcOrd="0" destOrd="0" presId="urn:microsoft.com/office/officeart/2005/8/layout/matrix3"/>
    <dgm:cxn modelId="{F5BAB4F7-45A1-489E-8D25-4A8D96253F86}" srcId="{451FB55E-7756-4EB6-9653-4BADF238E1B2}" destId="{FE08D5C4-C90B-4B12-9FB9-50F7B249C12F}" srcOrd="3" destOrd="0" parTransId="{E839C2EE-7768-4C21-83A4-BCC51BE93ABF}" sibTransId="{92554791-2F11-4067-B628-7FD1A24B6CEF}"/>
    <dgm:cxn modelId="{A3FD6533-6BD4-4072-9E0F-1B8CCA7DD482}" srcId="{451FB55E-7756-4EB6-9653-4BADF238E1B2}" destId="{CF4B3492-F5C2-4B42-B36A-67B67131FE20}" srcOrd="0" destOrd="0" parTransId="{0ACD2566-9371-4E63-B478-3CD4D96E4C91}" sibTransId="{D11EAC45-0F8E-48E2-808B-F2E4DEE0CE66}"/>
    <dgm:cxn modelId="{660AA48D-F124-4B6A-83F4-98FB96A5A573}" type="presParOf" srcId="{8178970B-96EB-4A18-ABDB-DC50A80CCD0C}" destId="{8ED104F8-F8A9-4F1D-A176-1D6B8F077DED}" srcOrd="0" destOrd="0" presId="urn:microsoft.com/office/officeart/2005/8/layout/matrix3"/>
    <dgm:cxn modelId="{0AB2B419-6F10-465C-9880-004FBEB40614}" type="presParOf" srcId="{8178970B-96EB-4A18-ABDB-DC50A80CCD0C}" destId="{F2B88F4C-2942-4927-852D-1E0530CA188E}" srcOrd="1" destOrd="0" presId="urn:microsoft.com/office/officeart/2005/8/layout/matrix3"/>
    <dgm:cxn modelId="{08ABDF41-3EE0-4C69-8C87-53B92E3701B7}" type="presParOf" srcId="{8178970B-96EB-4A18-ABDB-DC50A80CCD0C}" destId="{B36E1B20-5F5F-4F14-8F91-BD6BC6FCD4EF}" srcOrd="2" destOrd="0" presId="urn:microsoft.com/office/officeart/2005/8/layout/matrix3"/>
    <dgm:cxn modelId="{30827B90-E5DF-4F86-89A4-210B79F0D23E}" type="presParOf" srcId="{8178970B-96EB-4A18-ABDB-DC50A80CCD0C}" destId="{68EDE39A-F724-4814-AA31-4238D5AF1726}" srcOrd="3" destOrd="0" presId="urn:microsoft.com/office/officeart/2005/8/layout/matrix3"/>
    <dgm:cxn modelId="{B8AC5D95-B14B-4112-B5ED-0B9F9A5C313F}" type="presParOf" srcId="{8178970B-96EB-4A18-ABDB-DC50A80CCD0C}" destId="{6D69786D-52B2-4F2B-9943-FB57EBE6FB0E}"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F0BBD35-56F5-4900-AB48-4CCA8CC81FB2}"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F9FA4BC5-4556-4AE1-8064-2946556BCF53}">
      <dgm:prSet phldrT="[Text]"/>
      <dgm:spPr/>
      <dgm:t>
        <a:bodyPr/>
        <a:lstStyle/>
        <a:p>
          <a:r>
            <a:rPr lang="en-US" b="1" dirty="0" smtClean="0"/>
            <a:t>Price evaluation preferences (10%) over non-small business in full and open competition </a:t>
          </a:r>
          <a:endParaRPr lang="en-US" dirty="0"/>
        </a:p>
      </dgm:t>
    </dgm:pt>
    <dgm:pt modelId="{44D2C1D8-32FD-4661-A194-5E4DAB0B218A}" type="parTrans" cxnId="{ABCDC81E-EF8D-4B6E-A83A-BF5863696D6A}">
      <dgm:prSet/>
      <dgm:spPr/>
      <dgm:t>
        <a:bodyPr/>
        <a:lstStyle/>
        <a:p>
          <a:endParaRPr lang="en-US"/>
        </a:p>
      </dgm:t>
    </dgm:pt>
    <dgm:pt modelId="{7C9E9DEF-0CBE-4881-A75F-613A370ACEB9}" type="sibTrans" cxnId="{ABCDC81E-EF8D-4B6E-A83A-BF5863696D6A}">
      <dgm:prSet/>
      <dgm:spPr/>
      <dgm:t>
        <a:bodyPr/>
        <a:lstStyle/>
        <a:p>
          <a:endParaRPr lang="en-US"/>
        </a:p>
      </dgm:t>
    </dgm:pt>
    <dgm:pt modelId="{F8D4B781-59D9-4A00-949E-878DC1441886}">
      <dgm:prSet/>
      <dgm:spPr/>
      <dgm:t>
        <a:bodyPr/>
        <a:lstStyle/>
        <a:p>
          <a:r>
            <a:rPr lang="en-US" b="1" dirty="0" smtClean="0"/>
            <a:t>Subcontracting Opportunities  </a:t>
          </a:r>
          <a:endParaRPr lang="en-US" dirty="0"/>
        </a:p>
      </dgm:t>
    </dgm:pt>
    <dgm:pt modelId="{30E9604B-CA2E-4A11-9C22-E2B62CCAAEAB}" type="parTrans" cxnId="{8BB6063C-A955-49B0-8400-9E62B3844542}">
      <dgm:prSet/>
      <dgm:spPr/>
      <dgm:t>
        <a:bodyPr/>
        <a:lstStyle/>
        <a:p>
          <a:endParaRPr lang="en-US"/>
        </a:p>
      </dgm:t>
    </dgm:pt>
    <dgm:pt modelId="{124C1B38-D0F6-4801-902B-AB1D4BA53B1E}" type="sibTrans" cxnId="{8BB6063C-A955-49B0-8400-9E62B3844542}">
      <dgm:prSet/>
      <dgm:spPr/>
      <dgm:t>
        <a:bodyPr/>
        <a:lstStyle/>
        <a:p>
          <a:endParaRPr lang="en-US"/>
        </a:p>
      </dgm:t>
    </dgm:pt>
    <dgm:pt modelId="{07ACCD18-414D-44DF-8CCD-52881ECC4B02}">
      <dgm:prSet/>
      <dgm:spPr/>
      <dgm:t>
        <a:bodyPr/>
        <a:lstStyle/>
        <a:p>
          <a:r>
            <a:rPr lang="en-US" b="1" dirty="0" smtClean="0"/>
            <a:t>Sole Source Contracts (rare)</a:t>
          </a:r>
          <a:endParaRPr lang="en-US" dirty="0"/>
        </a:p>
      </dgm:t>
    </dgm:pt>
    <dgm:pt modelId="{BA325428-CAE2-4556-B1E4-26832094F0CA}" type="parTrans" cxnId="{42AFEB36-FF89-46B0-BD6F-E630D079CA4A}">
      <dgm:prSet/>
      <dgm:spPr/>
      <dgm:t>
        <a:bodyPr/>
        <a:lstStyle/>
        <a:p>
          <a:endParaRPr lang="en-US"/>
        </a:p>
      </dgm:t>
    </dgm:pt>
    <dgm:pt modelId="{464BF129-54EE-4B4B-AD10-0BC1665C7C46}" type="sibTrans" cxnId="{42AFEB36-FF89-46B0-BD6F-E630D079CA4A}">
      <dgm:prSet/>
      <dgm:spPr/>
      <dgm:t>
        <a:bodyPr/>
        <a:lstStyle/>
        <a:p>
          <a:endParaRPr lang="en-US"/>
        </a:p>
      </dgm:t>
    </dgm:pt>
    <dgm:pt modelId="{36366006-5D19-4E5B-976E-0E7F2E5381D5}">
      <dgm:prSet/>
      <dgm:spPr/>
      <dgm:t>
        <a:bodyPr/>
        <a:lstStyle/>
        <a:p>
          <a:r>
            <a:rPr lang="en-US" b="1" dirty="0" smtClean="0"/>
            <a:t>Set-aside contracts</a:t>
          </a:r>
          <a:endParaRPr lang="en-US" dirty="0"/>
        </a:p>
      </dgm:t>
    </dgm:pt>
    <dgm:pt modelId="{FCA304FE-E1B5-4D38-A21B-739B8D63F152}" type="parTrans" cxnId="{E96EA3DC-6C8E-4851-ACE0-CFCDAD275CF1}">
      <dgm:prSet/>
      <dgm:spPr/>
      <dgm:t>
        <a:bodyPr/>
        <a:lstStyle/>
        <a:p>
          <a:endParaRPr lang="en-US"/>
        </a:p>
      </dgm:t>
    </dgm:pt>
    <dgm:pt modelId="{4BE15002-575E-4FB4-A7B6-363EEA2ED303}" type="sibTrans" cxnId="{E96EA3DC-6C8E-4851-ACE0-CFCDAD275CF1}">
      <dgm:prSet/>
      <dgm:spPr/>
      <dgm:t>
        <a:bodyPr/>
        <a:lstStyle/>
        <a:p>
          <a:endParaRPr lang="en-US"/>
        </a:p>
      </dgm:t>
    </dgm:pt>
    <dgm:pt modelId="{366A7E50-4930-4185-A9B8-E3DA63B29675}" type="pres">
      <dgm:prSet presAssocID="{7F0BBD35-56F5-4900-AB48-4CCA8CC81FB2}" presName="linear" presStyleCnt="0">
        <dgm:presLayoutVars>
          <dgm:animLvl val="lvl"/>
          <dgm:resizeHandles val="exact"/>
        </dgm:presLayoutVars>
      </dgm:prSet>
      <dgm:spPr/>
      <dgm:t>
        <a:bodyPr/>
        <a:lstStyle/>
        <a:p>
          <a:endParaRPr lang="en-US"/>
        </a:p>
      </dgm:t>
    </dgm:pt>
    <dgm:pt modelId="{6F3A32B5-9E4B-455E-9671-A0B89AAC6972}" type="pres">
      <dgm:prSet presAssocID="{F9FA4BC5-4556-4AE1-8064-2946556BCF53}" presName="parentText" presStyleLbl="node1" presStyleIdx="0" presStyleCnt="4">
        <dgm:presLayoutVars>
          <dgm:chMax val="0"/>
          <dgm:bulletEnabled val="1"/>
        </dgm:presLayoutVars>
      </dgm:prSet>
      <dgm:spPr/>
      <dgm:t>
        <a:bodyPr/>
        <a:lstStyle/>
        <a:p>
          <a:endParaRPr lang="en-US"/>
        </a:p>
      </dgm:t>
    </dgm:pt>
    <dgm:pt modelId="{B2EDCE28-29EE-4388-BCFE-D912534ADF64}" type="pres">
      <dgm:prSet presAssocID="{7C9E9DEF-0CBE-4881-A75F-613A370ACEB9}" presName="spacer" presStyleCnt="0"/>
      <dgm:spPr/>
    </dgm:pt>
    <dgm:pt modelId="{19E5177A-F8BB-48E9-9659-84DBD01B1D2A}" type="pres">
      <dgm:prSet presAssocID="{F8D4B781-59D9-4A00-949E-878DC1441886}" presName="parentText" presStyleLbl="node1" presStyleIdx="1" presStyleCnt="4">
        <dgm:presLayoutVars>
          <dgm:chMax val="0"/>
          <dgm:bulletEnabled val="1"/>
        </dgm:presLayoutVars>
      </dgm:prSet>
      <dgm:spPr/>
      <dgm:t>
        <a:bodyPr/>
        <a:lstStyle/>
        <a:p>
          <a:endParaRPr lang="en-US"/>
        </a:p>
      </dgm:t>
    </dgm:pt>
    <dgm:pt modelId="{34720848-EB84-454B-AC25-DD568093B53B}" type="pres">
      <dgm:prSet presAssocID="{124C1B38-D0F6-4801-902B-AB1D4BA53B1E}" presName="spacer" presStyleCnt="0"/>
      <dgm:spPr/>
    </dgm:pt>
    <dgm:pt modelId="{6D6B8BEC-3B9F-402E-9762-DDAB5DCC4251}" type="pres">
      <dgm:prSet presAssocID="{07ACCD18-414D-44DF-8CCD-52881ECC4B02}" presName="parentText" presStyleLbl="node1" presStyleIdx="2" presStyleCnt="4">
        <dgm:presLayoutVars>
          <dgm:chMax val="0"/>
          <dgm:bulletEnabled val="1"/>
        </dgm:presLayoutVars>
      </dgm:prSet>
      <dgm:spPr/>
      <dgm:t>
        <a:bodyPr/>
        <a:lstStyle/>
        <a:p>
          <a:endParaRPr lang="en-US"/>
        </a:p>
      </dgm:t>
    </dgm:pt>
    <dgm:pt modelId="{1739E1A8-F591-4431-88CB-DEB68355192F}" type="pres">
      <dgm:prSet presAssocID="{464BF129-54EE-4B4B-AD10-0BC1665C7C46}" presName="spacer" presStyleCnt="0"/>
      <dgm:spPr/>
    </dgm:pt>
    <dgm:pt modelId="{5C52BDAE-6D2A-49E5-82F0-CD7CDB57A5FD}" type="pres">
      <dgm:prSet presAssocID="{36366006-5D19-4E5B-976E-0E7F2E5381D5}" presName="parentText" presStyleLbl="node1" presStyleIdx="3" presStyleCnt="4">
        <dgm:presLayoutVars>
          <dgm:chMax val="0"/>
          <dgm:bulletEnabled val="1"/>
        </dgm:presLayoutVars>
      </dgm:prSet>
      <dgm:spPr/>
      <dgm:t>
        <a:bodyPr/>
        <a:lstStyle/>
        <a:p>
          <a:endParaRPr lang="en-US"/>
        </a:p>
      </dgm:t>
    </dgm:pt>
  </dgm:ptLst>
  <dgm:cxnLst>
    <dgm:cxn modelId="{E96EA3DC-6C8E-4851-ACE0-CFCDAD275CF1}" srcId="{7F0BBD35-56F5-4900-AB48-4CCA8CC81FB2}" destId="{36366006-5D19-4E5B-976E-0E7F2E5381D5}" srcOrd="3" destOrd="0" parTransId="{FCA304FE-E1B5-4D38-A21B-739B8D63F152}" sibTransId="{4BE15002-575E-4FB4-A7B6-363EEA2ED303}"/>
    <dgm:cxn modelId="{443DCB84-24DB-41CA-A55E-45C01C53F9D5}" type="presOf" srcId="{07ACCD18-414D-44DF-8CCD-52881ECC4B02}" destId="{6D6B8BEC-3B9F-402E-9762-DDAB5DCC4251}" srcOrd="0" destOrd="0" presId="urn:microsoft.com/office/officeart/2005/8/layout/vList2"/>
    <dgm:cxn modelId="{ABCDC81E-EF8D-4B6E-A83A-BF5863696D6A}" srcId="{7F0BBD35-56F5-4900-AB48-4CCA8CC81FB2}" destId="{F9FA4BC5-4556-4AE1-8064-2946556BCF53}" srcOrd="0" destOrd="0" parTransId="{44D2C1D8-32FD-4661-A194-5E4DAB0B218A}" sibTransId="{7C9E9DEF-0CBE-4881-A75F-613A370ACEB9}"/>
    <dgm:cxn modelId="{FBF1624C-7A99-4A72-876B-D606FE9477A8}" type="presOf" srcId="{F9FA4BC5-4556-4AE1-8064-2946556BCF53}" destId="{6F3A32B5-9E4B-455E-9671-A0B89AAC6972}" srcOrd="0" destOrd="0" presId="urn:microsoft.com/office/officeart/2005/8/layout/vList2"/>
    <dgm:cxn modelId="{EB397CFF-1B58-4099-BD96-BAEB3F520249}" type="presOf" srcId="{7F0BBD35-56F5-4900-AB48-4CCA8CC81FB2}" destId="{366A7E50-4930-4185-A9B8-E3DA63B29675}" srcOrd="0" destOrd="0" presId="urn:microsoft.com/office/officeart/2005/8/layout/vList2"/>
    <dgm:cxn modelId="{42AFEB36-FF89-46B0-BD6F-E630D079CA4A}" srcId="{7F0BBD35-56F5-4900-AB48-4CCA8CC81FB2}" destId="{07ACCD18-414D-44DF-8CCD-52881ECC4B02}" srcOrd="2" destOrd="0" parTransId="{BA325428-CAE2-4556-B1E4-26832094F0CA}" sibTransId="{464BF129-54EE-4B4B-AD10-0BC1665C7C46}"/>
    <dgm:cxn modelId="{8BB6063C-A955-49B0-8400-9E62B3844542}" srcId="{7F0BBD35-56F5-4900-AB48-4CCA8CC81FB2}" destId="{F8D4B781-59D9-4A00-949E-878DC1441886}" srcOrd="1" destOrd="0" parTransId="{30E9604B-CA2E-4A11-9C22-E2B62CCAAEAB}" sibTransId="{124C1B38-D0F6-4801-902B-AB1D4BA53B1E}"/>
    <dgm:cxn modelId="{FC95BC1D-AE0F-41F6-B7CE-BBB345A85526}" type="presOf" srcId="{F8D4B781-59D9-4A00-949E-878DC1441886}" destId="{19E5177A-F8BB-48E9-9659-84DBD01B1D2A}" srcOrd="0" destOrd="0" presId="urn:microsoft.com/office/officeart/2005/8/layout/vList2"/>
    <dgm:cxn modelId="{46A59BCD-98F2-4E90-9724-9EE052BC24E6}" type="presOf" srcId="{36366006-5D19-4E5B-976E-0E7F2E5381D5}" destId="{5C52BDAE-6D2A-49E5-82F0-CD7CDB57A5FD}" srcOrd="0" destOrd="0" presId="urn:microsoft.com/office/officeart/2005/8/layout/vList2"/>
    <dgm:cxn modelId="{A45E8F66-5AEC-4B67-8CF1-02D6D3D78723}" type="presParOf" srcId="{366A7E50-4930-4185-A9B8-E3DA63B29675}" destId="{6F3A32B5-9E4B-455E-9671-A0B89AAC6972}" srcOrd="0" destOrd="0" presId="urn:microsoft.com/office/officeart/2005/8/layout/vList2"/>
    <dgm:cxn modelId="{435A69E5-BC2D-4847-98DD-332ED41B0C43}" type="presParOf" srcId="{366A7E50-4930-4185-A9B8-E3DA63B29675}" destId="{B2EDCE28-29EE-4388-BCFE-D912534ADF64}" srcOrd="1" destOrd="0" presId="urn:microsoft.com/office/officeart/2005/8/layout/vList2"/>
    <dgm:cxn modelId="{23EA9807-0019-4B92-9BF4-F9ECCBC82485}" type="presParOf" srcId="{366A7E50-4930-4185-A9B8-E3DA63B29675}" destId="{19E5177A-F8BB-48E9-9659-84DBD01B1D2A}" srcOrd="2" destOrd="0" presId="urn:microsoft.com/office/officeart/2005/8/layout/vList2"/>
    <dgm:cxn modelId="{A67E59F6-D8B6-475F-8102-2A38C2EB14E4}" type="presParOf" srcId="{366A7E50-4930-4185-A9B8-E3DA63B29675}" destId="{34720848-EB84-454B-AC25-DD568093B53B}" srcOrd="3" destOrd="0" presId="urn:microsoft.com/office/officeart/2005/8/layout/vList2"/>
    <dgm:cxn modelId="{8C0D77F9-FFCF-4451-9305-B5EAC8007A48}" type="presParOf" srcId="{366A7E50-4930-4185-A9B8-E3DA63B29675}" destId="{6D6B8BEC-3B9F-402E-9762-DDAB5DCC4251}" srcOrd="4" destOrd="0" presId="urn:microsoft.com/office/officeart/2005/8/layout/vList2"/>
    <dgm:cxn modelId="{D80430EF-E30C-4A85-B77C-209BE5B7C4F0}" type="presParOf" srcId="{366A7E50-4930-4185-A9B8-E3DA63B29675}" destId="{1739E1A8-F591-4431-88CB-DEB68355192F}" srcOrd="5" destOrd="0" presId="urn:microsoft.com/office/officeart/2005/8/layout/vList2"/>
    <dgm:cxn modelId="{E65D74F3-A407-47F5-B3F6-281438CCD806}" type="presParOf" srcId="{366A7E50-4930-4185-A9B8-E3DA63B29675}" destId="{5C52BDAE-6D2A-49E5-82F0-CD7CDB57A5FD}"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42FABE6-BC48-4E18-AF46-53F3F0136CD4}" type="doc">
      <dgm:prSet loTypeId="urn:microsoft.com/office/officeart/2005/8/layout/vProcess5" loCatId="process" qsTypeId="urn:microsoft.com/office/officeart/2005/8/quickstyle/simple1" qsCatId="simple" csTypeId="urn:microsoft.com/office/officeart/2005/8/colors/accent2_2" csCatId="accent2" phldr="1"/>
      <dgm:spPr/>
      <dgm:t>
        <a:bodyPr/>
        <a:lstStyle/>
        <a:p>
          <a:endParaRPr lang="en-US"/>
        </a:p>
      </dgm:t>
    </dgm:pt>
    <dgm:pt modelId="{608770D6-70AC-43D7-9221-7CC2B8986451}">
      <dgm:prSet phldrT="[Text]"/>
      <dgm:spPr/>
      <dgm:t>
        <a:bodyPr/>
        <a:lstStyle/>
        <a:p>
          <a:r>
            <a:rPr lang="en-US" b="1" dirty="0" smtClean="0"/>
            <a:t>Must be a small business </a:t>
          </a:r>
          <a:endParaRPr lang="en-US" dirty="0"/>
        </a:p>
      </dgm:t>
    </dgm:pt>
    <dgm:pt modelId="{CC0463F6-FE4E-4F8C-B7FC-4BD416721A8B}" type="parTrans" cxnId="{C346FDA6-5826-4DAC-BD48-46F397AD1738}">
      <dgm:prSet/>
      <dgm:spPr/>
      <dgm:t>
        <a:bodyPr/>
        <a:lstStyle/>
        <a:p>
          <a:endParaRPr lang="en-US"/>
        </a:p>
      </dgm:t>
    </dgm:pt>
    <dgm:pt modelId="{5FF079C5-1CF0-4DB3-9A2D-B343C0CB79CC}" type="sibTrans" cxnId="{C346FDA6-5826-4DAC-BD48-46F397AD1738}">
      <dgm:prSet/>
      <dgm:spPr/>
      <dgm:t>
        <a:bodyPr/>
        <a:lstStyle/>
        <a:p>
          <a:endParaRPr lang="en-US"/>
        </a:p>
      </dgm:t>
    </dgm:pt>
    <dgm:pt modelId="{99658CFC-6217-4309-A65E-FA2B23C04535}">
      <dgm:prSet/>
      <dgm:spPr/>
      <dgm:t>
        <a:bodyPr/>
        <a:lstStyle/>
        <a:p>
          <a:r>
            <a:rPr lang="en-US" b="1" smtClean="0"/>
            <a:t>Principal office must be located in a HUBZone </a:t>
          </a:r>
          <a:endParaRPr lang="en-US"/>
        </a:p>
      </dgm:t>
    </dgm:pt>
    <dgm:pt modelId="{6AE313C9-773A-47A4-8BE1-D833DBA71CBB}" type="parTrans" cxnId="{BE0D0980-29D6-4580-AC91-7986F2BBB7F0}">
      <dgm:prSet/>
      <dgm:spPr/>
      <dgm:t>
        <a:bodyPr/>
        <a:lstStyle/>
        <a:p>
          <a:endParaRPr lang="en-US"/>
        </a:p>
      </dgm:t>
    </dgm:pt>
    <dgm:pt modelId="{0A854628-5610-4610-B70F-2C56DC34CABC}" type="sibTrans" cxnId="{BE0D0980-29D6-4580-AC91-7986F2BBB7F0}">
      <dgm:prSet/>
      <dgm:spPr/>
      <dgm:t>
        <a:bodyPr/>
        <a:lstStyle/>
        <a:p>
          <a:endParaRPr lang="en-US"/>
        </a:p>
      </dgm:t>
    </dgm:pt>
    <dgm:pt modelId="{4F814293-0275-4A55-89D9-16CAC683C3AD}">
      <dgm:prSet/>
      <dgm:spPr/>
      <dgm:t>
        <a:bodyPr/>
        <a:lstStyle/>
        <a:p>
          <a:r>
            <a:rPr lang="en-US" b="1" smtClean="0"/>
            <a:t>At least 35% of the employees must reside in HUBZone  </a:t>
          </a:r>
          <a:endParaRPr lang="en-US"/>
        </a:p>
      </dgm:t>
    </dgm:pt>
    <dgm:pt modelId="{60EE4B09-C319-458D-85B1-97B70E180848}" type="parTrans" cxnId="{6D3F8309-4652-41E7-8B42-3EB68DE907F5}">
      <dgm:prSet/>
      <dgm:spPr/>
      <dgm:t>
        <a:bodyPr/>
        <a:lstStyle/>
        <a:p>
          <a:endParaRPr lang="en-US"/>
        </a:p>
      </dgm:t>
    </dgm:pt>
    <dgm:pt modelId="{35DB311F-BE42-4402-BAE6-D5238C3D9401}" type="sibTrans" cxnId="{6D3F8309-4652-41E7-8B42-3EB68DE907F5}">
      <dgm:prSet/>
      <dgm:spPr/>
      <dgm:t>
        <a:bodyPr/>
        <a:lstStyle/>
        <a:p>
          <a:endParaRPr lang="en-US"/>
        </a:p>
      </dgm:t>
    </dgm:pt>
    <dgm:pt modelId="{21757109-0F06-42B7-B3F8-E60BC78C40BA}">
      <dgm:prSet/>
      <dgm:spPr/>
      <dgm:t>
        <a:bodyPr/>
        <a:lstStyle/>
        <a:p>
          <a:r>
            <a:rPr lang="en-US" b="1" smtClean="0"/>
            <a:t>Must be 51% owned &amp; controlled by U.S. citizens</a:t>
          </a:r>
          <a:endParaRPr lang="en-US"/>
        </a:p>
      </dgm:t>
    </dgm:pt>
    <dgm:pt modelId="{49E216E9-DF77-41CD-9D7F-7CBD38A094C9}" type="parTrans" cxnId="{70CA4B33-A008-4349-BB17-E71108553EEF}">
      <dgm:prSet/>
      <dgm:spPr/>
      <dgm:t>
        <a:bodyPr/>
        <a:lstStyle/>
        <a:p>
          <a:endParaRPr lang="en-US"/>
        </a:p>
      </dgm:t>
    </dgm:pt>
    <dgm:pt modelId="{8C720DD8-0E4A-46A1-8C48-539D39E72D7D}" type="sibTrans" cxnId="{70CA4B33-A008-4349-BB17-E71108553EEF}">
      <dgm:prSet/>
      <dgm:spPr/>
      <dgm:t>
        <a:bodyPr/>
        <a:lstStyle/>
        <a:p>
          <a:endParaRPr lang="en-US"/>
        </a:p>
      </dgm:t>
    </dgm:pt>
    <dgm:pt modelId="{9A52E787-B289-4B0F-B0DF-131FA39BE367}" type="pres">
      <dgm:prSet presAssocID="{442FABE6-BC48-4E18-AF46-53F3F0136CD4}" presName="outerComposite" presStyleCnt="0">
        <dgm:presLayoutVars>
          <dgm:chMax val="5"/>
          <dgm:dir/>
          <dgm:resizeHandles val="exact"/>
        </dgm:presLayoutVars>
      </dgm:prSet>
      <dgm:spPr/>
      <dgm:t>
        <a:bodyPr/>
        <a:lstStyle/>
        <a:p>
          <a:endParaRPr lang="en-US"/>
        </a:p>
      </dgm:t>
    </dgm:pt>
    <dgm:pt modelId="{4AA6DD84-DC6F-4CF1-A097-8B7C9F516F52}" type="pres">
      <dgm:prSet presAssocID="{442FABE6-BC48-4E18-AF46-53F3F0136CD4}" presName="dummyMaxCanvas" presStyleCnt="0">
        <dgm:presLayoutVars/>
      </dgm:prSet>
      <dgm:spPr/>
    </dgm:pt>
    <dgm:pt modelId="{E8A455C5-3F59-4402-A574-3F92308CC066}" type="pres">
      <dgm:prSet presAssocID="{442FABE6-BC48-4E18-AF46-53F3F0136CD4}" presName="FourNodes_1" presStyleLbl="node1" presStyleIdx="0" presStyleCnt="4">
        <dgm:presLayoutVars>
          <dgm:bulletEnabled val="1"/>
        </dgm:presLayoutVars>
      </dgm:prSet>
      <dgm:spPr/>
      <dgm:t>
        <a:bodyPr/>
        <a:lstStyle/>
        <a:p>
          <a:endParaRPr lang="en-US"/>
        </a:p>
      </dgm:t>
    </dgm:pt>
    <dgm:pt modelId="{04063B63-15AB-4981-9530-3F77144CE06A}" type="pres">
      <dgm:prSet presAssocID="{442FABE6-BC48-4E18-AF46-53F3F0136CD4}" presName="FourNodes_2" presStyleLbl="node1" presStyleIdx="1" presStyleCnt="4">
        <dgm:presLayoutVars>
          <dgm:bulletEnabled val="1"/>
        </dgm:presLayoutVars>
      </dgm:prSet>
      <dgm:spPr/>
      <dgm:t>
        <a:bodyPr/>
        <a:lstStyle/>
        <a:p>
          <a:endParaRPr lang="en-US"/>
        </a:p>
      </dgm:t>
    </dgm:pt>
    <dgm:pt modelId="{702C3C92-A337-474F-9D86-9C076D5CE57B}" type="pres">
      <dgm:prSet presAssocID="{442FABE6-BC48-4E18-AF46-53F3F0136CD4}" presName="FourNodes_3" presStyleLbl="node1" presStyleIdx="2" presStyleCnt="4">
        <dgm:presLayoutVars>
          <dgm:bulletEnabled val="1"/>
        </dgm:presLayoutVars>
      </dgm:prSet>
      <dgm:spPr/>
      <dgm:t>
        <a:bodyPr/>
        <a:lstStyle/>
        <a:p>
          <a:endParaRPr lang="en-US"/>
        </a:p>
      </dgm:t>
    </dgm:pt>
    <dgm:pt modelId="{4C5F0E01-1DF0-44F3-8851-84DB4A88E0C7}" type="pres">
      <dgm:prSet presAssocID="{442FABE6-BC48-4E18-AF46-53F3F0136CD4}" presName="FourNodes_4" presStyleLbl="node1" presStyleIdx="3" presStyleCnt="4">
        <dgm:presLayoutVars>
          <dgm:bulletEnabled val="1"/>
        </dgm:presLayoutVars>
      </dgm:prSet>
      <dgm:spPr/>
      <dgm:t>
        <a:bodyPr/>
        <a:lstStyle/>
        <a:p>
          <a:endParaRPr lang="en-US"/>
        </a:p>
      </dgm:t>
    </dgm:pt>
    <dgm:pt modelId="{BAF6B922-003B-4943-A6EB-FF8BA9C7D42C}" type="pres">
      <dgm:prSet presAssocID="{442FABE6-BC48-4E18-AF46-53F3F0136CD4}" presName="FourConn_1-2" presStyleLbl="fgAccFollowNode1" presStyleIdx="0" presStyleCnt="3">
        <dgm:presLayoutVars>
          <dgm:bulletEnabled val="1"/>
        </dgm:presLayoutVars>
      </dgm:prSet>
      <dgm:spPr/>
      <dgm:t>
        <a:bodyPr/>
        <a:lstStyle/>
        <a:p>
          <a:endParaRPr lang="en-US"/>
        </a:p>
      </dgm:t>
    </dgm:pt>
    <dgm:pt modelId="{522EB336-20A2-467C-956C-2426434F038B}" type="pres">
      <dgm:prSet presAssocID="{442FABE6-BC48-4E18-AF46-53F3F0136CD4}" presName="FourConn_2-3" presStyleLbl="fgAccFollowNode1" presStyleIdx="1" presStyleCnt="3">
        <dgm:presLayoutVars>
          <dgm:bulletEnabled val="1"/>
        </dgm:presLayoutVars>
      </dgm:prSet>
      <dgm:spPr/>
      <dgm:t>
        <a:bodyPr/>
        <a:lstStyle/>
        <a:p>
          <a:endParaRPr lang="en-US"/>
        </a:p>
      </dgm:t>
    </dgm:pt>
    <dgm:pt modelId="{7E6FEE15-4426-4E03-8827-1AF4AE4E7C1D}" type="pres">
      <dgm:prSet presAssocID="{442FABE6-BC48-4E18-AF46-53F3F0136CD4}" presName="FourConn_3-4" presStyleLbl="fgAccFollowNode1" presStyleIdx="2" presStyleCnt="3">
        <dgm:presLayoutVars>
          <dgm:bulletEnabled val="1"/>
        </dgm:presLayoutVars>
      </dgm:prSet>
      <dgm:spPr/>
      <dgm:t>
        <a:bodyPr/>
        <a:lstStyle/>
        <a:p>
          <a:endParaRPr lang="en-US"/>
        </a:p>
      </dgm:t>
    </dgm:pt>
    <dgm:pt modelId="{0087FEE5-C439-4E4B-992E-6AC1F60FE0BE}" type="pres">
      <dgm:prSet presAssocID="{442FABE6-BC48-4E18-AF46-53F3F0136CD4}" presName="FourNodes_1_text" presStyleLbl="node1" presStyleIdx="3" presStyleCnt="4">
        <dgm:presLayoutVars>
          <dgm:bulletEnabled val="1"/>
        </dgm:presLayoutVars>
      </dgm:prSet>
      <dgm:spPr/>
      <dgm:t>
        <a:bodyPr/>
        <a:lstStyle/>
        <a:p>
          <a:endParaRPr lang="en-US"/>
        </a:p>
      </dgm:t>
    </dgm:pt>
    <dgm:pt modelId="{A3BE5F00-416E-425A-8D49-09C1772B2660}" type="pres">
      <dgm:prSet presAssocID="{442FABE6-BC48-4E18-AF46-53F3F0136CD4}" presName="FourNodes_2_text" presStyleLbl="node1" presStyleIdx="3" presStyleCnt="4">
        <dgm:presLayoutVars>
          <dgm:bulletEnabled val="1"/>
        </dgm:presLayoutVars>
      </dgm:prSet>
      <dgm:spPr/>
      <dgm:t>
        <a:bodyPr/>
        <a:lstStyle/>
        <a:p>
          <a:endParaRPr lang="en-US"/>
        </a:p>
      </dgm:t>
    </dgm:pt>
    <dgm:pt modelId="{DFD760D3-8EFD-4B9C-9330-83B57896CE97}" type="pres">
      <dgm:prSet presAssocID="{442FABE6-BC48-4E18-AF46-53F3F0136CD4}" presName="FourNodes_3_text" presStyleLbl="node1" presStyleIdx="3" presStyleCnt="4">
        <dgm:presLayoutVars>
          <dgm:bulletEnabled val="1"/>
        </dgm:presLayoutVars>
      </dgm:prSet>
      <dgm:spPr/>
      <dgm:t>
        <a:bodyPr/>
        <a:lstStyle/>
        <a:p>
          <a:endParaRPr lang="en-US"/>
        </a:p>
      </dgm:t>
    </dgm:pt>
    <dgm:pt modelId="{BAE42520-A129-4A8A-B733-1BCED7621A6E}" type="pres">
      <dgm:prSet presAssocID="{442FABE6-BC48-4E18-AF46-53F3F0136CD4}" presName="FourNodes_4_text" presStyleLbl="node1" presStyleIdx="3" presStyleCnt="4">
        <dgm:presLayoutVars>
          <dgm:bulletEnabled val="1"/>
        </dgm:presLayoutVars>
      </dgm:prSet>
      <dgm:spPr/>
      <dgm:t>
        <a:bodyPr/>
        <a:lstStyle/>
        <a:p>
          <a:endParaRPr lang="en-US"/>
        </a:p>
      </dgm:t>
    </dgm:pt>
  </dgm:ptLst>
  <dgm:cxnLst>
    <dgm:cxn modelId="{6BC27DC9-8616-4895-A153-96368709DB01}" type="presOf" srcId="{4F814293-0275-4A55-89D9-16CAC683C3AD}" destId="{DFD760D3-8EFD-4B9C-9330-83B57896CE97}" srcOrd="1" destOrd="0" presId="urn:microsoft.com/office/officeart/2005/8/layout/vProcess5"/>
    <dgm:cxn modelId="{3E102955-75D0-425C-9FB3-C0BAFD0529FF}" type="presOf" srcId="{35DB311F-BE42-4402-BAE6-D5238C3D9401}" destId="{7E6FEE15-4426-4E03-8827-1AF4AE4E7C1D}" srcOrd="0" destOrd="0" presId="urn:microsoft.com/office/officeart/2005/8/layout/vProcess5"/>
    <dgm:cxn modelId="{63F99D1A-E9BA-4452-BE83-0135C776194B}" type="presOf" srcId="{21757109-0F06-42B7-B3F8-E60BC78C40BA}" destId="{4C5F0E01-1DF0-44F3-8851-84DB4A88E0C7}" srcOrd="0" destOrd="0" presId="urn:microsoft.com/office/officeart/2005/8/layout/vProcess5"/>
    <dgm:cxn modelId="{430845D7-DADC-42F1-B540-BA7795321FCC}" type="presOf" srcId="{99658CFC-6217-4309-A65E-FA2B23C04535}" destId="{04063B63-15AB-4981-9530-3F77144CE06A}" srcOrd="0" destOrd="0" presId="urn:microsoft.com/office/officeart/2005/8/layout/vProcess5"/>
    <dgm:cxn modelId="{F503FA2B-A0AD-4606-AF67-F15503AA2DA7}" type="presOf" srcId="{0A854628-5610-4610-B70F-2C56DC34CABC}" destId="{522EB336-20A2-467C-956C-2426434F038B}" srcOrd="0" destOrd="0" presId="urn:microsoft.com/office/officeart/2005/8/layout/vProcess5"/>
    <dgm:cxn modelId="{28C31795-6EFA-40D5-9B2E-867F1940731C}" type="presOf" srcId="{99658CFC-6217-4309-A65E-FA2B23C04535}" destId="{A3BE5F00-416E-425A-8D49-09C1772B2660}" srcOrd="1" destOrd="0" presId="urn:microsoft.com/office/officeart/2005/8/layout/vProcess5"/>
    <dgm:cxn modelId="{82D1E093-4CC1-444F-9AC0-B0078025AD16}" type="presOf" srcId="{5FF079C5-1CF0-4DB3-9A2D-B343C0CB79CC}" destId="{BAF6B922-003B-4943-A6EB-FF8BA9C7D42C}" srcOrd="0" destOrd="0" presId="urn:microsoft.com/office/officeart/2005/8/layout/vProcess5"/>
    <dgm:cxn modelId="{8F7C889D-3E97-4123-8E06-079A825D15FC}" type="presOf" srcId="{608770D6-70AC-43D7-9221-7CC2B8986451}" destId="{E8A455C5-3F59-4402-A574-3F92308CC066}" srcOrd="0" destOrd="0" presId="urn:microsoft.com/office/officeart/2005/8/layout/vProcess5"/>
    <dgm:cxn modelId="{C346FDA6-5826-4DAC-BD48-46F397AD1738}" srcId="{442FABE6-BC48-4E18-AF46-53F3F0136CD4}" destId="{608770D6-70AC-43D7-9221-7CC2B8986451}" srcOrd="0" destOrd="0" parTransId="{CC0463F6-FE4E-4F8C-B7FC-4BD416721A8B}" sibTransId="{5FF079C5-1CF0-4DB3-9A2D-B343C0CB79CC}"/>
    <dgm:cxn modelId="{BE0D0980-29D6-4580-AC91-7986F2BBB7F0}" srcId="{442FABE6-BC48-4E18-AF46-53F3F0136CD4}" destId="{99658CFC-6217-4309-A65E-FA2B23C04535}" srcOrd="1" destOrd="0" parTransId="{6AE313C9-773A-47A4-8BE1-D833DBA71CBB}" sibTransId="{0A854628-5610-4610-B70F-2C56DC34CABC}"/>
    <dgm:cxn modelId="{33CDC7B1-BD5E-4DAD-B122-F59F6C8254A8}" type="presOf" srcId="{442FABE6-BC48-4E18-AF46-53F3F0136CD4}" destId="{9A52E787-B289-4B0F-B0DF-131FA39BE367}" srcOrd="0" destOrd="0" presId="urn:microsoft.com/office/officeart/2005/8/layout/vProcess5"/>
    <dgm:cxn modelId="{70CA4B33-A008-4349-BB17-E71108553EEF}" srcId="{442FABE6-BC48-4E18-AF46-53F3F0136CD4}" destId="{21757109-0F06-42B7-B3F8-E60BC78C40BA}" srcOrd="3" destOrd="0" parTransId="{49E216E9-DF77-41CD-9D7F-7CBD38A094C9}" sibTransId="{8C720DD8-0E4A-46A1-8C48-539D39E72D7D}"/>
    <dgm:cxn modelId="{6D3F8309-4652-41E7-8B42-3EB68DE907F5}" srcId="{442FABE6-BC48-4E18-AF46-53F3F0136CD4}" destId="{4F814293-0275-4A55-89D9-16CAC683C3AD}" srcOrd="2" destOrd="0" parTransId="{60EE4B09-C319-458D-85B1-97B70E180848}" sibTransId="{35DB311F-BE42-4402-BAE6-D5238C3D9401}"/>
    <dgm:cxn modelId="{0070D1AC-19C0-40A1-90B5-7C0103DC9D9C}" type="presOf" srcId="{21757109-0F06-42B7-B3F8-E60BC78C40BA}" destId="{BAE42520-A129-4A8A-B733-1BCED7621A6E}" srcOrd="1" destOrd="0" presId="urn:microsoft.com/office/officeart/2005/8/layout/vProcess5"/>
    <dgm:cxn modelId="{C1FB70C7-4B05-42BC-B0B5-413EA089CBBA}" type="presOf" srcId="{4F814293-0275-4A55-89D9-16CAC683C3AD}" destId="{702C3C92-A337-474F-9D86-9C076D5CE57B}" srcOrd="0" destOrd="0" presId="urn:microsoft.com/office/officeart/2005/8/layout/vProcess5"/>
    <dgm:cxn modelId="{862D8A05-50C9-4ACB-AF11-B76C8BA04E7E}" type="presOf" srcId="{608770D6-70AC-43D7-9221-7CC2B8986451}" destId="{0087FEE5-C439-4E4B-992E-6AC1F60FE0BE}" srcOrd="1" destOrd="0" presId="urn:microsoft.com/office/officeart/2005/8/layout/vProcess5"/>
    <dgm:cxn modelId="{F99B2FF7-AA40-4264-807B-AC85B2946F2E}" type="presParOf" srcId="{9A52E787-B289-4B0F-B0DF-131FA39BE367}" destId="{4AA6DD84-DC6F-4CF1-A097-8B7C9F516F52}" srcOrd="0" destOrd="0" presId="urn:microsoft.com/office/officeart/2005/8/layout/vProcess5"/>
    <dgm:cxn modelId="{6CF22EA0-CD09-4DE8-A55C-600ED1F0D607}" type="presParOf" srcId="{9A52E787-B289-4B0F-B0DF-131FA39BE367}" destId="{E8A455C5-3F59-4402-A574-3F92308CC066}" srcOrd="1" destOrd="0" presId="urn:microsoft.com/office/officeart/2005/8/layout/vProcess5"/>
    <dgm:cxn modelId="{B19D1A98-D5FC-4320-A90B-E53C9B0474C4}" type="presParOf" srcId="{9A52E787-B289-4B0F-B0DF-131FA39BE367}" destId="{04063B63-15AB-4981-9530-3F77144CE06A}" srcOrd="2" destOrd="0" presId="urn:microsoft.com/office/officeart/2005/8/layout/vProcess5"/>
    <dgm:cxn modelId="{E7D285FD-8314-4DA9-997C-D72E4B5FEA8C}" type="presParOf" srcId="{9A52E787-B289-4B0F-B0DF-131FA39BE367}" destId="{702C3C92-A337-474F-9D86-9C076D5CE57B}" srcOrd="3" destOrd="0" presId="urn:microsoft.com/office/officeart/2005/8/layout/vProcess5"/>
    <dgm:cxn modelId="{19F4C954-2FFB-4103-BAE8-97FF045BA9E7}" type="presParOf" srcId="{9A52E787-B289-4B0F-B0DF-131FA39BE367}" destId="{4C5F0E01-1DF0-44F3-8851-84DB4A88E0C7}" srcOrd="4" destOrd="0" presId="urn:microsoft.com/office/officeart/2005/8/layout/vProcess5"/>
    <dgm:cxn modelId="{5FAEE05E-6598-44BF-A037-143514D4E7FA}" type="presParOf" srcId="{9A52E787-B289-4B0F-B0DF-131FA39BE367}" destId="{BAF6B922-003B-4943-A6EB-FF8BA9C7D42C}" srcOrd="5" destOrd="0" presId="urn:microsoft.com/office/officeart/2005/8/layout/vProcess5"/>
    <dgm:cxn modelId="{2F2ECF99-7170-4712-90AA-899D3D7D2AD9}" type="presParOf" srcId="{9A52E787-B289-4B0F-B0DF-131FA39BE367}" destId="{522EB336-20A2-467C-956C-2426434F038B}" srcOrd="6" destOrd="0" presId="urn:microsoft.com/office/officeart/2005/8/layout/vProcess5"/>
    <dgm:cxn modelId="{E9CEA73B-6B45-4A20-8425-08A92C242960}" type="presParOf" srcId="{9A52E787-B289-4B0F-B0DF-131FA39BE367}" destId="{7E6FEE15-4426-4E03-8827-1AF4AE4E7C1D}" srcOrd="7" destOrd="0" presId="urn:microsoft.com/office/officeart/2005/8/layout/vProcess5"/>
    <dgm:cxn modelId="{DA84CFB9-2E7D-4002-BF54-77D9D4CDF394}" type="presParOf" srcId="{9A52E787-B289-4B0F-B0DF-131FA39BE367}" destId="{0087FEE5-C439-4E4B-992E-6AC1F60FE0BE}" srcOrd="8" destOrd="0" presId="urn:microsoft.com/office/officeart/2005/8/layout/vProcess5"/>
    <dgm:cxn modelId="{E86D3138-4C8D-456E-9901-93393F8EA5A2}" type="presParOf" srcId="{9A52E787-B289-4B0F-B0DF-131FA39BE367}" destId="{A3BE5F00-416E-425A-8D49-09C1772B2660}" srcOrd="9" destOrd="0" presId="urn:microsoft.com/office/officeart/2005/8/layout/vProcess5"/>
    <dgm:cxn modelId="{8496410F-39E1-4851-8D53-48A811B6B1A9}" type="presParOf" srcId="{9A52E787-B289-4B0F-B0DF-131FA39BE367}" destId="{DFD760D3-8EFD-4B9C-9330-83B57896CE97}" srcOrd="10" destOrd="0" presId="urn:microsoft.com/office/officeart/2005/8/layout/vProcess5"/>
    <dgm:cxn modelId="{808BF9D9-1D18-4CD3-AE05-28BF3E30E4B4}" type="presParOf" srcId="{9A52E787-B289-4B0F-B0DF-131FA39BE367}" destId="{BAE42520-A129-4A8A-B733-1BCED7621A6E}"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50A0A67-D33E-44BF-9419-352E50590A91}" type="doc">
      <dgm:prSet loTypeId="urn:microsoft.com/office/officeart/2005/8/layout/cycle6" loCatId="relationship" qsTypeId="urn:microsoft.com/office/officeart/2005/8/quickstyle/simple1" qsCatId="simple" csTypeId="urn:microsoft.com/office/officeart/2005/8/colors/accent2_2" csCatId="accent2" phldr="1"/>
      <dgm:spPr/>
      <dgm:t>
        <a:bodyPr/>
        <a:lstStyle/>
        <a:p>
          <a:endParaRPr lang="en-US"/>
        </a:p>
      </dgm:t>
    </dgm:pt>
    <dgm:pt modelId="{030BACDC-E0EE-4915-99DA-D29C9CADA9AA}">
      <dgm:prSet phldrT="[Text]"/>
      <dgm:spPr/>
      <dgm:t>
        <a:bodyPr/>
        <a:lstStyle/>
        <a:p>
          <a:r>
            <a:rPr lang="en-US" b="1" dirty="0" smtClean="0"/>
            <a:t>State</a:t>
          </a:r>
          <a:endParaRPr lang="en-US" dirty="0"/>
        </a:p>
      </dgm:t>
    </dgm:pt>
    <dgm:pt modelId="{4AB89A0A-EA70-46C8-9BD9-A9EF3E88384A}" type="parTrans" cxnId="{E0053A8A-023D-446B-AA8F-FAE04DDB3F7A}">
      <dgm:prSet/>
      <dgm:spPr/>
      <dgm:t>
        <a:bodyPr/>
        <a:lstStyle/>
        <a:p>
          <a:endParaRPr lang="en-US"/>
        </a:p>
      </dgm:t>
    </dgm:pt>
    <dgm:pt modelId="{1586E701-F9DB-43D3-9213-E927EB9F6D06}" type="sibTrans" cxnId="{E0053A8A-023D-446B-AA8F-FAE04DDB3F7A}">
      <dgm:prSet/>
      <dgm:spPr/>
      <dgm:t>
        <a:bodyPr/>
        <a:lstStyle/>
        <a:p>
          <a:endParaRPr lang="en-US"/>
        </a:p>
      </dgm:t>
    </dgm:pt>
    <dgm:pt modelId="{6CB8BD43-5941-492A-94FE-62B3BA5920E5}">
      <dgm:prSet phldrT="[Text]"/>
      <dgm:spPr/>
      <dgm:t>
        <a:bodyPr/>
        <a:lstStyle/>
        <a:p>
          <a:r>
            <a:rPr lang="en-US" b="1" dirty="0" smtClean="0"/>
            <a:t>County</a:t>
          </a:r>
          <a:endParaRPr lang="en-US" dirty="0"/>
        </a:p>
      </dgm:t>
    </dgm:pt>
    <dgm:pt modelId="{E9AA8145-51D7-482C-B0E2-7C48E0ECB2F9}" type="parTrans" cxnId="{4555602A-3FAD-444A-ABC9-A4AFDDB7516B}">
      <dgm:prSet/>
      <dgm:spPr/>
      <dgm:t>
        <a:bodyPr/>
        <a:lstStyle/>
        <a:p>
          <a:endParaRPr lang="en-US"/>
        </a:p>
      </dgm:t>
    </dgm:pt>
    <dgm:pt modelId="{C2C4EBAD-3661-4B0D-99B4-065492999E5F}" type="sibTrans" cxnId="{4555602A-3FAD-444A-ABC9-A4AFDDB7516B}">
      <dgm:prSet/>
      <dgm:spPr/>
      <dgm:t>
        <a:bodyPr/>
        <a:lstStyle/>
        <a:p>
          <a:endParaRPr lang="en-US"/>
        </a:p>
      </dgm:t>
    </dgm:pt>
    <dgm:pt modelId="{E93C8F79-0B28-43E7-8841-39C193A8426B}">
      <dgm:prSet phldrT="[Text]"/>
      <dgm:spPr/>
      <dgm:t>
        <a:bodyPr/>
        <a:lstStyle/>
        <a:p>
          <a:r>
            <a:rPr lang="en-US" b="1" dirty="0" smtClean="0"/>
            <a:t>Census Tract</a:t>
          </a:r>
          <a:endParaRPr lang="en-US" dirty="0"/>
        </a:p>
      </dgm:t>
    </dgm:pt>
    <dgm:pt modelId="{74C232F0-7F4B-44E0-B558-348D74B7B5AE}" type="parTrans" cxnId="{25A20968-0440-4BE3-89AC-2AB1576C8E06}">
      <dgm:prSet/>
      <dgm:spPr/>
      <dgm:t>
        <a:bodyPr/>
        <a:lstStyle/>
        <a:p>
          <a:endParaRPr lang="en-US"/>
        </a:p>
      </dgm:t>
    </dgm:pt>
    <dgm:pt modelId="{77ED2982-E6F6-417B-8773-2A016D23E39F}" type="sibTrans" cxnId="{25A20968-0440-4BE3-89AC-2AB1576C8E06}">
      <dgm:prSet/>
      <dgm:spPr/>
      <dgm:t>
        <a:bodyPr/>
        <a:lstStyle/>
        <a:p>
          <a:endParaRPr lang="en-US"/>
        </a:p>
      </dgm:t>
    </dgm:pt>
    <dgm:pt modelId="{6FB53814-119A-4714-A056-DD000D5465FE}">
      <dgm:prSet phldrT="[Text]"/>
      <dgm:spPr/>
      <dgm:t>
        <a:bodyPr/>
        <a:lstStyle/>
        <a:p>
          <a:r>
            <a:rPr lang="en-US" b="1" dirty="0" smtClean="0"/>
            <a:t>Specific address</a:t>
          </a:r>
          <a:endParaRPr lang="en-US" dirty="0"/>
        </a:p>
      </dgm:t>
    </dgm:pt>
    <dgm:pt modelId="{F09BCF80-5D1C-4B19-A4D9-14FD3E77AA80}" type="parTrans" cxnId="{941BB7F1-06EA-4DD9-8385-9B204823B036}">
      <dgm:prSet/>
      <dgm:spPr/>
      <dgm:t>
        <a:bodyPr/>
        <a:lstStyle/>
        <a:p>
          <a:endParaRPr lang="en-US"/>
        </a:p>
      </dgm:t>
    </dgm:pt>
    <dgm:pt modelId="{095D0284-3782-4B52-9136-0633774F386B}" type="sibTrans" cxnId="{941BB7F1-06EA-4DD9-8385-9B204823B036}">
      <dgm:prSet/>
      <dgm:spPr/>
      <dgm:t>
        <a:bodyPr/>
        <a:lstStyle/>
        <a:p>
          <a:endParaRPr lang="en-US"/>
        </a:p>
      </dgm:t>
    </dgm:pt>
    <dgm:pt modelId="{3E6F38DC-265E-498C-8C28-B697E5FD7FA7}">
      <dgm:prSet phldrT="[Text]"/>
      <dgm:spPr/>
      <dgm:t>
        <a:bodyPr/>
        <a:lstStyle/>
        <a:p>
          <a:r>
            <a:rPr lang="en-US" b="1" smtClean="0"/>
            <a:t>Native American Reservation</a:t>
          </a:r>
          <a:endParaRPr lang="en-US"/>
        </a:p>
      </dgm:t>
    </dgm:pt>
    <dgm:pt modelId="{13645FD3-3C73-4D2E-AB68-C7A7240ED443}" type="parTrans" cxnId="{5B9C1C50-F77E-4901-A5FF-DCA33B864691}">
      <dgm:prSet/>
      <dgm:spPr/>
      <dgm:t>
        <a:bodyPr/>
        <a:lstStyle/>
        <a:p>
          <a:endParaRPr lang="en-US"/>
        </a:p>
      </dgm:t>
    </dgm:pt>
    <dgm:pt modelId="{D4AADE07-D451-48FD-A22E-DFEBBA47B0EF}" type="sibTrans" cxnId="{5B9C1C50-F77E-4901-A5FF-DCA33B864691}">
      <dgm:prSet/>
      <dgm:spPr/>
      <dgm:t>
        <a:bodyPr/>
        <a:lstStyle/>
        <a:p>
          <a:endParaRPr lang="en-US"/>
        </a:p>
      </dgm:t>
    </dgm:pt>
    <dgm:pt modelId="{25CFA9AC-4124-42B7-8116-0645ED30C9FE}" type="pres">
      <dgm:prSet presAssocID="{A50A0A67-D33E-44BF-9419-352E50590A91}" presName="cycle" presStyleCnt="0">
        <dgm:presLayoutVars>
          <dgm:dir/>
          <dgm:resizeHandles val="exact"/>
        </dgm:presLayoutVars>
      </dgm:prSet>
      <dgm:spPr/>
      <dgm:t>
        <a:bodyPr/>
        <a:lstStyle/>
        <a:p>
          <a:endParaRPr lang="en-US"/>
        </a:p>
      </dgm:t>
    </dgm:pt>
    <dgm:pt modelId="{1509DB6B-0372-44C2-A188-877E747A0C91}" type="pres">
      <dgm:prSet presAssocID="{030BACDC-E0EE-4915-99DA-D29C9CADA9AA}" presName="node" presStyleLbl="node1" presStyleIdx="0" presStyleCnt="5">
        <dgm:presLayoutVars>
          <dgm:bulletEnabled val="1"/>
        </dgm:presLayoutVars>
      </dgm:prSet>
      <dgm:spPr/>
      <dgm:t>
        <a:bodyPr/>
        <a:lstStyle/>
        <a:p>
          <a:endParaRPr lang="en-US"/>
        </a:p>
      </dgm:t>
    </dgm:pt>
    <dgm:pt modelId="{F5BB09A2-1B8A-4335-9486-6C68867DB09A}" type="pres">
      <dgm:prSet presAssocID="{030BACDC-E0EE-4915-99DA-D29C9CADA9AA}" presName="spNode" presStyleCnt="0"/>
      <dgm:spPr/>
    </dgm:pt>
    <dgm:pt modelId="{9738B153-480A-4D6E-8F24-2C46F3676144}" type="pres">
      <dgm:prSet presAssocID="{1586E701-F9DB-43D3-9213-E927EB9F6D06}" presName="sibTrans" presStyleLbl="sibTrans1D1" presStyleIdx="0" presStyleCnt="5"/>
      <dgm:spPr/>
      <dgm:t>
        <a:bodyPr/>
        <a:lstStyle/>
        <a:p>
          <a:endParaRPr lang="en-US"/>
        </a:p>
      </dgm:t>
    </dgm:pt>
    <dgm:pt modelId="{989141B0-A74E-4F9C-AF9C-F8A29C3B5FF5}" type="pres">
      <dgm:prSet presAssocID="{6CB8BD43-5941-492A-94FE-62B3BA5920E5}" presName="node" presStyleLbl="node1" presStyleIdx="1" presStyleCnt="5">
        <dgm:presLayoutVars>
          <dgm:bulletEnabled val="1"/>
        </dgm:presLayoutVars>
      </dgm:prSet>
      <dgm:spPr/>
      <dgm:t>
        <a:bodyPr/>
        <a:lstStyle/>
        <a:p>
          <a:endParaRPr lang="en-US"/>
        </a:p>
      </dgm:t>
    </dgm:pt>
    <dgm:pt modelId="{EBED5AA7-7CE9-473F-BF62-763DFF987B45}" type="pres">
      <dgm:prSet presAssocID="{6CB8BD43-5941-492A-94FE-62B3BA5920E5}" presName="spNode" presStyleCnt="0"/>
      <dgm:spPr/>
    </dgm:pt>
    <dgm:pt modelId="{1FCBF3D6-1D36-4CFD-AC83-D88E14787753}" type="pres">
      <dgm:prSet presAssocID="{C2C4EBAD-3661-4B0D-99B4-065492999E5F}" presName="sibTrans" presStyleLbl="sibTrans1D1" presStyleIdx="1" presStyleCnt="5"/>
      <dgm:spPr/>
      <dgm:t>
        <a:bodyPr/>
        <a:lstStyle/>
        <a:p>
          <a:endParaRPr lang="en-US"/>
        </a:p>
      </dgm:t>
    </dgm:pt>
    <dgm:pt modelId="{BAE3028E-48DC-494F-ABCF-59154139F3FF}" type="pres">
      <dgm:prSet presAssocID="{E93C8F79-0B28-43E7-8841-39C193A8426B}" presName="node" presStyleLbl="node1" presStyleIdx="2" presStyleCnt="5">
        <dgm:presLayoutVars>
          <dgm:bulletEnabled val="1"/>
        </dgm:presLayoutVars>
      </dgm:prSet>
      <dgm:spPr/>
      <dgm:t>
        <a:bodyPr/>
        <a:lstStyle/>
        <a:p>
          <a:endParaRPr lang="en-US"/>
        </a:p>
      </dgm:t>
    </dgm:pt>
    <dgm:pt modelId="{910A5B33-939D-44DA-BA66-5D39CF4D81A8}" type="pres">
      <dgm:prSet presAssocID="{E93C8F79-0B28-43E7-8841-39C193A8426B}" presName="spNode" presStyleCnt="0"/>
      <dgm:spPr/>
    </dgm:pt>
    <dgm:pt modelId="{188AEA63-542E-4C96-9755-6093EFA02E55}" type="pres">
      <dgm:prSet presAssocID="{77ED2982-E6F6-417B-8773-2A016D23E39F}" presName="sibTrans" presStyleLbl="sibTrans1D1" presStyleIdx="2" presStyleCnt="5"/>
      <dgm:spPr/>
      <dgm:t>
        <a:bodyPr/>
        <a:lstStyle/>
        <a:p>
          <a:endParaRPr lang="en-US"/>
        </a:p>
      </dgm:t>
    </dgm:pt>
    <dgm:pt modelId="{A05FA5C6-3971-4B3D-B4EE-EABA39F77377}" type="pres">
      <dgm:prSet presAssocID="{6FB53814-119A-4714-A056-DD000D5465FE}" presName="node" presStyleLbl="node1" presStyleIdx="3" presStyleCnt="5">
        <dgm:presLayoutVars>
          <dgm:bulletEnabled val="1"/>
        </dgm:presLayoutVars>
      </dgm:prSet>
      <dgm:spPr/>
      <dgm:t>
        <a:bodyPr/>
        <a:lstStyle/>
        <a:p>
          <a:endParaRPr lang="en-US"/>
        </a:p>
      </dgm:t>
    </dgm:pt>
    <dgm:pt modelId="{9AE4103E-5A8E-429D-A679-117EA22B0A7F}" type="pres">
      <dgm:prSet presAssocID="{6FB53814-119A-4714-A056-DD000D5465FE}" presName="spNode" presStyleCnt="0"/>
      <dgm:spPr/>
    </dgm:pt>
    <dgm:pt modelId="{3C597E2D-FB1B-4872-83B9-2CF3EB0C38CF}" type="pres">
      <dgm:prSet presAssocID="{095D0284-3782-4B52-9136-0633774F386B}" presName="sibTrans" presStyleLbl="sibTrans1D1" presStyleIdx="3" presStyleCnt="5"/>
      <dgm:spPr/>
      <dgm:t>
        <a:bodyPr/>
        <a:lstStyle/>
        <a:p>
          <a:endParaRPr lang="en-US"/>
        </a:p>
      </dgm:t>
    </dgm:pt>
    <dgm:pt modelId="{41D1D809-AC72-46F0-BB83-D81C797DEB07}" type="pres">
      <dgm:prSet presAssocID="{3E6F38DC-265E-498C-8C28-B697E5FD7FA7}" presName="node" presStyleLbl="node1" presStyleIdx="4" presStyleCnt="5">
        <dgm:presLayoutVars>
          <dgm:bulletEnabled val="1"/>
        </dgm:presLayoutVars>
      </dgm:prSet>
      <dgm:spPr/>
      <dgm:t>
        <a:bodyPr/>
        <a:lstStyle/>
        <a:p>
          <a:endParaRPr lang="en-US"/>
        </a:p>
      </dgm:t>
    </dgm:pt>
    <dgm:pt modelId="{074DFC95-323D-4692-9DBB-F46023894C06}" type="pres">
      <dgm:prSet presAssocID="{3E6F38DC-265E-498C-8C28-B697E5FD7FA7}" presName="spNode" presStyleCnt="0"/>
      <dgm:spPr/>
    </dgm:pt>
    <dgm:pt modelId="{A090CED6-4B76-4CFF-BA2F-99B60BCE5392}" type="pres">
      <dgm:prSet presAssocID="{D4AADE07-D451-48FD-A22E-DFEBBA47B0EF}" presName="sibTrans" presStyleLbl="sibTrans1D1" presStyleIdx="4" presStyleCnt="5"/>
      <dgm:spPr/>
      <dgm:t>
        <a:bodyPr/>
        <a:lstStyle/>
        <a:p>
          <a:endParaRPr lang="en-US"/>
        </a:p>
      </dgm:t>
    </dgm:pt>
  </dgm:ptLst>
  <dgm:cxnLst>
    <dgm:cxn modelId="{941BB7F1-06EA-4DD9-8385-9B204823B036}" srcId="{A50A0A67-D33E-44BF-9419-352E50590A91}" destId="{6FB53814-119A-4714-A056-DD000D5465FE}" srcOrd="3" destOrd="0" parTransId="{F09BCF80-5D1C-4B19-A4D9-14FD3E77AA80}" sibTransId="{095D0284-3782-4B52-9136-0633774F386B}"/>
    <dgm:cxn modelId="{5B9C1C50-F77E-4901-A5FF-DCA33B864691}" srcId="{A50A0A67-D33E-44BF-9419-352E50590A91}" destId="{3E6F38DC-265E-498C-8C28-B697E5FD7FA7}" srcOrd="4" destOrd="0" parTransId="{13645FD3-3C73-4D2E-AB68-C7A7240ED443}" sibTransId="{D4AADE07-D451-48FD-A22E-DFEBBA47B0EF}"/>
    <dgm:cxn modelId="{35D1F783-64D5-491B-A31E-E3580B6E7246}" type="presOf" srcId="{77ED2982-E6F6-417B-8773-2A016D23E39F}" destId="{188AEA63-542E-4C96-9755-6093EFA02E55}" srcOrd="0" destOrd="0" presId="urn:microsoft.com/office/officeart/2005/8/layout/cycle6"/>
    <dgm:cxn modelId="{049C0317-65B5-4AAE-854C-84FD02C6AFFA}" type="presOf" srcId="{A50A0A67-D33E-44BF-9419-352E50590A91}" destId="{25CFA9AC-4124-42B7-8116-0645ED30C9FE}" srcOrd="0" destOrd="0" presId="urn:microsoft.com/office/officeart/2005/8/layout/cycle6"/>
    <dgm:cxn modelId="{25A20968-0440-4BE3-89AC-2AB1576C8E06}" srcId="{A50A0A67-D33E-44BF-9419-352E50590A91}" destId="{E93C8F79-0B28-43E7-8841-39C193A8426B}" srcOrd="2" destOrd="0" parTransId="{74C232F0-7F4B-44E0-B558-348D74B7B5AE}" sibTransId="{77ED2982-E6F6-417B-8773-2A016D23E39F}"/>
    <dgm:cxn modelId="{9FB82F7B-08CA-48ED-B22B-DFD47846D1AD}" type="presOf" srcId="{095D0284-3782-4B52-9136-0633774F386B}" destId="{3C597E2D-FB1B-4872-83B9-2CF3EB0C38CF}" srcOrd="0" destOrd="0" presId="urn:microsoft.com/office/officeart/2005/8/layout/cycle6"/>
    <dgm:cxn modelId="{E0053A8A-023D-446B-AA8F-FAE04DDB3F7A}" srcId="{A50A0A67-D33E-44BF-9419-352E50590A91}" destId="{030BACDC-E0EE-4915-99DA-D29C9CADA9AA}" srcOrd="0" destOrd="0" parTransId="{4AB89A0A-EA70-46C8-9BD9-A9EF3E88384A}" sibTransId="{1586E701-F9DB-43D3-9213-E927EB9F6D06}"/>
    <dgm:cxn modelId="{87637B54-6DD9-4592-BAA3-B2CCA4A9236D}" type="presOf" srcId="{C2C4EBAD-3661-4B0D-99B4-065492999E5F}" destId="{1FCBF3D6-1D36-4CFD-AC83-D88E14787753}" srcOrd="0" destOrd="0" presId="urn:microsoft.com/office/officeart/2005/8/layout/cycle6"/>
    <dgm:cxn modelId="{ABD26845-35B1-40A8-B034-A4916C8DF64A}" type="presOf" srcId="{D4AADE07-D451-48FD-A22E-DFEBBA47B0EF}" destId="{A090CED6-4B76-4CFF-BA2F-99B60BCE5392}" srcOrd="0" destOrd="0" presId="urn:microsoft.com/office/officeart/2005/8/layout/cycle6"/>
    <dgm:cxn modelId="{DE81F589-AED1-41BB-8C14-2DBCF99539AC}" type="presOf" srcId="{030BACDC-E0EE-4915-99DA-D29C9CADA9AA}" destId="{1509DB6B-0372-44C2-A188-877E747A0C91}" srcOrd="0" destOrd="0" presId="urn:microsoft.com/office/officeart/2005/8/layout/cycle6"/>
    <dgm:cxn modelId="{4555602A-3FAD-444A-ABC9-A4AFDDB7516B}" srcId="{A50A0A67-D33E-44BF-9419-352E50590A91}" destId="{6CB8BD43-5941-492A-94FE-62B3BA5920E5}" srcOrd="1" destOrd="0" parTransId="{E9AA8145-51D7-482C-B0E2-7C48E0ECB2F9}" sibTransId="{C2C4EBAD-3661-4B0D-99B4-065492999E5F}"/>
    <dgm:cxn modelId="{4AD39271-AEC9-4975-868B-CACF59BAF2C2}" type="presOf" srcId="{3E6F38DC-265E-498C-8C28-B697E5FD7FA7}" destId="{41D1D809-AC72-46F0-BB83-D81C797DEB07}" srcOrd="0" destOrd="0" presId="urn:microsoft.com/office/officeart/2005/8/layout/cycle6"/>
    <dgm:cxn modelId="{BA473B6B-958F-45F6-AD5B-B5B309FB4667}" type="presOf" srcId="{E93C8F79-0B28-43E7-8841-39C193A8426B}" destId="{BAE3028E-48DC-494F-ABCF-59154139F3FF}" srcOrd="0" destOrd="0" presId="urn:microsoft.com/office/officeart/2005/8/layout/cycle6"/>
    <dgm:cxn modelId="{9A3EA2B9-6995-44BF-9BFC-72CF8450A6C8}" type="presOf" srcId="{1586E701-F9DB-43D3-9213-E927EB9F6D06}" destId="{9738B153-480A-4D6E-8F24-2C46F3676144}" srcOrd="0" destOrd="0" presId="urn:microsoft.com/office/officeart/2005/8/layout/cycle6"/>
    <dgm:cxn modelId="{CC555C0B-D91D-4D42-B333-A0FCFE8D60DB}" type="presOf" srcId="{6CB8BD43-5941-492A-94FE-62B3BA5920E5}" destId="{989141B0-A74E-4F9C-AF9C-F8A29C3B5FF5}" srcOrd="0" destOrd="0" presId="urn:microsoft.com/office/officeart/2005/8/layout/cycle6"/>
    <dgm:cxn modelId="{EB74B6E5-77C6-4379-B203-9A6ECC261143}" type="presOf" srcId="{6FB53814-119A-4714-A056-DD000D5465FE}" destId="{A05FA5C6-3971-4B3D-B4EE-EABA39F77377}" srcOrd="0" destOrd="0" presId="urn:microsoft.com/office/officeart/2005/8/layout/cycle6"/>
    <dgm:cxn modelId="{1B413A4A-FA84-4C29-92C6-18139BF47E51}" type="presParOf" srcId="{25CFA9AC-4124-42B7-8116-0645ED30C9FE}" destId="{1509DB6B-0372-44C2-A188-877E747A0C91}" srcOrd="0" destOrd="0" presId="urn:microsoft.com/office/officeart/2005/8/layout/cycle6"/>
    <dgm:cxn modelId="{0E4FC3CD-0800-4851-B2DF-DE25CC965811}" type="presParOf" srcId="{25CFA9AC-4124-42B7-8116-0645ED30C9FE}" destId="{F5BB09A2-1B8A-4335-9486-6C68867DB09A}" srcOrd="1" destOrd="0" presId="urn:microsoft.com/office/officeart/2005/8/layout/cycle6"/>
    <dgm:cxn modelId="{771C476D-7DAB-440E-8DF8-EA3817B13207}" type="presParOf" srcId="{25CFA9AC-4124-42B7-8116-0645ED30C9FE}" destId="{9738B153-480A-4D6E-8F24-2C46F3676144}" srcOrd="2" destOrd="0" presId="urn:microsoft.com/office/officeart/2005/8/layout/cycle6"/>
    <dgm:cxn modelId="{2EE8C53D-15FC-4946-96DC-F56B1A30702B}" type="presParOf" srcId="{25CFA9AC-4124-42B7-8116-0645ED30C9FE}" destId="{989141B0-A74E-4F9C-AF9C-F8A29C3B5FF5}" srcOrd="3" destOrd="0" presId="urn:microsoft.com/office/officeart/2005/8/layout/cycle6"/>
    <dgm:cxn modelId="{B571F026-0AD6-4AA0-94FF-AECE22569B01}" type="presParOf" srcId="{25CFA9AC-4124-42B7-8116-0645ED30C9FE}" destId="{EBED5AA7-7CE9-473F-BF62-763DFF987B45}" srcOrd="4" destOrd="0" presId="urn:microsoft.com/office/officeart/2005/8/layout/cycle6"/>
    <dgm:cxn modelId="{A2B4E5C9-0178-468F-A5EF-2FC7C6026CDC}" type="presParOf" srcId="{25CFA9AC-4124-42B7-8116-0645ED30C9FE}" destId="{1FCBF3D6-1D36-4CFD-AC83-D88E14787753}" srcOrd="5" destOrd="0" presId="urn:microsoft.com/office/officeart/2005/8/layout/cycle6"/>
    <dgm:cxn modelId="{C3D95039-0D63-4719-9E54-3F92676EE705}" type="presParOf" srcId="{25CFA9AC-4124-42B7-8116-0645ED30C9FE}" destId="{BAE3028E-48DC-494F-ABCF-59154139F3FF}" srcOrd="6" destOrd="0" presId="urn:microsoft.com/office/officeart/2005/8/layout/cycle6"/>
    <dgm:cxn modelId="{0DED1412-10E0-479D-A6FF-279E9DBF0FAE}" type="presParOf" srcId="{25CFA9AC-4124-42B7-8116-0645ED30C9FE}" destId="{910A5B33-939D-44DA-BA66-5D39CF4D81A8}" srcOrd="7" destOrd="0" presId="urn:microsoft.com/office/officeart/2005/8/layout/cycle6"/>
    <dgm:cxn modelId="{5C8338A4-A609-49C3-9A3E-584347621184}" type="presParOf" srcId="{25CFA9AC-4124-42B7-8116-0645ED30C9FE}" destId="{188AEA63-542E-4C96-9755-6093EFA02E55}" srcOrd="8" destOrd="0" presId="urn:microsoft.com/office/officeart/2005/8/layout/cycle6"/>
    <dgm:cxn modelId="{4211D3F2-D5D7-4D0A-9C90-A2211E61EBDC}" type="presParOf" srcId="{25CFA9AC-4124-42B7-8116-0645ED30C9FE}" destId="{A05FA5C6-3971-4B3D-B4EE-EABA39F77377}" srcOrd="9" destOrd="0" presId="urn:microsoft.com/office/officeart/2005/8/layout/cycle6"/>
    <dgm:cxn modelId="{E95A5934-B120-4B33-ABE9-696E76BFA1F4}" type="presParOf" srcId="{25CFA9AC-4124-42B7-8116-0645ED30C9FE}" destId="{9AE4103E-5A8E-429D-A679-117EA22B0A7F}" srcOrd="10" destOrd="0" presId="urn:microsoft.com/office/officeart/2005/8/layout/cycle6"/>
    <dgm:cxn modelId="{FE5D9BE5-5AD7-41DB-BF28-09D5EB333CA8}" type="presParOf" srcId="{25CFA9AC-4124-42B7-8116-0645ED30C9FE}" destId="{3C597E2D-FB1B-4872-83B9-2CF3EB0C38CF}" srcOrd="11" destOrd="0" presId="urn:microsoft.com/office/officeart/2005/8/layout/cycle6"/>
    <dgm:cxn modelId="{C99B17AF-178A-40EF-A43B-B4C579B98022}" type="presParOf" srcId="{25CFA9AC-4124-42B7-8116-0645ED30C9FE}" destId="{41D1D809-AC72-46F0-BB83-D81C797DEB07}" srcOrd="12" destOrd="0" presId="urn:microsoft.com/office/officeart/2005/8/layout/cycle6"/>
    <dgm:cxn modelId="{6EDA0899-47AF-4572-99E4-0690CA8F681C}" type="presParOf" srcId="{25CFA9AC-4124-42B7-8116-0645ED30C9FE}" destId="{074DFC95-323D-4692-9DBB-F46023894C06}" srcOrd="13" destOrd="0" presId="urn:microsoft.com/office/officeart/2005/8/layout/cycle6"/>
    <dgm:cxn modelId="{D9D4FDC7-BD28-43BD-BEC4-C2BB9D474A84}" type="presParOf" srcId="{25CFA9AC-4124-42B7-8116-0645ED30C9FE}" destId="{A090CED6-4B76-4CFF-BA2F-99B60BCE5392}" srcOrd="14"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D047567-4907-426C-8F64-7124B19CABB6}" type="doc">
      <dgm:prSet loTypeId="urn:microsoft.com/office/officeart/2008/layout/VerticalCurvedList" loCatId="list" qsTypeId="urn:microsoft.com/office/officeart/2005/8/quickstyle/simple1" qsCatId="simple" csTypeId="urn:microsoft.com/office/officeart/2005/8/colors/accent2_2" csCatId="accent2" phldr="1"/>
      <dgm:spPr/>
      <dgm:t>
        <a:bodyPr/>
        <a:lstStyle/>
        <a:p>
          <a:endParaRPr lang="en-US"/>
        </a:p>
      </dgm:t>
    </dgm:pt>
    <dgm:pt modelId="{F225569C-7A85-4BF7-A1EF-6592DD5F6AF7}">
      <dgm:prSet phldrT="[Text]"/>
      <dgm:spPr/>
      <dgm:t>
        <a:bodyPr/>
        <a:lstStyle/>
        <a:p>
          <a:r>
            <a:rPr lang="en-US" dirty="0" smtClean="0"/>
            <a:t>Sole Source Contracts</a:t>
          </a:r>
          <a:endParaRPr lang="en-US" dirty="0"/>
        </a:p>
      </dgm:t>
    </dgm:pt>
    <dgm:pt modelId="{041D1F30-6224-4B1C-9505-A0FCD776B52C}" type="parTrans" cxnId="{F0158C4C-6565-41DE-AA1A-02EC90496E08}">
      <dgm:prSet/>
      <dgm:spPr/>
      <dgm:t>
        <a:bodyPr/>
        <a:lstStyle/>
        <a:p>
          <a:endParaRPr lang="en-US"/>
        </a:p>
      </dgm:t>
    </dgm:pt>
    <dgm:pt modelId="{122F55E4-C58B-4A5D-90E6-058B87DEFF72}" type="sibTrans" cxnId="{F0158C4C-6565-41DE-AA1A-02EC90496E08}">
      <dgm:prSet/>
      <dgm:spPr/>
      <dgm:t>
        <a:bodyPr/>
        <a:lstStyle/>
        <a:p>
          <a:endParaRPr lang="en-US"/>
        </a:p>
      </dgm:t>
    </dgm:pt>
    <dgm:pt modelId="{B2756FE8-E787-46E4-BF3A-3735372B1EC8}">
      <dgm:prSet/>
      <dgm:spPr/>
      <dgm:t>
        <a:bodyPr/>
        <a:lstStyle/>
        <a:p>
          <a:r>
            <a:rPr lang="en-US" dirty="0" smtClean="0"/>
            <a:t>8(a) Competitive Set-aside Contracts</a:t>
          </a:r>
          <a:endParaRPr lang="en-US" dirty="0"/>
        </a:p>
      </dgm:t>
    </dgm:pt>
    <dgm:pt modelId="{6C182F3D-26DE-42B2-A90E-6559D45A2EA1}" type="parTrans" cxnId="{6AEDE46B-FEF5-4811-8A6B-20E62CD19734}">
      <dgm:prSet/>
      <dgm:spPr/>
      <dgm:t>
        <a:bodyPr/>
        <a:lstStyle/>
        <a:p>
          <a:endParaRPr lang="en-US"/>
        </a:p>
      </dgm:t>
    </dgm:pt>
    <dgm:pt modelId="{C9B035FA-B62C-4682-90C2-3C92EDD3D30C}" type="sibTrans" cxnId="{6AEDE46B-FEF5-4811-8A6B-20E62CD19734}">
      <dgm:prSet/>
      <dgm:spPr/>
      <dgm:t>
        <a:bodyPr/>
        <a:lstStyle/>
        <a:p>
          <a:endParaRPr lang="en-US"/>
        </a:p>
      </dgm:t>
    </dgm:pt>
    <dgm:pt modelId="{27BFE1C3-BE86-4E6D-BA64-8B344FD8A5B0}">
      <dgm:prSet/>
      <dgm:spPr/>
      <dgm:t>
        <a:bodyPr/>
        <a:lstStyle/>
        <a:p>
          <a:r>
            <a:rPr lang="en-US" dirty="0" smtClean="0"/>
            <a:t>7(j) Training</a:t>
          </a:r>
          <a:endParaRPr lang="en-US" dirty="0"/>
        </a:p>
      </dgm:t>
    </dgm:pt>
    <dgm:pt modelId="{4226FF41-1B4E-4874-B0E5-162E6C278A30}" type="parTrans" cxnId="{40B97DF7-795D-4ED5-8C1C-A1BA7E6F3405}">
      <dgm:prSet/>
      <dgm:spPr/>
      <dgm:t>
        <a:bodyPr/>
        <a:lstStyle/>
        <a:p>
          <a:endParaRPr lang="en-US"/>
        </a:p>
      </dgm:t>
    </dgm:pt>
    <dgm:pt modelId="{88D45BB2-D62F-421B-A074-8F4217C38367}" type="sibTrans" cxnId="{40B97DF7-795D-4ED5-8C1C-A1BA7E6F3405}">
      <dgm:prSet/>
      <dgm:spPr/>
      <dgm:t>
        <a:bodyPr/>
        <a:lstStyle/>
        <a:p>
          <a:endParaRPr lang="en-US"/>
        </a:p>
      </dgm:t>
    </dgm:pt>
    <dgm:pt modelId="{374B023D-86CD-41B2-B41D-47E25DD37D0F}">
      <dgm:prSet/>
      <dgm:spPr/>
      <dgm:t>
        <a:bodyPr/>
        <a:lstStyle/>
        <a:p>
          <a:r>
            <a:rPr lang="en-US" smtClean="0"/>
            <a:t>Mentor Protégé Program</a:t>
          </a:r>
          <a:endParaRPr lang="en-US"/>
        </a:p>
      </dgm:t>
    </dgm:pt>
    <dgm:pt modelId="{E82FD6B4-67D8-47A7-98C7-5BB4C8BABC34}" type="parTrans" cxnId="{6D507C0F-CAFB-4C88-9A55-9A88CF87BC8B}">
      <dgm:prSet/>
      <dgm:spPr/>
      <dgm:t>
        <a:bodyPr/>
        <a:lstStyle/>
        <a:p>
          <a:endParaRPr lang="en-US"/>
        </a:p>
      </dgm:t>
    </dgm:pt>
    <dgm:pt modelId="{02AAC258-6910-40C1-ACFE-AD3A29C05D50}" type="sibTrans" cxnId="{6D507C0F-CAFB-4C88-9A55-9A88CF87BC8B}">
      <dgm:prSet/>
      <dgm:spPr/>
      <dgm:t>
        <a:bodyPr/>
        <a:lstStyle/>
        <a:p>
          <a:endParaRPr lang="en-US"/>
        </a:p>
      </dgm:t>
    </dgm:pt>
    <dgm:pt modelId="{879C0459-0F8A-454E-91B2-AE30EAA7F239}">
      <dgm:prSet/>
      <dgm:spPr/>
      <dgm:t>
        <a:bodyPr/>
        <a:lstStyle/>
        <a:p>
          <a:r>
            <a:rPr lang="en-US" dirty="0" smtClean="0"/>
            <a:t>Access to Government Surplus Property</a:t>
          </a:r>
          <a:endParaRPr lang="en-US" dirty="0"/>
        </a:p>
      </dgm:t>
    </dgm:pt>
    <dgm:pt modelId="{04396E8A-B6B0-4DB1-BC05-21E2F2BDED28}" type="parTrans" cxnId="{FC342223-CBC7-4195-8521-1CA7FD9576C2}">
      <dgm:prSet/>
      <dgm:spPr/>
      <dgm:t>
        <a:bodyPr/>
        <a:lstStyle/>
        <a:p>
          <a:endParaRPr lang="en-US"/>
        </a:p>
      </dgm:t>
    </dgm:pt>
    <dgm:pt modelId="{EF6EEAB3-F2EB-4220-B8F2-894E053CECDB}" type="sibTrans" cxnId="{FC342223-CBC7-4195-8521-1CA7FD9576C2}">
      <dgm:prSet/>
      <dgm:spPr/>
      <dgm:t>
        <a:bodyPr/>
        <a:lstStyle/>
        <a:p>
          <a:endParaRPr lang="en-US"/>
        </a:p>
      </dgm:t>
    </dgm:pt>
    <dgm:pt modelId="{07C876C0-055C-4FCD-8FB6-235058051D3E}" type="pres">
      <dgm:prSet presAssocID="{CD047567-4907-426C-8F64-7124B19CABB6}" presName="Name0" presStyleCnt="0">
        <dgm:presLayoutVars>
          <dgm:chMax val="7"/>
          <dgm:chPref val="7"/>
          <dgm:dir/>
        </dgm:presLayoutVars>
      </dgm:prSet>
      <dgm:spPr/>
      <dgm:t>
        <a:bodyPr/>
        <a:lstStyle/>
        <a:p>
          <a:endParaRPr lang="en-US"/>
        </a:p>
      </dgm:t>
    </dgm:pt>
    <dgm:pt modelId="{665844DA-8E93-46EF-9B08-0030EEB73B03}" type="pres">
      <dgm:prSet presAssocID="{CD047567-4907-426C-8F64-7124B19CABB6}" presName="Name1" presStyleCnt="0"/>
      <dgm:spPr/>
    </dgm:pt>
    <dgm:pt modelId="{E1F86412-CA23-4447-8375-6263A08644D9}" type="pres">
      <dgm:prSet presAssocID="{CD047567-4907-426C-8F64-7124B19CABB6}" presName="cycle" presStyleCnt="0"/>
      <dgm:spPr/>
    </dgm:pt>
    <dgm:pt modelId="{B8469207-45F3-4E85-AF4F-3CA545A1ED24}" type="pres">
      <dgm:prSet presAssocID="{CD047567-4907-426C-8F64-7124B19CABB6}" presName="srcNode" presStyleLbl="node1" presStyleIdx="0" presStyleCnt="5"/>
      <dgm:spPr/>
    </dgm:pt>
    <dgm:pt modelId="{87435AE1-A302-432C-B2CC-A581A50B2189}" type="pres">
      <dgm:prSet presAssocID="{CD047567-4907-426C-8F64-7124B19CABB6}" presName="conn" presStyleLbl="parChTrans1D2" presStyleIdx="0" presStyleCnt="1"/>
      <dgm:spPr/>
      <dgm:t>
        <a:bodyPr/>
        <a:lstStyle/>
        <a:p>
          <a:endParaRPr lang="en-US"/>
        </a:p>
      </dgm:t>
    </dgm:pt>
    <dgm:pt modelId="{F740B263-193F-4E2C-B546-551C633E38FD}" type="pres">
      <dgm:prSet presAssocID="{CD047567-4907-426C-8F64-7124B19CABB6}" presName="extraNode" presStyleLbl="node1" presStyleIdx="0" presStyleCnt="5"/>
      <dgm:spPr/>
    </dgm:pt>
    <dgm:pt modelId="{27D0F360-FBEC-49C9-A3F6-772C8EC150DA}" type="pres">
      <dgm:prSet presAssocID="{CD047567-4907-426C-8F64-7124B19CABB6}" presName="dstNode" presStyleLbl="node1" presStyleIdx="0" presStyleCnt="5"/>
      <dgm:spPr/>
    </dgm:pt>
    <dgm:pt modelId="{806BAE1D-8E41-4B2E-9393-D1D9A0C339A6}" type="pres">
      <dgm:prSet presAssocID="{F225569C-7A85-4BF7-A1EF-6592DD5F6AF7}" presName="text_1" presStyleLbl="node1" presStyleIdx="0" presStyleCnt="5">
        <dgm:presLayoutVars>
          <dgm:bulletEnabled val="1"/>
        </dgm:presLayoutVars>
      </dgm:prSet>
      <dgm:spPr/>
      <dgm:t>
        <a:bodyPr/>
        <a:lstStyle/>
        <a:p>
          <a:endParaRPr lang="en-US"/>
        </a:p>
      </dgm:t>
    </dgm:pt>
    <dgm:pt modelId="{D549BB89-370C-496F-9913-A02F351666E1}" type="pres">
      <dgm:prSet presAssocID="{F225569C-7A85-4BF7-A1EF-6592DD5F6AF7}" presName="accent_1" presStyleCnt="0"/>
      <dgm:spPr/>
    </dgm:pt>
    <dgm:pt modelId="{B5564AB4-6CF1-46D3-9248-F422F9B933AE}" type="pres">
      <dgm:prSet presAssocID="{F225569C-7A85-4BF7-A1EF-6592DD5F6AF7}" presName="accentRepeatNode" presStyleLbl="solidFgAcc1" presStyleIdx="0" presStyleCnt="5"/>
      <dgm:spPr/>
    </dgm:pt>
    <dgm:pt modelId="{D3878E42-E0FF-48C3-B6D4-67F24BC3B5FE}" type="pres">
      <dgm:prSet presAssocID="{B2756FE8-E787-46E4-BF3A-3735372B1EC8}" presName="text_2" presStyleLbl="node1" presStyleIdx="1" presStyleCnt="5">
        <dgm:presLayoutVars>
          <dgm:bulletEnabled val="1"/>
        </dgm:presLayoutVars>
      </dgm:prSet>
      <dgm:spPr/>
      <dgm:t>
        <a:bodyPr/>
        <a:lstStyle/>
        <a:p>
          <a:endParaRPr lang="en-US"/>
        </a:p>
      </dgm:t>
    </dgm:pt>
    <dgm:pt modelId="{F02BBD6D-43BD-4ABA-B420-9CDBCC5EAC0D}" type="pres">
      <dgm:prSet presAssocID="{B2756FE8-E787-46E4-BF3A-3735372B1EC8}" presName="accent_2" presStyleCnt="0"/>
      <dgm:spPr/>
    </dgm:pt>
    <dgm:pt modelId="{55FE3EFF-81A1-4F05-BD60-62F57CFC5E28}" type="pres">
      <dgm:prSet presAssocID="{B2756FE8-E787-46E4-BF3A-3735372B1EC8}" presName="accentRepeatNode" presStyleLbl="solidFgAcc1" presStyleIdx="1" presStyleCnt="5"/>
      <dgm:spPr/>
    </dgm:pt>
    <dgm:pt modelId="{C6D35AFE-71B8-4D23-9F24-65DC4884097A}" type="pres">
      <dgm:prSet presAssocID="{27BFE1C3-BE86-4E6D-BA64-8B344FD8A5B0}" presName="text_3" presStyleLbl="node1" presStyleIdx="2" presStyleCnt="5">
        <dgm:presLayoutVars>
          <dgm:bulletEnabled val="1"/>
        </dgm:presLayoutVars>
      </dgm:prSet>
      <dgm:spPr/>
      <dgm:t>
        <a:bodyPr/>
        <a:lstStyle/>
        <a:p>
          <a:endParaRPr lang="en-US"/>
        </a:p>
      </dgm:t>
    </dgm:pt>
    <dgm:pt modelId="{DE4A53CE-2DEE-448C-93FD-E8AC6CFE3DCB}" type="pres">
      <dgm:prSet presAssocID="{27BFE1C3-BE86-4E6D-BA64-8B344FD8A5B0}" presName="accent_3" presStyleCnt="0"/>
      <dgm:spPr/>
    </dgm:pt>
    <dgm:pt modelId="{B410B80F-354C-4A5C-9122-A14E07BEE7D5}" type="pres">
      <dgm:prSet presAssocID="{27BFE1C3-BE86-4E6D-BA64-8B344FD8A5B0}" presName="accentRepeatNode" presStyleLbl="solidFgAcc1" presStyleIdx="2" presStyleCnt="5"/>
      <dgm:spPr/>
    </dgm:pt>
    <dgm:pt modelId="{02EA2C9C-6B73-4C54-8AB4-BF948E09A83F}" type="pres">
      <dgm:prSet presAssocID="{374B023D-86CD-41B2-B41D-47E25DD37D0F}" presName="text_4" presStyleLbl="node1" presStyleIdx="3" presStyleCnt="5">
        <dgm:presLayoutVars>
          <dgm:bulletEnabled val="1"/>
        </dgm:presLayoutVars>
      </dgm:prSet>
      <dgm:spPr/>
      <dgm:t>
        <a:bodyPr/>
        <a:lstStyle/>
        <a:p>
          <a:endParaRPr lang="en-US"/>
        </a:p>
      </dgm:t>
    </dgm:pt>
    <dgm:pt modelId="{212CABEE-2C5C-4F1B-951D-4DB9D0D82236}" type="pres">
      <dgm:prSet presAssocID="{374B023D-86CD-41B2-B41D-47E25DD37D0F}" presName="accent_4" presStyleCnt="0"/>
      <dgm:spPr/>
    </dgm:pt>
    <dgm:pt modelId="{20CCA07D-8986-4D9E-A086-576AB899C5D9}" type="pres">
      <dgm:prSet presAssocID="{374B023D-86CD-41B2-B41D-47E25DD37D0F}" presName="accentRepeatNode" presStyleLbl="solidFgAcc1" presStyleIdx="3" presStyleCnt="5"/>
      <dgm:spPr/>
    </dgm:pt>
    <dgm:pt modelId="{BBDD815A-C059-4962-BF92-BB718A173BCC}" type="pres">
      <dgm:prSet presAssocID="{879C0459-0F8A-454E-91B2-AE30EAA7F239}" presName="text_5" presStyleLbl="node1" presStyleIdx="4" presStyleCnt="5">
        <dgm:presLayoutVars>
          <dgm:bulletEnabled val="1"/>
        </dgm:presLayoutVars>
      </dgm:prSet>
      <dgm:spPr/>
      <dgm:t>
        <a:bodyPr/>
        <a:lstStyle/>
        <a:p>
          <a:endParaRPr lang="en-US"/>
        </a:p>
      </dgm:t>
    </dgm:pt>
    <dgm:pt modelId="{D329F0E2-F700-4D2A-B2AF-243329182C5A}" type="pres">
      <dgm:prSet presAssocID="{879C0459-0F8A-454E-91B2-AE30EAA7F239}" presName="accent_5" presStyleCnt="0"/>
      <dgm:spPr/>
    </dgm:pt>
    <dgm:pt modelId="{591DDFD7-C9FA-4968-BAF7-B711E3F2861D}" type="pres">
      <dgm:prSet presAssocID="{879C0459-0F8A-454E-91B2-AE30EAA7F239}" presName="accentRepeatNode" presStyleLbl="solidFgAcc1" presStyleIdx="4" presStyleCnt="5"/>
      <dgm:spPr/>
    </dgm:pt>
  </dgm:ptLst>
  <dgm:cxnLst>
    <dgm:cxn modelId="{6B95D579-175F-4790-9BFB-6CF992DCC411}" type="presOf" srcId="{CD047567-4907-426C-8F64-7124B19CABB6}" destId="{07C876C0-055C-4FCD-8FB6-235058051D3E}" srcOrd="0" destOrd="0" presId="urn:microsoft.com/office/officeart/2008/layout/VerticalCurvedList"/>
    <dgm:cxn modelId="{FC342223-CBC7-4195-8521-1CA7FD9576C2}" srcId="{CD047567-4907-426C-8F64-7124B19CABB6}" destId="{879C0459-0F8A-454E-91B2-AE30EAA7F239}" srcOrd="4" destOrd="0" parTransId="{04396E8A-B6B0-4DB1-BC05-21E2F2BDED28}" sibTransId="{EF6EEAB3-F2EB-4220-B8F2-894E053CECDB}"/>
    <dgm:cxn modelId="{AE49F72F-7665-4228-8403-3E995B98008C}" type="presOf" srcId="{F225569C-7A85-4BF7-A1EF-6592DD5F6AF7}" destId="{806BAE1D-8E41-4B2E-9393-D1D9A0C339A6}" srcOrd="0" destOrd="0" presId="urn:microsoft.com/office/officeart/2008/layout/VerticalCurvedList"/>
    <dgm:cxn modelId="{6D507C0F-CAFB-4C88-9A55-9A88CF87BC8B}" srcId="{CD047567-4907-426C-8F64-7124B19CABB6}" destId="{374B023D-86CD-41B2-B41D-47E25DD37D0F}" srcOrd="3" destOrd="0" parTransId="{E82FD6B4-67D8-47A7-98C7-5BB4C8BABC34}" sibTransId="{02AAC258-6910-40C1-ACFE-AD3A29C05D50}"/>
    <dgm:cxn modelId="{E20CD2AB-18D9-4B64-93DC-48A81E90989B}" type="presOf" srcId="{879C0459-0F8A-454E-91B2-AE30EAA7F239}" destId="{BBDD815A-C059-4962-BF92-BB718A173BCC}" srcOrd="0" destOrd="0" presId="urn:microsoft.com/office/officeart/2008/layout/VerticalCurvedList"/>
    <dgm:cxn modelId="{6AEDE46B-FEF5-4811-8A6B-20E62CD19734}" srcId="{CD047567-4907-426C-8F64-7124B19CABB6}" destId="{B2756FE8-E787-46E4-BF3A-3735372B1EC8}" srcOrd="1" destOrd="0" parTransId="{6C182F3D-26DE-42B2-A90E-6559D45A2EA1}" sibTransId="{C9B035FA-B62C-4682-90C2-3C92EDD3D30C}"/>
    <dgm:cxn modelId="{6B1B105F-7075-45C2-B2A3-5FB6B9B28FB7}" type="presOf" srcId="{27BFE1C3-BE86-4E6D-BA64-8B344FD8A5B0}" destId="{C6D35AFE-71B8-4D23-9F24-65DC4884097A}" srcOrd="0" destOrd="0" presId="urn:microsoft.com/office/officeart/2008/layout/VerticalCurvedList"/>
    <dgm:cxn modelId="{0A8DCF2B-7717-49CA-8ABF-C596B7C30448}" type="presOf" srcId="{122F55E4-C58B-4A5D-90E6-058B87DEFF72}" destId="{87435AE1-A302-432C-B2CC-A581A50B2189}" srcOrd="0" destOrd="0" presId="urn:microsoft.com/office/officeart/2008/layout/VerticalCurvedList"/>
    <dgm:cxn modelId="{F0158C4C-6565-41DE-AA1A-02EC90496E08}" srcId="{CD047567-4907-426C-8F64-7124B19CABB6}" destId="{F225569C-7A85-4BF7-A1EF-6592DD5F6AF7}" srcOrd="0" destOrd="0" parTransId="{041D1F30-6224-4B1C-9505-A0FCD776B52C}" sibTransId="{122F55E4-C58B-4A5D-90E6-058B87DEFF72}"/>
    <dgm:cxn modelId="{209D44B6-696C-4BDE-BB7E-AB44551F64E1}" type="presOf" srcId="{374B023D-86CD-41B2-B41D-47E25DD37D0F}" destId="{02EA2C9C-6B73-4C54-8AB4-BF948E09A83F}" srcOrd="0" destOrd="0" presId="urn:microsoft.com/office/officeart/2008/layout/VerticalCurvedList"/>
    <dgm:cxn modelId="{40B97DF7-795D-4ED5-8C1C-A1BA7E6F3405}" srcId="{CD047567-4907-426C-8F64-7124B19CABB6}" destId="{27BFE1C3-BE86-4E6D-BA64-8B344FD8A5B0}" srcOrd="2" destOrd="0" parTransId="{4226FF41-1B4E-4874-B0E5-162E6C278A30}" sibTransId="{88D45BB2-D62F-421B-A074-8F4217C38367}"/>
    <dgm:cxn modelId="{17B901C2-0E79-4E4C-A2D6-7235289A3AE8}" type="presOf" srcId="{B2756FE8-E787-46E4-BF3A-3735372B1EC8}" destId="{D3878E42-E0FF-48C3-B6D4-67F24BC3B5FE}" srcOrd="0" destOrd="0" presId="urn:microsoft.com/office/officeart/2008/layout/VerticalCurvedList"/>
    <dgm:cxn modelId="{E844A7E0-5675-495C-8A5E-DFE0787C1070}" type="presParOf" srcId="{07C876C0-055C-4FCD-8FB6-235058051D3E}" destId="{665844DA-8E93-46EF-9B08-0030EEB73B03}" srcOrd="0" destOrd="0" presId="urn:microsoft.com/office/officeart/2008/layout/VerticalCurvedList"/>
    <dgm:cxn modelId="{F202424E-6730-4BBB-BC9C-B27CB5425E4C}" type="presParOf" srcId="{665844DA-8E93-46EF-9B08-0030EEB73B03}" destId="{E1F86412-CA23-4447-8375-6263A08644D9}" srcOrd="0" destOrd="0" presId="urn:microsoft.com/office/officeart/2008/layout/VerticalCurvedList"/>
    <dgm:cxn modelId="{49DD90E4-C2DC-44E4-BB2C-D8B0EF089668}" type="presParOf" srcId="{E1F86412-CA23-4447-8375-6263A08644D9}" destId="{B8469207-45F3-4E85-AF4F-3CA545A1ED24}" srcOrd="0" destOrd="0" presId="urn:microsoft.com/office/officeart/2008/layout/VerticalCurvedList"/>
    <dgm:cxn modelId="{9BFA6ED1-83E7-42D2-8C92-A341947C3010}" type="presParOf" srcId="{E1F86412-CA23-4447-8375-6263A08644D9}" destId="{87435AE1-A302-432C-B2CC-A581A50B2189}" srcOrd="1" destOrd="0" presId="urn:microsoft.com/office/officeart/2008/layout/VerticalCurvedList"/>
    <dgm:cxn modelId="{C1BB13F0-2CE1-4DC7-88F2-1551D5F1925F}" type="presParOf" srcId="{E1F86412-CA23-4447-8375-6263A08644D9}" destId="{F740B263-193F-4E2C-B546-551C633E38FD}" srcOrd="2" destOrd="0" presId="urn:microsoft.com/office/officeart/2008/layout/VerticalCurvedList"/>
    <dgm:cxn modelId="{C3CC19A4-8E3C-4F45-B7B3-F699B57645CD}" type="presParOf" srcId="{E1F86412-CA23-4447-8375-6263A08644D9}" destId="{27D0F360-FBEC-49C9-A3F6-772C8EC150DA}" srcOrd="3" destOrd="0" presId="urn:microsoft.com/office/officeart/2008/layout/VerticalCurvedList"/>
    <dgm:cxn modelId="{0A8E155A-27F6-424D-9595-263CA7447ECF}" type="presParOf" srcId="{665844DA-8E93-46EF-9B08-0030EEB73B03}" destId="{806BAE1D-8E41-4B2E-9393-D1D9A0C339A6}" srcOrd="1" destOrd="0" presId="urn:microsoft.com/office/officeart/2008/layout/VerticalCurvedList"/>
    <dgm:cxn modelId="{DD681D76-D389-4F8D-AE87-0F8BD6ACF968}" type="presParOf" srcId="{665844DA-8E93-46EF-9B08-0030EEB73B03}" destId="{D549BB89-370C-496F-9913-A02F351666E1}" srcOrd="2" destOrd="0" presId="urn:microsoft.com/office/officeart/2008/layout/VerticalCurvedList"/>
    <dgm:cxn modelId="{65F1331D-2A03-4C03-8C4A-A24A800B4939}" type="presParOf" srcId="{D549BB89-370C-496F-9913-A02F351666E1}" destId="{B5564AB4-6CF1-46D3-9248-F422F9B933AE}" srcOrd="0" destOrd="0" presId="urn:microsoft.com/office/officeart/2008/layout/VerticalCurvedList"/>
    <dgm:cxn modelId="{1A9B707A-0B97-4C1F-A664-3E7A80A95EE5}" type="presParOf" srcId="{665844DA-8E93-46EF-9B08-0030EEB73B03}" destId="{D3878E42-E0FF-48C3-B6D4-67F24BC3B5FE}" srcOrd="3" destOrd="0" presId="urn:microsoft.com/office/officeart/2008/layout/VerticalCurvedList"/>
    <dgm:cxn modelId="{964FBBD7-4FD9-484D-A4DA-30E7A7D4682C}" type="presParOf" srcId="{665844DA-8E93-46EF-9B08-0030EEB73B03}" destId="{F02BBD6D-43BD-4ABA-B420-9CDBCC5EAC0D}" srcOrd="4" destOrd="0" presId="urn:microsoft.com/office/officeart/2008/layout/VerticalCurvedList"/>
    <dgm:cxn modelId="{498A10B7-945B-4067-8626-34C1CB3D25C0}" type="presParOf" srcId="{F02BBD6D-43BD-4ABA-B420-9CDBCC5EAC0D}" destId="{55FE3EFF-81A1-4F05-BD60-62F57CFC5E28}" srcOrd="0" destOrd="0" presId="urn:microsoft.com/office/officeart/2008/layout/VerticalCurvedList"/>
    <dgm:cxn modelId="{31CC6A5F-7ED2-47C1-91F3-C54CD9CD4ACA}" type="presParOf" srcId="{665844DA-8E93-46EF-9B08-0030EEB73B03}" destId="{C6D35AFE-71B8-4D23-9F24-65DC4884097A}" srcOrd="5" destOrd="0" presId="urn:microsoft.com/office/officeart/2008/layout/VerticalCurvedList"/>
    <dgm:cxn modelId="{D9777D7B-99D2-4883-AF89-1761998F409B}" type="presParOf" srcId="{665844DA-8E93-46EF-9B08-0030EEB73B03}" destId="{DE4A53CE-2DEE-448C-93FD-E8AC6CFE3DCB}" srcOrd="6" destOrd="0" presId="urn:microsoft.com/office/officeart/2008/layout/VerticalCurvedList"/>
    <dgm:cxn modelId="{FF544FC6-2966-465C-A4C0-C09C2ED0F6DA}" type="presParOf" srcId="{DE4A53CE-2DEE-448C-93FD-E8AC6CFE3DCB}" destId="{B410B80F-354C-4A5C-9122-A14E07BEE7D5}" srcOrd="0" destOrd="0" presId="urn:microsoft.com/office/officeart/2008/layout/VerticalCurvedList"/>
    <dgm:cxn modelId="{55C60645-5C07-4BB7-84D1-41B2EAA8E9B1}" type="presParOf" srcId="{665844DA-8E93-46EF-9B08-0030EEB73B03}" destId="{02EA2C9C-6B73-4C54-8AB4-BF948E09A83F}" srcOrd="7" destOrd="0" presId="urn:microsoft.com/office/officeart/2008/layout/VerticalCurvedList"/>
    <dgm:cxn modelId="{C56A8070-E5E3-4B18-BF00-CD83D15EB2DE}" type="presParOf" srcId="{665844DA-8E93-46EF-9B08-0030EEB73B03}" destId="{212CABEE-2C5C-4F1B-951D-4DB9D0D82236}" srcOrd="8" destOrd="0" presId="urn:microsoft.com/office/officeart/2008/layout/VerticalCurvedList"/>
    <dgm:cxn modelId="{8FA4987F-92FA-46D6-86DE-6565CB8454AF}" type="presParOf" srcId="{212CABEE-2C5C-4F1B-951D-4DB9D0D82236}" destId="{20CCA07D-8986-4D9E-A086-576AB899C5D9}" srcOrd="0" destOrd="0" presId="urn:microsoft.com/office/officeart/2008/layout/VerticalCurvedList"/>
    <dgm:cxn modelId="{E3254C16-F729-45DC-B4F2-526B62CA22BE}" type="presParOf" srcId="{665844DA-8E93-46EF-9B08-0030EEB73B03}" destId="{BBDD815A-C059-4962-BF92-BB718A173BCC}" srcOrd="9" destOrd="0" presId="urn:microsoft.com/office/officeart/2008/layout/VerticalCurvedList"/>
    <dgm:cxn modelId="{FD0699ED-04FA-4391-9D65-3BADC1345752}" type="presParOf" srcId="{665844DA-8E93-46EF-9B08-0030EEB73B03}" destId="{D329F0E2-F700-4D2A-B2AF-243329182C5A}" srcOrd="10" destOrd="0" presId="urn:microsoft.com/office/officeart/2008/layout/VerticalCurvedList"/>
    <dgm:cxn modelId="{17F6C5C9-2326-417C-ABA2-A00E3F561CA3}" type="presParOf" srcId="{D329F0E2-F700-4D2A-B2AF-243329182C5A}" destId="{591DDFD7-C9FA-4968-BAF7-B711E3F2861D}"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10F6BB-35A6-443C-A4B2-08F258E4ABD2}">
      <dsp:nvSpPr>
        <dsp:cNvPr id="0" name=""/>
        <dsp:cNvSpPr/>
      </dsp:nvSpPr>
      <dsp:spPr>
        <a:xfrm>
          <a:off x="-5571397" y="-852947"/>
          <a:ext cx="6633494" cy="6633494"/>
        </a:xfrm>
        <a:prstGeom prst="blockArc">
          <a:avLst>
            <a:gd name="adj1" fmla="val 18900000"/>
            <a:gd name="adj2" fmla="val 2700000"/>
            <a:gd name="adj3" fmla="val 326"/>
          </a:avLst>
        </a:pr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FC12F6D-B47F-4CAB-B60E-536C3802DBAF}">
      <dsp:nvSpPr>
        <dsp:cNvPr id="0" name=""/>
        <dsp:cNvSpPr/>
      </dsp:nvSpPr>
      <dsp:spPr>
        <a:xfrm>
          <a:off x="464340" y="307876"/>
          <a:ext cx="6324833" cy="616147"/>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89067" tIns="48260" rIns="48260" bIns="48260" numCol="1" spcCol="1270" anchor="ctr" anchorCtr="0">
          <a:noAutofit/>
        </a:bodyPr>
        <a:lstStyle/>
        <a:p>
          <a:pPr lvl="0" algn="l" defTabSz="844550">
            <a:lnSpc>
              <a:spcPct val="90000"/>
            </a:lnSpc>
            <a:spcBef>
              <a:spcPct val="0"/>
            </a:spcBef>
            <a:spcAft>
              <a:spcPct val="35000"/>
            </a:spcAft>
          </a:pPr>
          <a:r>
            <a:rPr lang="en-US" sz="1900" kern="1200" dirty="0" smtClean="0"/>
            <a:t>Based on NAICS codes (North American Industry Classification System)</a:t>
          </a:r>
          <a:endParaRPr lang="en-US" sz="1900" kern="1200" dirty="0"/>
        </a:p>
      </dsp:txBody>
      <dsp:txXfrm>
        <a:off x="464340" y="307876"/>
        <a:ext cx="6324833" cy="616147"/>
      </dsp:txXfrm>
    </dsp:sp>
    <dsp:sp modelId="{385B21B7-6EBA-4BFD-8DA0-0B81A03F962E}">
      <dsp:nvSpPr>
        <dsp:cNvPr id="0" name=""/>
        <dsp:cNvSpPr/>
      </dsp:nvSpPr>
      <dsp:spPr>
        <a:xfrm>
          <a:off x="79248" y="230858"/>
          <a:ext cx="770183" cy="770183"/>
        </a:xfrm>
        <a:prstGeom prst="ellipse">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006FCB20-DC6B-46FE-BE16-5017BC5D7432}">
      <dsp:nvSpPr>
        <dsp:cNvPr id="0" name=""/>
        <dsp:cNvSpPr/>
      </dsp:nvSpPr>
      <dsp:spPr>
        <a:xfrm>
          <a:off x="905853" y="1231801"/>
          <a:ext cx="5883320" cy="616147"/>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89067" tIns="48260" rIns="48260" bIns="48260" numCol="1" spcCol="1270" anchor="ctr" anchorCtr="0">
          <a:noAutofit/>
        </a:bodyPr>
        <a:lstStyle/>
        <a:p>
          <a:pPr lvl="0" algn="l" defTabSz="844550">
            <a:lnSpc>
              <a:spcPct val="90000"/>
            </a:lnSpc>
            <a:spcBef>
              <a:spcPct val="0"/>
            </a:spcBef>
            <a:spcAft>
              <a:spcPct val="35000"/>
            </a:spcAft>
          </a:pPr>
          <a:r>
            <a:rPr lang="en-US" sz="1900" kern="1200" dirty="0" smtClean="0"/>
            <a:t>www.naics.com/search</a:t>
          </a:r>
          <a:endParaRPr lang="en-US" sz="1900" kern="1200" dirty="0"/>
        </a:p>
      </dsp:txBody>
      <dsp:txXfrm>
        <a:off x="905853" y="1231801"/>
        <a:ext cx="5883320" cy="616147"/>
      </dsp:txXfrm>
    </dsp:sp>
    <dsp:sp modelId="{D36DD948-1429-4F25-9624-5D84075C2015}">
      <dsp:nvSpPr>
        <dsp:cNvPr id="0" name=""/>
        <dsp:cNvSpPr/>
      </dsp:nvSpPr>
      <dsp:spPr>
        <a:xfrm>
          <a:off x="520761" y="1154783"/>
          <a:ext cx="770183" cy="770183"/>
        </a:xfrm>
        <a:prstGeom prst="ellipse">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B3944BEB-0212-4001-A8F5-DA6B7961D9B0}">
      <dsp:nvSpPr>
        <dsp:cNvPr id="0" name=""/>
        <dsp:cNvSpPr/>
      </dsp:nvSpPr>
      <dsp:spPr>
        <a:xfrm>
          <a:off x="1041362" y="2155726"/>
          <a:ext cx="5747811" cy="616147"/>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89067" tIns="48260" rIns="48260" bIns="48260" numCol="1" spcCol="1270" anchor="ctr" anchorCtr="0">
          <a:noAutofit/>
        </a:bodyPr>
        <a:lstStyle/>
        <a:p>
          <a:pPr lvl="0" algn="l" defTabSz="844550">
            <a:lnSpc>
              <a:spcPct val="90000"/>
            </a:lnSpc>
            <a:spcBef>
              <a:spcPct val="0"/>
            </a:spcBef>
            <a:spcAft>
              <a:spcPct val="35000"/>
            </a:spcAft>
          </a:pPr>
          <a:r>
            <a:rPr lang="en-US" sz="1900" kern="1200" dirty="0" smtClean="0"/>
            <a:t>Firm may be capable of performing in </a:t>
          </a:r>
          <a:r>
            <a:rPr lang="en-US" sz="1900" b="1" kern="1200" dirty="0" smtClean="0"/>
            <a:t>several</a:t>
          </a:r>
          <a:r>
            <a:rPr lang="en-US" sz="1900" kern="1200" dirty="0" smtClean="0"/>
            <a:t> NAICS code areas.  </a:t>
          </a:r>
          <a:endParaRPr lang="en-US" sz="1900" kern="1200" dirty="0"/>
        </a:p>
      </dsp:txBody>
      <dsp:txXfrm>
        <a:off x="1041362" y="2155726"/>
        <a:ext cx="5747811" cy="616147"/>
      </dsp:txXfrm>
    </dsp:sp>
    <dsp:sp modelId="{197BC5E8-88A8-45DE-943C-DC63A29F03AF}">
      <dsp:nvSpPr>
        <dsp:cNvPr id="0" name=""/>
        <dsp:cNvSpPr/>
      </dsp:nvSpPr>
      <dsp:spPr>
        <a:xfrm>
          <a:off x="656270" y="2078708"/>
          <a:ext cx="770183" cy="770183"/>
        </a:xfrm>
        <a:prstGeom prst="ellipse">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E58E8062-FCDC-4A3E-8756-73084AFB47DC}">
      <dsp:nvSpPr>
        <dsp:cNvPr id="0" name=""/>
        <dsp:cNvSpPr/>
      </dsp:nvSpPr>
      <dsp:spPr>
        <a:xfrm>
          <a:off x="905853" y="3079651"/>
          <a:ext cx="5883320" cy="616147"/>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89067" tIns="48260" rIns="48260" bIns="48260" numCol="1" spcCol="1270" anchor="ctr" anchorCtr="0">
          <a:noAutofit/>
        </a:bodyPr>
        <a:lstStyle/>
        <a:p>
          <a:pPr lvl="0" algn="l" defTabSz="844550">
            <a:lnSpc>
              <a:spcPct val="90000"/>
            </a:lnSpc>
            <a:spcBef>
              <a:spcPct val="0"/>
            </a:spcBef>
            <a:spcAft>
              <a:spcPct val="35000"/>
            </a:spcAft>
          </a:pPr>
          <a:r>
            <a:rPr lang="en-US" sz="1900" b="1" u="sng" kern="1200" dirty="0" smtClean="0"/>
            <a:t>Primary</a:t>
          </a:r>
          <a:r>
            <a:rPr lang="en-US" sz="1900" b="1" kern="1200" dirty="0" smtClean="0"/>
            <a:t> </a:t>
          </a:r>
          <a:r>
            <a:rPr lang="en-US" sz="1900" b="0" kern="1200" dirty="0" smtClean="0"/>
            <a:t>code</a:t>
          </a:r>
          <a:r>
            <a:rPr lang="en-US" sz="1900" kern="1200" dirty="0" smtClean="0"/>
            <a:t> is the one that represents largest portion of business.</a:t>
          </a:r>
          <a:endParaRPr lang="en-US" sz="1900" kern="1200" dirty="0"/>
        </a:p>
      </dsp:txBody>
      <dsp:txXfrm>
        <a:off x="905853" y="3079651"/>
        <a:ext cx="5883320" cy="616147"/>
      </dsp:txXfrm>
    </dsp:sp>
    <dsp:sp modelId="{8DBE3313-AE09-4EBD-9C47-81433E761B33}">
      <dsp:nvSpPr>
        <dsp:cNvPr id="0" name=""/>
        <dsp:cNvSpPr/>
      </dsp:nvSpPr>
      <dsp:spPr>
        <a:xfrm>
          <a:off x="520761" y="3002633"/>
          <a:ext cx="770183" cy="770183"/>
        </a:xfrm>
        <a:prstGeom prst="ellipse">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8A27C61D-9883-4047-B7CF-263344CC3D24}">
      <dsp:nvSpPr>
        <dsp:cNvPr id="0" name=""/>
        <dsp:cNvSpPr/>
      </dsp:nvSpPr>
      <dsp:spPr>
        <a:xfrm>
          <a:off x="464340" y="4003576"/>
          <a:ext cx="6324833" cy="616147"/>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89067" tIns="48260" rIns="48260" bIns="48260" numCol="1" spcCol="1270" anchor="ctr" anchorCtr="0">
          <a:noAutofit/>
        </a:bodyPr>
        <a:lstStyle/>
        <a:p>
          <a:pPr lvl="0" algn="l" defTabSz="844550">
            <a:lnSpc>
              <a:spcPct val="90000"/>
            </a:lnSpc>
            <a:spcBef>
              <a:spcPct val="0"/>
            </a:spcBef>
            <a:spcAft>
              <a:spcPct val="35000"/>
            </a:spcAft>
          </a:pPr>
          <a:r>
            <a:rPr lang="en-US" sz="1900" kern="1200" dirty="0" smtClean="0"/>
            <a:t>Currently over 1,040 NAICS codes in many different Industries</a:t>
          </a:r>
          <a:endParaRPr lang="en-US" sz="1900" kern="1200" dirty="0"/>
        </a:p>
      </dsp:txBody>
      <dsp:txXfrm>
        <a:off x="464340" y="4003576"/>
        <a:ext cx="6324833" cy="616147"/>
      </dsp:txXfrm>
    </dsp:sp>
    <dsp:sp modelId="{AA73D916-04CD-44E7-8A96-0FEA32D13C76}">
      <dsp:nvSpPr>
        <dsp:cNvPr id="0" name=""/>
        <dsp:cNvSpPr/>
      </dsp:nvSpPr>
      <dsp:spPr>
        <a:xfrm>
          <a:off x="79248" y="3926558"/>
          <a:ext cx="770183" cy="770183"/>
        </a:xfrm>
        <a:prstGeom prst="ellipse">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9FF8EC-7D0F-41DB-85EF-20799C252B8F}">
      <dsp:nvSpPr>
        <dsp:cNvPr id="0" name=""/>
        <dsp:cNvSpPr/>
      </dsp:nvSpPr>
      <dsp:spPr>
        <a:xfrm>
          <a:off x="-21218" y="4834"/>
          <a:ext cx="8348237" cy="898787"/>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1" kern="1200" dirty="0" smtClean="0"/>
            <a:t>Concern must be a small business </a:t>
          </a:r>
          <a:endParaRPr lang="en-US" sz="2000" kern="1200" dirty="0"/>
        </a:p>
      </dsp:txBody>
      <dsp:txXfrm>
        <a:off x="5107" y="31159"/>
        <a:ext cx="8295587" cy="846137"/>
      </dsp:txXfrm>
    </dsp:sp>
    <dsp:sp modelId="{F18B1297-923D-4FBE-96D3-9D4DC1FFEDD0}">
      <dsp:nvSpPr>
        <dsp:cNvPr id="0" name=""/>
        <dsp:cNvSpPr/>
      </dsp:nvSpPr>
      <dsp:spPr>
        <a:xfrm rot="5400000">
          <a:off x="3984377" y="926091"/>
          <a:ext cx="337045" cy="404454"/>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rot="-5400000">
        <a:off x="4031564" y="959796"/>
        <a:ext cx="242672" cy="235932"/>
      </dsp:txXfrm>
    </dsp:sp>
    <dsp:sp modelId="{D836B896-6874-4255-BAA8-3A6CBD65F483}">
      <dsp:nvSpPr>
        <dsp:cNvPr id="0" name=""/>
        <dsp:cNvSpPr/>
      </dsp:nvSpPr>
      <dsp:spPr>
        <a:xfrm>
          <a:off x="-21218" y="1353015"/>
          <a:ext cx="8348237" cy="898787"/>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1" kern="1200" dirty="0" smtClean="0"/>
            <a:t>51% owned by </a:t>
          </a:r>
          <a:r>
            <a:rPr lang="en-US" sz="2000" b="1" u="sng" kern="1200" dirty="0" smtClean="0"/>
            <a:t>socially</a:t>
          </a:r>
          <a:r>
            <a:rPr lang="en-US" sz="2000" b="1" kern="1200" dirty="0" smtClean="0"/>
            <a:t> and </a:t>
          </a:r>
          <a:r>
            <a:rPr lang="en-US" sz="2000" b="1" u="sng" kern="1200" dirty="0" smtClean="0"/>
            <a:t>economically</a:t>
          </a:r>
          <a:r>
            <a:rPr lang="en-US" sz="2000" b="1" kern="1200" dirty="0" smtClean="0"/>
            <a:t> disadvantaged U.S. citizens</a:t>
          </a:r>
          <a:endParaRPr lang="en-US" sz="2000" kern="1200" dirty="0"/>
        </a:p>
      </dsp:txBody>
      <dsp:txXfrm>
        <a:off x="5107" y="1379340"/>
        <a:ext cx="8295587" cy="846137"/>
      </dsp:txXfrm>
    </dsp:sp>
    <dsp:sp modelId="{502EDF82-5E29-4430-92A5-B092E772F133}">
      <dsp:nvSpPr>
        <dsp:cNvPr id="0" name=""/>
        <dsp:cNvSpPr/>
      </dsp:nvSpPr>
      <dsp:spPr>
        <a:xfrm rot="5400000">
          <a:off x="3984377" y="2274272"/>
          <a:ext cx="337045" cy="404454"/>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rot="-5400000">
        <a:off x="4031564" y="2307977"/>
        <a:ext cx="242672" cy="235932"/>
      </dsp:txXfrm>
    </dsp:sp>
    <dsp:sp modelId="{0E360B2E-D2B5-4A50-8805-61B415622E7B}">
      <dsp:nvSpPr>
        <dsp:cNvPr id="0" name=""/>
        <dsp:cNvSpPr/>
      </dsp:nvSpPr>
      <dsp:spPr>
        <a:xfrm>
          <a:off x="0" y="2701196"/>
          <a:ext cx="8305800" cy="898787"/>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1" kern="1200" dirty="0" smtClean="0"/>
            <a:t>Socially and economically disadvantaged  individuals control daily operations.</a:t>
          </a:r>
          <a:endParaRPr lang="en-US" sz="2000" kern="1200" dirty="0"/>
        </a:p>
      </dsp:txBody>
      <dsp:txXfrm>
        <a:off x="26325" y="2727521"/>
        <a:ext cx="8253150" cy="846137"/>
      </dsp:txXfrm>
    </dsp:sp>
    <dsp:sp modelId="{C0D99168-8CCC-4459-B088-FF881D56F37F}">
      <dsp:nvSpPr>
        <dsp:cNvPr id="0" name=""/>
        <dsp:cNvSpPr/>
      </dsp:nvSpPr>
      <dsp:spPr>
        <a:xfrm rot="5400000">
          <a:off x="3984377" y="3622453"/>
          <a:ext cx="337045" cy="404454"/>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rot="-5400000">
        <a:off x="4031564" y="3656158"/>
        <a:ext cx="242672" cy="235932"/>
      </dsp:txXfrm>
    </dsp:sp>
    <dsp:sp modelId="{36B0DF85-0E2E-46AE-842A-E3D2A58B6015}">
      <dsp:nvSpPr>
        <dsp:cNvPr id="0" name=""/>
        <dsp:cNvSpPr/>
      </dsp:nvSpPr>
      <dsp:spPr>
        <a:xfrm>
          <a:off x="0" y="4049378"/>
          <a:ext cx="8305800" cy="898787"/>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1" kern="1200" dirty="0" smtClean="0"/>
            <a:t>Potential for success – must have 2 years in business.</a:t>
          </a:r>
          <a:endParaRPr lang="en-US" sz="2000" kern="1200" dirty="0"/>
        </a:p>
      </dsp:txBody>
      <dsp:txXfrm>
        <a:off x="26325" y="4075703"/>
        <a:ext cx="8253150" cy="84613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9601E9-CE50-4854-8E86-C23686ADAD14}">
      <dsp:nvSpPr>
        <dsp:cNvPr id="0" name=""/>
        <dsp:cNvSpPr/>
      </dsp:nvSpPr>
      <dsp:spPr>
        <a:xfrm>
          <a:off x="228590" y="327333"/>
          <a:ext cx="7467618" cy="104426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l" defTabSz="1955800" rtl="0">
            <a:lnSpc>
              <a:spcPct val="90000"/>
            </a:lnSpc>
            <a:spcBef>
              <a:spcPct val="0"/>
            </a:spcBef>
            <a:spcAft>
              <a:spcPct val="35000"/>
            </a:spcAft>
          </a:pPr>
          <a:r>
            <a:rPr lang="en-US" sz="4400" b="1" kern="1200" dirty="0" smtClean="0"/>
            <a:t>Social Disadvantage:</a:t>
          </a:r>
          <a:endParaRPr lang="en-US" sz="4400" kern="1200" dirty="0"/>
        </a:p>
      </dsp:txBody>
      <dsp:txXfrm>
        <a:off x="279567" y="378310"/>
        <a:ext cx="7365664" cy="942315"/>
      </dsp:txXfrm>
    </dsp:sp>
    <dsp:sp modelId="{E8E2F5ED-A052-446D-94CF-8FB935B70AF6}">
      <dsp:nvSpPr>
        <dsp:cNvPr id="0" name=""/>
        <dsp:cNvSpPr/>
      </dsp:nvSpPr>
      <dsp:spPr>
        <a:xfrm>
          <a:off x="0" y="1567303"/>
          <a:ext cx="7924800" cy="2892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1612" tIns="45720" rIns="256032" bIns="45720" numCol="1" spcCol="1270" anchor="t" anchorCtr="0">
          <a:noAutofit/>
        </a:bodyPr>
        <a:lstStyle/>
        <a:p>
          <a:pPr marL="285750" lvl="1" indent="-285750" algn="l" defTabSz="1600200" rtl="0">
            <a:lnSpc>
              <a:spcPct val="90000"/>
            </a:lnSpc>
            <a:spcBef>
              <a:spcPct val="0"/>
            </a:spcBef>
            <a:spcAft>
              <a:spcPct val="20000"/>
            </a:spcAft>
            <a:buChar char="••"/>
          </a:pPr>
          <a:r>
            <a:rPr lang="en-US" sz="3600" b="1" kern="1200" dirty="0" smtClean="0"/>
            <a:t>African Americans</a:t>
          </a:r>
          <a:endParaRPr lang="en-US" sz="3600" kern="1200" dirty="0"/>
        </a:p>
        <a:p>
          <a:pPr marL="285750" lvl="1" indent="-285750" algn="l" defTabSz="1600200" rtl="0">
            <a:lnSpc>
              <a:spcPct val="90000"/>
            </a:lnSpc>
            <a:spcBef>
              <a:spcPct val="0"/>
            </a:spcBef>
            <a:spcAft>
              <a:spcPct val="20000"/>
            </a:spcAft>
            <a:buChar char="••"/>
          </a:pPr>
          <a:r>
            <a:rPr lang="en-US" sz="3600" b="1" kern="1200" dirty="0" smtClean="0"/>
            <a:t>Hispanic Americans</a:t>
          </a:r>
          <a:endParaRPr lang="en-US" sz="3600" kern="1200" dirty="0"/>
        </a:p>
        <a:p>
          <a:pPr marL="285750" lvl="1" indent="-285750" algn="l" defTabSz="1600200" rtl="0">
            <a:lnSpc>
              <a:spcPct val="90000"/>
            </a:lnSpc>
            <a:spcBef>
              <a:spcPct val="0"/>
            </a:spcBef>
            <a:spcAft>
              <a:spcPct val="20000"/>
            </a:spcAft>
            <a:buChar char="••"/>
          </a:pPr>
          <a:r>
            <a:rPr lang="en-US" sz="3600" b="1" kern="1200" dirty="0" smtClean="0"/>
            <a:t>Native Americans</a:t>
          </a:r>
          <a:endParaRPr lang="en-US" sz="3600" kern="1200" dirty="0"/>
        </a:p>
        <a:p>
          <a:pPr marL="285750" lvl="1" indent="-285750" algn="l" defTabSz="1600200" rtl="0">
            <a:lnSpc>
              <a:spcPct val="90000"/>
            </a:lnSpc>
            <a:spcBef>
              <a:spcPct val="0"/>
            </a:spcBef>
            <a:spcAft>
              <a:spcPct val="20000"/>
            </a:spcAft>
            <a:buChar char="••"/>
          </a:pPr>
          <a:r>
            <a:rPr lang="en-US" sz="3600" b="1" kern="1200" dirty="0" smtClean="0"/>
            <a:t>Asian-Pacific Americans</a:t>
          </a:r>
          <a:endParaRPr lang="en-US" sz="3600" kern="1200" dirty="0"/>
        </a:p>
        <a:p>
          <a:pPr marL="285750" lvl="1" indent="-285750" algn="l" defTabSz="1600200" rtl="0">
            <a:lnSpc>
              <a:spcPct val="90000"/>
            </a:lnSpc>
            <a:spcBef>
              <a:spcPct val="0"/>
            </a:spcBef>
            <a:spcAft>
              <a:spcPct val="20000"/>
            </a:spcAft>
            <a:buChar char="••"/>
          </a:pPr>
          <a:r>
            <a:rPr lang="en-US" sz="3600" b="1" kern="1200" dirty="0" smtClean="0"/>
            <a:t>Sub-Continent Asian Americans</a:t>
          </a:r>
          <a:endParaRPr lang="en-US" sz="3600" kern="1200" dirty="0"/>
        </a:p>
      </dsp:txBody>
      <dsp:txXfrm>
        <a:off x="0" y="1567303"/>
        <a:ext cx="7924800" cy="289282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4683F8-DF2E-4C64-95EC-248229F081DB}">
      <dsp:nvSpPr>
        <dsp:cNvPr id="0" name=""/>
        <dsp:cNvSpPr/>
      </dsp:nvSpPr>
      <dsp:spPr>
        <a:xfrm>
          <a:off x="0" y="20924"/>
          <a:ext cx="8686800" cy="9360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rtl="0">
            <a:lnSpc>
              <a:spcPct val="90000"/>
            </a:lnSpc>
            <a:spcBef>
              <a:spcPct val="0"/>
            </a:spcBef>
            <a:spcAft>
              <a:spcPct val="35000"/>
            </a:spcAft>
          </a:pPr>
          <a:r>
            <a:rPr lang="en-US" sz="4000" b="1" kern="1200" smtClean="0"/>
            <a:t>Economic Disadvantage  </a:t>
          </a:r>
          <a:endParaRPr lang="en-US" sz="4000" kern="1200"/>
        </a:p>
      </dsp:txBody>
      <dsp:txXfrm>
        <a:off x="45692" y="66616"/>
        <a:ext cx="8595416" cy="844616"/>
      </dsp:txXfrm>
    </dsp:sp>
    <dsp:sp modelId="{0278AC50-DCC1-4197-BD82-508E1C6E1060}">
      <dsp:nvSpPr>
        <dsp:cNvPr id="0" name=""/>
        <dsp:cNvSpPr/>
      </dsp:nvSpPr>
      <dsp:spPr>
        <a:xfrm>
          <a:off x="0" y="956925"/>
          <a:ext cx="8686800" cy="4222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5806" tIns="50800" rIns="284480" bIns="50800" numCol="1" spcCol="1270" anchor="t" anchorCtr="0">
          <a:noAutofit/>
        </a:bodyPr>
        <a:lstStyle/>
        <a:p>
          <a:pPr marL="285750" lvl="1" indent="-285750" algn="l" defTabSz="1377950" rtl="0">
            <a:lnSpc>
              <a:spcPct val="90000"/>
            </a:lnSpc>
            <a:spcBef>
              <a:spcPct val="0"/>
            </a:spcBef>
            <a:spcAft>
              <a:spcPct val="20000"/>
            </a:spcAft>
            <a:buChar char="••"/>
          </a:pPr>
          <a:r>
            <a:rPr lang="en-US" sz="3100" b="1" kern="1200" dirty="0" smtClean="0"/>
            <a:t>Personal Income &lt;= $250,000 -3 </a:t>
          </a:r>
          <a:r>
            <a:rPr lang="en-US" sz="3100" b="1" kern="1200" dirty="0" err="1" smtClean="0"/>
            <a:t>yr</a:t>
          </a:r>
          <a:r>
            <a:rPr lang="en-US" sz="3100" b="1" kern="1200" dirty="0" smtClean="0"/>
            <a:t> average</a:t>
          </a:r>
          <a:endParaRPr lang="en-US" sz="3100" kern="1200" dirty="0"/>
        </a:p>
        <a:p>
          <a:pPr marL="285750" lvl="1" indent="-285750" algn="l" defTabSz="1377950" rtl="0">
            <a:lnSpc>
              <a:spcPct val="90000"/>
            </a:lnSpc>
            <a:spcBef>
              <a:spcPct val="0"/>
            </a:spcBef>
            <a:spcAft>
              <a:spcPct val="20000"/>
            </a:spcAft>
            <a:buChar char="••"/>
          </a:pPr>
          <a:r>
            <a:rPr lang="en-US" sz="3100" b="1" kern="1200" dirty="0" smtClean="0"/>
            <a:t>Personal Net Worth  &lt;= $250,000 </a:t>
          </a:r>
          <a:r>
            <a:rPr lang="en-US" sz="3100" b="1" i="1" u="sng" kern="1200" dirty="0" smtClean="0"/>
            <a:t>excluding:</a:t>
          </a:r>
          <a:r>
            <a:rPr lang="en-US" sz="3100" b="1" i="1" kern="1200" dirty="0" smtClean="0"/>
            <a:t> </a:t>
          </a:r>
          <a:endParaRPr lang="en-US" sz="3100" kern="1200" dirty="0"/>
        </a:p>
        <a:p>
          <a:pPr marL="571500" lvl="2" indent="-285750" algn="l" defTabSz="1377950" rtl="0">
            <a:lnSpc>
              <a:spcPct val="90000"/>
            </a:lnSpc>
            <a:spcBef>
              <a:spcPct val="0"/>
            </a:spcBef>
            <a:spcAft>
              <a:spcPct val="20000"/>
            </a:spcAft>
            <a:buChar char="••"/>
          </a:pPr>
          <a:r>
            <a:rPr lang="en-US" sz="3100" b="1" kern="1200" dirty="0" smtClean="0"/>
            <a:t>Equity in personal residence</a:t>
          </a:r>
          <a:endParaRPr lang="en-US" sz="3100" kern="1200" dirty="0"/>
        </a:p>
        <a:p>
          <a:pPr marL="571500" lvl="2" indent="-285750" algn="l" defTabSz="1377950" rtl="0">
            <a:lnSpc>
              <a:spcPct val="90000"/>
            </a:lnSpc>
            <a:spcBef>
              <a:spcPct val="0"/>
            </a:spcBef>
            <a:spcAft>
              <a:spcPct val="20000"/>
            </a:spcAft>
            <a:buChar char="••"/>
          </a:pPr>
          <a:r>
            <a:rPr lang="en-US" sz="3100" b="1" kern="1200" dirty="0" smtClean="0"/>
            <a:t>IRAs when subject to significant penalty for withdrawal, and </a:t>
          </a:r>
          <a:endParaRPr lang="en-US" sz="3100" kern="1200" dirty="0"/>
        </a:p>
        <a:p>
          <a:pPr marL="571500" lvl="2" indent="-285750" algn="l" defTabSz="1377950" rtl="0">
            <a:lnSpc>
              <a:spcPct val="90000"/>
            </a:lnSpc>
            <a:spcBef>
              <a:spcPct val="0"/>
            </a:spcBef>
            <a:spcAft>
              <a:spcPct val="20000"/>
            </a:spcAft>
            <a:buChar char="••"/>
          </a:pPr>
          <a:r>
            <a:rPr lang="en-US" sz="3100" b="1" kern="1200" dirty="0" smtClean="0"/>
            <a:t>Equity in 8(a) applicant firm</a:t>
          </a:r>
          <a:endParaRPr lang="en-US" sz="3100" kern="1200" dirty="0"/>
        </a:p>
        <a:p>
          <a:pPr marL="285750" lvl="1" indent="-285750" algn="l" defTabSz="1377950" rtl="0">
            <a:lnSpc>
              <a:spcPct val="90000"/>
            </a:lnSpc>
            <a:spcBef>
              <a:spcPct val="0"/>
            </a:spcBef>
            <a:spcAft>
              <a:spcPct val="20000"/>
            </a:spcAft>
            <a:buChar char="••"/>
          </a:pPr>
          <a:r>
            <a:rPr lang="en-US" sz="3100" b="1" kern="1200" dirty="0" smtClean="0"/>
            <a:t>Total Assets &lt;= $4 million  </a:t>
          </a:r>
          <a:endParaRPr lang="en-US" sz="3100" kern="1200" dirty="0"/>
        </a:p>
      </dsp:txBody>
      <dsp:txXfrm>
        <a:off x="0" y="956925"/>
        <a:ext cx="8686800" cy="422280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4F8A0C-5397-438D-AA00-D44C59B9CD48}">
      <dsp:nvSpPr>
        <dsp:cNvPr id="0" name=""/>
        <dsp:cNvSpPr/>
      </dsp:nvSpPr>
      <dsp:spPr>
        <a:xfrm>
          <a:off x="0" y="31231"/>
          <a:ext cx="8610600" cy="1539573"/>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rtl="0">
            <a:lnSpc>
              <a:spcPct val="90000"/>
            </a:lnSpc>
            <a:spcBef>
              <a:spcPct val="0"/>
            </a:spcBef>
            <a:spcAft>
              <a:spcPct val="35000"/>
            </a:spcAft>
          </a:pPr>
          <a:r>
            <a:rPr lang="en-US" sz="2900" kern="1200" smtClean="0"/>
            <a:t>Set-Aside contracts in 133 industries in which women are underrepresented</a:t>
          </a:r>
          <a:endParaRPr lang="en-US" sz="2900" kern="1200"/>
        </a:p>
      </dsp:txBody>
      <dsp:txXfrm>
        <a:off x="75156" y="106387"/>
        <a:ext cx="8460288" cy="1389261"/>
      </dsp:txXfrm>
    </dsp:sp>
    <dsp:sp modelId="{F8BD9B54-E426-4437-A945-566A68C98EE3}">
      <dsp:nvSpPr>
        <dsp:cNvPr id="0" name=""/>
        <dsp:cNvSpPr/>
      </dsp:nvSpPr>
      <dsp:spPr>
        <a:xfrm>
          <a:off x="0" y="1654325"/>
          <a:ext cx="8610600" cy="1539573"/>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rtl="0">
            <a:lnSpc>
              <a:spcPct val="90000"/>
            </a:lnSpc>
            <a:spcBef>
              <a:spcPct val="0"/>
            </a:spcBef>
            <a:spcAft>
              <a:spcPct val="35000"/>
            </a:spcAft>
          </a:pPr>
          <a:r>
            <a:rPr lang="en-US" sz="2900" kern="1200" smtClean="0"/>
            <a:t>Award price was limited but has recently been expanded.</a:t>
          </a:r>
          <a:endParaRPr lang="en-US" sz="2900" kern="1200"/>
        </a:p>
      </dsp:txBody>
      <dsp:txXfrm>
        <a:off x="75156" y="1729481"/>
        <a:ext cx="8460288" cy="1389261"/>
      </dsp:txXfrm>
    </dsp:sp>
    <dsp:sp modelId="{BA17F8C9-F538-4324-BD66-AF6821166E7F}">
      <dsp:nvSpPr>
        <dsp:cNvPr id="0" name=""/>
        <dsp:cNvSpPr/>
      </dsp:nvSpPr>
      <dsp:spPr>
        <a:xfrm>
          <a:off x="0" y="3277418"/>
          <a:ext cx="8610600" cy="1539573"/>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rtl="0">
            <a:lnSpc>
              <a:spcPct val="90000"/>
            </a:lnSpc>
            <a:spcBef>
              <a:spcPct val="0"/>
            </a:spcBef>
            <a:spcAft>
              <a:spcPct val="35000"/>
            </a:spcAft>
          </a:pPr>
          <a:r>
            <a:rPr lang="en-US" sz="2900" kern="1200" dirty="0" smtClean="0"/>
            <a:t>Represent status in the System for Award Management (SAM) &amp; post documents to SBA’s General Login System (GLS). </a:t>
          </a:r>
          <a:endParaRPr lang="en-US" sz="2900" kern="1200" dirty="0"/>
        </a:p>
      </dsp:txBody>
      <dsp:txXfrm>
        <a:off x="75156" y="3352574"/>
        <a:ext cx="8460288" cy="1389261"/>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F926BE-7BB9-4E35-B625-E44B6E00B800}">
      <dsp:nvSpPr>
        <dsp:cNvPr id="0" name=""/>
        <dsp:cNvSpPr/>
      </dsp:nvSpPr>
      <dsp:spPr>
        <a:xfrm>
          <a:off x="0" y="493965"/>
          <a:ext cx="8305800" cy="121275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4622" tIns="458216" rIns="644622" bIns="156464" numCol="1" spcCol="1270" anchor="t" anchorCtr="0">
          <a:noAutofit/>
        </a:bodyPr>
        <a:lstStyle/>
        <a:p>
          <a:pPr marL="228600" lvl="1" indent="-228600" algn="l" defTabSz="977900" rtl="0">
            <a:lnSpc>
              <a:spcPct val="90000"/>
            </a:lnSpc>
            <a:spcBef>
              <a:spcPct val="0"/>
            </a:spcBef>
            <a:spcAft>
              <a:spcPct val="15000"/>
            </a:spcAft>
            <a:buChar char="••"/>
          </a:pPr>
          <a:r>
            <a:rPr lang="en-US" sz="2200" kern="1200" dirty="0" smtClean="0"/>
            <a:t>51% Ownership &amp; Control by 1 or more women citizens</a:t>
          </a:r>
          <a:endParaRPr lang="en-US" sz="2200" kern="1200" dirty="0"/>
        </a:p>
      </dsp:txBody>
      <dsp:txXfrm>
        <a:off x="0" y="493965"/>
        <a:ext cx="8305800" cy="1212750"/>
      </dsp:txXfrm>
    </dsp:sp>
    <dsp:sp modelId="{71E7E196-F9B8-42CF-B2DB-B712E7DC919B}">
      <dsp:nvSpPr>
        <dsp:cNvPr id="0" name=""/>
        <dsp:cNvSpPr/>
      </dsp:nvSpPr>
      <dsp:spPr>
        <a:xfrm>
          <a:off x="415290" y="169245"/>
          <a:ext cx="5814060" cy="64944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758" tIns="0" rIns="219758" bIns="0" numCol="1" spcCol="1270" anchor="ctr" anchorCtr="0">
          <a:noAutofit/>
        </a:bodyPr>
        <a:lstStyle/>
        <a:p>
          <a:pPr lvl="0" algn="l" defTabSz="977900" rtl="0">
            <a:lnSpc>
              <a:spcPct val="90000"/>
            </a:lnSpc>
            <a:spcBef>
              <a:spcPct val="0"/>
            </a:spcBef>
            <a:spcAft>
              <a:spcPct val="35000"/>
            </a:spcAft>
          </a:pPr>
          <a:r>
            <a:rPr lang="en-US" sz="2200" kern="1200" dirty="0" smtClean="0"/>
            <a:t>WOSB</a:t>
          </a:r>
          <a:endParaRPr lang="en-US" sz="2200" kern="1200" dirty="0"/>
        </a:p>
      </dsp:txBody>
      <dsp:txXfrm>
        <a:off x="446993" y="200948"/>
        <a:ext cx="5750654" cy="586034"/>
      </dsp:txXfrm>
    </dsp:sp>
    <dsp:sp modelId="{B88995AD-DD5E-401E-B664-BCE67E625894}">
      <dsp:nvSpPr>
        <dsp:cNvPr id="0" name=""/>
        <dsp:cNvSpPr/>
      </dsp:nvSpPr>
      <dsp:spPr>
        <a:xfrm>
          <a:off x="0" y="2150235"/>
          <a:ext cx="8305800" cy="19404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4622" tIns="458216" rIns="644622" bIns="156464" numCol="1" spcCol="1270" anchor="t" anchorCtr="0">
          <a:noAutofit/>
        </a:bodyPr>
        <a:lstStyle/>
        <a:p>
          <a:pPr marL="228600" lvl="1" indent="-228600" algn="l" defTabSz="977900" rtl="0">
            <a:lnSpc>
              <a:spcPct val="90000"/>
            </a:lnSpc>
            <a:spcBef>
              <a:spcPct val="0"/>
            </a:spcBef>
            <a:spcAft>
              <a:spcPct val="15000"/>
            </a:spcAft>
            <a:buChar char="••"/>
          </a:pPr>
          <a:r>
            <a:rPr lang="en-US" sz="2200" kern="1200" dirty="0" smtClean="0"/>
            <a:t>WOSB + 51% must be Economically Disadvantaged: </a:t>
          </a:r>
          <a:endParaRPr lang="en-US" sz="2200" kern="1200" dirty="0"/>
        </a:p>
        <a:p>
          <a:pPr marL="457200" lvl="2" indent="-228600" algn="l" defTabSz="977900" rtl="0">
            <a:lnSpc>
              <a:spcPct val="90000"/>
            </a:lnSpc>
            <a:spcBef>
              <a:spcPct val="0"/>
            </a:spcBef>
            <a:spcAft>
              <a:spcPct val="15000"/>
            </a:spcAft>
            <a:buChar char="••"/>
          </a:pPr>
          <a:r>
            <a:rPr lang="en-US" sz="2200" kern="1200" dirty="0" smtClean="0"/>
            <a:t>Net worth &lt; $750,000</a:t>
          </a:r>
          <a:endParaRPr lang="en-US" sz="2200" kern="1200" dirty="0"/>
        </a:p>
        <a:p>
          <a:pPr marL="457200" lvl="2" indent="-228600" algn="l" defTabSz="977900" rtl="0">
            <a:lnSpc>
              <a:spcPct val="90000"/>
            </a:lnSpc>
            <a:spcBef>
              <a:spcPct val="0"/>
            </a:spcBef>
            <a:spcAft>
              <a:spcPct val="15000"/>
            </a:spcAft>
            <a:buChar char="••"/>
          </a:pPr>
          <a:r>
            <a:rPr lang="en-US" sz="2200" kern="1200" dirty="0" smtClean="0"/>
            <a:t>Average income &lt;= $350,000</a:t>
          </a:r>
          <a:endParaRPr lang="en-US" sz="2200" kern="1200" dirty="0"/>
        </a:p>
        <a:p>
          <a:pPr marL="457200" lvl="2" indent="-228600" algn="l" defTabSz="977900" rtl="0">
            <a:lnSpc>
              <a:spcPct val="90000"/>
            </a:lnSpc>
            <a:spcBef>
              <a:spcPct val="0"/>
            </a:spcBef>
            <a:spcAft>
              <a:spcPct val="15000"/>
            </a:spcAft>
            <a:buChar char="••"/>
          </a:pPr>
          <a:r>
            <a:rPr lang="en-US" sz="2200" kern="1200" dirty="0" smtClean="0"/>
            <a:t>FMV assets &lt;= $6,000,000</a:t>
          </a:r>
          <a:endParaRPr lang="en-US" sz="2200" kern="1200" dirty="0"/>
        </a:p>
      </dsp:txBody>
      <dsp:txXfrm>
        <a:off x="0" y="2150235"/>
        <a:ext cx="8305800" cy="1940400"/>
      </dsp:txXfrm>
    </dsp:sp>
    <dsp:sp modelId="{453111B5-1690-4AFE-B86E-8CE01457A8A3}">
      <dsp:nvSpPr>
        <dsp:cNvPr id="0" name=""/>
        <dsp:cNvSpPr/>
      </dsp:nvSpPr>
      <dsp:spPr>
        <a:xfrm>
          <a:off x="415290" y="1825515"/>
          <a:ext cx="5814060" cy="64944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758" tIns="0" rIns="219758" bIns="0" numCol="1" spcCol="1270" anchor="ctr" anchorCtr="0">
          <a:noAutofit/>
        </a:bodyPr>
        <a:lstStyle/>
        <a:p>
          <a:pPr lvl="0" algn="l" defTabSz="977900" rtl="0">
            <a:lnSpc>
              <a:spcPct val="90000"/>
            </a:lnSpc>
            <a:spcBef>
              <a:spcPct val="0"/>
            </a:spcBef>
            <a:spcAft>
              <a:spcPct val="35000"/>
            </a:spcAft>
          </a:pPr>
          <a:r>
            <a:rPr lang="en-US" sz="2200" kern="1200" dirty="0" smtClean="0"/>
            <a:t>EDWOSB (Economically Disadvantaged Women Owned Small Business):</a:t>
          </a:r>
          <a:endParaRPr lang="en-US" sz="2200" kern="1200" dirty="0"/>
        </a:p>
      </dsp:txBody>
      <dsp:txXfrm>
        <a:off x="446993" y="1857218"/>
        <a:ext cx="5750654" cy="586034"/>
      </dsp:txXfrm>
    </dsp:sp>
    <dsp:sp modelId="{B29AB088-61AC-4B28-A72F-4F13A38E25EB}">
      <dsp:nvSpPr>
        <dsp:cNvPr id="0" name=""/>
        <dsp:cNvSpPr/>
      </dsp:nvSpPr>
      <dsp:spPr>
        <a:xfrm>
          <a:off x="0" y="4534155"/>
          <a:ext cx="8305800" cy="5544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86B3D9F-07EA-45FA-90AE-0B4EA62E8521}">
      <dsp:nvSpPr>
        <dsp:cNvPr id="0" name=""/>
        <dsp:cNvSpPr/>
      </dsp:nvSpPr>
      <dsp:spPr>
        <a:xfrm>
          <a:off x="415290" y="4209435"/>
          <a:ext cx="5814060" cy="64944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758" tIns="0" rIns="219758" bIns="0" numCol="1" spcCol="1270" anchor="ctr" anchorCtr="0">
          <a:noAutofit/>
        </a:bodyPr>
        <a:lstStyle/>
        <a:p>
          <a:pPr lvl="0" algn="l" defTabSz="977900" rtl="0">
            <a:lnSpc>
              <a:spcPct val="90000"/>
            </a:lnSpc>
            <a:spcBef>
              <a:spcPct val="0"/>
            </a:spcBef>
            <a:spcAft>
              <a:spcPct val="35000"/>
            </a:spcAft>
          </a:pPr>
          <a:r>
            <a:rPr lang="en-US" sz="2200" kern="1200" smtClean="0"/>
            <a:t>www.sba.gov/wosb</a:t>
          </a:r>
          <a:endParaRPr lang="en-US" sz="2200" kern="1200"/>
        </a:p>
      </dsp:txBody>
      <dsp:txXfrm>
        <a:off x="446993" y="4241138"/>
        <a:ext cx="5750654" cy="586034"/>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2D30DE-039C-4759-B720-10CF1AA673C8}">
      <dsp:nvSpPr>
        <dsp:cNvPr id="0" name=""/>
        <dsp:cNvSpPr/>
      </dsp:nvSpPr>
      <dsp:spPr>
        <a:xfrm rot="16200000">
          <a:off x="1167020" y="-1167020"/>
          <a:ext cx="2123658" cy="4457700"/>
        </a:xfrm>
        <a:prstGeom prst="round1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lvl="0" algn="ctr" defTabSz="1155700" rtl="0">
            <a:lnSpc>
              <a:spcPct val="90000"/>
            </a:lnSpc>
            <a:spcBef>
              <a:spcPct val="0"/>
            </a:spcBef>
            <a:spcAft>
              <a:spcPct val="35000"/>
            </a:spcAft>
          </a:pPr>
          <a:r>
            <a:rPr lang="en-US" sz="2600" kern="1200" dirty="0" smtClean="0"/>
            <a:t>Set-aside contracts to reach 3% goal</a:t>
          </a:r>
          <a:endParaRPr lang="en-US" sz="2600" kern="1200" dirty="0"/>
        </a:p>
      </dsp:txBody>
      <dsp:txXfrm rot="5400000">
        <a:off x="0" y="0"/>
        <a:ext cx="4457700" cy="1592743"/>
      </dsp:txXfrm>
    </dsp:sp>
    <dsp:sp modelId="{68CC70C4-4DBF-4A29-B0D1-F7D92F9D3D8B}">
      <dsp:nvSpPr>
        <dsp:cNvPr id="0" name=""/>
        <dsp:cNvSpPr/>
      </dsp:nvSpPr>
      <dsp:spPr>
        <a:xfrm>
          <a:off x="4457700" y="0"/>
          <a:ext cx="4457700" cy="2123658"/>
        </a:xfrm>
        <a:prstGeom prst="round1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lvl="0" algn="ctr" defTabSz="1155700" rtl="0">
            <a:lnSpc>
              <a:spcPct val="90000"/>
            </a:lnSpc>
            <a:spcBef>
              <a:spcPct val="0"/>
            </a:spcBef>
            <a:spcAft>
              <a:spcPct val="35000"/>
            </a:spcAft>
          </a:pPr>
          <a:r>
            <a:rPr lang="en-US" sz="2600" kern="1200" dirty="0" smtClean="0"/>
            <a:t>51% owned &amp; controlled by service disabled vet(s)</a:t>
          </a:r>
          <a:endParaRPr lang="en-US" sz="2600" kern="1200" dirty="0"/>
        </a:p>
      </dsp:txBody>
      <dsp:txXfrm>
        <a:off x="4457700" y="0"/>
        <a:ext cx="4457700" cy="1592743"/>
      </dsp:txXfrm>
    </dsp:sp>
    <dsp:sp modelId="{9D138450-911C-4667-BEF1-75E08BA6B0C1}">
      <dsp:nvSpPr>
        <dsp:cNvPr id="0" name=""/>
        <dsp:cNvSpPr/>
      </dsp:nvSpPr>
      <dsp:spPr>
        <a:xfrm rot="10800000">
          <a:off x="0" y="2123658"/>
          <a:ext cx="4457700" cy="2123658"/>
        </a:xfrm>
        <a:prstGeom prst="round1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lvl="0" algn="ctr" defTabSz="1155700" rtl="0">
            <a:lnSpc>
              <a:spcPct val="90000"/>
            </a:lnSpc>
            <a:spcBef>
              <a:spcPct val="0"/>
            </a:spcBef>
            <a:spcAft>
              <a:spcPct val="35000"/>
            </a:spcAft>
          </a:pPr>
          <a:r>
            <a:rPr lang="en-US" sz="2600" kern="1200" dirty="0" smtClean="0"/>
            <a:t>Documentation of 0-100% service connected disability</a:t>
          </a:r>
          <a:endParaRPr lang="en-US" sz="2600" kern="1200" dirty="0"/>
        </a:p>
      </dsp:txBody>
      <dsp:txXfrm rot="10800000">
        <a:off x="0" y="2654573"/>
        <a:ext cx="4457700" cy="1592743"/>
      </dsp:txXfrm>
    </dsp:sp>
    <dsp:sp modelId="{872789DF-5CFB-4BBF-8201-C7CA56A08D45}">
      <dsp:nvSpPr>
        <dsp:cNvPr id="0" name=""/>
        <dsp:cNvSpPr/>
      </dsp:nvSpPr>
      <dsp:spPr>
        <a:xfrm rot="5400000">
          <a:off x="5624720" y="956637"/>
          <a:ext cx="2123658" cy="4457700"/>
        </a:xfrm>
        <a:prstGeom prst="round1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lvl="0" algn="ctr" defTabSz="1155700" rtl="0">
            <a:lnSpc>
              <a:spcPct val="90000"/>
            </a:lnSpc>
            <a:spcBef>
              <a:spcPct val="0"/>
            </a:spcBef>
            <a:spcAft>
              <a:spcPct val="35000"/>
            </a:spcAft>
          </a:pPr>
          <a:r>
            <a:rPr lang="en-US" sz="2600" kern="1200" dirty="0" smtClean="0"/>
            <a:t>Register at www.vetbiz.gov for VA set-asides</a:t>
          </a:r>
          <a:endParaRPr lang="en-US" sz="2600" kern="1200" dirty="0"/>
        </a:p>
      </dsp:txBody>
      <dsp:txXfrm rot="-5400000">
        <a:off x="4457700" y="2654573"/>
        <a:ext cx="4457700" cy="1592743"/>
      </dsp:txXfrm>
    </dsp:sp>
    <dsp:sp modelId="{9DEFAD9E-9182-4E31-A3FB-1CBDC7CD18D2}">
      <dsp:nvSpPr>
        <dsp:cNvPr id="0" name=""/>
        <dsp:cNvSpPr/>
      </dsp:nvSpPr>
      <dsp:spPr>
        <a:xfrm>
          <a:off x="2590801" y="1429503"/>
          <a:ext cx="3733796" cy="1388309"/>
        </a:xfrm>
        <a:prstGeom prst="roundRect">
          <a:avLst/>
        </a:prstGeom>
        <a:solidFill>
          <a:schemeClr val="accent2">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en-US" sz="2600" kern="1200" dirty="0" smtClean="0"/>
            <a:t>Service Disabled Veteran Owned Small Business:</a:t>
          </a:r>
          <a:endParaRPr lang="en-US" sz="2600" kern="1200" dirty="0"/>
        </a:p>
      </dsp:txBody>
      <dsp:txXfrm>
        <a:off x="2658573" y="1497275"/>
        <a:ext cx="3598252" cy="12527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8F55E0-2CA6-4E73-B82B-41BE491EA70A}">
      <dsp:nvSpPr>
        <dsp:cNvPr id="0" name=""/>
        <dsp:cNvSpPr/>
      </dsp:nvSpPr>
      <dsp:spPr>
        <a:xfrm rot="5400000">
          <a:off x="4601048" y="-1791003"/>
          <a:ext cx="953839" cy="4779264"/>
        </a:xfrm>
        <a:prstGeom prst="round2Same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$7.5 Million</a:t>
          </a:r>
          <a:endParaRPr lang="en-US" sz="1800" kern="1200" dirty="0"/>
        </a:p>
      </dsp:txBody>
      <dsp:txXfrm rot="-5400000">
        <a:off x="2688336" y="168272"/>
        <a:ext cx="4732701" cy="860713"/>
      </dsp:txXfrm>
    </dsp:sp>
    <dsp:sp modelId="{3C029811-8206-4C62-A4F7-608132443219}">
      <dsp:nvSpPr>
        <dsp:cNvPr id="0" name=""/>
        <dsp:cNvSpPr/>
      </dsp:nvSpPr>
      <dsp:spPr>
        <a:xfrm>
          <a:off x="0" y="2478"/>
          <a:ext cx="2688336" cy="119229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US" sz="2700" kern="1200" dirty="0" smtClean="0"/>
            <a:t>Service</a:t>
          </a:r>
          <a:endParaRPr lang="en-US" sz="2700" kern="1200" dirty="0"/>
        </a:p>
      </dsp:txBody>
      <dsp:txXfrm>
        <a:off x="58203" y="60681"/>
        <a:ext cx="2571930" cy="1075893"/>
      </dsp:txXfrm>
    </dsp:sp>
    <dsp:sp modelId="{567E6120-5298-4A16-97F4-086A7085654B}">
      <dsp:nvSpPr>
        <dsp:cNvPr id="0" name=""/>
        <dsp:cNvSpPr/>
      </dsp:nvSpPr>
      <dsp:spPr>
        <a:xfrm rot="5400000">
          <a:off x="4601048" y="-539089"/>
          <a:ext cx="953839" cy="4779264"/>
        </a:xfrm>
        <a:prstGeom prst="round2Same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$15 Million – Special Trade Construction</a:t>
          </a:r>
          <a:endParaRPr lang="en-US" sz="1800" kern="1200" dirty="0"/>
        </a:p>
        <a:p>
          <a:pPr marL="171450" lvl="1" indent="-171450" algn="l" defTabSz="800100">
            <a:lnSpc>
              <a:spcPct val="90000"/>
            </a:lnSpc>
            <a:spcBef>
              <a:spcPct val="0"/>
            </a:spcBef>
            <a:spcAft>
              <a:spcPct val="15000"/>
            </a:spcAft>
            <a:buChar char="••"/>
          </a:pPr>
          <a:r>
            <a:rPr lang="en-US" sz="1800" kern="1200" dirty="0" smtClean="0"/>
            <a:t>$36.5 Million – General Construction</a:t>
          </a:r>
          <a:endParaRPr lang="en-US" sz="1800" kern="1200" dirty="0"/>
        </a:p>
      </dsp:txBody>
      <dsp:txXfrm rot="-5400000">
        <a:off x="2688336" y="1420186"/>
        <a:ext cx="4732701" cy="860713"/>
      </dsp:txXfrm>
    </dsp:sp>
    <dsp:sp modelId="{50650FFE-B052-4C56-9205-684EFF8F361C}">
      <dsp:nvSpPr>
        <dsp:cNvPr id="0" name=""/>
        <dsp:cNvSpPr/>
      </dsp:nvSpPr>
      <dsp:spPr>
        <a:xfrm>
          <a:off x="0" y="1254393"/>
          <a:ext cx="2688336" cy="119229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US" sz="2700" kern="1200" dirty="0" smtClean="0"/>
            <a:t>Construction</a:t>
          </a:r>
          <a:endParaRPr lang="en-US" sz="2700" kern="1200" dirty="0"/>
        </a:p>
      </dsp:txBody>
      <dsp:txXfrm>
        <a:off x="58203" y="1312596"/>
        <a:ext cx="2571930" cy="1075893"/>
      </dsp:txXfrm>
    </dsp:sp>
    <dsp:sp modelId="{EDFC176D-6FE6-4AE5-8FE9-3B0285BEDE37}">
      <dsp:nvSpPr>
        <dsp:cNvPr id="0" name=""/>
        <dsp:cNvSpPr/>
      </dsp:nvSpPr>
      <dsp:spPr>
        <a:xfrm rot="5400000">
          <a:off x="4601048" y="712825"/>
          <a:ext cx="953839" cy="4779264"/>
        </a:xfrm>
        <a:prstGeom prst="round2Same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500 Employees</a:t>
          </a:r>
          <a:endParaRPr lang="en-US" sz="1800" kern="1200" dirty="0"/>
        </a:p>
      </dsp:txBody>
      <dsp:txXfrm rot="-5400000">
        <a:off x="2688336" y="2672101"/>
        <a:ext cx="4732701" cy="860713"/>
      </dsp:txXfrm>
    </dsp:sp>
    <dsp:sp modelId="{70417479-9224-427B-8BF1-F82EB4A7C81A}">
      <dsp:nvSpPr>
        <dsp:cNvPr id="0" name=""/>
        <dsp:cNvSpPr/>
      </dsp:nvSpPr>
      <dsp:spPr>
        <a:xfrm>
          <a:off x="0" y="2506307"/>
          <a:ext cx="2688336" cy="119229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US" sz="2700" kern="1200" dirty="0" smtClean="0"/>
            <a:t>Manufacturing</a:t>
          </a:r>
          <a:endParaRPr lang="en-US" sz="2700" kern="1200" dirty="0"/>
        </a:p>
      </dsp:txBody>
      <dsp:txXfrm>
        <a:off x="58203" y="2564510"/>
        <a:ext cx="2571930" cy="1075893"/>
      </dsp:txXfrm>
    </dsp:sp>
    <dsp:sp modelId="{F3D7CB43-D030-49BD-B0BF-922384F1D095}">
      <dsp:nvSpPr>
        <dsp:cNvPr id="0" name=""/>
        <dsp:cNvSpPr/>
      </dsp:nvSpPr>
      <dsp:spPr>
        <a:xfrm rot="5400000">
          <a:off x="4601048" y="1964739"/>
          <a:ext cx="953839" cy="4779264"/>
        </a:xfrm>
        <a:prstGeom prst="round2Same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100 Employees</a:t>
          </a:r>
          <a:endParaRPr lang="en-US" sz="1800" kern="1200" dirty="0"/>
        </a:p>
        <a:p>
          <a:pPr marL="171450" lvl="1" indent="-171450" algn="l" defTabSz="800100">
            <a:lnSpc>
              <a:spcPct val="90000"/>
            </a:lnSpc>
            <a:spcBef>
              <a:spcPct val="0"/>
            </a:spcBef>
            <a:spcAft>
              <a:spcPct val="15000"/>
            </a:spcAft>
            <a:buChar char="••"/>
          </a:pPr>
          <a:r>
            <a:rPr lang="en-US" sz="1800" kern="1200" dirty="0" smtClean="0"/>
            <a:t>* 500 Employees for Government Procurement</a:t>
          </a:r>
          <a:endParaRPr lang="en-US" sz="1800" kern="1200" dirty="0"/>
        </a:p>
      </dsp:txBody>
      <dsp:txXfrm rot="-5400000">
        <a:off x="2688336" y="3924015"/>
        <a:ext cx="4732701" cy="860713"/>
      </dsp:txXfrm>
    </dsp:sp>
    <dsp:sp modelId="{B82C74FE-E373-4295-90C8-B4DDDE8926B3}">
      <dsp:nvSpPr>
        <dsp:cNvPr id="0" name=""/>
        <dsp:cNvSpPr/>
      </dsp:nvSpPr>
      <dsp:spPr>
        <a:xfrm>
          <a:off x="0" y="3758221"/>
          <a:ext cx="2688336" cy="119229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US" sz="2700" kern="1200" dirty="0" smtClean="0"/>
            <a:t>Wholesalers</a:t>
          </a:r>
          <a:endParaRPr lang="en-US" sz="2700" kern="1200" dirty="0"/>
        </a:p>
      </dsp:txBody>
      <dsp:txXfrm>
        <a:off x="58203" y="3816424"/>
        <a:ext cx="2571930" cy="107589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14303F-5368-49D3-8004-54C87FCA88F5}">
      <dsp:nvSpPr>
        <dsp:cNvPr id="0" name=""/>
        <dsp:cNvSpPr/>
      </dsp:nvSpPr>
      <dsp:spPr>
        <a:xfrm>
          <a:off x="0" y="0"/>
          <a:ext cx="8229600" cy="70200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en-US" sz="3000" kern="1200" dirty="0" smtClean="0"/>
            <a:t>Small Business (SB) - 23%</a:t>
          </a:r>
          <a:endParaRPr lang="en-US" sz="3000" kern="1200" dirty="0"/>
        </a:p>
      </dsp:txBody>
      <dsp:txXfrm>
        <a:off x="34269" y="34269"/>
        <a:ext cx="8161062" cy="633462"/>
      </dsp:txXfrm>
    </dsp:sp>
    <dsp:sp modelId="{BA7ECC53-85D4-465A-B577-8E3C0552ECE0}">
      <dsp:nvSpPr>
        <dsp:cNvPr id="0" name=""/>
        <dsp:cNvSpPr/>
      </dsp:nvSpPr>
      <dsp:spPr>
        <a:xfrm>
          <a:off x="0" y="838201"/>
          <a:ext cx="8229600" cy="70200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en-US" sz="3000" kern="1200" dirty="0" smtClean="0"/>
            <a:t>Small Disadvantaged Business (SDB) - 5%</a:t>
          </a:r>
          <a:endParaRPr lang="en-US" sz="3000" kern="1200" dirty="0"/>
        </a:p>
      </dsp:txBody>
      <dsp:txXfrm>
        <a:off x="34269" y="872470"/>
        <a:ext cx="8161062" cy="633462"/>
      </dsp:txXfrm>
    </dsp:sp>
    <dsp:sp modelId="{03E17AEC-3F7F-4313-BABE-A6D2EC37DE07}">
      <dsp:nvSpPr>
        <dsp:cNvPr id="0" name=""/>
        <dsp:cNvSpPr/>
      </dsp:nvSpPr>
      <dsp:spPr>
        <a:xfrm>
          <a:off x="0" y="1708637"/>
          <a:ext cx="8229600" cy="70200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en-US" sz="3000" kern="1200" smtClean="0"/>
            <a:t>Women-Owned Small Business - (WOSB)- 5%</a:t>
          </a:r>
          <a:endParaRPr lang="en-US" sz="3000" kern="1200"/>
        </a:p>
      </dsp:txBody>
      <dsp:txXfrm>
        <a:off x="34269" y="1742906"/>
        <a:ext cx="8161062" cy="633462"/>
      </dsp:txXfrm>
    </dsp:sp>
    <dsp:sp modelId="{FFDBC5B5-C476-4243-9B21-C7E9AF688BEE}">
      <dsp:nvSpPr>
        <dsp:cNvPr id="0" name=""/>
        <dsp:cNvSpPr/>
      </dsp:nvSpPr>
      <dsp:spPr>
        <a:xfrm>
          <a:off x="0" y="2514601"/>
          <a:ext cx="8229600" cy="70200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en-US" sz="3000" kern="1200" dirty="0" smtClean="0"/>
            <a:t>HUBZone Small Business – 3%</a:t>
          </a:r>
          <a:endParaRPr lang="en-US" sz="3000" kern="1200" dirty="0"/>
        </a:p>
      </dsp:txBody>
      <dsp:txXfrm>
        <a:off x="34269" y="2548870"/>
        <a:ext cx="8161062" cy="633462"/>
      </dsp:txXfrm>
    </dsp:sp>
    <dsp:sp modelId="{EB74BE5F-0B07-4F78-8215-C89707F184DA}">
      <dsp:nvSpPr>
        <dsp:cNvPr id="0" name=""/>
        <dsp:cNvSpPr/>
      </dsp:nvSpPr>
      <dsp:spPr>
        <a:xfrm>
          <a:off x="0" y="3352801"/>
          <a:ext cx="8229600" cy="70200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en-US" sz="3000" kern="1200" dirty="0" smtClean="0"/>
            <a:t>Veteran-Owned Small Business (VOSB) - 3%</a:t>
          </a:r>
          <a:endParaRPr lang="en-US" sz="3000" kern="1200" dirty="0"/>
        </a:p>
      </dsp:txBody>
      <dsp:txXfrm>
        <a:off x="34269" y="3387070"/>
        <a:ext cx="8161062" cy="63346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7825F0-8815-4041-AFD6-8E37673A069B}">
      <dsp:nvSpPr>
        <dsp:cNvPr id="0" name=""/>
        <dsp:cNvSpPr/>
      </dsp:nvSpPr>
      <dsp:spPr>
        <a:xfrm>
          <a:off x="0" y="3059187"/>
          <a:ext cx="8001000" cy="1004093"/>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t>Does Your Business Have Adequate financial preparation?</a:t>
          </a:r>
          <a:endParaRPr lang="en-US" sz="2400" kern="1200" dirty="0"/>
        </a:p>
      </dsp:txBody>
      <dsp:txXfrm>
        <a:off x="0" y="3059187"/>
        <a:ext cx="8001000" cy="1004093"/>
      </dsp:txXfrm>
    </dsp:sp>
    <dsp:sp modelId="{5D508E26-FA3F-4937-8408-F5993578EE28}">
      <dsp:nvSpPr>
        <dsp:cNvPr id="0" name=""/>
        <dsp:cNvSpPr/>
      </dsp:nvSpPr>
      <dsp:spPr>
        <a:xfrm rot="10800000">
          <a:off x="0" y="1529953"/>
          <a:ext cx="8001000" cy="1544296"/>
        </a:xfrm>
        <a:prstGeom prst="upArrowCallou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t>Are you prepared to follow the rules, read the solicitation packages, and complete the required paperwork?</a:t>
          </a:r>
          <a:endParaRPr lang="en-US" sz="2400" kern="1200" dirty="0"/>
        </a:p>
      </dsp:txBody>
      <dsp:txXfrm rot="10800000">
        <a:off x="0" y="1529953"/>
        <a:ext cx="8001000" cy="1003437"/>
      </dsp:txXfrm>
    </dsp:sp>
    <dsp:sp modelId="{BE78B011-5833-4CB8-9E24-BB990AF73D98}">
      <dsp:nvSpPr>
        <dsp:cNvPr id="0" name=""/>
        <dsp:cNvSpPr/>
      </dsp:nvSpPr>
      <dsp:spPr>
        <a:xfrm rot="10800000">
          <a:off x="0" y="718"/>
          <a:ext cx="8001000" cy="1544296"/>
        </a:xfrm>
        <a:prstGeom prst="upArrowCallou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t>Does the government buy your product or service?</a:t>
          </a:r>
          <a:endParaRPr lang="en-US" sz="2400" kern="1200" dirty="0"/>
        </a:p>
      </dsp:txBody>
      <dsp:txXfrm rot="10800000">
        <a:off x="0" y="718"/>
        <a:ext cx="8001000" cy="100343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D104F8-F8A9-4F1D-A176-1D6B8F077DED}">
      <dsp:nvSpPr>
        <dsp:cNvPr id="0" name=""/>
        <dsp:cNvSpPr/>
      </dsp:nvSpPr>
      <dsp:spPr>
        <a:xfrm>
          <a:off x="971549" y="0"/>
          <a:ext cx="4343400" cy="4343400"/>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2B88F4C-2942-4927-852D-1E0530CA188E}">
      <dsp:nvSpPr>
        <dsp:cNvPr id="0" name=""/>
        <dsp:cNvSpPr/>
      </dsp:nvSpPr>
      <dsp:spPr>
        <a:xfrm>
          <a:off x="1384173" y="412623"/>
          <a:ext cx="1693926" cy="1693926"/>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Urban -- census tracts</a:t>
          </a:r>
          <a:endParaRPr lang="en-US" sz="1900" kern="1200" dirty="0"/>
        </a:p>
      </dsp:txBody>
      <dsp:txXfrm>
        <a:off x="1466864" y="495314"/>
        <a:ext cx="1528544" cy="1528544"/>
      </dsp:txXfrm>
    </dsp:sp>
    <dsp:sp modelId="{B36E1B20-5F5F-4F14-8F91-BD6BC6FCD4EF}">
      <dsp:nvSpPr>
        <dsp:cNvPr id="0" name=""/>
        <dsp:cNvSpPr/>
      </dsp:nvSpPr>
      <dsp:spPr>
        <a:xfrm>
          <a:off x="3208401" y="412623"/>
          <a:ext cx="1693926" cy="1693926"/>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Rural -- countywide</a:t>
          </a:r>
          <a:endParaRPr lang="en-US" sz="1900" kern="1200" dirty="0"/>
        </a:p>
      </dsp:txBody>
      <dsp:txXfrm>
        <a:off x="3291092" y="495314"/>
        <a:ext cx="1528544" cy="1528544"/>
      </dsp:txXfrm>
    </dsp:sp>
    <dsp:sp modelId="{68EDE39A-F724-4814-AA31-4238D5AF1726}">
      <dsp:nvSpPr>
        <dsp:cNvPr id="0" name=""/>
        <dsp:cNvSpPr/>
      </dsp:nvSpPr>
      <dsp:spPr>
        <a:xfrm>
          <a:off x="1384173" y="2236851"/>
          <a:ext cx="1693926" cy="1693926"/>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All federally recognized Native American reservations</a:t>
          </a:r>
          <a:endParaRPr lang="en-US" sz="1900" kern="1200" dirty="0"/>
        </a:p>
      </dsp:txBody>
      <dsp:txXfrm>
        <a:off x="1466864" y="2319542"/>
        <a:ext cx="1528544" cy="1528544"/>
      </dsp:txXfrm>
    </dsp:sp>
    <dsp:sp modelId="{6D69786D-52B2-4F2B-9943-FB57EBE6FB0E}">
      <dsp:nvSpPr>
        <dsp:cNvPr id="0" name=""/>
        <dsp:cNvSpPr/>
      </dsp:nvSpPr>
      <dsp:spPr>
        <a:xfrm>
          <a:off x="3208401" y="2236851"/>
          <a:ext cx="1693926" cy="1693926"/>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Closed Military facilities (BRAC)</a:t>
          </a:r>
          <a:endParaRPr lang="en-US" sz="1900" kern="1200" dirty="0"/>
        </a:p>
      </dsp:txBody>
      <dsp:txXfrm>
        <a:off x="3291092" y="2319542"/>
        <a:ext cx="1528544" cy="152854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3A32B5-9E4B-455E-9671-A0B89AAC6972}">
      <dsp:nvSpPr>
        <dsp:cNvPr id="0" name=""/>
        <dsp:cNvSpPr/>
      </dsp:nvSpPr>
      <dsp:spPr>
        <a:xfrm>
          <a:off x="0" y="191359"/>
          <a:ext cx="7543800" cy="100386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sz="2600" b="1" kern="1200" dirty="0" smtClean="0"/>
            <a:t>Price evaluation preferences (10%) over non-small business in full and open competition </a:t>
          </a:r>
          <a:endParaRPr lang="en-US" sz="2600" kern="1200" dirty="0"/>
        </a:p>
      </dsp:txBody>
      <dsp:txXfrm>
        <a:off x="49004" y="240363"/>
        <a:ext cx="7445792" cy="905852"/>
      </dsp:txXfrm>
    </dsp:sp>
    <dsp:sp modelId="{19E5177A-F8BB-48E9-9659-84DBD01B1D2A}">
      <dsp:nvSpPr>
        <dsp:cNvPr id="0" name=""/>
        <dsp:cNvSpPr/>
      </dsp:nvSpPr>
      <dsp:spPr>
        <a:xfrm>
          <a:off x="0" y="1270099"/>
          <a:ext cx="7543800" cy="100386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sz="2600" b="1" kern="1200" dirty="0" smtClean="0"/>
            <a:t>Subcontracting Opportunities  </a:t>
          </a:r>
          <a:endParaRPr lang="en-US" sz="2600" kern="1200" dirty="0"/>
        </a:p>
      </dsp:txBody>
      <dsp:txXfrm>
        <a:off x="49004" y="1319103"/>
        <a:ext cx="7445792" cy="905852"/>
      </dsp:txXfrm>
    </dsp:sp>
    <dsp:sp modelId="{6D6B8BEC-3B9F-402E-9762-DDAB5DCC4251}">
      <dsp:nvSpPr>
        <dsp:cNvPr id="0" name=""/>
        <dsp:cNvSpPr/>
      </dsp:nvSpPr>
      <dsp:spPr>
        <a:xfrm>
          <a:off x="0" y="2348839"/>
          <a:ext cx="7543800" cy="100386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sz="2600" b="1" kern="1200" dirty="0" smtClean="0"/>
            <a:t>Sole Source Contracts (rare)</a:t>
          </a:r>
          <a:endParaRPr lang="en-US" sz="2600" kern="1200" dirty="0"/>
        </a:p>
      </dsp:txBody>
      <dsp:txXfrm>
        <a:off x="49004" y="2397843"/>
        <a:ext cx="7445792" cy="905852"/>
      </dsp:txXfrm>
    </dsp:sp>
    <dsp:sp modelId="{5C52BDAE-6D2A-49E5-82F0-CD7CDB57A5FD}">
      <dsp:nvSpPr>
        <dsp:cNvPr id="0" name=""/>
        <dsp:cNvSpPr/>
      </dsp:nvSpPr>
      <dsp:spPr>
        <a:xfrm>
          <a:off x="0" y="3427579"/>
          <a:ext cx="7543800" cy="100386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sz="2600" b="1" kern="1200" dirty="0" smtClean="0"/>
            <a:t>Set-aside contracts</a:t>
          </a:r>
          <a:endParaRPr lang="en-US" sz="2600" kern="1200" dirty="0"/>
        </a:p>
      </dsp:txBody>
      <dsp:txXfrm>
        <a:off x="49004" y="3476583"/>
        <a:ext cx="7445792" cy="90585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A455C5-3F59-4402-A574-3F92308CC066}">
      <dsp:nvSpPr>
        <dsp:cNvPr id="0" name=""/>
        <dsp:cNvSpPr/>
      </dsp:nvSpPr>
      <dsp:spPr>
        <a:xfrm>
          <a:off x="0" y="0"/>
          <a:ext cx="5608320" cy="1084072"/>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b="1" kern="1200" dirty="0" smtClean="0"/>
            <a:t>Must be a small business </a:t>
          </a:r>
          <a:endParaRPr lang="en-US" sz="2300" kern="1200" dirty="0"/>
        </a:p>
      </dsp:txBody>
      <dsp:txXfrm>
        <a:off x="31751" y="31751"/>
        <a:ext cx="4346918" cy="1020570"/>
      </dsp:txXfrm>
    </dsp:sp>
    <dsp:sp modelId="{04063B63-15AB-4981-9530-3F77144CE06A}">
      <dsp:nvSpPr>
        <dsp:cNvPr id="0" name=""/>
        <dsp:cNvSpPr/>
      </dsp:nvSpPr>
      <dsp:spPr>
        <a:xfrm>
          <a:off x="469696" y="1281176"/>
          <a:ext cx="5608320" cy="1084072"/>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b="1" kern="1200" smtClean="0"/>
            <a:t>Principal office must be located in a HUBZone </a:t>
          </a:r>
          <a:endParaRPr lang="en-US" sz="2300" kern="1200"/>
        </a:p>
      </dsp:txBody>
      <dsp:txXfrm>
        <a:off x="501447" y="1312927"/>
        <a:ext cx="4370474" cy="1020570"/>
      </dsp:txXfrm>
    </dsp:sp>
    <dsp:sp modelId="{702C3C92-A337-474F-9D86-9C076D5CE57B}">
      <dsp:nvSpPr>
        <dsp:cNvPr id="0" name=""/>
        <dsp:cNvSpPr/>
      </dsp:nvSpPr>
      <dsp:spPr>
        <a:xfrm>
          <a:off x="932383" y="2562352"/>
          <a:ext cx="5608320" cy="1084072"/>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b="1" kern="1200" smtClean="0"/>
            <a:t>At least 35% of the employees must reside in HUBZone  </a:t>
          </a:r>
          <a:endParaRPr lang="en-US" sz="2300" kern="1200"/>
        </a:p>
      </dsp:txBody>
      <dsp:txXfrm>
        <a:off x="964134" y="2594103"/>
        <a:ext cx="4377484" cy="1020570"/>
      </dsp:txXfrm>
    </dsp:sp>
    <dsp:sp modelId="{4C5F0E01-1DF0-44F3-8851-84DB4A88E0C7}">
      <dsp:nvSpPr>
        <dsp:cNvPr id="0" name=""/>
        <dsp:cNvSpPr/>
      </dsp:nvSpPr>
      <dsp:spPr>
        <a:xfrm>
          <a:off x="1402079" y="3843527"/>
          <a:ext cx="5608320" cy="1084072"/>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b="1" kern="1200" smtClean="0"/>
            <a:t>Must be 51% owned &amp; controlled by U.S. citizens</a:t>
          </a:r>
          <a:endParaRPr lang="en-US" sz="2300" kern="1200"/>
        </a:p>
      </dsp:txBody>
      <dsp:txXfrm>
        <a:off x="1433830" y="3875278"/>
        <a:ext cx="4370474" cy="1020570"/>
      </dsp:txXfrm>
    </dsp:sp>
    <dsp:sp modelId="{BAF6B922-003B-4943-A6EB-FF8BA9C7D42C}">
      <dsp:nvSpPr>
        <dsp:cNvPr id="0" name=""/>
        <dsp:cNvSpPr/>
      </dsp:nvSpPr>
      <dsp:spPr>
        <a:xfrm>
          <a:off x="4903673" y="830300"/>
          <a:ext cx="704646" cy="704646"/>
        </a:xfrm>
        <a:prstGeom prst="downArrow">
          <a:avLst>
            <a:gd name="adj1" fmla="val 55000"/>
            <a:gd name="adj2" fmla="val 45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endParaRPr lang="en-US" sz="3300" kern="1200"/>
        </a:p>
      </dsp:txBody>
      <dsp:txXfrm>
        <a:off x="5062218" y="830300"/>
        <a:ext cx="387556" cy="530246"/>
      </dsp:txXfrm>
    </dsp:sp>
    <dsp:sp modelId="{522EB336-20A2-467C-956C-2426434F038B}">
      <dsp:nvSpPr>
        <dsp:cNvPr id="0" name=""/>
        <dsp:cNvSpPr/>
      </dsp:nvSpPr>
      <dsp:spPr>
        <a:xfrm>
          <a:off x="5373369" y="2111476"/>
          <a:ext cx="704646" cy="704646"/>
        </a:xfrm>
        <a:prstGeom prst="downArrow">
          <a:avLst>
            <a:gd name="adj1" fmla="val 55000"/>
            <a:gd name="adj2" fmla="val 45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endParaRPr lang="en-US" sz="3300" kern="1200"/>
        </a:p>
      </dsp:txBody>
      <dsp:txXfrm>
        <a:off x="5531914" y="2111476"/>
        <a:ext cx="387556" cy="530246"/>
      </dsp:txXfrm>
    </dsp:sp>
    <dsp:sp modelId="{7E6FEE15-4426-4E03-8827-1AF4AE4E7C1D}">
      <dsp:nvSpPr>
        <dsp:cNvPr id="0" name=""/>
        <dsp:cNvSpPr/>
      </dsp:nvSpPr>
      <dsp:spPr>
        <a:xfrm>
          <a:off x="5836056" y="3392652"/>
          <a:ext cx="704646" cy="704646"/>
        </a:xfrm>
        <a:prstGeom prst="downArrow">
          <a:avLst>
            <a:gd name="adj1" fmla="val 55000"/>
            <a:gd name="adj2" fmla="val 45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endParaRPr lang="en-US" sz="3300" kern="1200"/>
        </a:p>
      </dsp:txBody>
      <dsp:txXfrm>
        <a:off x="5994601" y="3392652"/>
        <a:ext cx="387556" cy="53024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09DB6B-0372-44C2-A188-877E747A0C91}">
      <dsp:nvSpPr>
        <dsp:cNvPr id="0" name=""/>
        <dsp:cNvSpPr/>
      </dsp:nvSpPr>
      <dsp:spPr>
        <a:xfrm>
          <a:off x="1970391" y="2571"/>
          <a:ext cx="1317017" cy="856061"/>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smtClean="0"/>
            <a:t>State</a:t>
          </a:r>
          <a:endParaRPr lang="en-US" sz="1500" kern="1200" dirty="0"/>
        </a:p>
      </dsp:txBody>
      <dsp:txXfrm>
        <a:off x="2012180" y="44360"/>
        <a:ext cx="1233439" cy="772483"/>
      </dsp:txXfrm>
    </dsp:sp>
    <dsp:sp modelId="{9738B153-480A-4D6E-8F24-2C46F3676144}">
      <dsp:nvSpPr>
        <dsp:cNvPr id="0" name=""/>
        <dsp:cNvSpPr/>
      </dsp:nvSpPr>
      <dsp:spPr>
        <a:xfrm>
          <a:off x="917908" y="430602"/>
          <a:ext cx="3421983" cy="3421983"/>
        </a:xfrm>
        <a:custGeom>
          <a:avLst/>
          <a:gdLst/>
          <a:ahLst/>
          <a:cxnLst/>
          <a:rect l="0" t="0" r="0" b="0"/>
          <a:pathLst>
            <a:path>
              <a:moveTo>
                <a:pt x="2378556" y="135602"/>
              </a:moveTo>
              <a:arcTo wR="1710991" hR="1710991" stAng="17577876" swAng="1962431"/>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89141B0-A74E-4F9C-AF9C-F8A29C3B5FF5}">
      <dsp:nvSpPr>
        <dsp:cNvPr id="0" name=""/>
        <dsp:cNvSpPr/>
      </dsp:nvSpPr>
      <dsp:spPr>
        <a:xfrm>
          <a:off x="3597641" y="1184838"/>
          <a:ext cx="1317017" cy="856061"/>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smtClean="0"/>
            <a:t>County</a:t>
          </a:r>
          <a:endParaRPr lang="en-US" sz="1500" kern="1200" dirty="0"/>
        </a:p>
      </dsp:txBody>
      <dsp:txXfrm>
        <a:off x="3639430" y="1226627"/>
        <a:ext cx="1233439" cy="772483"/>
      </dsp:txXfrm>
    </dsp:sp>
    <dsp:sp modelId="{1FCBF3D6-1D36-4CFD-AC83-D88E14787753}">
      <dsp:nvSpPr>
        <dsp:cNvPr id="0" name=""/>
        <dsp:cNvSpPr/>
      </dsp:nvSpPr>
      <dsp:spPr>
        <a:xfrm>
          <a:off x="917908" y="430602"/>
          <a:ext cx="3421983" cy="3421983"/>
        </a:xfrm>
        <a:custGeom>
          <a:avLst/>
          <a:gdLst/>
          <a:ahLst/>
          <a:cxnLst/>
          <a:rect l="0" t="0" r="0" b="0"/>
          <a:pathLst>
            <a:path>
              <a:moveTo>
                <a:pt x="3419628" y="1621237"/>
              </a:moveTo>
              <a:arcTo wR="1710991" hR="1710991" stAng="21419581" swAng="2196989"/>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AE3028E-48DC-494F-ABCF-59154139F3FF}">
      <dsp:nvSpPr>
        <dsp:cNvPr id="0" name=""/>
        <dsp:cNvSpPr/>
      </dsp:nvSpPr>
      <dsp:spPr>
        <a:xfrm>
          <a:off x="2976087" y="3097785"/>
          <a:ext cx="1317017" cy="856061"/>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smtClean="0"/>
            <a:t>Census Tract</a:t>
          </a:r>
          <a:endParaRPr lang="en-US" sz="1500" kern="1200" dirty="0"/>
        </a:p>
      </dsp:txBody>
      <dsp:txXfrm>
        <a:off x="3017876" y="3139574"/>
        <a:ext cx="1233439" cy="772483"/>
      </dsp:txXfrm>
    </dsp:sp>
    <dsp:sp modelId="{188AEA63-542E-4C96-9755-6093EFA02E55}">
      <dsp:nvSpPr>
        <dsp:cNvPr id="0" name=""/>
        <dsp:cNvSpPr/>
      </dsp:nvSpPr>
      <dsp:spPr>
        <a:xfrm>
          <a:off x="917908" y="430602"/>
          <a:ext cx="3421983" cy="3421983"/>
        </a:xfrm>
        <a:custGeom>
          <a:avLst/>
          <a:gdLst/>
          <a:ahLst/>
          <a:cxnLst/>
          <a:rect l="0" t="0" r="0" b="0"/>
          <a:pathLst>
            <a:path>
              <a:moveTo>
                <a:pt x="2051376" y="3387783"/>
              </a:moveTo>
              <a:arcTo wR="1710991" hR="1710991" stAng="4711501" swAng="1376999"/>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05FA5C6-3971-4B3D-B4EE-EABA39F77377}">
      <dsp:nvSpPr>
        <dsp:cNvPr id="0" name=""/>
        <dsp:cNvSpPr/>
      </dsp:nvSpPr>
      <dsp:spPr>
        <a:xfrm>
          <a:off x="964695" y="3097785"/>
          <a:ext cx="1317017" cy="856061"/>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smtClean="0"/>
            <a:t>Specific address</a:t>
          </a:r>
          <a:endParaRPr lang="en-US" sz="1500" kern="1200" dirty="0"/>
        </a:p>
      </dsp:txBody>
      <dsp:txXfrm>
        <a:off x="1006484" y="3139574"/>
        <a:ext cx="1233439" cy="772483"/>
      </dsp:txXfrm>
    </dsp:sp>
    <dsp:sp modelId="{3C597E2D-FB1B-4872-83B9-2CF3EB0C38CF}">
      <dsp:nvSpPr>
        <dsp:cNvPr id="0" name=""/>
        <dsp:cNvSpPr/>
      </dsp:nvSpPr>
      <dsp:spPr>
        <a:xfrm>
          <a:off x="917908" y="430602"/>
          <a:ext cx="3421983" cy="3421983"/>
        </a:xfrm>
        <a:custGeom>
          <a:avLst/>
          <a:gdLst/>
          <a:ahLst/>
          <a:cxnLst/>
          <a:rect l="0" t="0" r="0" b="0"/>
          <a:pathLst>
            <a:path>
              <a:moveTo>
                <a:pt x="286027" y="2658076"/>
              </a:moveTo>
              <a:arcTo wR="1710991" hR="1710991" stAng="8783430" swAng="2196989"/>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1D1D809-AC72-46F0-BB83-D81C797DEB07}">
      <dsp:nvSpPr>
        <dsp:cNvPr id="0" name=""/>
        <dsp:cNvSpPr/>
      </dsp:nvSpPr>
      <dsp:spPr>
        <a:xfrm>
          <a:off x="343141" y="1184838"/>
          <a:ext cx="1317017" cy="856061"/>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smtClean="0"/>
            <a:t>Native American Reservation</a:t>
          </a:r>
          <a:endParaRPr lang="en-US" sz="1500" kern="1200"/>
        </a:p>
      </dsp:txBody>
      <dsp:txXfrm>
        <a:off x="384930" y="1226627"/>
        <a:ext cx="1233439" cy="772483"/>
      </dsp:txXfrm>
    </dsp:sp>
    <dsp:sp modelId="{A090CED6-4B76-4CFF-BA2F-99B60BCE5392}">
      <dsp:nvSpPr>
        <dsp:cNvPr id="0" name=""/>
        <dsp:cNvSpPr/>
      </dsp:nvSpPr>
      <dsp:spPr>
        <a:xfrm>
          <a:off x="917908" y="430602"/>
          <a:ext cx="3421983" cy="3421983"/>
        </a:xfrm>
        <a:custGeom>
          <a:avLst/>
          <a:gdLst/>
          <a:ahLst/>
          <a:cxnLst/>
          <a:rect l="0" t="0" r="0" b="0"/>
          <a:pathLst>
            <a:path>
              <a:moveTo>
                <a:pt x="298019" y="746107"/>
              </a:moveTo>
              <a:arcTo wR="1710991" hR="1710991" stAng="12859693" swAng="1962431"/>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435AE1-A302-432C-B2CC-A581A50B2189}">
      <dsp:nvSpPr>
        <dsp:cNvPr id="0" name=""/>
        <dsp:cNvSpPr/>
      </dsp:nvSpPr>
      <dsp:spPr>
        <a:xfrm>
          <a:off x="-5513922" y="-844209"/>
          <a:ext cx="6565219" cy="6565219"/>
        </a:xfrm>
        <a:prstGeom prst="blockArc">
          <a:avLst>
            <a:gd name="adj1" fmla="val 18900000"/>
            <a:gd name="adj2" fmla="val 2700000"/>
            <a:gd name="adj3" fmla="val 329"/>
          </a:avLst>
        </a:pr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06BAE1D-8E41-4B2E-9393-D1D9A0C339A6}">
      <dsp:nvSpPr>
        <dsp:cNvPr id="0" name=""/>
        <dsp:cNvSpPr/>
      </dsp:nvSpPr>
      <dsp:spPr>
        <a:xfrm>
          <a:off x="459645" y="304702"/>
          <a:ext cx="8006730" cy="609795"/>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4025" tIns="81280" rIns="81280" bIns="81280" numCol="1" spcCol="1270" anchor="ctr" anchorCtr="0">
          <a:noAutofit/>
        </a:bodyPr>
        <a:lstStyle/>
        <a:p>
          <a:pPr lvl="0" algn="l" defTabSz="1422400">
            <a:lnSpc>
              <a:spcPct val="90000"/>
            </a:lnSpc>
            <a:spcBef>
              <a:spcPct val="0"/>
            </a:spcBef>
            <a:spcAft>
              <a:spcPct val="35000"/>
            </a:spcAft>
          </a:pPr>
          <a:r>
            <a:rPr lang="en-US" sz="3200" kern="1200" dirty="0" smtClean="0"/>
            <a:t>Sole Source Contracts</a:t>
          </a:r>
          <a:endParaRPr lang="en-US" sz="3200" kern="1200" dirty="0"/>
        </a:p>
      </dsp:txBody>
      <dsp:txXfrm>
        <a:off x="459645" y="304702"/>
        <a:ext cx="8006730" cy="609795"/>
      </dsp:txXfrm>
    </dsp:sp>
    <dsp:sp modelId="{B5564AB4-6CF1-46D3-9248-F422F9B933AE}">
      <dsp:nvSpPr>
        <dsp:cNvPr id="0" name=""/>
        <dsp:cNvSpPr/>
      </dsp:nvSpPr>
      <dsp:spPr>
        <a:xfrm>
          <a:off x="78523" y="228478"/>
          <a:ext cx="762243" cy="762243"/>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3878E42-E0FF-48C3-B6D4-67F24BC3B5FE}">
      <dsp:nvSpPr>
        <dsp:cNvPr id="0" name=""/>
        <dsp:cNvSpPr/>
      </dsp:nvSpPr>
      <dsp:spPr>
        <a:xfrm>
          <a:off x="896607" y="1219102"/>
          <a:ext cx="7569768" cy="609795"/>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4025" tIns="81280" rIns="81280" bIns="81280" numCol="1" spcCol="1270" anchor="ctr" anchorCtr="0">
          <a:noAutofit/>
        </a:bodyPr>
        <a:lstStyle/>
        <a:p>
          <a:pPr lvl="0" algn="l" defTabSz="1422400">
            <a:lnSpc>
              <a:spcPct val="90000"/>
            </a:lnSpc>
            <a:spcBef>
              <a:spcPct val="0"/>
            </a:spcBef>
            <a:spcAft>
              <a:spcPct val="35000"/>
            </a:spcAft>
          </a:pPr>
          <a:r>
            <a:rPr lang="en-US" sz="3200" kern="1200" dirty="0" smtClean="0"/>
            <a:t>8(a) Competitive Set-aside Contracts</a:t>
          </a:r>
          <a:endParaRPr lang="en-US" sz="3200" kern="1200" dirty="0"/>
        </a:p>
      </dsp:txBody>
      <dsp:txXfrm>
        <a:off x="896607" y="1219102"/>
        <a:ext cx="7569768" cy="609795"/>
      </dsp:txXfrm>
    </dsp:sp>
    <dsp:sp modelId="{55FE3EFF-81A1-4F05-BD60-62F57CFC5E28}">
      <dsp:nvSpPr>
        <dsp:cNvPr id="0" name=""/>
        <dsp:cNvSpPr/>
      </dsp:nvSpPr>
      <dsp:spPr>
        <a:xfrm>
          <a:off x="515485" y="1142878"/>
          <a:ext cx="762243" cy="762243"/>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6D35AFE-71B8-4D23-9F24-65DC4884097A}">
      <dsp:nvSpPr>
        <dsp:cNvPr id="0" name=""/>
        <dsp:cNvSpPr/>
      </dsp:nvSpPr>
      <dsp:spPr>
        <a:xfrm>
          <a:off x="1030719" y="2133502"/>
          <a:ext cx="7435656" cy="609795"/>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4025" tIns="81280" rIns="81280" bIns="81280" numCol="1" spcCol="1270" anchor="ctr" anchorCtr="0">
          <a:noAutofit/>
        </a:bodyPr>
        <a:lstStyle/>
        <a:p>
          <a:pPr lvl="0" algn="l" defTabSz="1422400">
            <a:lnSpc>
              <a:spcPct val="90000"/>
            </a:lnSpc>
            <a:spcBef>
              <a:spcPct val="0"/>
            </a:spcBef>
            <a:spcAft>
              <a:spcPct val="35000"/>
            </a:spcAft>
          </a:pPr>
          <a:r>
            <a:rPr lang="en-US" sz="3200" kern="1200" dirty="0" smtClean="0"/>
            <a:t>7(j) Training</a:t>
          </a:r>
          <a:endParaRPr lang="en-US" sz="3200" kern="1200" dirty="0"/>
        </a:p>
      </dsp:txBody>
      <dsp:txXfrm>
        <a:off x="1030719" y="2133502"/>
        <a:ext cx="7435656" cy="609795"/>
      </dsp:txXfrm>
    </dsp:sp>
    <dsp:sp modelId="{B410B80F-354C-4A5C-9122-A14E07BEE7D5}">
      <dsp:nvSpPr>
        <dsp:cNvPr id="0" name=""/>
        <dsp:cNvSpPr/>
      </dsp:nvSpPr>
      <dsp:spPr>
        <a:xfrm>
          <a:off x="649597" y="2057278"/>
          <a:ext cx="762243" cy="762243"/>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2EA2C9C-6B73-4C54-8AB4-BF948E09A83F}">
      <dsp:nvSpPr>
        <dsp:cNvPr id="0" name=""/>
        <dsp:cNvSpPr/>
      </dsp:nvSpPr>
      <dsp:spPr>
        <a:xfrm>
          <a:off x="896607" y="3047902"/>
          <a:ext cx="7569768" cy="609795"/>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4025" tIns="81280" rIns="81280" bIns="81280" numCol="1" spcCol="1270" anchor="ctr" anchorCtr="0">
          <a:noAutofit/>
        </a:bodyPr>
        <a:lstStyle/>
        <a:p>
          <a:pPr lvl="0" algn="l" defTabSz="1422400">
            <a:lnSpc>
              <a:spcPct val="90000"/>
            </a:lnSpc>
            <a:spcBef>
              <a:spcPct val="0"/>
            </a:spcBef>
            <a:spcAft>
              <a:spcPct val="35000"/>
            </a:spcAft>
          </a:pPr>
          <a:r>
            <a:rPr lang="en-US" sz="3200" kern="1200" smtClean="0"/>
            <a:t>Mentor Protégé Program</a:t>
          </a:r>
          <a:endParaRPr lang="en-US" sz="3200" kern="1200"/>
        </a:p>
      </dsp:txBody>
      <dsp:txXfrm>
        <a:off x="896607" y="3047902"/>
        <a:ext cx="7569768" cy="609795"/>
      </dsp:txXfrm>
    </dsp:sp>
    <dsp:sp modelId="{20CCA07D-8986-4D9E-A086-576AB899C5D9}">
      <dsp:nvSpPr>
        <dsp:cNvPr id="0" name=""/>
        <dsp:cNvSpPr/>
      </dsp:nvSpPr>
      <dsp:spPr>
        <a:xfrm>
          <a:off x="515485" y="2971678"/>
          <a:ext cx="762243" cy="762243"/>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BDD815A-C059-4962-BF92-BB718A173BCC}">
      <dsp:nvSpPr>
        <dsp:cNvPr id="0" name=""/>
        <dsp:cNvSpPr/>
      </dsp:nvSpPr>
      <dsp:spPr>
        <a:xfrm>
          <a:off x="459645" y="3962302"/>
          <a:ext cx="8006730" cy="609795"/>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4025" tIns="81280" rIns="81280" bIns="81280" numCol="1" spcCol="1270" anchor="ctr" anchorCtr="0">
          <a:noAutofit/>
        </a:bodyPr>
        <a:lstStyle/>
        <a:p>
          <a:pPr lvl="0" algn="l" defTabSz="1422400">
            <a:lnSpc>
              <a:spcPct val="90000"/>
            </a:lnSpc>
            <a:spcBef>
              <a:spcPct val="0"/>
            </a:spcBef>
            <a:spcAft>
              <a:spcPct val="35000"/>
            </a:spcAft>
          </a:pPr>
          <a:r>
            <a:rPr lang="en-US" sz="3200" kern="1200" dirty="0" smtClean="0"/>
            <a:t>Access to Government Surplus Property</a:t>
          </a:r>
          <a:endParaRPr lang="en-US" sz="3200" kern="1200" dirty="0"/>
        </a:p>
      </dsp:txBody>
      <dsp:txXfrm>
        <a:off x="459645" y="3962302"/>
        <a:ext cx="8006730" cy="609795"/>
      </dsp:txXfrm>
    </dsp:sp>
    <dsp:sp modelId="{591DDFD7-C9FA-4968-BAF7-B711E3F2861D}">
      <dsp:nvSpPr>
        <dsp:cNvPr id="0" name=""/>
        <dsp:cNvSpPr/>
      </dsp:nvSpPr>
      <dsp:spPr>
        <a:xfrm>
          <a:off x="78523" y="3886078"/>
          <a:ext cx="762243" cy="762243"/>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8.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9506"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2236" tIns="46118" rIns="92236" bIns="46118" numCol="1" anchor="t" anchorCtr="0" compatLnSpc="1">
            <a:prstTxWarp prst="textNoShape">
              <a:avLst/>
            </a:prstTxWarp>
          </a:bodyPr>
          <a:lstStyle>
            <a:lvl1pPr>
              <a:defRPr sz="1200">
                <a:effectLst/>
                <a:latin typeface="Arial" charset="0"/>
                <a:cs typeface="Arial" charset="0"/>
              </a:defRPr>
            </a:lvl1pPr>
          </a:lstStyle>
          <a:p>
            <a:pPr>
              <a:defRPr/>
            </a:pPr>
            <a:endParaRPr lang="en-US"/>
          </a:p>
        </p:txBody>
      </p:sp>
      <p:sp>
        <p:nvSpPr>
          <p:cNvPr id="149507"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2236" tIns="46118" rIns="92236" bIns="46118" numCol="1" anchor="t" anchorCtr="0" compatLnSpc="1">
            <a:prstTxWarp prst="textNoShape">
              <a:avLst/>
            </a:prstTxWarp>
          </a:bodyPr>
          <a:lstStyle>
            <a:lvl1pPr algn="r">
              <a:defRPr sz="1200">
                <a:effectLst/>
                <a:latin typeface="Arial" charset="0"/>
                <a:cs typeface="Arial" charset="0"/>
              </a:defRPr>
            </a:lvl1pPr>
          </a:lstStyle>
          <a:p>
            <a:pPr>
              <a:defRPr/>
            </a:pPr>
            <a:endParaRPr lang="en-US"/>
          </a:p>
        </p:txBody>
      </p:sp>
      <p:sp>
        <p:nvSpPr>
          <p:cNvPr id="149508"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2236" tIns="46118" rIns="92236" bIns="46118" numCol="1" anchor="b" anchorCtr="0" compatLnSpc="1">
            <a:prstTxWarp prst="textNoShape">
              <a:avLst/>
            </a:prstTxWarp>
          </a:bodyPr>
          <a:lstStyle>
            <a:lvl1pPr>
              <a:defRPr sz="1200">
                <a:effectLst/>
                <a:latin typeface="Arial" charset="0"/>
                <a:cs typeface="Arial" charset="0"/>
              </a:defRPr>
            </a:lvl1pPr>
          </a:lstStyle>
          <a:p>
            <a:pPr>
              <a:defRPr/>
            </a:pPr>
            <a:r>
              <a:rPr lang="en-US"/>
              <a:t>3-2007</a:t>
            </a:r>
          </a:p>
        </p:txBody>
      </p:sp>
      <p:sp>
        <p:nvSpPr>
          <p:cNvPr id="149509"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2236" tIns="46118" rIns="92236" bIns="46118" numCol="1" anchor="b" anchorCtr="0" compatLnSpc="1">
            <a:prstTxWarp prst="textNoShape">
              <a:avLst/>
            </a:prstTxWarp>
          </a:bodyPr>
          <a:lstStyle>
            <a:lvl1pPr algn="r">
              <a:defRPr sz="1200">
                <a:effectLst/>
                <a:latin typeface="Arial" charset="0"/>
                <a:cs typeface="Arial" charset="0"/>
              </a:defRPr>
            </a:lvl1pPr>
          </a:lstStyle>
          <a:p>
            <a:pPr>
              <a:defRPr/>
            </a:pPr>
            <a:fld id="{07116CC0-5347-4AD9-B6A0-57D31C55FB86}" type="slidenum">
              <a:rPr lang="en-US"/>
              <a:pPr>
                <a:defRPr/>
              </a:pPr>
              <a:t>‹#›</a:t>
            </a:fld>
            <a:endParaRPr lang="en-US"/>
          </a:p>
        </p:txBody>
      </p:sp>
    </p:spTree>
    <p:extLst>
      <p:ext uri="{BB962C8B-B14F-4D97-AF65-F5344CB8AC3E}">
        <p14:creationId xmlns:p14="http://schemas.microsoft.com/office/powerpoint/2010/main" val="35081697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2236" tIns="46118" rIns="92236" bIns="46118" numCol="1" anchor="t" anchorCtr="0" compatLnSpc="1">
            <a:prstTxWarp prst="textNoShape">
              <a:avLst/>
            </a:prstTxWarp>
          </a:bodyPr>
          <a:lstStyle>
            <a:lvl1pPr>
              <a:defRPr sz="1200">
                <a:effectLst/>
                <a:latin typeface="Arial" charset="0"/>
                <a:cs typeface="Arial" charset="0"/>
              </a:defRPr>
            </a:lvl1pPr>
          </a:lstStyle>
          <a:p>
            <a:pPr>
              <a:defRPr/>
            </a:pPr>
            <a:endParaRPr lang="en-US"/>
          </a:p>
        </p:txBody>
      </p:sp>
      <p:sp>
        <p:nvSpPr>
          <p:cNvPr id="4099"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2236" tIns="46118" rIns="92236" bIns="46118" numCol="1" anchor="t" anchorCtr="0" compatLnSpc="1">
            <a:prstTxWarp prst="textNoShape">
              <a:avLst/>
            </a:prstTxWarp>
          </a:bodyPr>
          <a:lstStyle>
            <a:lvl1pPr algn="r">
              <a:defRPr sz="1200">
                <a:effectLst/>
                <a:latin typeface="Arial" charset="0"/>
                <a:cs typeface="Arial" charset="0"/>
              </a:defRPr>
            </a:lvl1pPr>
          </a:lstStyle>
          <a:p>
            <a:pPr>
              <a:defRPr/>
            </a:pPr>
            <a:endParaRPr lang="en-US"/>
          </a:p>
        </p:txBody>
      </p:sp>
      <p:sp>
        <p:nvSpPr>
          <p:cNvPr id="50180" name="Rectangle 4"/>
          <p:cNvSpPr>
            <a:spLocks noGrp="1" noRot="1" noChangeAspect="1" noChangeArrowheads="1" noTextEdit="1"/>
          </p:cNvSpPr>
          <p:nvPr>
            <p:ph type="sldImg" idx="2"/>
          </p:nvPr>
        </p:nvSpPr>
        <p:spPr bwMode="auto">
          <a:xfrm>
            <a:off x="1181100" y="696913"/>
            <a:ext cx="4649788"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701675" y="4416425"/>
            <a:ext cx="5608638" cy="4183063"/>
          </a:xfrm>
          <a:prstGeom prst="rect">
            <a:avLst/>
          </a:prstGeom>
          <a:noFill/>
          <a:ln w="9525">
            <a:noFill/>
            <a:miter lim="800000"/>
            <a:headEnd/>
            <a:tailEnd/>
          </a:ln>
          <a:effectLst/>
        </p:spPr>
        <p:txBody>
          <a:bodyPr vert="horz" wrap="square" lIns="92236" tIns="46118" rIns="92236" bIns="4611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2236" tIns="46118" rIns="92236" bIns="46118" numCol="1" anchor="b" anchorCtr="0" compatLnSpc="1">
            <a:prstTxWarp prst="textNoShape">
              <a:avLst/>
            </a:prstTxWarp>
          </a:bodyPr>
          <a:lstStyle>
            <a:lvl1pPr>
              <a:defRPr sz="1200">
                <a:effectLst/>
                <a:latin typeface="Arial" charset="0"/>
                <a:cs typeface="Arial" charset="0"/>
              </a:defRPr>
            </a:lvl1pPr>
          </a:lstStyle>
          <a:p>
            <a:pPr>
              <a:defRPr/>
            </a:pPr>
            <a:r>
              <a:rPr lang="en-US"/>
              <a:t>3-2007</a:t>
            </a:r>
          </a:p>
        </p:txBody>
      </p:sp>
      <p:sp>
        <p:nvSpPr>
          <p:cNvPr id="4103"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2236" tIns="46118" rIns="92236" bIns="46118" numCol="1" anchor="b" anchorCtr="0" compatLnSpc="1">
            <a:prstTxWarp prst="textNoShape">
              <a:avLst/>
            </a:prstTxWarp>
          </a:bodyPr>
          <a:lstStyle>
            <a:lvl1pPr algn="r">
              <a:defRPr sz="1200">
                <a:effectLst/>
                <a:latin typeface="Arial" charset="0"/>
                <a:cs typeface="Arial" charset="0"/>
              </a:defRPr>
            </a:lvl1pPr>
          </a:lstStyle>
          <a:p>
            <a:pPr>
              <a:defRPr/>
            </a:pPr>
            <a:fld id="{BB1C0E79-D176-4F70-9624-FFD270BC89FE}" type="slidenum">
              <a:rPr lang="en-US"/>
              <a:pPr>
                <a:defRPr/>
              </a:pPr>
              <a:t>‹#›</a:t>
            </a:fld>
            <a:endParaRPr lang="en-US"/>
          </a:p>
        </p:txBody>
      </p:sp>
    </p:spTree>
    <p:extLst>
      <p:ext uri="{BB962C8B-B14F-4D97-AF65-F5344CB8AC3E}">
        <p14:creationId xmlns:p14="http://schemas.microsoft.com/office/powerpoint/2010/main" val="3839145901"/>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cs typeface="Arial" pitchFamily="34" charset="0"/>
              </a:defRPr>
            </a:lvl1pPr>
            <a:lvl2pPr marL="749300" indent="-287338" eaLnBrk="0" hangingPunct="0">
              <a:spcBef>
                <a:spcPct val="30000"/>
              </a:spcBef>
              <a:defRPr sz="1200">
                <a:solidFill>
                  <a:schemeClr val="tx1"/>
                </a:solidFill>
                <a:latin typeface="Arial" pitchFamily="34" charset="0"/>
                <a:cs typeface="Arial" pitchFamily="34" charset="0"/>
              </a:defRPr>
            </a:lvl2pPr>
            <a:lvl3pPr marL="1152525" indent="-230188" eaLnBrk="0" hangingPunct="0">
              <a:spcBef>
                <a:spcPct val="30000"/>
              </a:spcBef>
              <a:defRPr sz="1200">
                <a:solidFill>
                  <a:schemeClr val="tx1"/>
                </a:solidFill>
                <a:latin typeface="Arial" pitchFamily="34" charset="0"/>
                <a:cs typeface="Arial" pitchFamily="34" charset="0"/>
              </a:defRPr>
            </a:lvl3pPr>
            <a:lvl4pPr marL="1612900" indent="-230188" eaLnBrk="0" hangingPunct="0">
              <a:spcBef>
                <a:spcPct val="30000"/>
              </a:spcBef>
              <a:defRPr sz="1200">
                <a:solidFill>
                  <a:schemeClr val="tx1"/>
                </a:solidFill>
                <a:latin typeface="Arial" pitchFamily="34" charset="0"/>
                <a:cs typeface="Arial" pitchFamily="34" charset="0"/>
              </a:defRPr>
            </a:lvl4pPr>
            <a:lvl5pPr marL="2074863" indent="-230188" eaLnBrk="0" hangingPunct="0">
              <a:spcBef>
                <a:spcPct val="30000"/>
              </a:spcBef>
              <a:defRPr sz="1200">
                <a:solidFill>
                  <a:schemeClr val="tx1"/>
                </a:solidFill>
                <a:latin typeface="Arial" pitchFamily="34" charset="0"/>
                <a:cs typeface="Arial" pitchFamily="34" charset="0"/>
              </a:defRPr>
            </a:lvl5pPr>
            <a:lvl6pPr marL="2532063" indent="-230188" eaLnBrk="0" fontAlgn="base" hangingPunct="0">
              <a:spcBef>
                <a:spcPct val="30000"/>
              </a:spcBef>
              <a:spcAft>
                <a:spcPct val="0"/>
              </a:spcAft>
              <a:defRPr sz="1200">
                <a:solidFill>
                  <a:schemeClr val="tx1"/>
                </a:solidFill>
                <a:latin typeface="Arial" pitchFamily="34" charset="0"/>
                <a:cs typeface="Arial" pitchFamily="34" charset="0"/>
              </a:defRPr>
            </a:lvl6pPr>
            <a:lvl7pPr marL="2989263" indent="-230188" eaLnBrk="0" fontAlgn="base" hangingPunct="0">
              <a:spcBef>
                <a:spcPct val="30000"/>
              </a:spcBef>
              <a:spcAft>
                <a:spcPct val="0"/>
              </a:spcAft>
              <a:defRPr sz="1200">
                <a:solidFill>
                  <a:schemeClr val="tx1"/>
                </a:solidFill>
                <a:latin typeface="Arial" pitchFamily="34" charset="0"/>
                <a:cs typeface="Arial" pitchFamily="34" charset="0"/>
              </a:defRPr>
            </a:lvl7pPr>
            <a:lvl8pPr marL="3446463" indent="-230188" eaLnBrk="0" fontAlgn="base" hangingPunct="0">
              <a:spcBef>
                <a:spcPct val="30000"/>
              </a:spcBef>
              <a:spcAft>
                <a:spcPct val="0"/>
              </a:spcAft>
              <a:defRPr sz="1200">
                <a:solidFill>
                  <a:schemeClr val="tx1"/>
                </a:solidFill>
                <a:latin typeface="Arial" pitchFamily="34" charset="0"/>
                <a:cs typeface="Arial" pitchFamily="34" charset="0"/>
              </a:defRPr>
            </a:lvl8pPr>
            <a:lvl9pPr marL="3903663" indent="-230188"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DA14CC6E-FFC1-49EA-9234-B90571986F5D}" type="slidenum">
              <a:rPr lang="en-US" altLang="en-US" smtClean="0"/>
              <a:pPr eaLnBrk="1" hangingPunct="1">
                <a:spcBef>
                  <a:spcPct val="0"/>
                </a:spcBef>
              </a:pPr>
              <a:t>1</a:t>
            </a:fld>
            <a:endParaRPr lang="en-US" altLang="en-US"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itchFamily="34" charset="0"/>
                <a:cs typeface="Arial" pitchFamily="34" charset="0"/>
              </a:rPr>
              <a:t>Good Morning!   My name is Ted Schinzel, and I am the Branch Manager of the SBA Spokane Office.</a:t>
            </a:r>
          </a:p>
          <a:p>
            <a:pPr eaLnBrk="1" hangingPunct="1"/>
            <a:r>
              <a:rPr lang="en-US" altLang="en-US" smtClean="0">
                <a:latin typeface="Arial" pitchFamily="34" charset="0"/>
                <a:cs typeface="Arial" pitchFamily="34" charset="0"/>
              </a:rPr>
              <a:t> </a:t>
            </a:r>
          </a:p>
          <a:p>
            <a:pPr eaLnBrk="1" hangingPunct="1"/>
            <a:r>
              <a:rPr lang="en-US" altLang="en-US" smtClean="0">
                <a:latin typeface="Arial" pitchFamily="34" charset="0"/>
                <a:cs typeface="Arial" pitchFamily="34" charset="0"/>
              </a:rPr>
              <a:t>The presentation today will provide you with important resource information about SBA and small business programs.</a:t>
            </a:r>
          </a:p>
          <a:p>
            <a:pPr eaLnBrk="1" hangingPunct="1"/>
            <a:endParaRPr lang="en-US" altLang="en-US" smtClean="0">
              <a:latin typeface="Arial" pitchFamily="34" charset="0"/>
              <a:cs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cs typeface="Arial" pitchFamily="34" charset="0"/>
              </a:defRPr>
            </a:lvl1pPr>
            <a:lvl2pPr marL="747713" indent="-285750" eaLnBrk="0" hangingPunct="0">
              <a:spcBef>
                <a:spcPct val="30000"/>
              </a:spcBef>
              <a:defRPr sz="1200">
                <a:solidFill>
                  <a:schemeClr val="tx1"/>
                </a:solidFill>
                <a:latin typeface="Arial" pitchFamily="34" charset="0"/>
                <a:cs typeface="Arial" pitchFamily="34" charset="0"/>
              </a:defRPr>
            </a:lvl2pPr>
            <a:lvl3pPr marL="1150938" indent="-228600" eaLnBrk="0" hangingPunct="0">
              <a:spcBef>
                <a:spcPct val="30000"/>
              </a:spcBef>
              <a:defRPr sz="1200">
                <a:solidFill>
                  <a:schemeClr val="tx1"/>
                </a:solidFill>
                <a:latin typeface="Arial" pitchFamily="34" charset="0"/>
                <a:cs typeface="Arial" pitchFamily="34" charset="0"/>
              </a:defRPr>
            </a:lvl3pPr>
            <a:lvl4pPr marL="1611313" indent="-228600" eaLnBrk="0" hangingPunct="0">
              <a:spcBef>
                <a:spcPct val="30000"/>
              </a:spcBef>
              <a:defRPr sz="1200">
                <a:solidFill>
                  <a:schemeClr val="tx1"/>
                </a:solidFill>
                <a:latin typeface="Arial" pitchFamily="34" charset="0"/>
                <a:cs typeface="Arial" pitchFamily="34" charset="0"/>
              </a:defRPr>
            </a:lvl4pPr>
            <a:lvl5pPr marL="2073275" indent="-228600" eaLnBrk="0" hangingPunct="0">
              <a:spcBef>
                <a:spcPct val="30000"/>
              </a:spcBef>
              <a:defRPr sz="1200">
                <a:solidFill>
                  <a:schemeClr val="tx1"/>
                </a:solidFill>
                <a:latin typeface="Arial" pitchFamily="34" charset="0"/>
                <a:cs typeface="Arial" pitchFamily="34" charset="0"/>
              </a:defRPr>
            </a:lvl5pPr>
            <a:lvl6pPr marL="2530475"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87675"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44875"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902075"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r>
              <a:rPr lang="en-US" altLang="en-US" smtClean="0"/>
              <a:t>3-2007</a:t>
            </a:r>
          </a:p>
        </p:txBody>
      </p:sp>
      <p:sp>
        <p:nvSpPr>
          <p:cNvPr id="6041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cs typeface="Arial" pitchFamily="34" charset="0"/>
              </a:defRPr>
            </a:lvl1pPr>
            <a:lvl2pPr marL="747713" indent="-285750" eaLnBrk="0" hangingPunct="0">
              <a:spcBef>
                <a:spcPct val="30000"/>
              </a:spcBef>
              <a:defRPr sz="1200">
                <a:solidFill>
                  <a:schemeClr val="tx1"/>
                </a:solidFill>
                <a:latin typeface="Arial" pitchFamily="34" charset="0"/>
                <a:cs typeface="Arial" pitchFamily="34" charset="0"/>
              </a:defRPr>
            </a:lvl2pPr>
            <a:lvl3pPr marL="1150938" indent="-228600" eaLnBrk="0" hangingPunct="0">
              <a:spcBef>
                <a:spcPct val="30000"/>
              </a:spcBef>
              <a:defRPr sz="1200">
                <a:solidFill>
                  <a:schemeClr val="tx1"/>
                </a:solidFill>
                <a:latin typeface="Arial" pitchFamily="34" charset="0"/>
                <a:cs typeface="Arial" pitchFamily="34" charset="0"/>
              </a:defRPr>
            </a:lvl3pPr>
            <a:lvl4pPr marL="1611313" indent="-228600" eaLnBrk="0" hangingPunct="0">
              <a:spcBef>
                <a:spcPct val="30000"/>
              </a:spcBef>
              <a:defRPr sz="1200">
                <a:solidFill>
                  <a:schemeClr val="tx1"/>
                </a:solidFill>
                <a:latin typeface="Arial" pitchFamily="34" charset="0"/>
                <a:cs typeface="Arial" pitchFamily="34" charset="0"/>
              </a:defRPr>
            </a:lvl4pPr>
            <a:lvl5pPr marL="2073275" indent="-228600" eaLnBrk="0" hangingPunct="0">
              <a:spcBef>
                <a:spcPct val="30000"/>
              </a:spcBef>
              <a:defRPr sz="1200">
                <a:solidFill>
                  <a:schemeClr val="tx1"/>
                </a:solidFill>
                <a:latin typeface="Arial" pitchFamily="34" charset="0"/>
                <a:cs typeface="Arial" pitchFamily="34" charset="0"/>
              </a:defRPr>
            </a:lvl5pPr>
            <a:lvl6pPr marL="2530475"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87675"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44875"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902075"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65343D35-7A94-4EC0-837D-9ACB979E2390}" type="slidenum">
              <a:rPr lang="en-US" altLang="en-US" smtClean="0"/>
              <a:pPr eaLnBrk="1" hangingPunct="1">
                <a:spcBef>
                  <a:spcPct val="0"/>
                </a:spcBef>
              </a:pPr>
              <a:t>10</a:t>
            </a:fld>
            <a:endParaRPr lang="en-US" altLang="en-US" smtClean="0"/>
          </a:p>
        </p:txBody>
      </p:sp>
      <p:sp>
        <p:nvSpPr>
          <p:cNvPr id="60420" name="Rectangle 2"/>
          <p:cNvSpPr>
            <a:spLocks noGrp="1" noRot="1" noChangeAspect="1" noChangeArrowheads="1" noTextEdit="1"/>
          </p:cNvSpPr>
          <p:nvPr>
            <p:ph type="sldImg"/>
          </p:nvPr>
        </p:nvSpPr>
        <p:spPr>
          <a:ln/>
        </p:spPr>
      </p:sp>
      <p:sp>
        <p:nvSpPr>
          <p:cNvPr id="60421" name="Rectangle 3"/>
          <p:cNvSpPr>
            <a:spLocks noGrp="1" noChangeArrowheads="1"/>
          </p:cNvSpPr>
          <p:nvPr>
            <p:ph type="body" idx="1"/>
          </p:nvPr>
        </p:nvSpPr>
        <p:spPr>
          <a:xfrm>
            <a:off x="701675" y="4418013"/>
            <a:ext cx="5608638"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itchFamily="34" charset="0"/>
                <a:cs typeface="Arial" pitchFamily="34" charset="0"/>
              </a:rPr>
              <a:t>By 2007, our peak year, the total number of SBA Loans Nationally had virtually doubled since FY 2002.  In 2008, total SBA loans began to drop to about 75,000 nationally, and by 2009, 55,000 nationally.</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cs typeface="Arial" pitchFamily="34" charset="0"/>
              </a:defRPr>
            </a:lvl1pPr>
            <a:lvl2pPr marL="747713" indent="-285750" eaLnBrk="0" hangingPunct="0">
              <a:spcBef>
                <a:spcPct val="30000"/>
              </a:spcBef>
              <a:defRPr sz="1200">
                <a:solidFill>
                  <a:schemeClr val="tx1"/>
                </a:solidFill>
                <a:latin typeface="Arial" pitchFamily="34" charset="0"/>
                <a:cs typeface="Arial" pitchFamily="34" charset="0"/>
              </a:defRPr>
            </a:lvl2pPr>
            <a:lvl3pPr marL="1150938" indent="-228600" eaLnBrk="0" hangingPunct="0">
              <a:spcBef>
                <a:spcPct val="30000"/>
              </a:spcBef>
              <a:defRPr sz="1200">
                <a:solidFill>
                  <a:schemeClr val="tx1"/>
                </a:solidFill>
                <a:latin typeface="Arial" pitchFamily="34" charset="0"/>
                <a:cs typeface="Arial" pitchFamily="34" charset="0"/>
              </a:defRPr>
            </a:lvl3pPr>
            <a:lvl4pPr marL="1611313" indent="-228600" eaLnBrk="0" hangingPunct="0">
              <a:spcBef>
                <a:spcPct val="30000"/>
              </a:spcBef>
              <a:defRPr sz="1200">
                <a:solidFill>
                  <a:schemeClr val="tx1"/>
                </a:solidFill>
                <a:latin typeface="Arial" pitchFamily="34" charset="0"/>
                <a:cs typeface="Arial" pitchFamily="34" charset="0"/>
              </a:defRPr>
            </a:lvl4pPr>
            <a:lvl5pPr marL="2073275" indent="-228600" eaLnBrk="0" hangingPunct="0">
              <a:spcBef>
                <a:spcPct val="30000"/>
              </a:spcBef>
              <a:defRPr sz="1200">
                <a:solidFill>
                  <a:schemeClr val="tx1"/>
                </a:solidFill>
                <a:latin typeface="Arial" pitchFamily="34" charset="0"/>
                <a:cs typeface="Arial" pitchFamily="34" charset="0"/>
              </a:defRPr>
            </a:lvl5pPr>
            <a:lvl6pPr marL="2530475"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87675"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44875"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902075"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r>
              <a:rPr lang="en-US" altLang="en-US" smtClean="0"/>
              <a:t>3-2007</a:t>
            </a:r>
          </a:p>
        </p:txBody>
      </p:sp>
      <p:sp>
        <p:nvSpPr>
          <p:cNvPr id="6144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cs typeface="Arial" pitchFamily="34" charset="0"/>
              </a:defRPr>
            </a:lvl1pPr>
            <a:lvl2pPr marL="747713" indent="-285750" eaLnBrk="0" hangingPunct="0">
              <a:spcBef>
                <a:spcPct val="30000"/>
              </a:spcBef>
              <a:defRPr sz="1200">
                <a:solidFill>
                  <a:schemeClr val="tx1"/>
                </a:solidFill>
                <a:latin typeface="Arial" pitchFamily="34" charset="0"/>
                <a:cs typeface="Arial" pitchFamily="34" charset="0"/>
              </a:defRPr>
            </a:lvl2pPr>
            <a:lvl3pPr marL="1150938" indent="-228600" eaLnBrk="0" hangingPunct="0">
              <a:spcBef>
                <a:spcPct val="30000"/>
              </a:spcBef>
              <a:defRPr sz="1200">
                <a:solidFill>
                  <a:schemeClr val="tx1"/>
                </a:solidFill>
                <a:latin typeface="Arial" pitchFamily="34" charset="0"/>
                <a:cs typeface="Arial" pitchFamily="34" charset="0"/>
              </a:defRPr>
            </a:lvl3pPr>
            <a:lvl4pPr marL="1611313" indent="-228600" eaLnBrk="0" hangingPunct="0">
              <a:spcBef>
                <a:spcPct val="30000"/>
              </a:spcBef>
              <a:defRPr sz="1200">
                <a:solidFill>
                  <a:schemeClr val="tx1"/>
                </a:solidFill>
                <a:latin typeface="Arial" pitchFamily="34" charset="0"/>
                <a:cs typeface="Arial" pitchFamily="34" charset="0"/>
              </a:defRPr>
            </a:lvl4pPr>
            <a:lvl5pPr marL="2073275" indent="-228600" eaLnBrk="0" hangingPunct="0">
              <a:spcBef>
                <a:spcPct val="30000"/>
              </a:spcBef>
              <a:defRPr sz="1200">
                <a:solidFill>
                  <a:schemeClr val="tx1"/>
                </a:solidFill>
                <a:latin typeface="Arial" pitchFamily="34" charset="0"/>
                <a:cs typeface="Arial" pitchFamily="34" charset="0"/>
              </a:defRPr>
            </a:lvl5pPr>
            <a:lvl6pPr marL="2530475"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87675"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44875"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902075"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3E8311E7-4F3E-4C57-883B-0BF39C75FABC}" type="slidenum">
              <a:rPr lang="en-US" altLang="en-US" smtClean="0"/>
              <a:pPr eaLnBrk="1" hangingPunct="1">
                <a:spcBef>
                  <a:spcPct val="0"/>
                </a:spcBef>
              </a:pPr>
              <a:t>11</a:t>
            </a:fld>
            <a:endParaRPr lang="en-US" altLang="en-US" smtClean="0"/>
          </a:p>
        </p:txBody>
      </p:sp>
      <p:sp>
        <p:nvSpPr>
          <p:cNvPr id="61444" name="Rectangle 2"/>
          <p:cNvSpPr>
            <a:spLocks noGrp="1" noRot="1" noChangeAspect="1" noChangeArrowheads="1" noTextEdit="1"/>
          </p:cNvSpPr>
          <p:nvPr>
            <p:ph type="sldImg"/>
          </p:nvPr>
        </p:nvSpPr>
        <p:spPr>
          <a:xfrm>
            <a:off x="1184275" y="698500"/>
            <a:ext cx="4646613" cy="3484563"/>
          </a:xfrm>
          <a:ln/>
        </p:spPr>
      </p:sp>
      <p:sp>
        <p:nvSpPr>
          <p:cNvPr id="6144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itchFamily="34" charset="0"/>
                <a:cs typeface="Arial" pitchFamily="34" charset="0"/>
              </a:rPr>
              <a:t>The Spokane Region also saw considerable growth in loans from 249 in 2001, to nearly 727 in the peak year of 2007, dropping back to 599 in 2008, and 550 in 2010.  Still, this drop is considerably less than the national average drop, so the Spokane Region has actually faired better.   For 2012  the total number of loans were 466 for $ 185.6  million (Record); less loans but no stimulus like 2009 – 2011.  More Normalized.  For 2013 loans totaled $155.2 Million.</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cs typeface="Arial" pitchFamily="34" charset="0"/>
            </a:endParaRPr>
          </a:p>
        </p:txBody>
      </p:sp>
      <p:sp>
        <p:nvSpPr>
          <p:cNvPr id="62468"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cs typeface="Arial" pitchFamily="34" charset="0"/>
              </a:defRPr>
            </a:lvl1pPr>
            <a:lvl2pPr marL="742950" indent="-285750" eaLnBrk="0" hangingPunct="0">
              <a:spcBef>
                <a:spcPct val="30000"/>
              </a:spcBef>
              <a:defRPr sz="1200">
                <a:solidFill>
                  <a:schemeClr val="tx1"/>
                </a:solidFill>
                <a:latin typeface="Arial" pitchFamily="34" charset="0"/>
                <a:cs typeface="Arial" pitchFamily="34" charset="0"/>
              </a:defRPr>
            </a:lvl2pPr>
            <a:lvl3pPr marL="1143000" indent="-228600" eaLnBrk="0" hangingPunct="0">
              <a:spcBef>
                <a:spcPct val="30000"/>
              </a:spcBef>
              <a:defRPr sz="1200">
                <a:solidFill>
                  <a:schemeClr val="tx1"/>
                </a:solidFill>
                <a:latin typeface="Arial" pitchFamily="34" charset="0"/>
                <a:cs typeface="Arial" pitchFamily="34" charset="0"/>
              </a:defRPr>
            </a:lvl3pPr>
            <a:lvl4pPr marL="1600200" indent="-228600" eaLnBrk="0" hangingPunct="0">
              <a:spcBef>
                <a:spcPct val="30000"/>
              </a:spcBef>
              <a:defRPr sz="1200">
                <a:solidFill>
                  <a:schemeClr val="tx1"/>
                </a:solidFill>
                <a:latin typeface="Arial" pitchFamily="34" charset="0"/>
                <a:cs typeface="Arial" pitchFamily="34" charset="0"/>
              </a:defRPr>
            </a:lvl4pPr>
            <a:lvl5pPr marL="2057400" indent="-228600" eaLnBrk="0" hangingPunct="0">
              <a:spcBef>
                <a:spcPct val="30000"/>
              </a:spcBef>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r>
              <a:rPr lang="en-US" altLang="en-US" smtClean="0"/>
              <a:t>3-2007</a:t>
            </a:r>
          </a:p>
        </p:txBody>
      </p:sp>
      <p:sp>
        <p:nvSpPr>
          <p:cNvPr id="62469"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cs typeface="Arial" pitchFamily="34" charset="0"/>
              </a:defRPr>
            </a:lvl1pPr>
            <a:lvl2pPr marL="742950" indent="-285750" eaLnBrk="0" hangingPunct="0">
              <a:spcBef>
                <a:spcPct val="30000"/>
              </a:spcBef>
              <a:defRPr sz="1200">
                <a:solidFill>
                  <a:schemeClr val="tx1"/>
                </a:solidFill>
                <a:latin typeface="Arial" pitchFamily="34" charset="0"/>
                <a:cs typeface="Arial" pitchFamily="34" charset="0"/>
              </a:defRPr>
            </a:lvl2pPr>
            <a:lvl3pPr marL="1143000" indent="-228600" eaLnBrk="0" hangingPunct="0">
              <a:spcBef>
                <a:spcPct val="30000"/>
              </a:spcBef>
              <a:defRPr sz="1200">
                <a:solidFill>
                  <a:schemeClr val="tx1"/>
                </a:solidFill>
                <a:latin typeface="Arial" pitchFamily="34" charset="0"/>
                <a:cs typeface="Arial" pitchFamily="34" charset="0"/>
              </a:defRPr>
            </a:lvl3pPr>
            <a:lvl4pPr marL="1600200" indent="-228600" eaLnBrk="0" hangingPunct="0">
              <a:spcBef>
                <a:spcPct val="30000"/>
              </a:spcBef>
              <a:defRPr sz="1200">
                <a:solidFill>
                  <a:schemeClr val="tx1"/>
                </a:solidFill>
                <a:latin typeface="Arial" pitchFamily="34" charset="0"/>
                <a:cs typeface="Arial" pitchFamily="34" charset="0"/>
              </a:defRPr>
            </a:lvl4pPr>
            <a:lvl5pPr marL="2057400" indent="-228600" eaLnBrk="0" hangingPunct="0">
              <a:spcBef>
                <a:spcPct val="30000"/>
              </a:spcBef>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3F239882-342C-4B0F-B857-0D6184143142}" type="slidenum">
              <a:rPr lang="en-US" altLang="en-US" smtClean="0"/>
              <a:pPr eaLnBrk="1" hangingPunct="1">
                <a:spcBef>
                  <a:spcPct val="0"/>
                </a:spcBef>
              </a:pPr>
              <a:t>13</a:t>
            </a:fld>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cs typeface="Arial" pitchFamily="34" charset="0"/>
            </a:endParaRPr>
          </a:p>
        </p:txBody>
      </p:sp>
      <p:sp>
        <p:nvSpPr>
          <p:cNvPr id="63492"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cs typeface="Arial" pitchFamily="34" charset="0"/>
              </a:defRPr>
            </a:lvl1pPr>
            <a:lvl2pPr marL="742950" indent="-285750" eaLnBrk="0" hangingPunct="0">
              <a:spcBef>
                <a:spcPct val="30000"/>
              </a:spcBef>
              <a:defRPr sz="1200">
                <a:solidFill>
                  <a:schemeClr val="tx1"/>
                </a:solidFill>
                <a:latin typeface="Arial" pitchFamily="34" charset="0"/>
                <a:cs typeface="Arial" pitchFamily="34" charset="0"/>
              </a:defRPr>
            </a:lvl2pPr>
            <a:lvl3pPr marL="1143000" indent="-228600" eaLnBrk="0" hangingPunct="0">
              <a:spcBef>
                <a:spcPct val="30000"/>
              </a:spcBef>
              <a:defRPr sz="1200">
                <a:solidFill>
                  <a:schemeClr val="tx1"/>
                </a:solidFill>
                <a:latin typeface="Arial" pitchFamily="34" charset="0"/>
                <a:cs typeface="Arial" pitchFamily="34" charset="0"/>
              </a:defRPr>
            </a:lvl3pPr>
            <a:lvl4pPr marL="1600200" indent="-228600" eaLnBrk="0" hangingPunct="0">
              <a:spcBef>
                <a:spcPct val="30000"/>
              </a:spcBef>
              <a:defRPr sz="1200">
                <a:solidFill>
                  <a:schemeClr val="tx1"/>
                </a:solidFill>
                <a:latin typeface="Arial" pitchFamily="34" charset="0"/>
                <a:cs typeface="Arial" pitchFamily="34" charset="0"/>
              </a:defRPr>
            </a:lvl4pPr>
            <a:lvl5pPr marL="2057400" indent="-228600" eaLnBrk="0" hangingPunct="0">
              <a:spcBef>
                <a:spcPct val="30000"/>
              </a:spcBef>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r>
              <a:rPr lang="en-US" altLang="en-US" smtClean="0"/>
              <a:t>3-2007</a:t>
            </a:r>
          </a:p>
        </p:txBody>
      </p:sp>
      <p:sp>
        <p:nvSpPr>
          <p:cNvPr id="63493"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cs typeface="Arial" pitchFamily="34" charset="0"/>
              </a:defRPr>
            </a:lvl1pPr>
            <a:lvl2pPr marL="742950" indent="-285750" eaLnBrk="0" hangingPunct="0">
              <a:spcBef>
                <a:spcPct val="30000"/>
              </a:spcBef>
              <a:defRPr sz="1200">
                <a:solidFill>
                  <a:schemeClr val="tx1"/>
                </a:solidFill>
                <a:latin typeface="Arial" pitchFamily="34" charset="0"/>
                <a:cs typeface="Arial" pitchFamily="34" charset="0"/>
              </a:defRPr>
            </a:lvl2pPr>
            <a:lvl3pPr marL="1143000" indent="-228600" eaLnBrk="0" hangingPunct="0">
              <a:spcBef>
                <a:spcPct val="30000"/>
              </a:spcBef>
              <a:defRPr sz="1200">
                <a:solidFill>
                  <a:schemeClr val="tx1"/>
                </a:solidFill>
                <a:latin typeface="Arial" pitchFamily="34" charset="0"/>
                <a:cs typeface="Arial" pitchFamily="34" charset="0"/>
              </a:defRPr>
            </a:lvl3pPr>
            <a:lvl4pPr marL="1600200" indent="-228600" eaLnBrk="0" hangingPunct="0">
              <a:spcBef>
                <a:spcPct val="30000"/>
              </a:spcBef>
              <a:defRPr sz="1200">
                <a:solidFill>
                  <a:schemeClr val="tx1"/>
                </a:solidFill>
                <a:latin typeface="Arial" pitchFamily="34" charset="0"/>
                <a:cs typeface="Arial" pitchFamily="34" charset="0"/>
              </a:defRPr>
            </a:lvl4pPr>
            <a:lvl5pPr marL="2057400" indent="-228600" eaLnBrk="0" hangingPunct="0">
              <a:spcBef>
                <a:spcPct val="30000"/>
              </a:spcBef>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61D5C84D-5BB3-4199-A391-A8EF116242BB}" type="slidenum">
              <a:rPr lang="en-US" altLang="en-US" smtClean="0"/>
              <a:pPr eaLnBrk="1" hangingPunct="1">
                <a:spcBef>
                  <a:spcPct val="0"/>
                </a:spcBef>
              </a:pPr>
              <a:t>14</a:t>
            </a:fld>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cs typeface="Arial" pitchFamily="34" charset="0"/>
              </a:defRPr>
            </a:lvl1pPr>
            <a:lvl2pPr marL="749300" indent="-287338" eaLnBrk="0" hangingPunct="0">
              <a:spcBef>
                <a:spcPct val="30000"/>
              </a:spcBef>
              <a:defRPr sz="1200">
                <a:solidFill>
                  <a:schemeClr val="tx1"/>
                </a:solidFill>
                <a:latin typeface="Arial" pitchFamily="34" charset="0"/>
                <a:cs typeface="Arial" pitchFamily="34" charset="0"/>
              </a:defRPr>
            </a:lvl2pPr>
            <a:lvl3pPr marL="1152525" indent="-230188" eaLnBrk="0" hangingPunct="0">
              <a:spcBef>
                <a:spcPct val="30000"/>
              </a:spcBef>
              <a:defRPr sz="1200">
                <a:solidFill>
                  <a:schemeClr val="tx1"/>
                </a:solidFill>
                <a:latin typeface="Arial" pitchFamily="34" charset="0"/>
                <a:cs typeface="Arial" pitchFamily="34" charset="0"/>
              </a:defRPr>
            </a:lvl3pPr>
            <a:lvl4pPr marL="1612900" indent="-230188" eaLnBrk="0" hangingPunct="0">
              <a:spcBef>
                <a:spcPct val="30000"/>
              </a:spcBef>
              <a:defRPr sz="1200">
                <a:solidFill>
                  <a:schemeClr val="tx1"/>
                </a:solidFill>
                <a:latin typeface="Arial" pitchFamily="34" charset="0"/>
                <a:cs typeface="Arial" pitchFamily="34" charset="0"/>
              </a:defRPr>
            </a:lvl4pPr>
            <a:lvl5pPr marL="2074863" indent="-230188" eaLnBrk="0" hangingPunct="0">
              <a:spcBef>
                <a:spcPct val="30000"/>
              </a:spcBef>
              <a:defRPr sz="1200">
                <a:solidFill>
                  <a:schemeClr val="tx1"/>
                </a:solidFill>
                <a:latin typeface="Arial" pitchFamily="34" charset="0"/>
                <a:cs typeface="Arial" pitchFamily="34" charset="0"/>
              </a:defRPr>
            </a:lvl5pPr>
            <a:lvl6pPr marL="2532063" indent="-230188" eaLnBrk="0" fontAlgn="base" hangingPunct="0">
              <a:spcBef>
                <a:spcPct val="30000"/>
              </a:spcBef>
              <a:spcAft>
                <a:spcPct val="0"/>
              </a:spcAft>
              <a:defRPr sz="1200">
                <a:solidFill>
                  <a:schemeClr val="tx1"/>
                </a:solidFill>
                <a:latin typeface="Arial" pitchFamily="34" charset="0"/>
                <a:cs typeface="Arial" pitchFamily="34" charset="0"/>
              </a:defRPr>
            </a:lvl6pPr>
            <a:lvl7pPr marL="2989263" indent="-230188" eaLnBrk="0" fontAlgn="base" hangingPunct="0">
              <a:spcBef>
                <a:spcPct val="30000"/>
              </a:spcBef>
              <a:spcAft>
                <a:spcPct val="0"/>
              </a:spcAft>
              <a:defRPr sz="1200">
                <a:solidFill>
                  <a:schemeClr val="tx1"/>
                </a:solidFill>
                <a:latin typeface="Arial" pitchFamily="34" charset="0"/>
                <a:cs typeface="Arial" pitchFamily="34" charset="0"/>
              </a:defRPr>
            </a:lvl7pPr>
            <a:lvl8pPr marL="3446463" indent="-230188" eaLnBrk="0" fontAlgn="base" hangingPunct="0">
              <a:spcBef>
                <a:spcPct val="30000"/>
              </a:spcBef>
              <a:spcAft>
                <a:spcPct val="0"/>
              </a:spcAft>
              <a:defRPr sz="1200">
                <a:solidFill>
                  <a:schemeClr val="tx1"/>
                </a:solidFill>
                <a:latin typeface="Arial" pitchFamily="34" charset="0"/>
                <a:cs typeface="Arial" pitchFamily="34" charset="0"/>
              </a:defRPr>
            </a:lvl8pPr>
            <a:lvl9pPr marL="3903663" indent="-230188"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r>
              <a:rPr lang="en-US" altLang="en-US" smtClean="0"/>
              <a:t>3-2007</a:t>
            </a:r>
          </a:p>
        </p:txBody>
      </p:sp>
      <p:sp>
        <p:nvSpPr>
          <p:cNvPr id="6451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cs typeface="Arial" pitchFamily="34" charset="0"/>
              </a:defRPr>
            </a:lvl1pPr>
            <a:lvl2pPr marL="749300" indent="-287338" eaLnBrk="0" hangingPunct="0">
              <a:spcBef>
                <a:spcPct val="30000"/>
              </a:spcBef>
              <a:defRPr sz="1200">
                <a:solidFill>
                  <a:schemeClr val="tx1"/>
                </a:solidFill>
                <a:latin typeface="Arial" pitchFamily="34" charset="0"/>
                <a:cs typeface="Arial" pitchFamily="34" charset="0"/>
              </a:defRPr>
            </a:lvl2pPr>
            <a:lvl3pPr marL="1152525" indent="-230188" eaLnBrk="0" hangingPunct="0">
              <a:spcBef>
                <a:spcPct val="30000"/>
              </a:spcBef>
              <a:defRPr sz="1200">
                <a:solidFill>
                  <a:schemeClr val="tx1"/>
                </a:solidFill>
                <a:latin typeface="Arial" pitchFamily="34" charset="0"/>
                <a:cs typeface="Arial" pitchFamily="34" charset="0"/>
              </a:defRPr>
            </a:lvl3pPr>
            <a:lvl4pPr marL="1612900" indent="-230188" eaLnBrk="0" hangingPunct="0">
              <a:spcBef>
                <a:spcPct val="30000"/>
              </a:spcBef>
              <a:defRPr sz="1200">
                <a:solidFill>
                  <a:schemeClr val="tx1"/>
                </a:solidFill>
                <a:latin typeface="Arial" pitchFamily="34" charset="0"/>
                <a:cs typeface="Arial" pitchFamily="34" charset="0"/>
              </a:defRPr>
            </a:lvl4pPr>
            <a:lvl5pPr marL="2074863" indent="-230188" eaLnBrk="0" hangingPunct="0">
              <a:spcBef>
                <a:spcPct val="30000"/>
              </a:spcBef>
              <a:defRPr sz="1200">
                <a:solidFill>
                  <a:schemeClr val="tx1"/>
                </a:solidFill>
                <a:latin typeface="Arial" pitchFamily="34" charset="0"/>
                <a:cs typeface="Arial" pitchFamily="34" charset="0"/>
              </a:defRPr>
            </a:lvl5pPr>
            <a:lvl6pPr marL="2532063" indent="-230188" eaLnBrk="0" fontAlgn="base" hangingPunct="0">
              <a:spcBef>
                <a:spcPct val="30000"/>
              </a:spcBef>
              <a:spcAft>
                <a:spcPct val="0"/>
              </a:spcAft>
              <a:defRPr sz="1200">
                <a:solidFill>
                  <a:schemeClr val="tx1"/>
                </a:solidFill>
                <a:latin typeface="Arial" pitchFamily="34" charset="0"/>
                <a:cs typeface="Arial" pitchFamily="34" charset="0"/>
              </a:defRPr>
            </a:lvl6pPr>
            <a:lvl7pPr marL="2989263" indent="-230188" eaLnBrk="0" fontAlgn="base" hangingPunct="0">
              <a:spcBef>
                <a:spcPct val="30000"/>
              </a:spcBef>
              <a:spcAft>
                <a:spcPct val="0"/>
              </a:spcAft>
              <a:defRPr sz="1200">
                <a:solidFill>
                  <a:schemeClr val="tx1"/>
                </a:solidFill>
                <a:latin typeface="Arial" pitchFamily="34" charset="0"/>
                <a:cs typeface="Arial" pitchFamily="34" charset="0"/>
              </a:defRPr>
            </a:lvl7pPr>
            <a:lvl8pPr marL="3446463" indent="-230188" eaLnBrk="0" fontAlgn="base" hangingPunct="0">
              <a:spcBef>
                <a:spcPct val="30000"/>
              </a:spcBef>
              <a:spcAft>
                <a:spcPct val="0"/>
              </a:spcAft>
              <a:defRPr sz="1200">
                <a:solidFill>
                  <a:schemeClr val="tx1"/>
                </a:solidFill>
                <a:latin typeface="Arial" pitchFamily="34" charset="0"/>
                <a:cs typeface="Arial" pitchFamily="34" charset="0"/>
              </a:defRPr>
            </a:lvl8pPr>
            <a:lvl9pPr marL="3903663" indent="-230188"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2F9F6D65-C733-461C-BEC9-47B8FFA9AE1A}" type="slidenum">
              <a:rPr lang="en-US" altLang="en-US" smtClean="0"/>
              <a:pPr eaLnBrk="1" hangingPunct="1">
                <a:spcBef>
                  <a:spcPct val="0"/>
                </a:spcBef>
              </a:pPr>
              <a:t>15</a:t>
            </a:fld>
            <a:endParaRPr lang="en-US" altLang="en-US" smtClean="0"/>
          </a:p>
        </p:txBody>
      </p:sp>
      <p:sp>
        <p:nvSpPr>
          <p:cNvPr id="64516" name="Rectangle 2"/>
          <p:cNvSpPr>
            <a:spLocks noGrp="1" noRot="1" noChangeAspect="1" noChangeArrowheads="1" noTextEdit="1"/>
          </p:cNvSpPr>
          <p:nvPr>
            <p:ph type="sldImg"/>
          </p:nvPr>
        </p:nvSpPr>
        <p:spPr>
          <a:ln/>
        </p:spPr>
      </p:sp>
      <p:sp>
        <p:nvSpPr>
          <p:cNvPr id="6451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600" smtClean="0">
                <a:latin typeface="Arial" pitchFamily="34" charset="0"/>
                <a:cs typeface="Arial" pitchFamily="34" charset="0"/>
              </a:rPr>
              <a:t>There are several reasons why a lender might want to use SBA Financing.  (Explain the list)</a:t>
            </a:r>
          </a:p>
          <a:p>
            <a:pPr eaLnBrk="1" hangingPunct="1"/>
            <a:endParaRPr lang="en-US" altLang="en-US" smtClean="0">
              <a:latin typeface="Arial" pitchFamily="34" charset="0"/>
              <a:cs typeface="Arial" pitchFamily="34" charset="0"/>
            </a:endParaRPr>
          </a:p>
          <a:p>
            <a:pPr eaLnBrk="1" hangingPunct="1"/>
            <a:endParaRPr lang="en-US" altLang="en-US" smtClean="0">
              <a:latin typeface="Arial" pitchFamily="34" charset="0"/>
              <a:cs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cs typeface="Arial" pitchFamily="34" charset="0"/>
            </a:endParaRPr>
          </a:p>
        </p:txBody>
      </p:sp>
      <p:sp>
        <p:nvSpPr>
          <p:cNvPr id="65540"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cs typeface="Arial" pitchFamily="34" charset="0"/>
              </a:defRPr>
            </a:lvl1pPr>
            <a:lvl2pPr marL="742950" indent="-285750" eaLnBrk="0" hangingPunct="0">
              <a:spcBef>
                <a:spcPct val="30000"/>
              </a:spcBef>
              <a:defRPr sz="1200">
                <a:solidFill>
                  <a:schemeClr val="tx1"/>
                </a:solidFill>
                <a:latin typeface="Arial" pitchFamily="34" charset="0"/>
                <a:cs typeface="Arial" pitchFamily="34" charset="0"/>
              </a:defRPr>
            </a:lvl2pPr>
            <a:lvl3pPr marL="1143000" indent="-228600" eaLnBrk="0" hangingPunct="0">
              <a:spcBef>
                <a:spcPct val="30000"/>
              </a:spcBef>
              <a:defRPr sz="1200">
                <a:solidFill>
                  <a:schemeClr val="tx1"/>
                </a:solidFill>
                <a:latin typeface="Arial" pitchFamily="34" charset="0"/>
                <a:cs typeface="Arial" pitchFamily="34" charset="0"/>
              </a:defRPr>
            </a:lvl3pPr>
            <a:lvl4pPr marL="1600200" indent="-228600" eaLnBrk="0" hangingPunct="0">
              <a:spcBef>
                <a:spcPct val="30000"/>
              </a:spcBef>
              <a:defRPr sz="1200">
                <a:solidFill>
                  <a:schemeClr val="tx1"/>
                </a:solidFill>
                <a:latin typeface="Arial" pitchFamily="34" charset="0"/>
                <a:cs typeface="Arial" pitchFamily="34" charset="0"/>
              </a:defRPr>
            </a:lvl4pPr>
            <a:lvl5pPr marL="2057400" indent="-228600" eaLnBrk="0" hangingPunct="0">
              <a:spcBef>
                <a:spcPct val="30000"/>
              </a:spcBef>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r>
              <a:rPr lang="en-US" altLang="en-US" smtClean="0"/>
              <a:t>3-2007</a:t>
            </a:r>
          </a:p>
        </p:txBody>
      </p:sp>
      <p:sp>
        <p:nvSpPr>
          <p:cNvPr id="65541"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cs typeface="Arial" pitchFamily="34" charset="0"/>
              </a:defRPr>
            </a:lvl1pPr>
            <a:lvl2pPr marL="742950" indent="-285750" eaLnBrk="0" hangingPunct="0">
              <a:spcBef>
                <a:spcPct val="30000"/>
              </a:spcBef>
              <a:defRPr sz="1200">
                <a:solidFill>
                  <a:schemeClr val="tx1"/>
                </a:solidFill>
                <a:latin typeface="Arial" pitchFamily="34" charset="0"/>
                <a:cs typeface="Arial" pitchFamily="34" charset="0"/>
              </a:defRPr>
            </a:lvl2pPr>
            <a:lvl3pPr marL="1143000" indent="-228600" eaLnBrk="0" hangingPunct="0">
              <a:spcBef>
                <a:spcPct val="30000"/>
              </a:spcBef>
              <a:defRPr sz="1200">
                <a:solidFill>
                  <a:schemeClr val="tx1"/>
                </a:solidFill>
                <a:latin typeface="Arial" pitchFamily="34" charset="0"/>
                <a:cs typeface="Arial" pitchFamily="34" charset="0"/>
              </a:defRPr>
            </a:lvl3pPr>
            <a:lvl4pPr marL="1600200" indent="-228600" eaLnBrk="0" hangingPunct="0">
              <a:spcBef>
                <a:spcPct val="30000"/>
              </a:spcBef>
              <a:defRPr sz="1200">
                <a:solidFill>
                  <a:schemeClr val="tx1"/>
                </a:solidFill>
                <a:latin typeface="Arial" pitchFamily="34" charset="0"/>
                <a:cs typeface="Arial" pitchFamily="34" charset="0"/>
              </a:defRPr>
            </a:lvl4pPr>
            <a:lvl5pPr marL="2057400" indent="-228600" eaLnBrk="0" hangingPunct="0">
              <a:spcBef>
                <a:spcPct val="30000"/>
              </a:spcBef>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92639CE1-B427-4FE5-BEF2-28BE8346FC53}" type="slidenum">
              <a:rPr lang="en-US" altLang="en-US" smtClean="0"/>
              <a:pPr eaLnBrk="1" hangingPunct="1">
                <a:spcBef>
                  <a:spcPct val="0"/>
                </a:spcBef>
              </a:pPr>
              <a:t>16</a:t>
            </a:fld>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cs typeface="Arial" pitchFamily="34" charset="0"/>
              </a:defRPr>
            </a:lvl1pPr>
            <a:lvl2pPr marL="749300" indent="-287338" eaLnBrk="0" hangingPunct="0">
              <a:spcBef>
                <a:spcPct val="30000"/>
              </a:spcBef>
              <a:defRPr sz="1200">
                <a:solidFill>
                  <a:schemeClr val="tx1"/>
                </a:solidFill>
                <a:latin typeface="Arial" pitchFamily="34" charset="0"/>
                <a:cs typeface="Arial" pitchFamily="34" charset="0"/>
              </a:defRPr>
            </a:lvl2pPr>
            <a:lvl3pPr marL="1152525" indent="-230188" eaLnBrk="0" hangingPunct="0">
              <a:spcBef>
                <a:spcPct val="30000"/>
              </a:spcBef>
              <a:defRPr sz="1200">
                <a:solidFill>
                  <a:schemeClr val="tx1"/>
                </a:solidFill>
                <a:latin typeface="Arial" pitchFamily="34" charset="0"/>
                <a:cs typeface="Arial" pitchFamily="34" charset="0"/>
              </a:defRPr>
            </a:lvl3pPr>
            <a:lvl4pPr marL="1612900" indent="-230188" eaLnBrk="0" hangingPunct="0">
              <a:spcBef>
                <a:spcPct val="30000"/>
              </a:spcBef>
              <a:defRPr sz="1200">
                <a:solidFill>
                  <a:schemeClr val="tx1"/>
                </a:solidFill>
                <a:latin typeface="Arial" pitchFamily="34" charset="0"/>
                <a:cs typeface="Arial" pitchFamily="34" charset="0"/>
              </a:defRPr>
            </a:lvl4pPr>
            <a:lvl5pPr marL="2074863" indent="-230188" eaLnBrk="0" hangingPunct="0">
              <a:spcBef>
                <a:spcPct val="30000"/>
              </a:spcBef>
              <a:defRPr sz="1200">
                <a:solidFill>
                  <a:schemeClr val="tx1"/>
                </a:solidFill>
                <a:latin typeface="Arial" pitchFamily="34" charset="0"/>
                <a:cs typeface="Arial" pitchFamily="34" charset="0"/>
              </a:defRPr>
            </a:lvl5pPr>
            <a:lvl6pPr marL="2532063" indent="-230188" eaLnBrk="0" fontAlgn="base" hangingPunct="0">
              <a:spcBef>
                <a:spcPct val="30000"/>
              </a:spcBef>
              <a:spcAft>
                <a:spcPct val="0"/>
              </a:spcAft>
              <a:defRPr sz="1200">
                <a:solidFill>
                  <a:schemeClr val="tx1"/>
                </a:solidFill>
                <a:latin typeface="Arial" pitchFamily="34" charset="0"/>
                <a:cs typeface="Arial" pitchFamily="34" charset="0"/>
              </a:defRPr>
            </a:lvl6pPr>
            <a:lvl7pPr marL="2989263" indent="-230188" eaLnBrk="0" fontAlgn="base" hangingPunct="0">
              <a:spcBef>
                <a:spcPct val="30000"/>
              </a:spcBef>
              <a:spcAft>
                <a:spcPct val="0"/>
              </a:spcAft>
              <a:defRPr sz="1200">
                <a:solidFill>
                  <a:schemeClr val="tx1"/>
                </a:solidFill>
                <a:latin typeface="Arial" pitchFamily="34" charset="0"/>
                <a:cs typeface="Arial" pitchFamily="34" charset="0"/>
              </a:defRPr>
            </a:lvl7pPr>
            <a:lvl8pPr marL="3446463" indent="-230188" eaLnBrk="0" fontAlgn="base" hangingPunct="0">
              <a:spcBef>
                <a:spcPct val="30000"/>
              </a:spcBef>
              <a:spcAft>
                <a:spcPct val="0"/>
              </a:spcAft>
              <a:defRPr sz="1200">
                <a:solidFill>
                  <a:schemeClr val="tx1"/>
                </a:solidFill>
                <a:latin typeface="Arial" pitchFamily="34" charset="0"/>
                <a:cs typeface="Arial" pitchFamily="34" charset="0"/>
              </a:defRPr>
            </a:lvl8pPr>
            <a:lvl9pPr marL="3903663" indent="-230188"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r>
              <a:rPr lang="en-US" altLang="en-US" smtClean="0"/>
              <a:t>3-2007</a:t>
            </a:r>
          </a:p>
        </p:txBody>
      </p:sp>
      <p:sp>
        <p:nvSpPr>
          <p:cNvPr id="6656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cs typeface="Arial" pitchFamily="34" charset="0"/>
              </a:defRPr>
            </a:lvl1pPr>
            <a:lvl2pPr marL="749300" indent="-287338" eaLnBrk="0" hangingPunct="0">
              <a:spcBef>
                <a:spcPct val="30000"/>
              </a:spcBef>
              <a:defRPr sz="1200">
                <a:solidFill>
                  <a:schemeClr val="tx1"/>
                </a:solidFill>
                <a:latin typeface="Arial" pitchFamily="34" charset="0"/>
                <a:cs typeface="Arial" pitchFamily="34" charset="0"/>
              </a:defRPr>
            </a:lvl2pPr>
            <a:lvl3pPr marL="1152525" indent="-230188" eaLnBrk="0" hangingPunct="0">
              <a:spcBef>
                <a:spcPct val="30000"/>
              </a:spcBef>
              <a:defRPr sz="1200">
                <a:solidFill>
                  <a:schemeClr val="tx1"/>
                </a:solidFill>
                <a:latin typeface="Arial" pitchFamily="34" charset="0"/>
                <a:cs typeface="Arial" pitchFamily="34" charset="0"/>
              </a:defRPr>
            </a:lvl3pPr>
            <a:lvl4pPr marL="1612900" indent="-230188" eaLnBrk="0" hangingPunct="0">
              <a:spcBef>
                <a:spcPct val="30000"/>
              </a:spcBef>
              <a:defRPr sz="1200">
                <a:solidFill>
                  <a:schemeClr val="tx1"/>
                </a:solidFill>
                <a:latin typeface="Arial" pitchFamily="34" charset="0"/>
                <a:cs typeface="Arial" pitchFamily="34" charset="0"/>
              </a:defRPr>
            </a:lvl4pPr>
            <a:lvl5pPr marL="2074863" indent="-230188" eaLnBrk="0" hangingPunct="0">
              <a:spcBef>
                <a:spcPct val="30000"/>
              </a:spcBef>
              <a:defRPr sz="1200">
                <a:solidFill>
                  <a:schemeClr val="tx1"/>
                </a:solidFill>
                <a:latin typeface="Arial" pitchFamily="34" charset="0"/>
                <a:cs typeface="Arial" pitchFamily="34" charset="0"/>
              </a:defRPr>
            </a:lvl5pPr>
            <a:lvl6pPr marL="2532063" indent="-230188" eaLnBrk="0" fontAlgn="base" hangingPunct="0">
              <a:spcBef>
                <a:spcPct val="30000"/>
              </a:spcBef>
              <a:spcAft>
                <a:spcPct val="0"/>
              </a:spcAft>
              <a:defRPr sz="1200">
                <a:solidFill>
                  <a:schemeClr val="tx1"/>
                </a:solidFill>
                <a:latin typeface="Arial" pitchFamily="34" charset="0"/>
                <a:cs typeface="Arial" pitchFamily="34" charset="0"/>
              </a:defRPr>
            </a:lvl6pPr>
            <a:lvl7pPr marL="2989263" indent="-230188" eaLnBrk="0" fontAlgn="base" hangingPunct="0">
              <a:spcBef>
                <a:spcPct val="30000"/>
              </a:spcBef>
              <a:spcAft>
                <a:spcPct val="0"/>
              </a:spcAft>
              <a:defRPr sz="1200">
                <a:solidFill>
                  <a:schemeClr val="tx1"/>
                </a:solidFill>
                <a:latin typeface="Arial" pitchFamily="34" charset="0"/>
                <a:cs typeface="Arial" pitchFamily="34" charset="0"/>
              </a:defRPr>
            </a:lvl7pPr>
            <a:lvl8pPr marL="3446463" indent="-230188" eaLnBrk="0" fontAlgn="base" hangingPunct="0">
              <a:spcBef>
                <a:spcPct val="30000"/>
              </a:spcBef>
              <a:spcAft>
                <a:spcPct val="0"/>
              </a:spcAft>
              <a:defRPr sz="1200">
                <a:solidFill>
                  <a:schemeClr val="tx1"/>
                </a:solidFill>
                <a:latin typeface="Arial" pitchFamily="34" charset="0"/>
                <a:cs typeface="Arial" pitchFamily="34" charset="0"/>
              </a:defRPr>
            </a:lvl8pPr>
            <a:lvl9pPr marL="3903663" indent="-230188"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A45B69C2-C64E-4406-9A1A-29CB1C20D697}" type="slidenum">
              <a:rPr lang="en-US" altLang="en-US" smtClean="0"/>
              <a:pPr eaLnBrk="1" hangingPunct="1">
                <a:spcBef>
                  <a:spcPct val="0"/>
                </a:spcBef>
              </a:pPr>
              <a:t>18</a:t>
            </a:fld>
            <a:endParaRPr lang="en-US" altLang="en-US" smtClean="0"/>
          </a:p>
        </p:txBody>
      </p:sp>
      <p:sp>
        <p:nvSpPr>
          <p:cNvPr id="66564" name="Rectangle 2"/>
          <p:cNvSpPr>
            <a:spLocks noGrp="1" noRot="1" noChangeAspect="1" noChangeArrowheads="1" noTextEdit="1"/>
          </p:cNvSpPr>
          <p:nvPr>
            <p:ph type="sldImg"/>
          </p:nvPr>
        </p:nvSpPr>
        <p:spPr>
          <a:xfrm>
            <a:off x="1187450" y="696913"/>
            <a:ext cx="4649788" cy="3486150"/>
          </a:xfrm>
          <a:ln/>
        </p:spPr>
      </p:sp>
      <p:sp>
        <p:nvSpPr>
          <p:cNvPr id="6656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600" smtClean="0">
                <a:latin typeface="Arial" pitchFamily="34" charset="0"/>
                <a:cs typeface="Arial" pitchFamily="34" charset="0"/>
              </a:rPr>
              <a:t>There are eight (8) SCORE Chapters across Washington State and very in the size of the members from 10 in the Tri-Cities to over 150 in Seattle.   There are probably 300 SCORE members statewide.  SCORE Counselors provide free business counseling and also provide a series of workshops.  SCORE helps a number of start-up businesses and can sometimes supply a good business “mentor” match to the prospective business.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cs typeface="Arial" pitchFamily="34" charset="0"/>
              </a:defRPr>
            </a:lvl1pPr>
            <a:lvl2pPr marL="749300" indent="-287338" eaLnBrk="0" hangingPunct="0">
              <a:spcBef>
                <a:spcPct val="30000"/>
              </a:spcBef>
              <a:defRPr sz="1200">
                <a:solidFill>
                  <a:schemeClr val="tx1"/>
                </a:solidFill>
                <a:latin typeface="Arial" pitchFamily="34" charset="0"/>
                <a:cs typeface="Arial" pitchFamily="34" charset="0"/>
              </a:defRPr>
            </a:lvl2pPr>
            <a:lvl3pPr marL="1152525" indent="-230188" eaLnBrk="0" hangingPunct="0">
              <a:spcBef>
                <a:spcPct val="30000"/>
              </a:spcBef>
              <a:defRPr sz="1200">
                <a:solidFill>
                  <a:schemeClr val="tx1"/>
                </a:solidFill>
                <a:latin typeface="Arial" pitchFamily="34" charset="0"/>
                <a:cs typeface="Arial" pitchFamily="34" charset="0"/>
              </a:defRPr>
            </a:lvl3pPr>
            <a:lvl4pPr marL="1612900" indent="-230188" eaLnBrk="0" hangingPunct="0">
              <a:spcBef>
                <a:spcPct val="30000"/>
              </a:spcBef>
              <a:defRPr sz="1200">
                <a:solidFill>
                  <a:schemeClr val="tx1"/>
                </a:solidFill>
                <a:latin typeface="Arial" pitchFamily="34" charset="0"/>
                <a:cs typeface="Arial" pitchFamily="34" charset="0"/>
              </a:defRPr>
            </a:lvl4pPr>
            <a:lvl5pPr marL="2074863" indent="-230188" eaLnBrk="0" hangingPunct="0">
              <a:spcBef>
                <a:spcPct val="30000"/>
              </a:spcBef>
              <a:defRPr sz="1200">
                <a:solidFill>
                  <a:schemeClr val="tx1"/>
                </a:solidFill>
                <a:latin typeface="Arial" pitchFamily="34" charset="0"/>
                <a:cs typeface="Arial" pitchFamily="34" charset="0"/>
              </a:defRPr>
            </a:lvl5pPr>
            <a:lvl6pPr marL="2532063" indent="-230188" eaLnBrk="0" fontAlgn="base" hangingPunct="0">
              <a:spcBef>
                <a:spcPct val="30000"/>
              </a:spcBef>
              <a:spcAft>
                <a:spcPct val="0"/>
              </a:spcAft>
              <a:defRPr sz="1200">
                <a:solidFill>
                  <a:schemeClr val="tx1"/>
                </a:solidFill>
                <a:latin typeface="Arial" pitchFamily="34" charset="0"/>
                <a:cs typeface="Arial" pitchFamily="34" charset="0"/>
              </a:defRPr>
            </a:lvl6pPr>
            <a:lvl7pPr marL="2989263" indent="-230188" eaLnBrk="0" fontAlgn="base" hangingPunct="0">
              <a:spcBef>
                <a:spcPct val="30000"/>
              </a:spcBef>
              <a:spcAft>
                <a:spcPct val="0"/>
              </a:spcAft>
              <a:defRPr sz="1200">
                <a:solidFill>
                  <a:schemeClr val="tx1"/>
                </a:solidFill>
                <a:latin typeface="Arial" pitchFamily="34" charset="0"/>
                <a:cs typeface="Arial" pitchFamily="34" charset="0"/>
              </a:defRPr>
            </a:lvl7pPr>
            <a:lvl8pPr marL="3446463" indent="-230188" eaLnBrk="0" fontAlgn="base" hangingPunct="0">
              <a:spcBef>
                <a:spcPct val="30000"/>
              </a:spcBef>
              <a:spcAft>
                <a:spcPct val="0"/>
              </a:spcAft>
              <a:defRPr sz="1200">
                <a:solidFill>
                  <a:schemeClr val="tx1"/>
                </a:solidFill>
                <a:latin typeface="Arial" pitchFamily="34" charset="0"/>
                <a:cs typeface="Arial" pitchFamily="34" charset="0"/>
              </a:defRPr>
            </a:lvl8pPr>
            <a:lvl9pPr marL="3903663" indent="-230188"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r>
              <a:rPr lang="en-US" altLang="en-US" smtClean="0"/>
              <a:t>3-2007</a:t>
            </a:r>
          </a:p>
        </p:txBody>
      </p:sp>
      <p:sp>
        <p:nvSpPr>
          <p:cNvPr id="6758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cs typeface="Arial" pitchFamily="34" charset="0"/>
              </a:defRPr>
            </a:lvl1pPr>
            <a:lvl2pPr marL="749300" indent="-287338" eaLnBrk="0" hangingPunct="0">
              <a:spcBef>
                <a:spcPct val="30000"/>
              </a:spcBef>
              <a:defRPr sz="1200">
                <a:solidFill>
                  <a:schemeClr val="tx1"/>
                </a:solidFill>
                <a:latin typeface="Arial" pitchFamily="34" charset="0"/>
                <a:cs typeface="Arial" pitchFamily="34" charset="0"/>
              </a:defRPr>
            </a:lvl2pPr>
            <a:lvl3pPr marL="1152525" indent="-230188" eaLnBrk="0" hangingPunct="0">
              <a:spcBef>
                <a:spcPct val="30000"/>
              </a:spcBef>
              <a:defRPr sz="1200">
                <a:solidFill>
                  <a:schemeClr val="tx1"/>
                </a:solidFill>
                <a:latin typeface="Arial" pitchFamily="34" charset="0"/>
                <a:cs typeface="Arial" pitchFamily="34" charset="0"/>
              </a:defRPr>
            </a:lvl3pPr>
            <a:lvl4pPr marL="1612900" indent="-230188" eaLnBrk="0" hangingPunct="0">
              <a:spcBef>
                <a:spcPct val="30000"/>
              </a:spcBef>
              <a:defRPr sz="1200">
                <a:solidFill>
                  <a:schemeClr val="tx1"/>
                </a:solidFill>
                <a:latin typeface="Arial" pitchFamily="34" charset="0"/>
                <a:cs typeface="Arial" pitchFamily="34" charset="0"/>
              </a:defRPr>
            </a:lvl4pPr>
            <a:lvl5pPr marL="2074863" indent="-230188" eaLnBrk="0" hangingPunct="0">
              <a:spcBef>
                <a:spcPct val="30000"/>
              </a:spcBef>
              <a:defRPr sz="1200">
                <a:solidFill>
                  <a:schemeClr val="tx1"/>
                </a:solidFill>
                <a:latin typeface="Arial" pitchFamily="34" charset="0"/>
                <a:cs typeface="Arial" pitchFamily="34" charset="0"/>
              </a:defRPr>
            </a:lvl5pPr>
            <a:lvl6pPr marL="2532063" indent="-230188" eaLnBrk="0" fontAlgn="base" hangingPunct="0">
              <a:spcBef>
                <a:spcPct val="30000"/>
              </a:spcBef>
              <a:spcAft>
                <a:spcPct val="0"/>
              </a:spcAft>
              <a:defRPr sz="1200">
                <a:solidFill>
                  <a:schemeClr val="tx1"/>
                </a:solidFill>
                <a:latin typeface="Arial" pitchFamily="34" charset="0"/>
                <a:cs typeface="Arial" pitchFamily="34" charset="0"/>
              </a:defRPr>
            </a:lvl6pPr>
            <a:lvl7pPr marL="2989263" indent="-230188" eaLnBrk="0" fontAlgn="base" hangingPunct="0">
              <a:spcBef>
                <a:spcPct val="30000"/>
              </a:spcBef>
              <a:spcAft>
                <a:spcPct val="0"/>
              </a:spcAft>
              <a:defRPr sz="1200">
                <a:solidFill>
                  <a:schemeClr val="tx1"/>
                </a:solidFill>
                <a:latin typeface="Arial" pitchFamily="34" charset="0"/>
                <a:cs typeface="Arial" pitchFamily="34" charset="0"/>
              </a:defRPr>
            </a:lvl7pPr>
            <a:lvl8pPr marL="3446463" indent="-230188" eaLnBrk="0" fontAlgn="base" hangingPunct="0">
              <a:spcBef>
                <a:spcPct val="30000"/>
              </a:spcBef>
              <a:spcAft>
                <a:spcPct val="0"/>
              </a:spcAft>
              <a:defRPr sz="1200">
                <a:solidFill>
                  <a:schemeClr val="tx1"/>
                </a:solidFill>
                <a:latin typeface="Arial" pitchFamily="34" charset="0"/>
                <a:cs typeface="Arial" pitchFamily="34" charset="0"/>
              </a:defRPr>
            </a:lvl8pPr>
            <a:lvl9pPr marL="3903663" indent="-230188"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BE76E135-43A0-4C06-BC4A-BFB9BDF6537B}" type="slidenum">
              <a:rPr lang="en-US" altLang="en-US" smtClean="0"/>
              <a:pPr eaLnBrk="1" hangingPunct="1">
                <a:spcBef>
                  <a:spcPct val="0"/>
                </a:spcBef>
              </a:pPr>
              <a:t>19</a:t>
            </a:fld>
            <a:endParaRPr lang="en-US" altLang="en-US" smtClean="0"/>
          </a:p>
        </p:txBody>
      </p:sp>
      <p:sp>
        <p:nvSpPr>
          <p:cNvPr id="67588" name="Rectangle 2"/>
          <p:cNvSpPr>
            <a:spLocks noGrp="1" noRot="1" noChangeAspect="1" noChangeArrowheads="1" noTextEdit="1"/>
          </p:cNvSpPr>
          <p:nvPr>
            <p:ph type="sldImg"/>
          </p:nvPr>
        </p:nvSpPr>
        <p:spPr>
          <a:xfrm>
            <a:off x="1187450" y="696913"/>
            <a:ext cx="4649788" cy="3486150"/>
          </a:xfrm>
          <a:ln/>
        </p:spPr>
      </p:sp>
      <p:sp>
        <p:nvSpPr>
          <p:cNvPr id="6758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600" smtClean="0">
                <a:latin typeface="Arial" pitchFamily="34" charset="0"/>
                <a:cs typeface="Arial" pitchFamily="34" charset="0"/>
              </a:rPr>
              <a:t>SBDCs have day and evening workshops.</a:t>
            </a:r>
          </a:p>
          <a:p>
            <a:pPr eaLnBrk="1" hangingPunct="1"/>
            <a:r>
              <a:rPr lang="en-US" altLang="en-US" sz="1600" smtClean="0">
                <a:latin typeface="Arial" pitchFamily="34" charset="0"/>
                <a:cs typeface="Arial" pitchFamily="34" charset="0"/>
              </a:rPr>
              <a:t>SBDCs are an SBA funded operation.  We have about 25 locations nationwide.  All Certified Business Counselors have MBA’s or equivalent and have to go through an extensive certification process.  Counseling is “free” to the business public, primarily for existing businesses.</a:t>
            </a:r>
          </a:p>
          <a:p>
            <a:pPr eaLnBrk="1" hangingPunct="1"/>
            <a:endParaRPr lang="en-US" altLang="en-US" sz="1600" smtClean="0">
              <a:latin typeface="Arial" pitchFamily="34" charset="0"/>
              <a:cs typeface="Arial" pitchFamily="34" charset="0"/>
            </a:endParaRPr>
          </a:p>
          <a:p>
            <a:pPr eaLnBrk="1" hangingPunct="1"/>
            <a:r>
              <a:rPr lang="en-US" altLang="en-US" sz="1600" smtClean="0">
                <a:latin typeface="Arial" pitchFamily="34" charset="0"/>
                <a:cs typeface="Arial" pitchFamily="34" charset="0"/>
              </a:rPr>
              <a:t>Alan Stanford is a veteran from the financial and banking industry.</a:t>
            </a:r>
          </a:p>
          <a:p>
            <a:pPr eaLnBrk="1" hangingPunct="1"/>
            <a:r>
              <a:rPr lang="en-US" altLang="en-US" sz="1600" smtClean="0">
                <a:latin typeface="Arial" pitchFamily="34" charset="0"/>
                <a:cs typeface="Arial" pitchFamily="34" charset="0"/>
              </a:rPr>
              <a:t>Tammy Everts has an in-depth marketing background.</a:t>
            </a:r>
          </a:p>
          <a:p>
            <a:pPr eaLnBrk="1" hangingPunct="1"/>
            <a:r>
              <a:rPr lang="en-US" altLang="en-US" sz="1600" smtClean="0">
                <a:latin typeface="Arial" pitchFamily="34" charset="0"/>
                <a:cs typeface="Arial" pitchFamily="34" charset="0"/>
              </a:rPr>
              <a:t>SBDC also has a focus in exporting which many companies don’t even know they do.</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itchFamily="34" charset="0"/>
                <a:cs typeface="Arial" pitchFamily="34" charset="0"/>
              </a:rPr>
              <a:t>In order to participate in any of our SBA Programs, a firm must be considered “small” in its primary industry.</a:t>
            </a:r>
          </a:p>
        </p:txBody>
      </p:sp>
      <p:sp>
        <p:nvSpPr>
          <p:cNvPr id="68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E24EC282-953C-4A78-974B-053E20C32A8E}" type="slidenum">
              <a:rPr lang="en-US" altLang="en-US" smtClean="0"/>
              <a:pPr eaLnBrk="1" hangingPunct="1"/>
              <a:t>20</a:t>
            </a:fld>
            <a:endParaRPr lang="en-US"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itchFamily="34" charset="0"/>
                <a:cs typeface="Arial" pitchFamily="34" charset="0"/>
              </a:rPr>
              <a:t>And here is a little more information regarding Size Standards.</a:t>
            </a:r>
          </a:p>
        </p:txBody>
      </p:sp>
      <p:sp>
        <p:nvSpPr>
          <p:cNvPr id="69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09C778F9-632C-4C7A-9B86-C3589EA038AD}" type="slidenum">
              <a:rPr lang="en-US" altLang="en-US" smtClean="0"/>
              <a:pPr eaLnBrk="1" hangingPunct="1"/>
              <a:t>21</a:t>
            </a:fld>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cs typeface="Arial" pitchFamily="34" charset="0"/>
              </a:defRPr>
            </a:lvl1pPr>
            <a:lvl2pPr marL="749300" indent="-287338" eaLnBrk="0" hangingPunct="0">
              <a:spcBef>
                <a:spcPct val="30000"/>
              </a:spcBef>
              <a:defRPr sz="1200">
                <a:solidFill>
                  <a:schemeClr val="tx1"/>
                </a:solidFill>
                <a:latin typeface="Arial" pitchFamily="34" charset="0"/>
                <a:cs typeface="Arial" pitchFamily="34" charset="0"/>
              </a:defRPr>
            </a:lvl2pPr>
            <a:lvl3pPr marL="1152525" indent="-230188" eaLnBrk="0" hangingPunct="0">
              <a:spcBef>
                <a:spcPct val="30000"/>
              </a:spcBef>
              <a:defRPr sz="1200">
                <a:solidFill>
                  <a:schemeClr val="tx1"/>
                </a:solidFill>
                <a:latin typeface="Arial" pitchFamily="34" charset="0"/>
                <a:cs typeface="Arial" pitchFamily="34" charset="0"/>
              </a:defRPr>
            </a:lvl3pPr>
            <a:lvl4pPr marL="1612900" indent="-230188" eaLnBrk="0" hangingPunct="0">
              <a:spcBef>
                <a:spcPct val="30000"/>
              </a:spcBef>
              <a:defRPr sz="1200">
                <a:solidFill>
                  <a:schemeClr val="tx1"/>
                </a:solidFill>
                <a:latin typeface="Arial" pitchFamily="34" charset="0"/>
                <a:cs typeface="Arial" pitchFamily="34" charset="0"/>
              </a:defRPr>
            </a:lvl4pPr>
            <a:lvl5pPr marL="2074863" indent="-230188" eaLnBrk="0" hangingPunct="0">
              <a:spcBef>
                <a:spcPct val="30000"/>
              </a:spcBef>
              <a:defRPr sz="1200">
                <a:solidFill>
                  <a:schemeClr val="tx1"/>
                </a:solidFill>
                <a:latin typeface="Arial" pitchFamily="34" charset="0"/>
                <a:cs typeface="Arial" pitchFamily="34" charset="0"/>
              </a:defRPr>
            </a:lvl5pPr>
            <a:lvl6pPr marL="2532063" indent="-230188" eaLnBrk="0" fontAlgn="base" hangingPunct="0">
              <a:spcBef>
                <a:spcPct val="30000"/>
              </a:spcBef>
              <a:spcAft>
                <a:spcPct val="0"/>
              </a:spcAft>
              <a:defRPr sz="1200">
                <a:solidFill>
                  <a:schemeClr val="tx1"/>
                </a:solidFill>
                <a:latin typeface="Arial" pitchFamily="34" charset="0"/>
                <a:cs typeface="Arial" pitchFamily="34" charset="0"/>
              </a:defRPr>
            </a:lvl6pPr>
            <a:lvl7pPr marL="2989263" indent="-230188" eaLnBrk="0" fontAlgn="base" hangingPunct="0">
              <a:spcBef>
                <a:spcPct val="30000"/>
              </a:spcBef>
              <a:spcAft>
                <a:spcPct val="0"/>
              </a:spcAft>
              <a:defRPr sz="1200">
                <a:solidFill>
                  <a:schemeClr val="tx1"/>
                </a:solidFill>
                <a:latin typeface="Arial" pitchFamily="34" charset="0"/>
                <a:cs typeface="Arial" pitchFamily="34" charset="0"/>
              </a:defRPr>
            </a:lvl7pPr>
            <a:lvl8pPr marL="3446463" indent="-230188" eaLnBrk="0" fontAlgn="base" hangingPunct="0">
              <a:spcBef>
                <a:spcPct val="30000"/>
              </a:spcBef>
              <a:spcAft>
                <a:spcPct val="0"/>
              </a:spcAft>
              <a:defRPr sz="1200">
                <a:solidFill>
                  <a:schemeClr val="tx1"/>
                </a:solidFill>
                <a:latin typeface="Arial" pitchFamily="34" charset="0"/>
                <a:cs typeface="Arial" pitchFamily="34" charset="0"/>
              </a:defRPr>
            </a:lvl8pPr>
            <a:lvl9pPr marL="3903663" indent="-230188"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0632D672-59BD-49F2-B7BA-0F417E174C75}" type="slidenum">
              <a:rPr lang="en-US" altLang="en-US" smtClean="0"/>
              <a:pPr eaLnBrk="1" hangingPunct="1">
                <a:spcBef>
                  <a:spcPct val="0"/>
                </a:spcBef>
              </a:pPr>
              <a:t>2</a:t>
            </a:fld>
            <a:endParaRPr lang="en-US" altLang="en-US" smtClean="0"/>
          </a:p>
        </p:txBody>
      </p:sp>
      <p:sp>
        <p:nvSpPr>
          <p:cNvPr id="52227" name="Rectangle 2"/>
          <p:cNvSpPr>
            <a:spLocks noGrp="1" noRot="1" noChangeAspect="1" noChangeArrowheads="1" noTextEdit="1"/>
          </p:cNvSpPr>
          <p:nvPr>
            <p:ph type="sldImg"/>
          </p:nvPr>
        </p:nvSpPr>
        <p:spPr>
          <a:xfrm>
            <a:off x="1181100" y="696913"/>
            <a:ext cx="4648200" cy="3486150"/>
          </a:xfrm>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itchFamily="34" charset="0"/>
                <a:cs typeface="Arial" pitchFamily="34" charset="0"/>
              </a:rPr>
              <a:t>This is the agency’s mission statement.</a:t>
            </a:r>
          </a:p>
          <a:p>
            <a:r>
              <a:rPr lang="en-US" altLang="en-US" smtClean="0">
                <a:latin typeface="Arial" pitchFamily="34" charset="0"/>
                <a:cs typeface="Arial" pitchFamily="34" charset="0"/>
              </a:rPr>
              <a:t>What are real job is:  Help businesses start, grow, and expand.  Actually  about 1/3 of our loans and counseling services goes to start-ups.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itchFamily="34" charset="0"/>
                <a:cs typeface="Arial" pitchFamily="34" charset="0"/>
              </a:rPr>
              <a:t>These are the general Small Business Administration Size Standards based on a firms North American Industry Classification System, also known as the NAICS code.  For dollar amount size standards, these are based on a 3 year average and for the employee size standards it is based on the preceding completed 12 calendar months.  The core industry SBA size standards are:</a:t>
            </a:r>
          </a:p>
          <a:p>
            <a:endParaRPr lang="en-US" altLang="en-US" smtClean="0">
              <a:latin typeface="Arial" pitchFamily="34" charset="0"/>
              <a:cs typeface="Arial" pitchFamily="34" charset="0"/>
            </a:endParaRPr>
          </a:p>
        </p:txBody>
      </p:sp>
      <p:sp>
        <p:nvSpPr>
          <p:cNvPr id="70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D1AF8339-9875-4920-AD4B-E358320EA6DD}" type="slidenum">
              <a:rPr lang="en-US" altLang="en-US" smtClean="0"/>
              <a:pPr eaLnBrk="1" hangingPunct="1"/>
              <a:t>22</a:t>
            </a:fld>
            <a:endParaRPr lang="en-US"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itchFamily="34" charset="0"/>
                <a:cs typeface="Arial" pitchFamily="34" charset="0"/>
              </a:rPr>
              <a:t>The Federal Government uses contracting as one of it’s primary tools to help stimulate the economy and help create jobs.  In order for this system to work, contracts must be awarded to small businesses rather than the large corporations like Lockheed Martin, Boeing, and Raytheon. So, the SBA Requires all Federal Contracting Agencies to meet these minimum percentages awarded to our different Contracting Certification Programs which are broken out as so.  Most agencies implement their own goals, which is fine by us as long as they meet these minimum percentages.</a:t>
            </a:r>
          </a:p>
        </p:txBody>
      </p:sp>
      <p:sp>
        <p:nvSpPr>
          <p:cNvPr id="71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8178CB52-482F-4289-9295-2DF3E703962D}" type="slidenum">
              <a:rPr lang="en-US" altLang="en-US" smtClean="0"/>
              <a:pPr eaLnBrk="1" hangingPunct="1"/>
              <a:t>23</a:t>
            </a:fld>
            <a:endParaRPr lang="en-US"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itchFamily="34" charset="0"/>
                <a:cs typeface="Arial" pitchFamily="34" charset="0"/>
              </a:rPr>
              <a:t>This is how the Federal Government did as a whole in FY2013.  In FY2013, the Federal Government as whole met the 23% total small business goal for the first time since 2006.  The federal Government also met the Small Disadvantaged Businesses and Veteran Owned Businesses goals, but fell short in awarding contract dollars to Women Owned Small Businesses and HUBZone certified Small Businesses.</a:t>
            </a:r>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777D46AE-3271-4158-84FB-7E1633ECD492}" type="slidenum">
              <a:rPr lang="en-US" altLang="en-US" smtClean="0"/>
              <a:pPr eaLnBrk="1" hangingPunct="1"/>
              <a:t>24</a:t>
            </a:fld>
            <a:endParaRPr lang="en-US"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cs typeface="Arial" pitchFamily="34" charset="0"/>
            </a:endParaRPr>
          </a:p>
        </p:txBody>
      </p:sp>
      <p:sp>
        <p:nvSpPr>
          <p:cNvPr id="73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E0ACE453-B6D2-4C01-86F7-5DBCB667F996}" type="slidenum">
              <a:rPr lang="en-US" altLang="en-US" smtClean="0"/>
              <a:pPr eaLnBrk="1" hangingPunct="1"/>
              <a:t>25</a:t>
            </a:fld>
            <a:endParaRPr lang="en-US"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8CACAA55-516E-4E18-9B5E-BE37F925399B}" type="slidenum">
              <a:rPr lang="en-US" altLang="en-US" smtClean="0"/>
              <a:pPr eaLnBrk="1" hangingPunct="1"/>
              <a:t>26</a:t>
            </a:fld>
            <a:endParaRPr lang="en-US" altLang="en-US"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itchFamily="34" charset="0"/>
                <a:cs typeface="Arial" pitchFamily="34" charset="0"/>
              </a:rPr>
              <a:t>But is government contracting right for you?  You must ask yourself several questions: </a:t>
            </a:r>
          </a:p>
          <a:p>
            <a:pPr eaLnBrk="1" hangingPunct="1"/>
            <a:r>
              <a:rPr lang="en-US" altLang="en-US" smtClean="0">
                <a:latin typeface="Arial" pitchFamily="34" charset="0"/>
                <a:cs typeface="Arial" pitchFamily="34" charset="0"/>
              </a:rPr>
              <a:t>Does the government buy your product or service?  </a:t>
            </a:r>
          </a:p>
          <a:p>
            <a:pPr eaLnBrk="1" hangingPunct="1"/>
            <a:r>
              <a:rPr lang="en-US" altLang="en-US" smtClean="0">
                <a:latin typeface="Arial" pitchFamily="34" charset="0"/>
                <a:cs typeface="Arial" pitchFamily="34" charset="0"/>
              </a:rPr>
              <a:t>Are you prepared to follow the rules?  Government contracting can require safety plans, technical proposals, price proposals, solicitation packages which should be read word for word, complex rules called the FAR – Fed Acq Regs.  </a:t>
            </a:r>
          </a:p>
          <a:p>
            <a:pPr eaLnBrk="1" hangingPunct="1"/>
            <a:r>
              <a:rPr lang="en-US" altLang="en-US" smtClean="0">
                <a:latin typeface="Arial" pitchFamily="34" charset="0"/>
                <a:cs typeface="Arial" pitchFamily="34" charset="0"/>
              </a:rPr>
              <a:t>Do you have the working capital to carry you through until you get paid?  This could be approx 60 days from the time you start work.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itchFamily="34" charset="0"/>
                <a:cs typeface="Arial" pitchFamily="34" charset="0"/>
              </a:rPr>
              <a:t>Next, I will talk about our SBA Certification Programs.  I will go into each one in detail in the following slides.  The 8(a) and HUBZone Certifications require an application, while the other certifications are self-certified in SAM.</a:t>
            </a:r>
          </a:p>
        </p:txBody>
      </p:sp>
      <p:sp>
        <p:nvSpPr>
          <p:cNvPr id="75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3983C640-7EA5-4795-BAB0-0FBA6169CCDA}" type="slidenum">
              <a:rPr lang="en-US" altLang="en-US" smtClean="0"/>
              <a:pPr eaLnBrk="1" hangingPunct="1"/>
              <a:t>27</a:t>
            </a:fld>
            <a:endParaRPr lang="en-US"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itchFamily="34" charset="0"/>
                <a:cs typeface="Arial" pitchFamily="34" charset="0"/>
              </a:rPr>
              <a:t>Now, I will discuss our Contracting Certification Programs and first is the HUBzone Program, which is the one program that is based on where your company is located rather than sex, race, or veteran status.</a:t>
            </a:r>
          </a:p>
        </p:txBody>
      </p:sp>
      <p:sp>
        <p:nvSpPr>
          <p:cNvPr id="768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EDC72070-D52C-461E-828E-C69CF0ED0CC0}" type="slidenum">
              <a:rPr lang="en-US" altLang="en-US" smtClean="0"/>
              <a:pPr eaLnBrk="1" hangingPunct="1"/>
              <a:t>28</a:t>
            </a:fld>
            <a:endParaRPr lang="en-US"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3F57AC11-3E56-49ED-9E0C-0A788B84BBBA}" type="slidenum">
              <a:rPr lang="en-US" altLang="en-US" smtClean="0"/>
              <a:pPr eaLnBrk="1" hangingPunct="1"/>
              <a:t>29</a:t>
            </a:fld>
            <a:endParaRPr lang="en-US" altLang="en-US"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itchFamily="34" charset="0"/>
                <a:cs typeface="Arial" pitchFamily="34" charset="0"/>
              </a:rPr>
              <a:t>The Hubzone Program is a way the Federal Government funnels money to Historically Underutilized Business Zones, or areas with high unemployment and low income.  Hubzone Program is commonly referred to as Place or Location Based Contracting.</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itchFamily="34" charset="0"/>
                <a:cs typeface="Arial" pitchFamily="34" charset="0"/>
              </a:rPr>
              <a:t>These are some the types of locations that can be considered a Hubzone.  The designated areas are constantly updated and can be found on our website. The Urban Areas, or census tracts, and Rural Areas, or county wide HUBZone designations can be certified and decertified by our HUBZone Office in DC; while all Native American Reservations and Closed Military Facilities areas are always designated HUBZones.  If you are looking for a new business location and are interested in Government Contracting, I highly recommend looking at a HUBZone location if they are available as theses are in High Demand as you saw in the early slide where agencies are not meeting the minimum goals.</a:t>
            </a:r>
          </a:p>
        </p:txBody>
      </p:sp>
      <p:sp>
        <p:nvSpPr>
          <p:cNvPr id="78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3D42A2F4-BBEA-4E76-B351-6DBD4EC29CC9}" type="slidenum">
              <a:rPr lang="en-US" altLang="en-US" smtClean="0"/>
              <a:pPr eaLnBrk="1" hangingPunct="1"/>
              <a:t>30</a:t>
            </a:fld>
            <a:endParaRPr lang="en-US" alt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itchFamily="34" charset="0"/>
                <a:cs typeface="Arial" pitchFamily="34" charset="0"/>
              </a:rPr>
              <a:t>Some benefits of being a hubzone firm include:</a:t>
            </a:r>
          </a:p>
          <a:p>
            <a:r>
              <a:rPr lang="en-US" altLang="en-US" smtClean="0">
                <a:latin typeface="Arial" pitchFamily="34" charset="0"/>
                <a:cs typeface="Arial" pitchFamily="34" charset="0"/>
              </a:rPr>
              <a:t>Price Evaluation preference of 10% in full and open competition.  This means if your are submitting a proposal where price is an evaluation factor and you are a HUBZone firm, you would be eligible for award if your proposal came in at 10% or less higher than a non-HUBZone firm if all other evaluation factors were equal.</a:t>
            </a:r>
          </a:p>
          <a:p>
            <a:r>
              <a:rPr lang="en-US" altLang="en-US" smtClean="0">
                <a:latin typeface="Arial" pitchFamily="34" charset="0"/>
                <a:cs typeface="Arial" pitchFamily="34" charset="0"/>
              </a:rPr>
              <a:t>Subcontracting Opportunities – when agencies award contracts to large-businesses, or what the federal government considers “other than small”, they require large businesses to meet the same SBA goals as presented before; so your HUBZone certification can look very atttractive to these large businesses when compared to other firms without HUBZone status.</a:t>
            </a:r>
          </a:p>
          <a:p>
            <a:r>
              <a:rPr lang="en-US" altLang="en-US" smtClean="0">
                <a:latin typeface="Arial" pitchFamily="34" charset="0"/>
                <a:cs typeface="Arial" pitchFamily="34" charset="0"/>
              </a:rPr>
              <a:t>Sole Source contracts- this is rare and usually only happens towards the end of the Fiscal Year where an agency needs to award a requirement quickly, they have the opportunity to award to a trusted HUBZone firm directly rather than putting the requirement out for solicitation.</a:t>
            </a:r>
          </a:p>
          <a:p>
            <a:r>
              <a:rPr lang="en-US" altLang="en-US" smtClean="0">
                <a:latin typeface="Arial" pitchFamily="34" charset="0"/>
                <a:cs typeface="Arial" pitchFamily="34" charset="0"/>
              </a:rPr>
              <a:t>Set-Aside contracts – When agencies are trying to meet their HUBZone goal they will set aside a requirement for competition only between HUBZone certified firms, making the pool of competition smaller and raising your chances for award. </a:t>
            </a:r>
          </a:p>
        </p:txBody>
      </p:sp>
      <p:sp>
        <p:nvSpPr>
          <p:cNvPr id="79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6657BE78-F7BE-44F5-9FF4-4646C38F2395}" type="slidenum">
              <a:rPr lang="en-US" altLang="en-US" smtClean="0"/>
              <a:pPr eaLnBrk="1" hangingPunct="1"/>
              <a:t>31</a:t>
            </a:fld>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cs typeface="Arial" pitchFamily="34" charset="0"/>
              </a:defRPr>
            </a:lvl1pPr>
            <a:lvl2pPr marL="749300" indent="-287338" eaLnBrk="0" hangingPunct="0">
              <a:spcBef>
                <a:spcPct val="30000"/>
              </a:spcBef>
              <a:defRPr sz="1200">
                <a:solidFill>
                  <a:schemeClr val="tx1"/>
                </a:solidFill>
                <a:latin typeface="Arial" pitchFamily="34" charset="0"/>
                <a:cs typeface="Arial" pitchFamily="34" charset="0"/>
              </a:defRPr>
            </a:lvl2pPr>
            <a:lvl3pPr marL="1152525" indent="-230188" eaLnBrk="0" hangingPunct="0">
              <a:spcBef>
                <a:spcPct val="30000"/>
              </a:spcBef>
              <a:defRPr sz="1200">
                <a:solidFill>
                  <a:schemeClr val="tx1"/>
                </a:solidFill>
                <a:latin typeface="Arial" pitchFamily="34" charset="0"/>
                <a:cs typeface="Arial" pitchFamily="34" charset="0"/>
              </a:defRPr>
            </a:lvl3pPr>
            <a:lvl4pPr marL="1612900" indent="-230188" eaLnBrk="0" hangingPunct="0">
              <a:spcBef>
                <a:spcPct val="30000"/>
              </a:spcBef>
              <a:defRPr sz="1200">
                <a:solidFill>
                  <a:schemeClr val="tx1"/>
                </a:solidFill>
                <a:latin typeface="Arial" pitchFamily="34" charset="0"/>
                <a:cs typeface="Arial" pitchFamily="34" charset="0"/>
              </a:defRPr>
            </a:lvl4pPr>
            <a:lvl5pPr marL="2074863" indent="-230188" eaLnBrk="0" hangingPunct="0">
              <a:spcBef>
                <a:spcPct val="30000"/>
              </a:spcBef>
              <a:defRPr sz="1200">
                <a:solidFill>
                  <a:schemeClr val="tx1"/>
                </a:solidFill>
                <a:latin typeface="Arial" pitchFamily="34" charset="0"/>
                <a:cs typeface="Arial" pitchFamily="34" charset="0"/>
              </a:defRPr>
            </a:lvl5pPr>
            <a:lvl6pPr marL="2532063" indent="-230188" eaLnBrk="0" fontAlgn="base" hangingPunct="0">
              <a:spcBef>
                <a:spcPct val="30000"/>
              </a:spcBef>
              <a:spcAft>
                <a:spcPct val="0"/>
              </a:spcAft>
              <a:defRPr sz="1200">
                <a:solidFill>
                  <a:schemeClr val="tx1"/>
                </a:solidFill>
                <a:latin typeface="Arial" pitchFamily="34" charset="0"/>
                <a:cs typeface="Arial" pitchFamily="34" charset="0"/>
              </a:defRPr>
            </a:lvl6pPr>
            <a:lvl7pPr marL="2989263" indent="-230188" eaLnBrk="0" fontAlgn="base" hangingPunct="0">
              <a:spcBef>
                <a:spcPct val="30000"/>
              </a:spcBef>
              <a:spcAft>
                <a:spcPct val="0"/>
              </a:spcAft>
              <a:defRPr sz="1200">
                <a:solidFill>
                  <a:schemeClr val="tx1"/>
                </a:solidFill>
                <a:latin typeface="Arial" pitchFamily="34" charset="0"/>
                <a:cs typeface="Arial" pitchFamily="34" charset="0"/>
              </a:defRPr>
            </a:lvl7pPr>
            <a:lvl8pPr marL="3446463" indent="-230188" eaLnBrk="0" fontAlgn="base" hangingPunct="0">
              <a:spcBef>
                <a:spcPct val="30000"/>
              </a:spcBef>
              <a:spcAft>
                <a:spcPct val="0"/>
              </a:spcAft>
              <a:defRPr sz="1200">
                <a:solidFill>
                  <a:schemeClr val="tx1"/>
                </a:solidFill>
                <a:latin typeface="Arial" pitchFamily="34" charset="0"/>
                <a:cs typeface="Arial" pitchFamily="34" charset="0"/>
              </a:defRPr>
            </a:lvl8pPr>
            <a:lvl9pPr marL="3903663" indent="-230188"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r>
              <a:rPr lang="en-US" altLang="en-US" smtClean="0"/>
              <a:t>5-2009</a:t>
            </a:r>
          </a:p>
        </p:txBody>
      </p:sp>
      <p:sp>
        <p:nvSpPr>
          <p:cNvPr id="53251" name="Rectangle 2"/>
          <p:cNvSpPr>
            <a:spLocks noGrp="1" noRot="1" noChangeAspect="1" noChangeArrowheads="1" noTextEdit="1"/>
          </p:cNvSpPr>
          <p:nvPr>
            <p:ph type="sldImg"/>
          </p:nvPr>
        </p:nvSpPr>
        <p:spPr>
          <a:xfrm>
            <a:off x="1189038" y="698500"/>
            <a:ext cx="4645025" cy="3482975"/>
          </a:xfrm>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800" smtClean="0">
                <a:latin typeface="Arial" pitchFamily="34" charset="0"/>
                <a:cs typeface="Arial" pitchFamily="34" charset="0"/>
              </a:rPr>
              <a:t>Here is where our SBA Spokane Office in located.  We host workshops and business counseling sessions.</a:t>
            </a:r>
          </a:p>
          <a:p>
            <a:r>
              <a:rPr lang="en-US" altLang="en-US" sz="1800" smtClean="0">
                <a:latin typeface="Arial" pitchFamily="34" charset="0"/>
                <a:cs typeface="Arial" pitchFamily="34" charset="0"/>
              </a:rPr>
              <a:t>You will be hearing about our local SBA resources, but SBA is nationwide, so you can access and district office in any state through our website, and all states will have similar program offerings as what you will be hearing today.</a:t>
            </a:r>
          </a:p>
          <a:p>
            <a:endParaRPr lang="en-US" altLang="en-US" sz="1800" smtClean="0">
              <a:latin typeface="Arial" pitchFamily="34" charset="0"/>
              <a:cs typeface="Arial"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itchFamily="34" charset="0"/>
                <a:cs typeface="Arial" pitchFamily="34" charset="0"/>
              </a:rPr>
              <a:t>These are some of the Hubzone eligibility requirements in which a firm must meet ALL of.</a:t>
            </a:r>
          </a:p>
        </p:txBody>
      </p:sp>
      <p:sp>
        <p:nvSpPr>
          <p:cNvPr id="809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E0A07636-D38E-4DFB-9109-CA31899A8202}" type="slidenum">
              <a:rPr lang="en-US" altLang="en-US" smtClean="0"/>
              <a:pPr eaLnBrk="1" hangingPunct="1"/>
              <a:t>32</a:t>
            </a:fld>
            <a:endParaRPr lang="en-US" alt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itchFamily="34" charset="0"/>
                <a:cs typeface="Arial" pitchFamily="34" charset="0"/>
              </a:rPr>
              <a:t>Now you may ask yourself if you are in a HUBZone.  To find out if your firm is eligible for hubzone certification, you can go to this link and you can search by each of these categories or put in your address and it will let you know if you are in a qualified area. I normally recommend putting in your exact address as this will prompt a pop-up box which will state exactly if this address is in a HUBZone designated area.</a:t>
            </a:r>
          </a:p>
        </p:txBody>
      </p:sp>
      <p:sp>
        <p:nvSpPr>
          <p:cNvPr id="81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E4B6ED29-6F15-43E9-A10B-A54C4A85E590}" type="slidenum">
              <a:rPr lang="en-US" altLang="en-US" smtClean="0"/>
              <a:pPr eaLnBrk="1" hangingPunct="1"/>
              <a:t>33</a:t>
            </a:fld>
            <a:endParaRPr lang="en-US" alt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itchFamily="34" charset="0"/>
                <a:cs typeface="Arial" pitchFamily="34" charset="0"/>
              </a:rPr>
              <a:t>This is a screenshot from our website with an example of our Territory.  Census Tracts do not show up on the zoomed out version, which is why I recommend putting in the exact address.</a:t>
            </a:r>
          </a:p>
        </p:txBody>
      </p:sp>
      <p:sp>
        <p:nvSpPr>
          <p:cNvPr id="829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1EEE3B01-10A1-4F48-A2C8-B47F94223CC2}" type="slidenum">
              <a:rPr lang="en-US" altLang="en-US" smtClean="0"/>
              <a:pPr eaLnBrk="1" hangingPunct="1"/>
              <a:t>34</a:t>
            </a:fld>
            <a:endParaRPr lang="en-US" alt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itchFamily="34" charset="0"/>
                <a:cs typeface="Arial" pitchFamily="34" charset="0"/>
              </a:rPr>
              <a:t>Next, I will discuss the 8(a) business development program, in which I handle all the firms in our territory.</a:t>
            </a:r>
          </a:p>
        </p:txBody>
      </p:sp>
      <p:sp>
        <p:nvSpPr>
          <p:cNvPr id="83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197AF547-0540-45D0-8275-95C4252716A5}" type="slidenum">
              <a:rPr lang="en-US" altLang="en-US" smtClean="0"/>
              <a:pPr eaLnBrk="1" hangingPunct="1"/>
              <a:t>35</a:t>
            </a:fld>
            <a:endParaRPr lang="en-US" alt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itchFamily="34" charset="0"/>
                <a:cs typeface="Arial" pitchFamily="34" charset="0"/>
              </a:rPr>
              <a:t>The 8(a) Program is a Business Development Program for small, socially and economically disadvantaged firms to promote growth and help them compete in the Federal Procurement Market.</a:t>
            </a:r>
          </a:p>
        </p:txBody>
      </p:sp>
      <p:sp>
        <p:nvSpPr>
          <p:cNvPr id="849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B8F25780-16A3-4426-BB99-712F1B04236E}" type="slidenum">
              <a:rPr lang="en-US" altLang="en-US" smtClean="0"/>
              <a:pPr eaLnBrk="1" hangingPunct="1"/>
              <a:t>36</a:t>
            </a:fld>
            <a:endParaRPr lang="en-US" alt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itchFamily="34" charset="0"/>
                <a:cs typeface="Arial" pitchFamily="34" charset="0"/>
              </a:rPr>
              <a:t>There are substantial benefits to being admitted into the 8(a) program, including:</a:t>
            </a:r>
          </a:p>
          <a:p>
            <a:r>
              <a:rPr lang="en-US" altLang="en-US" smtClean="0">
                <a:latin typeface="Arial" pitchFamily="34" charset="0"/>
                <a:cs typeface="Arial" pitchFamily="34" charset="0"/>
              </a:rPr>
              <a:t>Sole Source Contracts – Most 8(a) contracts are sole source awards, which is very beneficial to agencies as they can get usually smaller contracts awarded in a quick manner with a trusted 8(a) firm rather than putting it out for solicitation to save valuable time and government resources.</a:t>
            </a:r>
          </a:p>
          <a:p>
            <a:r>
              <a:rPr lang="en-US" altLang="en-US" smtClean="0">
                <a:latin typeface="Arial" pitchFamily="34" charset="0"/>
                <a:cs typeface="Arial" pitchFamily="34" charset="0"/>
              </a:rPr>
              <a:t>8(a) Competitive Set-aside contracts – this is the same as HUBZone set-asides for when agencies are trying to meet their Small Disadvantage Business Goal goal they will set aside a requirement for competition only between 8(a) certified firms, making the pool of competition smaller and raising your chances for award. </a:t>
            </a:r>
          </a:p>
          <a:p>
            <a:r>
              <a:rPr lang="en-US" altLang="en-US" smtClean="0">
                <a:latin typeface="Arial" pitchFamily="34" charset="0"/>
                <a:cs typeface="Arial" pitchFamily="34" charset="0"/>
              </a:rPr>
              <a:t>7(j) Training – SBA wants these firms to grow and have the capabilities to compete in the Federal Marketplace after graduation for the program; so we hire contractors who are subject matter experts in all things federal procurement to train the firms and even on some occasions go on site to the firm’s location and help them get set up to meet federal regulations as well as to improve efficiencies within the organization.</a:t>
            </a:r>
          </a:p>
          <a:p>
            <a:r>
              <a:rPr lang="en-US" altLang="en-US" smtClean="0">
                <a:latin typeface="Arial" pitchFamily="34" charset="0"/>
                <a:cs typeface="Arial" pitchFamily="34" charset="0"/>
              </a:rPr>
              <a:t>The Mentor Protégé Program – This program allows a firm to set up an Agreement with a firm in the same industry to foster the growth of the 8(a) firm. Protégé’s can use the mentor’s equipment, personnel, bookkeeping, bonding limits, Past Performance and other valuable tools within the Mentor’s capabilities.</a:t>
            </a:r>
          </a:p>
          <a:p>
            <a:r>
              <a:rPr lang="en-US" altLang="en-US" smtClean="0">
                <a:latin typeface="Arial" pitchFamily="34" charset="0"/>
                <a:cs typeface="Arial" pitchFamily="34" charset="0"/>
              </a:rPr>
              <a:t>Access to Government Surplus Property – 8(a) firm’s get access to surplus Government Property at great discounts.</a:t>
            </a:r>
          </a:p>
          <a:p>
            <a:endParaRPr lang="en-US" altLang="en-US" smtClean="0">
              <a:latin typeface="Arial" pitchFamily="34" charset="0"/>
              <a:cs typeface="Arial" pitchFamily="34" charset="0"/>
            </a:endParaRPr>
          </a:p>
        </p:txBody>
      </p:sp>
      <p:sp>
        <p:nvSpPr>
          <p:cNvPr id="86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A099A6B0-3847-4F71-9E7E-D5C883AD5219}" type="slidenum">
              <a:rPr lang="en-US" altLang="en-US" smtClean="0"/>
              <a:pPr eaLnBrk="1" hangingPunct="1"/>
              <a:t>37</a:t>
            </a:fld>
            <a:endParaRPr lang="en-US" alt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08BABE5C-DEBA-47BB-A659-FC30A2A01C35}" type="slidenum">
              <a:rPr lang="en-US" altLang="en-US" smtClean="0"/>
              <a:pPr eaLnBrk="1" hangingPunct="1"/>
              <a:t>38</a:t>
            </a:fld>
            <a:endParaRPr lang="en-US" alt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itchFamily="34" charset="0"/>
                <a:cs typeface="Arial" pitchFamily="34" charset="0"/>
              </a:rPr>
              <a:t>These are the basic eligibility requirements for the 8(a) Program</a:t>
            </a:r>
          </a:p>
          <a:p>
            <a:pPr eaLnBrk="1" hangingPunct="1"/>
            <a:endParaRPr lang="en-US" altLang="en-US" smtClean="0">
              <a:latin typeface="Arial" pitchFamily="34" charset="0"/>
              <a:cs typeface="Arial" pitchFamily="34" charset="0"/>
            </a:endParaRPr>
          </a:p>
          <a:p>
            <a:pPr eaLnBrk="1" hangingPunct="1"/>
            <a:r>
              <a:rPr lang="en-US" altLang="en-US" smtClean="0">
                <a:latin typeface="Arial" pitchFamily="34" charset="0"/>
                <a:cs typeface="Arial" pitchFamily="34" charset="0"/>
              </a:rPr>
              <a:t>More detail regarding these requirements can be found at our website</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itchFamily="34" charset="0"/>
                <a:cs typeface="Arial" pitchFamily="34" charset="0"/>
              </a:rPr>
              <a:t>This describes what the SBA considers a social disadvantage.  If you are not an owner who falls into this category but feel you have a social disadvantage, you may apply for the 8(a) program and qualify if you fully explain in detail a social disadvantage by another race or disability</a:t>
            </a:r>
          </a:p>
        </p:txBody>
      </p:sp>
      <p:sp>
        <p:nvSpPr>
          <p:cNvPr id="880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9968C04D-56F4-4100-B588-171E341C858A}" type="slidenum">
              <a:rPr lang="en-US" altLang="en-US" smtClean="0"/>
              <a:pPr eaLnBrk="1" hangingPunct="1"/>
              <a:t>39</a:t>
            </a:fld>
            <a:endParaRPr lang="en-US" alt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F19BA8AC-6BE5-4696-87DC-DD668C60F139}" type="slidenum">
              <a:rPr lang="en-US" altLang="en-US" smtClean="0"/>
              <a:pPr eaLnBrk="1" hangingPunct="1"/>
              <a:t>40</a:t>
            </a:fld>
            <a:endParaRPr lang="en-US" altLang="en-US" smtClean="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itchFamily="34" charset="0"/>
                <a:cs typeface="Arial" pitchFamily="34" charset="0"/>
              </a:rPr>
              <a:t>In order to meet the Economic disadvantage requirement of the 8(a) program, the firm and owner must meet these levels.</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760F0FB9-651C-404F-B3A7-3E7C0789AC97}" type="slidenum">
              <a:rPr lang="en-US" altLang="en-US" smtClean="0"/>
              <a:pPr eaLnBrk="1" hangingPunct="1"/>
              <a:t>41</a:t>
            </a:fld>
            <a:endParaRPr lang="en-US" altLang="en-US" smtClean="0"/>
          </a:p>
        </p:txBody>
      </p:sp>
      <p:sp>
        <p:nvSpPr>
          <p:cNvPr id="90115" name="Rectangle 2"/>
          <p:cNvSpPr>
            <a:spLocks noGrp="1" noRot="1" noChangeAspect="1" noChangeArrowheads="1" noTextEdit="1"/>
          </p:cNvSpPr>
          <p:nvPr>
            <p:ph type="sldImg"/>
          </p:nvPr>
        </p:nvSpPr>
        <p:spPr>
          <a:xfrm>
            <a:off x="1201738" y="727075"/>
            <a:ext cx="4603750" cy="3452813"/>
          </a:xfrm>
          <a:ln/>
        </p:spPr>
      </p:sp>
      <p:sp>
        <p:nvSpPr>
          <p:cNvPr id="90116" name="Rectangle 3"/>
          <p:cNvSpPr>
            <a:spLocks noGrp="1" noChangeArrowheads="1"/>
          </p:cNvSpPr>
          <p:nvPr>
            <p:ph type="body" idx="1"/>
          </p:nvPr>
        </p:nvSpPr>
        <p:spPr>
          <a:xfrm>
            <a:off x="933450" y="4416425"/>
            <a:ext cx="5143500" cy="41576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cs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cs typeface="Arial" pitchFamily="34" charset="0"/>
              </a:defRPr>
            </a:lvl1pPr>
            <a:lvl2pPr marL="749300" indent="-287338" eaLnBrk="0" hangingPunct="0">
              <a:spcBef>
                <a:spcPct val="30000"/>
              </a:spcBef>
              <a:defRPr sz="1200">
                <a:solidFill>
                  <a:schemeClr val="tx1"/>
                </a:solidFill>
                <a:latin typeface="Arial" pitchFamily="34" charset="0"/>
                <a:cs typeface="Arial" pitchFamily="34" charset="0"/>
              </a:defRPr>
            </a:lvl2pPr>
            <a:lvl3pPr marL="1152525" indent="-230188" eaLnBrk="0" hangingPunct="0">
              <a:spcBef>
                <a:spcPct val="30000"/>
              </a:spcBef>
              <a:defRPr sz="1200">
                <a:solidFill>
                  <a:schemeClr val="tx1"/>
                </a:solidFill>
                <a:latin typeface="Arial" pitchFamily="34" charset="0"/>
                <a:cs typeface="Arial" pitchFamily="34" charset="0"/>
              </a:defRPr>
            </a:lvl3pPr>
            <a:lvl4pPr marL="1612900" indent="-230188" eaLnBrk="0" hangingPunct="0">
              <a:spcBef>
                <a:spcPct val="30000"/>
              </a:spcBef>
              <a:defRPr sz="1200">
                <a:solidFill>
                  <a:schemeClr val="tx1"/>
                </a:solidFill>
                <a:latin typeface="Arial" pitchFamily="34" charset="0"/>
                <a:cs typeface="Arial" pitchFamily="34" charset="0"/>
              </a:defRPr>
            </a:lvl4pPr>
            <a:lvl5pPr marL="2074863" indent="-230188" eaLnBrk="0" hangingPunct="0">
              <a:spcBef>
                <a:spcPct val="30000"/>
              </a:spcBef>
              <a:defRPr sz="1200">
                <a:solidFill>
                  <a:schemeClr val="tx1"/>
                </a:solidFill>
                <a:latin typeface="Arial" pitchFamily="34" charset="0"/>
                <a:cs typeface="Arial" pitchFamily="34" charset="0"/>
              </a:defRPr>
            </a:lvl5pPr>
            <a:lvl6pPr marL="2532063" indent="-230188" eaLnBrk="0" fontAlgn="base" hangingPunct="0">
              <a:spcBef>
                <a:spcPct val="30000"/>
              </a:spcBef>
              <a:spcAft>
                <a:spcPct val="0"/>
              </a:spcAft>
              <a:defRPr sz="1200">
                <a:solidFill>
                  <a:schemeClr val="tx1"/>
                </a:solidFill>
                <a:latin typeface="Arial" pitchFamily="34" charset="0"/>
                <a:cs typeface="Arial" pitchFamily="34" charset="0"/>
              </a:defRPr>
            </a:lvl6pPr>
            <a:lvl7pPr marL="2989263" indent="-230188" eaLnBrk="0" fontAlgn="base" hangingPunct="0">
              <a:spcBef>
                <a:spcPct val="30000"/>
              </a:spcBef>
              <a:spcAft>
                <a:spcPct val="0"/>
              </a:spcAft>
              <a:defRPr sz="1200">
                <a:solidFill>
                  <a:schemeClr val="tx1"/>
                </a:solidFill>
                <a:latin typeface="Arial" pitchFamily="34" charset="0"/>
                <a:cs typeface="Arial" pitchFamily="34" charset="0"/>
              </a:defRPr>
            </a:lvl7pPr>
            <a:lvl8pPr marL="3446463" indent="-230188" eaLnBrk="0" fontAlgn="base" hangingPunct="0">
              <a:spcBef>
                <a:spcPct val="30000"/>
              </a:spcBef>
              <a:spcAft>
                <a:spcPct val="0"/>
              </a:spcAft>
              <a:defRPr sz="1200">
                <a:solidFill>
                  <a:schemeClr val="tx1"/>
                </a:solidFill>
                <a:latin typeface="Arial" pitchFamily="34" charset="0"/>
                <a:cs typeface="Arial" pitchFamily="34" charset="0"/>
              </a:defRPr>
            </a:lvl8pPr>
            <a:lvl9pPr marL="3903663" indent="-230188"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r>
              <a:rPr lang="en-US" altLang="en-US" smtClean="0"/>
              <a:t>5-2009</a:t>
            </a:r>
          </a:p>
        </p:txBody>
      </p:sp>
      <p:sp>
        <p:nvSpPr>
          <p:cNvPr id="54275" name="Rectangle 2"/>
          <p:cNvSpPr>
            <a:spLocks noGrp="1" noRot="1" noChangeAspect="1" noChangeArrowheads="1" noTextEdit="1"/>
          </p:cNvSpPr>
          <p:nvPr>
            <p:ph type="sldImg"/>
          </p:nvPr>
        </p:nvSpPr>
        <p:spPr>
          <a:xfrm>
            <a:off x="1189038" y="698500"/>
            <a:ext cx="4645025" cy="3482975"/>
          </a:xfrm>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800" smtClean="0">
                <a:latin typeface="Arial" pitchFamily="34" charset="0"/>
                <a:cs typeface="Arial" pitchFamily="34" charset="0"/>
              </a:rPr>
              <a:t>Here is where our SBA Spokane Office in located.  We host workshops and business counseling sessions.</a:t>
            </a:r>
          </a:p>
          <a:p>
            <a:r>
              <a:rPr lang="en-US" altLang="en-US" sz="1800" smtClean="0">
                <a:latin typeface="Arial" pitchFamily="34" charset="0"/>
                <a:cs typeface="Arial" pitchFamily="34" charset="0"/>
              </a:rPr>
              <a:t>You will be hearing about our local SBA resources, but SBA is nationwide, so you can access and district office in any state through our website, and all states will have similar program offerings as what you will be hearing today.</a:t>
            </a:r>
          </a:p>
          <a:p>
            <a:endParaRPr lang="en-US" altLang="en-US" sz="1800" smtClean="0">
              <a:latin typeface="Arial" pitchFamily="34" charset="0"/>
              <a:cs typeface="Arial"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itchFamily="34" charset="0"/>
                <a:cs typeface="Arial" pitchFamily="34" charset="0"/>
              </a:rPr>
              <a:t>Another program is the Women Owned Small Business Program in which the government awards set-aside to contracts in certain NAICS codes.</a:t>
            </a:r>
          </a:p>
        </p:txBody>
      </p:sp>
      <p:sp>
        <p:nvSpPr>
          <p:cNvPr id="911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81464BE0-531B-4B02-A688-D7E26F5FE08D}" type="slidenum">
              <a:rPr lang="en-US" altLang="en-US" smtClean="0"/>
              <a:pPr eaLnBrk="1" hangingPunct="1"/>
              <a:t>42</a:t>
            </a:fld>
            <a:endParaRPr lang="en-US" alt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itchFamily="34" charset="0"/>
                <a:cs typeface="Arial" pitchFamily="34" charset="0"/>
              </a:rPr>
              <a:t>These are the elgibility requirement for Women Owned and Economically Disadvantaged Women-Owned Small Businesses.</a:t>
            </a:r>
          </a:p>
          <a:p>
            <a:r>
              <a:rPr lang="en-US" altLang="en-US" smtClean="0">
                <a:latin typeface="Arial" pitchFamily="34" charset="0"/>
                <a:cs typeface="Arial" pitchFamily="34" charset="0"/>
              </a:rPr>
              <a:t>All EDWOSB are eligible for WOSB set-asides, but not vice versa</a:t>
            </a:r>
          </a:p>
        </p:txBody>
      </p:sp>
      <p:sp>
        <p:nvSpPr>
          <p:cNvPr id="921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AEA73DD9-7269-457F-BA4C-191335C1EB5A}" type="slidenum">
              <a:rPr lang="en-US" altLang="en-US" smtClean="0"/>
              <a:pPr eaLnBrk="1" hangingPunct="1"/>
              <a:t>43</a:t>
            </a:fld>
            <a:endParaRPr lang="en-US" alt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itchFamily="34" charset="0"/>
                <a:cs typeface="Arial" pitchFamily="34" charset="0"/>
              </a:rPr>
              <a:t>The final program is the Service Disabled Veteran Owned Small Business.  There is also a Veteran Owned Small Business Certification; however only the VA can set aside contracts for this certificatoin.  If another agency wants to award a contract to a veteran owned business, they must set the contract aside for Service Disable Veteran Owned Small Business.</a:t>
            </a:r>
          </a:p>
        </p:txBody>
      </p:sp>
      <p:sp>
        <p:nvSpPr>
          <p:cNvPr id="931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9AFB71EB-80DA-4C9C-8023-4E692ADD6B2B}" type="slidenum">
              <a:rPr lang="en-US" altLang="en-US" smtClean="0"/>
              <a:pPr eaLnBrk="1" hangingPunct="1"/>
              <a:t>44</a:t>
            </a:fld>
            <a:endParaRPr lang="en-US" alt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cs typeface="Arial" pitchFamily="34" charset="0"/>
              </a:defRPr>
            </a:lvl1pPr>
            <a:lvl2pPr marL="749300" indent="-287338" eaLnBrk="0" hangingPunct="0">
              <a:spcBef>
                <a:spcPct val="30000"/>
              </a:spcBef>
              <a:defRPr sz="1200">
                <a:solidFill>
                  <a:schemeClr val="tx1"/>
                </a:solidFill>
                <a:latin typeface="Arial" pitchFamily="34" charset="0"/>
                <a:cs typeface="Arial" pitchFamily="34" charset="0"/>
              </a:defRPr>
            </a:lvl2pPr>
            <a:lvl3pPr marL="1152525" indent="-230188" eaLnBrk="0" hangingPunct="0">
              <a:spcBef>
                <a:spcPct val="30000"/>
              </a:spcBef>
              <a:defRPr sz="1200">
                <a:solidFill>
                  <a:schemeClr val="tx1"/>
                </a:solidFill>
                <a:latin typeface="Arial" pitchFamily="34" charset="0"/>
                <a:cs typeface="Arial" pitchFamily="34" charset="0"/>
              </a:defRPr>
            </a:lvl3pPr>
            <a:lvl4pPr marL="1612900" indent="-230188" eaLnBrk="0" hangingPunct="0">
              <a:spcBef>
                <a:spcPct val="30000"/>
              </a:spcBef>
              <a:defRPr sz="1200">
                <a:solidFill>
                  <a:schemeClr val="tx1"/>
                </a:solidFill>
                <a:latin typeface="Arial" pitchFamily="34" charset="0"/>
                <a:cs typeface="Arial" pitchFamily="34" charset="0"/>
              </a:defRPr>
            </a:lvl4pPr>
            <a:lvl5pPr marL="2074863" indent="-230188" eaLnBrk="0" hangingPunct="0">
              <a:spcBef>
                <a:spcPct val="30000"/>
              </a:spcBef>
              <a:defRPr sz="1200">
                <a:solidFill>
                  <a:schemeClr val="tx1"/>
                </a:solidFill>
                <a:latin typeface="Arial" pitchFamily="34" charset="0"/>
                <a:cs typeface="Arial" pitchFamily="34" charset="0"/>
              </a:defRPr>
            </a:lvl5pPr>
            <a:lvl6pPr marL="2532063" indent="-230188" eaLnBrk="0" fontAlgn="base" hangingPunct="0">
              <a:spcBef>
                <a:spcPct val="30000"/>
              </a:spcBef>
              <a:spcAft>
                <a:spcPct val="0"/>
              </a:spcAft>
              <a:defRPr sz="1200">
                <a:solidFill>
                  <a:schemeClr val="tx1"/>
                </a:solidFill>
                <a:latin typeface="Arial" pitchFamily="34" charset="0"/>
                <a:cs typeface="Arial" pitchFamily="34" charset="0"/>
              </a:defRPr>
            </a:lvl6pPr>
            <a:lvl7pPr marL="2989263" indent="-230188" eaLnBrk="0" fontAlgn="base" hangingPunct="0">
              <a:spcBef>
                <a:spcPct val="30000"/>
              </a:spcBef>
              <a:spcAft>
                <a:spcPct val="0"/>
              </a:spcAft>
              <a:defRPr sz="1200">
                <a:solidFill>
                  <a:schemeClr val="tx1"/>
                </a:solidFill>
                <a:latin typeface="Arial" pitchFamily="34" charset="0"/>
                <a:cs typeface="Arial" pitchFamily="34" charset="0"/>
              </a:defRPr>
            </a:lvl7pPr>
            <a:lvl8pPr marL="3446463" indent="-230188" eaLnBrk="0" fontAlgn="base" hangingPunct="0">
              <a:spcBef>
                <a:spcPct val="30000"/>
              </a:spcBef>
              <a:spcAft>
                <a:spcPct val="0"/>
              </a:spcAft>
              <a:defRPr sz="1200">
                <a:solidFill>
                  <a:schemeClr val="tx1"/>
                </a:solidFill>
                <a:latin typeface="Arial" pitchFamily="34" charset="0"/>
                <a:cs typeface="Arial" pitchFamily="34" charset="0"/>
              </a:defRPr>
            </a:lvl8pPr>
            <a:lvl9pPr marL="3903663" indent="-230188"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r>
              <a:rPr lang="en-US" altLang="en-US" smtClean="0"/>
              <a:t>5-2009</a:t>
            </a:r>
          </a:p>
        </p:txBody>
      </p:sp>
      <p:sp>
        <p:nvSpPr>
          <p:cNvPr id="94211" name="Rectangle 2"/>
          <p:cNvSpPr>
            <a:spLocks noGrp="1" noRot="1" noChangeAspect="1" noChangeArrowheads="1" noTextEdit="1"/>
          </p:cNvSpPr>
          <p:nvPr>
            <p:ph type="sldImg"/>
          </p:nvPr>
        </p:nvSpPr>
        <p:spPr>
          <a:xfrm>
            <a:off x="1192213" y="701675"/>
            <a:ext cx="4640262" cy="3479800"/>
          </a:xfrm>
          <a:ln/>
        </p:spPr>
      </p:sp>
      <p:sp>
        <p:nvSpPr>
          <p:cNvPr id="94212" name="Rectangle 3"/>
          <p:cNvSpPr>
            <a:spLocks noGrp="1" noChangeArrowheads="1"/>
          </p:cNvSpPr>
          <p:nvPr>
            <p:ph type="body" idx="1"/>
          </p:nvPr>
        </p:nvSpPr>
        <p:spPr>
          <a:xfrm>
            <a:off x="701675" y="4416425"/>
            <a:ext cx="5608638" cy="4178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600" smtClean="0">
                <a:latin typeface="Arial" pitchFamily="34" charset="0"/>
                <a:cs typeface="Arial" pitchFamily="34" charset="0"/>
              </a:rPr>
              <a:t>Business ownership is complicated, so we provide resources to support entrepreneurs.</a:t>
            </a:r>
          </a:p>
          <a:p>
            <a:r>
              <a:rPr lang="en-US" altLang="en-US" sz="1600" smtClean="0">
                <a:latin typeface="Arial" pitchFamily="34" charset="0"/>
                <a:cs typeface="Arial" pitchFamily="34" charset="0"/>
              </a:rPr>
              <a:t>Here is an important resource for guidance, contacts and information.</a:t>
            </a:r>
          </a:p>
          <a:p>
            <a:r>
              <a:rPr lang="en-US" altLang="en-US" sz="1600" smtClean="0">
                <a:latin typeface="Arial" pitchFamily="34" charset="0"/>
                <a:cs typeface="Arial" pitchFamily="34" charset="0"/>
              </a:rPr>
              <a:t>The SBA Resource Guide.  A goldmine of information.  Especially Licensing Requirements for business.</a:t>
            </a:r>
          </a:p>
          <a:p>
            <a:r>
              <a:rPr lang="en-US" altLang="en-US" sz="1600" smtClean="0">
                <a:latin typeface="Arial" pitchFamily="34" charset="0"/>
                <a:cs typeface="Arial" pitchFamily="34" charset="0"/>
              </a:rPr>
              <a:t>Every SBA district office in the U.S. produces one of these.</a:t>
            </a:r>
          </a:p>
          <a:p>
            <a:endParaRPr lang="en-US" altLang="en-US" sz="1600" smtClean="0">
              <a:latin typeface="Arial" pitchFamily="34" charset="0"/>
              <a:cs typeface="Arial" pitchFamily="34" charset="0"/>
            </a:endParaRPr>
          </a:p>
          <a:p>
            <a:endParaRPr lang="en-US" altLang="en-US" sz="1600" smtClean="0">
              <a:latin typeface="Arial" pitchFamily="34" charset="0"/>
              <a:cs typeface="Arial" pitchFamily="34" charset="0"/>
            </a:endParaRPr>
          </a:p>
          <a:p>
            <a:endParaRPr lang="en-US" altLang="en-US" sz="1600" smtClean="0">
              <a:latin typeface="Arial" pitchFamily="34" charset="0"/>
              <a:cs typeface="Arial"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cs typeface="Arial" pitchFamily="34" charset="0"/>
            </a:endParaRPr>
          </a:p>
        </p:txBody>
      </p:sp>
      <p:sp>
        <p:nvSpPr>
          <p:cNvPr id="95236"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cs typeface="Arial" pitchFamily="34" charset="0"/>
              </a:defRPr>
            </a:lvl1pPr>
            <a:lvl2pPr marL="742950" indent="-285750" eaLnBrk="0" hangingPunct="0">
              <a:spcBef>
                <a:spcPct val="30000"/>
              </a:spcBef>
              <a:defRPr sz="1200">
                <a:solidFill>
                  <a:schemeClr val="tx1"/>
                </a:solidFill>
                <a:latin typeface="Arial" pitchFamily="34" charset="0"/>
                <a:cs typeface="Arial" pitchFamily="34" charset="0"/>
              </a:defRPr>
            </a:lvl2pPr>
            <a:lvl3pPr marL="1143000" indent="-228600" eaLnBrk="0" hangingPunct="0">
              <a:spcBef>
                <a:spcPct val="30000"/>
              </a:spcBef>
              <a:defRPr sz="1200">
                <a:solidFill>
                  <a:schemeClr val="tx1"/>
                </a:solidFill>
                <a:latin typeface="Arial" pitchFamily="34" charset="0"/>
                <a:cs typeface="Arial" pitchFamily="34" charset="0"/>
              </a:defRPr>
            </a:lvl3pPr>
            <a:lvl4pPr marL="1600200" indent="-228600" eaLnBrk="0" hangingPunct="0">
              <a:spcBef>
                <a:spcPct val="30000"/>
              </a:spcBef>
              <a:defRPr sz="1200">
                <a:solidFill>
                  <a:schemeClr val="tx1"/>
                </a:solidFill>
                <a:latin typeface="Arial" pitchFamily="34" charset="0"/>
                <a:cs typeface="Arial" pitchFamily="34" charset="0"/>
              </a:defRPr>
            </a:lvl4pPr>
            <a:lvl5pPr marL="2057400" indent="-228600" eaLnBrk="0" hangingPunct="0">
              <a:spcBef>
                <a:spcPct val="30000"/>
              </a:spcBef>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r>
              <a:rPr lang="en-US" altLang="en-US" smtClean="0"/>
              <a:t>3-2007</a:t>
            </a:r>
          </a:p>
        </p:txBody>
      </p:sp>
      <p:sp>
        <p:nvSpPr>
          <p:cNvPr id="95237"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cs typeface="Arial" pitchFamily="34" charset="0"/>
              </a:defRPr>
            </a:lvl1pPr>
            <a:lvl2pPr marL="742950" indent="-285750" eaLnBrk="0" hangingPunct="0">
              <a:spcBef>
                <a:spcPct val="30000"/>
              </a:spcBef>
              <a:defRPr sz="1200">
                <a:solidFill>
                  <a:schemeClr val="tx1"/>
                </a:solidFill>
                <a:latin typeface="Arial" pitchFamily="34" charset="0"/>
                <a:cs typeface="Arial" pitchFamily="34" charset="0"/>
              </a:defRPr>
            </a:lvl2pPr>
            <a:lvl3pPr marL="1143000" indent="-228600" eaLnBrk="0" hangingPunct="0">
              <a:spcBef>
                <a:spcPct val="30000"/>
              </a:spcBef>
              <a:defRPr sz="1200">
                <a:solidFill>
                  <a:schemeClr val="tx1"/>
                </a:solidFill>
                <a:latin typeface="Arial" pitchFamily="34" charset="0"/>
                <a:cs typeface="Arial" pitchFamily="34" charset="0"/>
              </a:defRPr>
            </a:lvl3pPr>
            <a:lvl4pPr marL="1600200" indent="-228600" eaLnBrk="0" hangingPunct="0">
              <a:spcBef>
                <a:spcPct val="30000"/>
              </a:spcBef>
              <a:defRPr sz="1200">
                <a:solidFill>
                  <a:schemeClr val="tx1"/>
                </a:solidFill>
                <a:latin typeface="Arial" pitchFamily="34" charset="0"/>
                <a:cs typeface="Arial" pitchFamily="34" charset="0"/>
              </a:defRPr>
            </a:lvl4pPr>
            <a:lvl5pPr marL="2057400" indent="-228600" eaLnBrk="0" hangingPunct="0">
              <a:spcBef>
                <a:spcPct val="30000"/>
              </a:spcBef>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FC3AB671-2A7D-4432-9031-66596CAC9ECD}" type="slidenum">
              <a:rPr lang="en-US" altLang="en-US" smtClean="0"/>
              <a:pPr eaLnBrk="1" hangingPunct="1">
                <a:spcBef>
                  <a:spcPct val="0"/>
                </a:spcBef>
              </a:pPr>
              <a:t>46</a:t>
            </a:fld>
            <a:endParaRPr lang="en-US" alt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cs typeface="Arial" pitchFamily="34" charset="0"/>
            </a:endParaRPr>
          </a:p>
        </p:txBody>
      </p:sp>
      <p:sp>
        <p:nvSpPr>
          <p:cNvPr id="96260"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cs typeface="Arial" pitchFamily="34" charset="0"/>
              </a:defRPr>
            </a:lvl1pPr>
            <a:lvl2pPr marL="742950" indent="-285750" eaLnBrk="0" hangingPunct="0">
              <a:spcBef>
                <a:spcPct val="30000"/>
              </a:spcBef>
              <a:defRPr sz="1200">
                <a:solidFill>
                  <a:schemeClr val="tx1"/>
                </a:solidFill>
                <a:latin typeface="Arial" pitchFamily="34" charset="0"/>
                <a:cs typeface="Arial" pitchFamily="34" charset="0"/>
              </a:defRPr>
            </a:lvl2pPr>
            <a:lvl3pPr marL="1143000" indent="-228600" eaLnBrk="0" hangingPunct="0">
              <a:spcBef>
                <a:spcPct val="30000"/>
              </a:spcBef>
              <a:defRPr sz="1200">
                <a:solidFill>
                  <a:schemeClr val="tx1"/>
                </a:solidFill>
                <a:latin typeface="Arial" pitchFamily="34" charset="0"/>
                <a:cs typeface="Arial" pitchFamily="34" charset="0"/>
              </a:defRPr>
            </a:lvl3pPr>
            <a:lvl4pPr marL="1600200" indent="-228600" eaLnBrk="0" hangingPunct="0">
              <a:spcBef>
                <a:spcPct val="30000"/>
              </a:spcBef>
              <a:defRPr sz="1200">
                <a:solidFill>
                  <a:schemeClr val="tx1"/>
                </a:solidFill>
                <a:latin typeface="Arial" pitchFamily="34" charset="0"/>
                <a:cs typeface="Arial" pitchFamily="34" charset="0"/>
              </a:defRPr>
            </a:lvl4pPr>
            <a:lvl5pPr marL="2057400" indent="-228600" eaLnBrk="0" hangingPunct="0">
              <a:spcBef>
                <a:spcPct val="30000"/>
              </a:spcBef>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r>
              <a:rPr lang="en-US" altLang="en-US" smtClean="0"/>
              <a:t>3-2007</a:t>
            </a:r>
          </a:p>
        </p:txBody>
      </p:sp>
      <p:sp>
        <p:nvSpPr>
          <p:cNvPr id="96261"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cs typeface="Arial" pitchFamily="34" charset="0"/>
              </a:defRPr>
            </a:lvl1pPr>
            <a:lvl2pPr marL="742950" indent="-285750" eaLnBrk="0" hangingPunct="0">
              <a:spcBef>
                <a:spcPct val="30000"/>
              </a:spcBef>
              <a:defRPr sz="1200">
                <a:solidFill>
                  <a:schemeClr val="tx1"/>
                </a:solidFill>
                <a:latin typeface="Arial" pitchFamily="34" charset="0"/>
                <a:cs typeface="Arial" pitchFamily="34" charset="0"/>
              </a:defRPr>
            </a:lvl2pPr>
            <a:lvl3pPr marL="1143000" indent="-228600" eaLnBrk="0" hangingPunct="0">
              <a:spcBef>
                <a:spcPct val="30000"/>
              </a:spcBef>
              <a:defRPr sz="1200">
                <a:solidFill>
                  <a:schemeClr val="tx1"/>
                </a:solidFill>
                <a:latin typeface="Arial" pitchFamily="34" charset="0"/>
                <a:cs typeface="Arial" pitchFamily="34" charset="0"/>
              </a:defRPr>
            </a:lvl3pPr>
            <a:lvl4pPr marL="1600200" indent="-228600" eaLnBrk="0" hangingPunct="0">
              <a:spcBef>
                <a:spcPct val="30000"/>
              </a:spcBef>
              <a:defRPr sz="1200">
                <a:solidFill>
                  <a:schemeClr val="tx1"/>
                </a:solidFill>
                <a:latin typeface="Arial" pitchFamily="34" charset="0"/>
                <a:cs typeface="Arial" pitchFamily="34" charset="0"/>
              </a:defRPr>
            </a:lvl4pPr>
            <a:lvl5pPr marL="2057400" indent="-228600" eaLnBrk="0" hangingPunct="0">
              <a:spcBef>
                <a:spcPct val="30000"/>
              </a:spcBef>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F538C6CE-B109-4FAA-9712-9542E7D55342}" type="slidenum">
              <a:rPr lang="en-US" altLang="en-US" smtClean="0"/>
              <a:pPr eaLnBrk="1" hangingPunct="1">
                <a:spcBef>
                  <a:spcPct val="0"/>
                </a:spcBef>
              </a:pPr>
              <a:t>47</a:t>
            </a:fld>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itchFamily="34" charset="0"/>
                <a:cs typeface="Arial" pitchFamily="34" charset="0"/>
              </a:rPr>
              <a:t>How many net new jobs have been created by Large Firms over the past 10 – 15 years???   ZERO!!</a:t>
            </a:r>
          </a:p>
        </p:txBody>
      </p:sp>
      <p:sp>
        <p:nvSpPr>
          <p:cNvPr id="55300"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cs typeface="Arial" pitchFamily="34" charset="0"/>
              </a:defRPr>
            </a:lvl1pPr>
            <a:lvl2pPr marL="749300" indent="-287338" eaLnBrk="0" hangingPunct="0">
              <a:spcBef>
                <a:spcPct val="30000"/>
              </a:spcBef>
              <a:defRPr sz="1200">
                <a:solidFill>
                  <a:schemeClr val="tx1"/>
                </a:solidFill>
                <a:latin typeface="Arial" pitchFamily="34" charset="0"/>
                <a:cs typeface="Arial" pitchFamily="34" charset="0"/>
              </a:defRPr>
            </a:lvl2pPr>
            <a:lvl3pPr marL="1152525" indent="-230188" eaLnBrk="0" hangingPunct="0">
              <a:spcBef>
                <a:spcPct val="30000"/>
              </a:spcBef>
              <a:defRPr sz="1200">
                <a:solidFill>
                  <a:schemeClr val="tx1"/>
                </a:solidFill>
                <a:latin typeface="Arial" pitchFamily="34" charset="0"/>
                <a:cs typeface="Arial" pitchFamily="34" charset="0"/>
              </a:defRPr>
            </a:lvl3pPr>
            <a:lvl4pPr marL="1612900" indent="-230188" eaLnBrk="0" hangingPunct="0">
              <a:spcBef>
                <a:spcPct val="30000"/>
              </a:spcBef>
              <a:defRPr sz="1200">
                <a:solidFill>
                  <a:schemeClr val="tx1"/>
                </a:solidFill>
                <a:latin typeface="Arial" pitchFamily="34" charset="0"/>
                <a:cs typeface="Arial" pitchFamily="34" charset="0"/>
              </a:defRPr>
            </a:lvl4pPr>
            <a:lvl5pPr marL="2074863" indent="-230188" eaLnBrk="0" hangingPunct="0">
              <a:spcBef>
                <a:spcPct val="30000"/>
              </a:spcBef>
              <a:defRPr sz="1200">
                <a:solidFill>
                  <a:schemeClr val="tx1"/>
                </a:solidFill>
                <a:latin typeface="Arial" pitchFamily="34" charset="0"/>
                <a:cs typeface="Arial" pitchFamily="34" charset="0"/>
              </a:defRPr>
            </a:lvl5pPr>
            <a:lvl6pPr marL="2532063" indent="-230188" eaLnBrk="0" fontAlgn="base" hangingPunct="0">
              <a:spcBef>
                <a:spcPct val="30000"/>
              </a:spcBef>
              <a:spcAft>
                <a:spcPct val="0"/>
              </a:spcAft>
              <a:defRPr sz="1200">
                <a:solidFill>
                  <a:schemeClr val="tx1"/>
                </a:solidFill>
                <a:latin typeface="Arial" pitchFamily="34" charset="0"/>
                <a:cs typeface="Arial" pitchFamily="34" charset="0"/>
              </a:defRPr>
            </a:lvl6pPr>
            <a:lvl7pPr marL="2989263" indent="-230188" eaLnBrk="0" fontAlgn="base" hangingPunct="0">
              <a:spcBef>
                <a:spcPct val="30000"/>
              </a:spcBef>
              <a:spcAft>
                <a:spcPct val="0"/>
              </a:spcAft>
              <a:defRPr sz="1200">
                <a:solidFill>
                  <a:schemeClr val="tx1"/>
                </a:solidFill>
                <a:latin typeface="Arial" pitchFamily="34" charset="0"/>
                <a:cs typeface="Arial" pitchFamily="34" charset="0"/>
              </a:defRPr>
            </a:lvl7pPr>
            <a:lvl8pPr marL="3446463" indent="-230188" eaLnBrk="0" fontAlgn="base" hangingPunct="0">
              <a:spcBef>
                <a:spcPct val="30000"/>
              </a:spcBef>
              <a:spcAft>
                <a:spcPct val="0"/>
              </a:spcAft>
              <a:defRPr sz="1200">
                <a:solidFill>
                  <a:schemeClr val="tx1"/>
                </a:solidFill>
                <a:latin typeface="Arial" pitchFamily="34" charset="0"/>
                <a:cs typeface="Arial" pitchFamily="34" charset="0"/>
              </a:defRPr>
            </a:lvl8pPr>
            <a:lvl9pPr marL="3903663" indent="-230188"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r>
              <a:rPr lang="en-US" altLang="en-US" smtClean="0"/>
              <a:t>3-2007</a:t>
            </a:r>
          </a:p>
        </p:txBody>
      </p:sp>
      <p:sp>
        <p:nvSpPr>
          <p:cNvPr id="55301"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cs typeface="Arial" pitchFamily="34" charset="0"/>
              </a:defRPr>
            </a:lvl1pPr>
            <a:lvl2pPr marL="749300" indent="-287338" eaLnBrk="0" hangingPunct="0">
              <a:spcBef>
                <a:spcPct val="30000"/>
              </a:spcBef>
              <a:defRPr sz="1200">
                <a:solidFill>
                  <a:schemeClr val="tx1"/>
                </a:solidFill>
                <a:latin typeface="Arial" pitchFamily="34" charset="0"/>
                <a:cs typeface="Arial" pitchFamily="34" charset="0"/>
              </a:defRPr>
            </a:lvl2pPr>
            <a:lvl3pPr marL="1152525" indent="-230188" eaLnBrk="0" hangingPunct="0">
              <a:spcBef>
                <a:spcPct val="30000"/>
              </a:spcBef>
              <a:defRPr sz="1200">
                <a:solidFill>
                  <a:schemeClr val="tx1"/>
                </a:solidFill>
                <a:latin typeface="Arial" pitchFamily="34" charset="0"/>
                <a:cs typeface="Arial" pitchFamily="34" charset="0"/>
              </a:defRPr>
            </a:lvl3pPr>
            <a:lvl4pPr marL="1612900" indent="-230188" eaLnBrk="0" hangingPunct="0">
              <a:spcBef>
                <a:spcPct val="30000"/>
              </a:spcBef>
              <a:defRPr sz="1200">
                <a:solidFill>
                  <a:schemeClr val="tx1"/>
                </a:solidFill>
                <a:latin typeface="Arial" pitchFamily="34" charset="0"/>
                <a:cs typeface="Arial" pitchFamily="34" charset="0"/>
              </a:defRPr>
            </a:lvl4pPr>
            <a:lvl5pPr marL="2074863" indent="-230188" eaLnBrk="0" hangingPunct="0">
              <a:spcBef>
                <a:spcPct val="30000"/>
              </a:spcBef>
              <a:defRPr sz="1200">
                <a:solidFill>
                  <a:schemeClr val="tx1"/>
                </a:solidFill>
                <a:latin typeface="Arial" pitchFamily="34" charset="0"/>
                <a:cs typeface="Arial" pitchFamily="34" charset="0"/>
              </a:defRPr>
            </a:lvl5pPr>
            <a:lvl6pPr marL="2532063" indent="-230188" eaLnBrk="0" fontAlgn="base" hangingPunct="0">
              <a:spcBef>
                <a:spcPct val="30000"/>
              </a:spcBef>
              <a:spcAft>
                <a:spcPct val="0"/>
              </a:spcAft>
              <a:defRPr sz="1200">
                <a:solidFill>
                  <a:schemeClr val="tx1"/>
                </a:solidFill>
                <a:latin typeface="Arial" pitchFamily="34" charset="0"/>
                <a:cs typeface="Arial" pitchFamily="34" charset="0"/>
              </a:defRPr>
            </a:lvl6pPr>
            <a:lvl7pPr marL="2989263" indent="-230188" eaLnBrk="0" fontAlgn="base" hangingPunct="0">
              <a:spcBef>
                <a:spcPct val="30000"/>
              </a:spcBef>
              <a:spcAft>
                <a:spcPct val="0"/>
              </a:spcAft>
              <a:defRPr sz="1200">
                <a:solidFill>
                  <a:schemeClr val="tx1"/>
                </a:solidFill>
                <a:latin typeface="Arial" pitchFamily="34" charset="0"/>
                <a:cs typeface="Arial" pitchFamily="34" charset="0"/>
              </a:defRPr>
            </a:lvl7pPr>
            <a:lvl8pPr marL="3446463" indent="-230188" eaLnBrk="0" fontAlgn="base" hangingPunct="0">
              <a:spcBef>
                <a:spcPct val="30000"/>
              </a:spcBef>
              <a:spcAft>
                <a:spcPct val="0"/>
              </a:spcAft>
              <a:defRPr sz="1200">
                <a:solidFill>
                  <a:schemeClr val="tx1"/>
                </a:solidFill>
                <a:latin typeface="Arial" pitchFamily="34" charset="0"/>
                <a:cs typeface="Arial" pitchFamily="34" charset="0"/>
              </a:defRPr>
            </a:lvl8pPr>
            <a:lvl9pPr marL="3903663" indent="-230188"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EB60F2C0-6905-468E-9799-92C54D17F79B}" type="slidenum">
              <a:rPr lang="en-US" altLang="en-US" smtClean="0"/>
              <a:pPr eaLnBrk="1" hangingPunct="1">
                <a:spcBef>
                  <a:spcPct val="0"/>
                </a:spcBef>
              </a:pPr>
              <a:t>5</a:t>
            </a:fld>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cs typeface="Arial" pitchFamily="34" charset="0"/>
            </a:endParaRPr>
          </a:p>
        </p:txBody>
      </p:sp>
      <p:sp>
        <p:nvSpPr>
          <p:cNvPr id="56324"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cs typeface="Arial" pitchFamily="34" charset="0"/>
              </a:defRPr>
            </a:lvl1pPr>
            <a:lvl2pPr marL="742950" indent="-285750" eaLnBrk="0" hangingPunct="0">
              <a:spcBef>
                <a:spcPct val="30000"/>
              </a:spcBef>
              <a:defRPr sz="1200">
                <a:solidFill>
                  <a:schemeClr val="tx1"/>
                </a:solidFill>
                <a:latin typeface="Arial" pitchFamily="34" charset="0"/>
                <a:cs typeface="Arial" pitchFamily="34" charset="0"/>
              </a:defRPr>
            </a:lvl2pPr>
            <a:lvl3pPr marL="1143000" indent="-228600" eaLnBrk="0" hangingPunct="0">
              <a:spcBef>
                <a:spcPct val="30000"/>
              </a:spcBef>
              <a:defRPr sz="1200">
                <a:solidFill>
                  <a:schemeClr val="tx1"/>
                </a:solidFill>
                <a:latin typeface="Arial" pitchFamily="34" charset="0"/>
                <a:cs typeface="Arial" pitchFamily="34" charset="0"/>
              </a:defRPr>
            </a:lvl3pPr>
            <a:lvl4pPr marL="1600200" indent="-228600" eaLnBrk="0" hangingPunct="0">
              <a:spcBef>
                <a:spcPct val="30000"/>
              </a:spcBef>
              <a:defRPr sz="1200">
                <a:solidFill>
                  <a:schemeClr val="tx1"/>
                </a:solidFill>
                <a:latin typeface="Arial" pitchFamily="34" charset="0"/>
                <a:cs typeface="Arial" pitchFamily="34" charset="0"/>
              </a:defRPr>
            </a:lvl4pPr>
            <a:lvl5pPr marL="2057400" indent="-228600" eaLnBrk="0" hangingPunct="0">
              <a:spcBef>
                <a:spcPct val="30000"/>
              </a:spcBef>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r>
              <a:rPr lang="en-US" altLang="en-US" smtClean="0"/>
              <a:t>3-2007</a:t>
            </a:r>
          </a:p>
        </p:txBody>
      </p:sp>
      <p:sp>
        <p:nvSpPr>
          <p:cNvPr id="56325"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cs typeface="Arial" pitchFamily="34" charset="0"/>
              </a:defRPr>
            </a:lvl1pPr>
            <a:lvl2pPr marL="742950" indent="-285750" eaLnBrk="0" hangingPunct="0">
              <a:spcBef>
                <a:spcPct val="30000"/>
              </a:spcBef>
              <a:defRPr sz="1200">
                <a:solidFill>
                  <a:schemeClr val="tx1"/>
                </a:solidFill>
                <a:latin typeface="Arial" pitchFamily="34" charset="0"/>
                <a:cs typeface="Arial" pitchFamily="34" charset="0"/>
              </a:defRPr>
            </a:lvl2pPr>
            <a:lvl3pPr marL="1143000" indent="-228600" eaLnBrk="0" hangingPunct="0">
              <a:spcBef>
                <a:spcPct val="30000"/>
              </a:spcBef>
              <a:defRPr sz="1200">
                <a:solidFill>
                  <a:schemeClr val="tx1"/>
                </a:solidFill>
                <a:latin typeface="Arial" pitchFamily="34" charset="0"/>
                <a:cs typeface="Arial" pitchFamily="34" charset="0"/>
              </a:defRPr>
            </a:lvl3pPr>
            <a:lvl4pPr marL="1600200" indent="-228600" eaLnBrk="0" hangingPunct="0">
              <a:spcBef>
                <a:spcPct val="30000"/>
              </a:spcBef>
              <a:defRPr sz="1200">
                <a:solidFill>
                  <a:schemeClr val="tx1"/>
                </a:solidFill>
                <a:latin typeface="Arial" pitchFamily="34" charset="0"/>
                <a:cs typeface="Arial" pitchFamily="34" charset="0"/>
              </a:defRPr>
            </a:lvl4pPr>
            <a:lvl5pPr marL="2057400" indent="-228600" eaLnBrk="0" hangingPunct="0">
              <a:spcBef>
                <a:spcPct val="30000"/>
              </a:spcBef>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3494E846-90A1-4F07-B371-0342A52BA386}" type="slidenum">
              <a:rPr lang="en-US" altLang="en-US" smtClean="0"/>
              <a:pPr eaLnBrk="1" hangingPunct="1">
                <a:spcBef>
                  <a:spcPct val="0"/>
                </a:spcBef>
              </a:pPr>
              <a:t>6</a:t>
            </a:fld>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cs typeface="Arial" pitchFamily="34" charset="0"/>
              </a:defRPr>
            </a:lvl1pPr>
            <a:lvl2pPr marL="747713" indent="-285750" eaLnBrk="0" hangingPunct="0">
              <a:spcBef>
                <a:spcPct val="30000"/>
              </a:spcBef>
              <a:defRPr sz="1200">
                <a:solidFill>
                  <a:schemeClr val="tx1"/>
                </a:solidFill>
                <a:latin typeface="Arial" pitchFamily="34" charset="0"/>
                <a:cs typeface="Arial" pitchFamily="34" charset="0"/>
              </a:defRPr>
            </a:lvl2pPr>
            <a:lvl3pPr marL="1150938" indent="-228600" eaLnBrk="0" hangingPunct="0">
              <a:spcBef>
                <a:spcPct val="30000"/>
              </a:spcBef>
              <a:defRPr sz="1200">
                <a:solidFill>
                  <a:schemeClr val="tx1"/>
                </a:solidFill>
                <a:latin typeface="Arial" pitchFamily="34" charset="0"/>
                <a:cs typeface="Arial" pitchFamily="34" charset="0"/>
              </a:defRPr>
            </a:lvl3pPr>
            <a:lvl4pPr marL="1611313" indent="-228600" eaLnBrk="0" hangingPunct="0">
              <a:spcBef>
                <a:spcPct val="30000"/>
              </a:spcBef>
              <a:defRPr sz="1200">
                <a:solidFill>
                  <a:schemeClr val="tx1"/>
                </a:solidFill>
                <a:latin typeface="Arial" pitchFamily="34" charset="0"/>
                <a:cs typeface="Arial" pitchFamily="34" charset="0"/>
              </a:defRPr>
            </a:lvl4pPr>
            <a:lvl5pPr marL="2073275" indent="-228600" eaLnBrk="0" hangingPunct="0">
              <a:spcBef>
                <a:spcPct val="30000"/>
              </a:spcBef>
              <a:defRPr sz="1200">
                <a:solidFill>
                  <a:schemeClr val="tx1"/>
                </a:solidFill>
                <a:latin typeface="Arial" pitchFamily="34" charset="0"/>
                <a:cs typeface="Arial" pitchFamily="34" charset="0"/>
              </a:defRPr>
            </a:lvl5pPr>
            <a:lvl6pPr marL="2530475"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87675"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44875"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902075"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7BADCD47-A5B4-4C8B-83CC-0BE7F92C9F54}" type="slidenum">
              <a:rPr lang="en-US" altLang="en-US" smtClean="0"/>
              <a:pPr eaLnBrk="1" hangingPunct="1">
                <a:spcBef>
                  <a:spcPct val="0"/>
                </a:spcBef>
              </a:pPr>
              <a:t>7</a:t>
            </a:fld>
            <a:endParaRPr lang="en-US" alt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itchFamily="34" charset="0"/>
                <a:cs typeface="Arial" pitchFamily="34" charset="0"/>
              </a:rPr>
              <a:t>25% of businesses fail with first two years;</a:t>
            </a:r>
          </a:p>
          <a:p>
            <a:r>
              <a:rPr lang="en-US" altLang="en-US" smtClean="0">
                <a:latin typeface="Arial" pitchFamily="34" charset="0"/>
                <a:cs typeface="Arial" pitchFamily="34" charset="0"/>
              </a:rPr>
              <a:t>Nearly 50% by 5 years; and</a:t>
            </a:r>
          </a:p>
          <a:p>
            <a:r>
              <a:rPr lang="en-US" altLang="en-US" smtClean="0">
                <a:latin typeface="Arial" pitchFamily="34" charset="0"/>
                <a:cs typeface="Arial" pitchFamily="34" charset="0"/>
              </a:rPr>
              <a:t>Approximately 75% by 10 Years.</a:t>
            </a:r>
          </a:p>
          <a:p>
            <a:r>
              <a:rPr lang="en-US" altLang="en-US" smtClean="0">
                <a:latin typeface="Arial" pitchFamily="34" charset="0"/>
                <a:cs typeface="Arial" pitchFamily="34" charset="0"/>
              </a:rPr>
              <a:t>The business failure rate is better during good economic times, and worse during worse times.</a:t>
            </a:r>
          </a:p>
          <a:p>
            <a:endParaRPr lang="en-US" altLang="en-US" smtClean="0">
              <a:latin typeface="Arial" pitchFamily="34" charset="0"/>
              <a:cs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cs typeface="Arial" pitchFamily="34" charset="0"/>
              </a:defRPr>
            </a:lvl1pPr>
            <a:lvl2pPr marL="749300" indent="-287338" eaLnBrk="0" hangingPunct="0">
              <a:spcBef>
                <a:spcPct val="30000"/>
              </a:spcBef>
              <a:defRPr sz="1200">
                <a:solidFill>
                  <a:schemeClr val="tx1"/>
                </a:solidFill>
                <a:latin typeface="Arial" pitchFamily="34" charset="0"/>
                <a:cs typeface="Arial" pitchFamily="34" charset="0"/>
              </a:defRPr>
            </a:lvl2pPr>
            <a:lvl3pPr marL="1152525" indent="-230188" eaLnBrk="0" hangingPunct="0">
              <a:spcBef>
                <a:spcPct val="30000"/>
              </a:spcBef>
              <a:defRPr sz="1200">
                <a:solidFill>
                  <a:schemeClr val="tx1"/>
                </a:solidFill>
                <a:latin typeface="Arial" pitchFamily="34" charset="0"/>
                <a:cs typeface="Arial" pitchFamily="34" charset="0"/>
              </a:defRPr>
            </a:lvl3pPr>
            <a:lvl4pPr marL="1612900" indent="-230188" eaLnBrk="0" hangingPunct="0">
              <a:spcBef>
                <a:spcPct val="30000"/>
              </a:spcBef>
              <a:defRPr sz="1200">
                <a:solidFill>
                  <a:schemeClr val="tx1"/>
                </a:solidFill>
                <a:latin typeface="Arial" pitchFamily="34" charset="0"/>
                <a:cs typeface="Arial" pitchFamily="34" charset="0"/>
              </a:defRPr>
            </a:lvl4pPr>
            <a:lvl5pPr marL="2074863" indent="-230188" eaLnBrk="0" hangingPunct="0">
              <a:spcBef>
                <a:spcPct val="30000"/>
              </a:spcBef>
              <a:defRPr sz="1200">
                <a:solidFill>
                  <a:schemeClr val="tx1"/>
                </a:solidFill>
                <a:latin typeface="Arial" pitchFamily="34" charset="0"/>
                <a:cs typeface="Arial" pitchFamily="34" charset="0"/>
              </a:defRPr>
            </a:lvl5pPr>
            <a:lvl6pPr marL="2532063" indent="-230188" eaLnBrk="0" fontAlgn="base" hangingPunct="0">
              <a:spcBef>
                <a:spcPct val="30000"/>
              </a:spcBef>
              <a:spcAft>
                <a:spcPct val="0"/>
              </a:spcAft>
              <a:defRPr sz="1200">
                <a:solidFill>
                  <a:schemeClr val="tx1"/>
                </a:solidFill>
                <a:latin typeface="Arial" pitchFamily="34" charset="0"/>
                <a:cs typeface="Arial" pitchFamily="34" charset="0"/>
              </a:defRPr>
            </a:lvl6pPr>
            <a:lvl7pPr marL="2989263" indent="-230188" eaLnBrk="0" fontAlgn="base" hangingPunct="0">
              <a:spcBef>
                <a:spcPct val="30000"/>
              </a:spcBef>
              <a:spcAft>
                <a:spcPct val="0"/>
              </a:spcAft>
              <a:defRPr sz="1200">
                <a:solidFill>
                  <a:schemeClr val="tx1"/>
                </a:solidFill>
                <a:latin typeface="Arial" pitchFamily="34" charset="0"/>
                <a:cs typeface="Arial" pitchFamily="34" charset="0"/>
              </a:defRPr>
            </a:lvl7pPr>
            <a:lvl8pPr marL="3446463" indent="-230188" eaLnBrk="0" fontAlgn="base" hangingPunct="0">
              <a:spcBef>
                <a:spcPct val="30000"/>
              </a:spcBef>
              <a:spcAft>
                <a:spcPct val="0"/>
              </a:spcAft>
              <a:defRPr sz="1200">
                <a:solidFill>
                  <a:schemeClr val="tx1"/>
                </a:solidFill>
                <a:latin typeface="Arial" pitchFamily="34" charset="0"/>
                <a:cs typeface="Arial" pitchFamily="34" charset="0"/>
              </a:defRPr>
            </a:lvl8pPr>
            <a:lvl9pPr marL="3903663" indent="-230188"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D6F0501D-FF04-4EFD-BA04-AC27A77246DF}" type="slidenum">
              <a:rPr lang="en-US" altLang="en-US" smtClean="0"/>
              <a:pPr eaLnBrk="1" hangingPunct="1">
                <a:spcBef>
                  <a:spcPct val="0"/>
                </a:spcBef>
              </a:pPr>
              <a:t>8</a:t>
            </a:fld>
            <a:endParaRPr lang="en-US" altLang="en-US" smtClean="0"/>
          </a:p>
        </p:txBody>
      </p:sp>
      <p:sp>
        <p:nvSpPr>
          <p:cNvPr id="58371" name="Rectangle 2"/>
          <p:cNvSpPr>
            <a:spLocks noGrp="1" noRot="1" noChangeAspect="1" noChangeArrowheads="1" noTextEdit="1"/>
          </p:cNvSpPr>
          <p:nvPr>
            <p:ph type="sldImg"/>
          </p:nvPr>
        </p:nvSpPr>
        <p:spPr>
          <a:xfrm>
            <a:off x="1181100" y="696913"/>
            <a:ext cx="4648200" cy="3486150"/>
          </a:xfrm>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itchFamily="34" charset="0"/>
                <a:cs typeface="Arial" pitchFamily="34" charset="0"/>
              </a:rPr>
              <a:t>Essentially SBA has three major program areas:  1) Capital/Financial Assistance  2) Counseling, Business Counseling and Training programs for business; and 3) Contracting- Government Contracting for women and minority business owners- 8(a) program.</a:t>
            </a:r>
          </a:p>
          <a:p>
            <a:endParaRPr lang="en-US" altLang="en-US" smtClean="0">
              <a:latin typeface="Arial" pitchFamily="34" charset="0"/>
              <a:cs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cs typeface="Arial" pitchFamily="34" charset="0"/>
              </a:defRPr>
            </a:lvl1pPr>
            <a:lvl2pPr marL="749300" indent="-287338" eaLnBrk="0" hangingPunct="0">
              <a:spcBef>
                <a:spcPct val="30000"/>
              </a:spcBef>
              <a:defRPr sz="1200">
                <a:solidFill>
                  <a:schemeClr val="tx1"/>
                </a:solidFill>
                <a:latin typeface="Arial" pitchFamily="34" charset="0"/>
                <a:cs typeface="Arial" pitchFamily="34" charset="0"/>
              </a:defRPr>
            </a:lvl2pPr>
            <a:lvl3pPr marL="1152525" indent="-230188" eaLnBrk="0" hangingPunct="0">
              <a:spcBef>
                <a:spcPct val="30000"/>
              </a:spcBef>
              <a:defRPr sz="1200">
                <a:solidFill>
                  <a:schemeClr val="tx1"/>
                </a:solidFill>
                <a:latin typeface="Arial" pitchFamily="34" charset="0"/>
                <a:cs typeface="Arial" pitchFamily="34" charset="0"/>
              </a:defRPr>
            </a:lvl3pPr>
            <a:lvl4pPr marL="1612900" indent="-230188" eaLnBrk="0" hangingPunct="0">
              <a:spcBef>
                <a:spcPct val="30000"/>
              </a:spcBef>
              <a:defRPr sz="1200">
                <a:solidFill>
                  <a:schemeClr val="tx1"/>
                </a:solidFill>
                <a:latin typeface="Arial" pitchFamily="34" charset="0"/>
                <a:cs typeface="Arial" pitchFamily="34" charset="0"/>
              </a:defRPr>
            </a:lvl4pPr>
            <a:lvl5pPr marL="2074863" indent="-230188" eaLnBrk="0" hangingPunct="0">
              <a:spcBef>
                <a:spcPct val="30000"/>
              </a:spcBef>
              <a:defRPr sz="1200">
                <a:solidFill>
                  <a:schemeClr val="tx1"/>
                </a:solidFill>
                <a:latin typeface="Arial" pitchFamily="34" charset="0"/>
                <a:cs typeface="Arial" pitchFamily="34" charset="0"/>
              </a:defRPr>
            </a:lvl5pPr>
            <a:lvl6pPr marL="2532063" indent="-230188" eaLnBrk="0" fontAlgn="base" hangingPunct="0">
              <a:spcBef>
                <a:spcPct val="30000"/>
              </a:spcBef>
              <a:spcAft>
                <a:spcPct val="0"/>
              </a:spcAft>
              <a:defRPr sz="1200">
                <a:solidFill>
                  <a:schemeClr val="tx1"/>
                </a:solidFill>
                <a:latin typeface="Arial" pitchFamily="34" charset="0"/>
                <a:cs typeface="Arial" pitchFamily="34" charset="0"/>
              </a:defRPr>
            </a:lvl6pPr>
            <a:lvl7pPr marL="2989263" indent="-230188" eaLnBrk="0" fontAlgn="base" hangingPunct="0">
              <a:spcBef>
                <a:spcPct val="30000"/>
              </a:spcBef>
              <a:spcAft>
                <a:spcPct val="0"/>
              </a:spcAft>
              <a:defRPr sz="1200">
                <a:solidFill>
                  <a:schemeClr val="tx1"/>
                </a:solidFill>
                <a:latin typeface="Arial" pitchFamily="34" charset="0"/>
                <a:cs typeface="Arial" pitchFamily="34" charset="0"/>
              </a:defRPr>
            </a:lvl7pPr>
            <a:lvl8pPr marL="3446463" indent="-230188" eaLnBrk="0" fontAlgn="base" hangingPunct="0">
              <a:spcBef>
                <a:spcPct val="30000"/>
              </a:spcBef>
              <a:spcAft>
                <a:spcPct val="0"/>
              </a:spcAft>
              <a:defRPr sz="1200">
                <a:solidFill>
                  <a:schemeClr val="tx1"/>
                </a:solidFill>
                <a:latin typeface="Arial" pitchFamily="34" charset="0"/>
                <a:cs typeface="Arial" pitchFamily="34" charset="0"/>
              </a:defRPr>
            </a:lvl8pPr>
            <a:lvl9pPr marL="3903663" indent="-230188"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r>
              <a:rPr lang="en-US" altLang="en-US" smtClean="0"/>
              <a:t>3-2007</a:t>
            </a:r>
          </a:p>
        </p:txBody>
      </p:sp>
      <p:sp>
        <p:nvSpPr>
          <p:cNvPr id="5939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cs typeface="Arial" pitchFamily="34" charset="0"/>
              </a:defRPr>
            </a:lvl1pPr>
            <a:lvl2pPr marL="749300" indent="-287338" eaLnBrk="0" hangingPunct="0">
              <a:spcBef>
                <a:spcPct val="30000"/>
              </a:spcBef>
              <a:defRPr sz="1200">
                <a:solidFill>
                  <a:schemeClr val="tx1"/>
                </a:solidFill>
                <a:latin typeface="Arial" pitchFamily="34" charset="0"/>
                <a:cs typeface="Arial" pitchFamily="34" charset="0"/>
              </a:defRPr>
            </a:lvl2pPr>
            <a:lvl3pPr marL="1152525" indent="-230188" eaLnBrk="0" hangingPunct="0">
              <a:spcBef>
                <a:spcPct val="30000"/>
              </a:spcBef>
              <a:defRPr sz="1200">
                <a:solidFill>
                  <a:schemeClr val="tx1"/>
                </a:solidFill>
                <a:latin typeface="Arial" pitchFamily="34" charset="0"/>
                <a:cs typeface="Arial" pitchFamily="34" charset="0"/>
              </a:defRPr>
            </a:lvl3pPr>
            <a:lvl4pPr marL="1612900" indent="-230188" eaLnBrk="0" hangingPunct="0">
              <a:spcBef>
                <a:spcPct val="30000"/>
              </a:spcBef>
              <a:defRPr sz="1200">
                <a:solidFill>
                  <a:schemeClr val="tx1"/>
                </a:solidFill>
                <a:latin typeface="Arial" pitchFamily="34" charset="0"/>
                <a:cs typeface="Arial" pitchFamily="34" charset="0"/>
              </a:defRPr>
            </a:lvl4pPr>
            <a:lvl5pPr marL="2074863" indent="-230188" eaLnBrk="0" hangingPunct="0">
              <a:spcBef>
                <a:spcPct val="30000"/>
              </a:spcBef>
              <a:defRPr sz="1200">
                <a:solidFill>
                  <a:schemeClr val="tx1"/>
                </a:solidFill>
                <a:latin typeface="Arial" pitchFamily="34" charset="0"/>
                <a:cs typeface="Arial" pitchFamily="34" charset="0"/>
              </a:defRPr>
            </a:lvl5pPr>
            <a:lvl6pPr marL="2532063" indent="-230188" eaLnBrk="0" fontAlgn="base" hangingPunct="0">
              <a:spcBef>
                <a:spcPct val="30000"/>
              </a:spcBef>
              <a:spcAft>
                <a:spcPct val="0"/>
              </a:spcAft>
              <a:defRPr sz="1200">
                <a:solidFill>
                  <a:schemeClr val="tx1"/>
                </a:solidFill>
                <a:latin typeface="Arial" pitchFamily="34" charset="0"/>
                <a:cs typeface="Arial" pitchFamily="34" charset="0"/>
              </a:defRPr>
            </a:lvl6pPr>
            <a:lvl7pPr marL="2989263" indent="-230188" eaLnBrk="0" fontAlgn="base" hangingPunct="0">
              <a:spcBef>
                <a:spcPct val="30000"/>
              </a:spcBef>
              <a:spcAft>
                <a:spcPct val="0"/>
              </a:spcAft>
              <a:defRPr sz="1200">
                <a:solidFill>
                  <a:schemeClr val="tx1"/>
                </a:solidFill>
                <a:latin typeface="Arial" pitchFamily="34" charset="0"/>
                <a:cs typeface="Arial" pitchFamily="34" charset="0"/>
              </a:defRPr>
            </a:lvl7pPr>
            <a:lvl8pPr marL="3446463" indent="-230188" eaLnBrk="0" fontAlgn="base" hangingPunct="0">
              <a:spcBef>
                <a:spcPct val="30000"/>
              </a:spcBef>
              <a:spcAft>
                <a:spcPct val="0"/>
              </a:spcAft>
              <a:defRPr sz="1200">
                <a:solidFill>
                  <a:schemeClr val="tx1"/>
                </a:solidFill>
                <a:latin typeface="Arial" pitchFamily="34" charset="0"/>
                <a:cs typeface="Arial" pitchFamily="34" charset="0"/>
              </a:defRPr>
            </a:lvl8pPr>
            <a:lvl9pPr marL="3903663" indent="-230188"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1ADE6A06-F0F3-4916-B23C-E7755DD9B80C}" type="slidenum">
              <a:rPr lang="en-US" altLang="en-US" smtClean="0"/>
              <a:pPr eaLnBrk="1" hangingPunct="1">
                <a:spcBef>
                  <a:spcPct val="0"/>
                </a:spcBef>
              </a:pPr>
              <a:t>9</a:t>
            </a:fld>
            <a:endParaRPr lang="en-US" altLang="en-US" smtClean="0"/>
          </a:p>
        </p:txBody>
      </p:sp>
      <p:sp>
        <p:nvSpPr>
          <p:cNvPr id="59396" name="Rectangle 2"/>
          <p:cNvSpPr>
            <a:spLocks noGrp="1" noRot="1" noChangeAspect="1" noChangeArrowheads="1" noTextEdit="1"/>
          </p:cNvSpPr>
          <p:nvPr>
            <p:ph type="sldImg"/>
          </p:nvPr>
        </p:nvSpPr>
        <p:spPr>
          <a:ln/>
        </p:spPr>
      </p:sp>
      <p:sp>
        <p:nvSpPr>
          <p:cNvPr id="59397" name="Rectangle 3"/>
          <p:cNvSpPr>
            <a:spLocks noGrp="1" noChangeArrowheads="1"/>
          </p:cNvSpPr>
          <p:nvPr>
            <p:ph type="body" idx="1"/>
          </p:nvPr>
        </p:nvSpPr>
        <p:spPr>
          <a:xfrm>
            <a:off x="466725" y="4416425"/>
            <a:ext cx="61531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600" smtClean="0">
                <a:latin typeface="Arial" pitchFamily="34" charset="0"/>
                <a:cs typeface="Arial" pitchFamily="34" charset="0"/>
              </a:rPr>
              <a:t>SBA is not a direct lender.  </a:t>
            </a:r>
          </a:p>
          <a:p>
            <a:pPr eaLnBrk="1" hangingPunct="1"/>
            <a:r>
              <a:rPr lang="en-US" altLang="en-US" sz="1600" smtClean="0">
                <a:latin typeface="Arial" pitchFamily="34" charset="0"/>
                <a:cs typeface="Arial" pitchFamily="34" charset="0"/>
              </a:rPr>
              <a:t>But, SBA can be important to a Lender if there are any perceived “gray areas”  where there might be weaknesses (in one or two areas of the 5 C’s  i.e., Credit History, Capacity, Cash Flow, Contribution, Collateral).  </a:t>
            </a:r>
          </a:p>
          <a:p>
            <a:pPr eaLnBrk="1" hangingPunct="1"/>
            <a:r>
              <a:rPr lang="en-US" altLang="en-US" sz="1600" smtClean="0">
                <a:latin typeface="Arial" pitchFamily="34" charset="0"/>
                <a:cs typeface="Arial" pitchFamily="34" charset="0"/>
              </a:rPr>
              <a:t>SBA can provide a 75% - 85% guarantee, like an insurance policy to support the loan.  Right Now under the Obama American Recovery Stimulus it is 90%!</a:t>
            </a:r>
          </a:p>
          <a:p>
            <a:pPr eaLnBrk="1" hangingPunct="1"/>
            <a:r>
              <a:rPr lang="en-US" altLang="en-US" sz="1600" smtClean="0">
                <a:latin typeface="Arial" pitchFamily="34" charset="0"/>
                <a:cs typeface="Arial" pitchFamily="34" charset="0"/>
              </a:rPr>
              <a:t>This can enable businesses to get financing that might not have normally been able to get funding.  </a:t>
            </a:r>
          </a:p>
          <a:p>
            <a:pPr eaLnBrk="1" hangingPunct="1"/>
            <a:r>
              <a:rPr lang="en-US" altLang="en-US" sz="1600" smtClean="0">
                <a:latin typeface="Arial" pitchFamily="34" charset="0"/>
                <a:cs typeface="Arial" pitchFamily="34" charset="0"/>
              </a:rPr>
              <a:t>Even the big conglomerate- NIKE got started with an SBA Loan.   </a:t>
            </a:r>
          </a:p>
          <a:p>
            <a:pPr eaLnBrk="1" hangingPunct="1"/>
            <a:r>
              <a:rPr lang="en-US" altLang="en-US" sz="1600" smtClean="0">
                <a:latin typeface="Arial" pitchFamily="34" charset="0"/>
                <a:cs typeface="Arial" pitchFamily="34" charset="0"/>
              </a:rPr>
              <a:t>For the taxpayer, the SBA Loan program is a really good investment because of the job creation that occurs from helping finance small business.  Small business is the fastest job creator.</a:t>
            </a:r>
          </a:p>
          <a:p>
            <a:pPr eaLnBrk="1" hangingPunct="1"/>
            <a:r>
              <a:rPr lang="en-US" altLang="en-US" sz="1600" smtClean="0">
                <a:latin typeface="Arial" pitchFamily="34" charset="0"/>
                <a:cs typeface="Arial" pitchFamily="34" charset="0"/>
              </a:rPr>
              <a:t>ecause of the job creation that occurs from helping finance small businesses.</a:t>
            </a:r>
          </a:p>
          <a:p>
            <a:pPr eaLnBrk="1" hangingPunct="1"/>
            <a:endParaRPr lang="en-US" altLang="en-US" sz="1600" smtClean="0">
              <a:latin typeface="Arial" pitchFamily="34" charset="0"/>
              <a:cs typeface="Arial" pitchFamily="34" charset="0"/>
            </a:endParaRPr>
          </a:p>
          <a:p>
            <a:pPr eaLnBrk="1" hangingPunct="1"/>
            <a:endParaRPr lang="en-US" altLang="en-US" smtClean="0">
              <a:latin typeface="Arial" pitchFamily="34" charset="0"/>
              <a:cs typeface="Arial" pitchFamily="34" charset="0"/>
            </a:endParaRPr>
          </a:p>
          <a:p>
            <a:pPr eaLnBrk="1" hangingPunct="1"/>
            <a:endParaRPr lang="en-US" altLang="en-US" smtClean="0">
              <a:latin typeface="Arial" pitchFamily="34" charset="0"/>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42039166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81821108"/>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39840987"/>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a:prstGeom prst="rect">
            <a:avLst/>
          </a:prstGeom>
        </p:spPr>
        <p:txBody>
          <a:bodyPr/>
          <a:lstStyle/>
          <a:p>
            <a:pPr lvl="0"/>
            <a:endParaRPr lang="en-US" noProof="0" smtClean="0"/>
          </a:p>
        </p:txBody>
      </p:sp>
    </p:spTree>
    <p:extLst>
      <p:ext uri="{BB962C8B-B14F-4D97-AF65-F5344CB8AC3E}">
        <p14:creationId xmlns:p14="http://schemas.microsoft.com/office/powerpoint/2010/main" val="22037264"/>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2670526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a:prstGeom prst="rect">
            <a:avLst/>
          </a:prstGeom>
        </p:spPr>
        <p:txBody>
          <a:bodyPr/>
          <a:lstStyle/>
          <a:p>
            <a:pPr lvl="0"/>
            <a:endParaRPr lang="en-US" noProof="0"/>
          </a:p>
        </p:txBody>
      </p:sp>
    </p:spTree>
    <p:extLst>
      <p:ext uri="{BB962C8B-B14F-4D97-AF65-F5344CB8AC3E}">
        <p14:creationId xmlns:p14="http://schemas.microsoft.com/office/powerpoint/2010/main" val="35718704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350507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79775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0967999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10543485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04608150"/>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71746190"/>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72423300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6558534"/>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09869170"/>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24927092"/>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www.sba.gov/wa/seattle"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8"/>
          <a:srcRect/>
          <a:stretch>
            <a:fillRect/>
          </a:stretch>
        </a:blipFill>
        <a:effectLst/>
      </p:bgPr>
    </p:bg>
    <p:spTree>
      <p:nvGrpSpPr>
        <p:cNvPr id="1" name=""/>
        <p:cNvGrpSpPr/>
        <p:nvPr/>
      </p:nvGrpSpPr>
      <p:grpSpPr>
        <a:xfrm>
          <a:off x="0" y="0"/>
          <a:ext cx="0" cy="0"/>
          <a:chOff x="0" y="0"/>
          <a:chExt cx="0" cy="0"/>
        </a:xfrm>
      </p:grpSpPr>
      <p:pic>
        <p:nvPicPr>
          <p:cNvPr id="1026" name="Picture 11" descr="YourSBACyan+K">
            <a:hlinkClick r:id="rId19"/>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7620000" y="5943600"/>
            <a:ext cx="1219200"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ransition/>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latin typeface="+mj-lt"/>
          <a:ea typeface="+mj-ea"/>
          <a:cs typeface="+mj-cs"/>
        </a:defRPr>
      </a:lvl1pPr>
      <a:lvl2pPr algn="ctr" rtl="0" eaLnBrk="0" fontAlgn="base" hangingPunct="0">
        <a:spcBef>
          <a:spcPct val="0"/>
        </a:spcBef>
        <a:spcAft>
          <a:spcPct val="0"/>
        </a:spcAft>
        <a:defRPr sz="4400" b="1">
          <a:solidFill>
            <a:schemeClr val="tx2"/>
          </a:solidFill>
          <a:latin typeface="Times New Roman" pitchFamily="18" charset="0"/>
          <a:cs typeface="Arial" charset="0"/>
        </a:defRPr>
      </a:lvl2pPr>
      <a:lvl3pPr algn="ctr" rtl="0" eaLnBrk="0" fontAlgn="base" hangingPunct="0">
        <a:spcBef>
          <a:spcPct val="0"/>
        </a:spcBef>
        <a:spcAft>
          <a:spcPct val="0"/>
        </a:spcAft>
        <a:defRPr sz="4400" b="1">
          <a:solidFill>
            <a:schemeClr val="tx2"/>
          </a:solidFill>
          <a:latin typeface="Times New Roman" pitchFamily="18" charset="0"/>
          <a:cs typeface="Arial" charset="0"/>
        </a:defRPr>
      </a:lvl3pPr>
      <a:lvl4pPr algn="ctr" rtl="0" eaLnBrk="0" fontAlgn="base" hangingPunct="0">
        <a:spcBef>
          <a:spcPct val="0"/>
        </a:spcBef>
        <a:spcAft>
          <a:spcPct val="0"/>
        </a:spcAft>
        <a:defRPr sz="4400" b="1">
          <a:solidFill>
            <a:schemeClr val="tx2"/>
          </a:solidFill>
          <a:latin typeface="Times New Roman" pitchFamily="18" charset="0"/>
          <a:cs typeface="Arial" charset="0"/>
        </a:defRPr>
      </a:lvl4pPr>
      <a:lvl5pPr algn="ctr" rtl="0" eaLnBrk="0" fontAlgn="base" hangingPunct="0">
        <a:spcBef>
          <a:spcPct val="0"/>
        </a:spcBef>
        <a:spcAft>
          <a:spcPct val="0"/>
        </a:spcAft>
        <a:defRPr sz="4400" b="1">
          <a:solidFill>
            <a:schemeClr val="tx2"/>
          </a:solidFill>
          <a:latin typeface="Times New Roman" pitchFamily="18" charset="0"/>
          <a:cs typeface="Arial" charset="0"/>
        </a:defRPr>
      </a:lvl5pPr>
      <a:lvl6pPr marL="457200" algn="ctr" rtl="0" fontAlgn="base">
        <a:spcBef>
          <a:spcPct val="0"/>
        </a:spcBef>
        <a:spcAft>
          <a:spcPct val="0"/>
        </a:spcAft>
        <a:defRPr sz="4400" b="1">
          <a:solidFill>
            <a:schemeClr val="tx2"/>
          </a:solidFill>
          <a:latin typeface="Times New Roman" pitchFamily="18" charset="0"/>
          <a:cs typeface="Arial" charset="0"/>
        </a:defRPr>
      </a:lvl6pPr>
      <a:lvl7pPr marL="914400" algn="ctr" rtl="0" fontAlgn="base">
        <a:spcBef>
          <a:spcPct val="0"/>
        </a:spcBef>
        <a:spcAft>
          <a:spcPct val="0"/>
        </a:spcAft>
        <a:defRPr sz="4400" b="1">
          <a:solidFill>
            <a:schemeClr val="tx2"/>
          </a:solidFill>
          <a:latin typeface="Times New Roman" pitchFamily="18" charset="0"/>
          <a:cs typeface="Arial" charset="0"/>
        </a:defRPr>
      </a:lvl7pPr>
      <a:lvl8pPr marL="1371600" algn="ctr" rtl="0" fontAlgn="base">
        <a:spcBef>
          <a:spcPct val="0"/>
        </a:spcBef>
        <a:spcAft>
          <a:spcPct val="0"/>
        </a:spcAft>
        <a:defRPr sz="4400" b="1">
          <a:solidFill>
            <a:schemeClr val="tx2"/>
          </a:solidFill>
          <a:latin typeface="Times New Roman" pitchFamily="18" charset="0"/>
          <a:cs typeface="Arial" charset="0"/>
        </a:defRPr>
      </a:lvl8pPr>
      <a:lvl9pPr marL="1828800" algn="ctr" rtl="0" fontAlgn="base">
        <a:spcBef>
          <a:spcPct val="0"/>
        </a:spcBef>
        <a:spcAft>
          <a:spcPct val="0"/>
        </a:spcAft>
        <a:defRPr sz="4400" b="1">
          <a:solidFill>
            <a:schemeClr val="tx2"/>
          </a:solidFill>
          <a:latin typeface="Times New Roman" pitchFamily="18" charset="0"/>
          <a:cs typeface="Arial" charset="0"/>
        </a:defRPr>
      </a:lvl9pPr>
    </p:titleStyle>
    <p:bodyStyle>
      <a:lvl1pPr marL="342900" indent="-342900" algn="l" rtl="0" eaLnBrk="0" fontAlgn="base" hangingPunct="0">
        <a:spcBef>
          <a:spcPct val="20000"/>
        </a:spcBef>
        <a:spcAft>
          <a:spcPct val="0"/>
        </a:spcAft>
        <a:buClr>
          <a:srgbClr val="FF0000"/>
        </a:buClr>
        <a:buSzPct val="75000"/>
        <a:buFont typeface="Wingdings" pitchFamily="2" charset="2"/>
        <a:buChar char="u"/>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FF0000"/>
        </a:buClr>
        <a:buSzPct val="75000"/>
        <a:buFont typeface="Wingdings" pitchFamily="2" charset="2"/>
        <a:buChar char="v"/>
        <a:defRPr sz="2800">
          <a:solidFill>
            <a:schemeClr val="tx1"/>
          </a:solidFill>
          <a:latin typeface="+mn-lt"/>
          <a:cs typeface="+mn-cs"/>
        </a:defRPr>
      </a:lvl2pPr>
      <a:lvl3pPr marL="1143000" indent="-228600" algn="l" rtl="0" eaLnBrk="0" fontAlgn="base" hangingPunct="0">
        <a:spcBef>
          <a:spcPct val="20000"/>
        </a:spcBef>
        <a:spcAft>
          <a:spcPct val="0"/>
        </a:spcAft>
        <a:buClr>
          <a:srgbClr val="FF0000"/>
        </a:buClr>
        <a:buSzPct val="95000"/>
        <a:buFont typeface="Wingdings" pitchFamily="2" charset="2"/>
        <a:buChar char="w"/>
        <a:defRPr sz="2400">
          <a:solidFill>
            <a:schemeClr val="tx1"/>
          </a:solidFill>
          <a:latin typeface="+mn-lt"/>
          <a:cs typeface="+mn-cs"/>
        </a:defRPr>
      </a:lvl3pPr>
      <a:lvl4pPr marL="1600200" indent="-228600" algn="l" rtl="0" eaLnBrk="0" fontAlgn="base" hangingPunct="0">
        <a:spcBef>
          <a:spcPct val="20000"/>
        </a:spcBef>
        <a:spcAft>
          <a:spcPct val="0"/>
        </a:spcAft>
        <a:buClr>
          <a:srgbClr val="FF0000"/>
        </a:buClr>
        <a:buSzPct val="85000"/>
        <a:buFont typeface="Wingdings" pitchFamily="2" charset="2"/>
        <a:buChar char="v"/>
        <a:defRPr sz="2000">
          <a:solidFill>
            <a:schemeClr val="tx1"/>
          </a:solidFill>
          <a:latin typeface="+mn-lt"/>
          <a:cs typeface="+mn-cs"/>
        </a:defRPr>
      </a:lvl4pPr>
      <a:lvl5pPr marL="2057400" indent="-228600" algn="l" rtl="0" eaLnBrk="0" fontAlgn="base" hangingPunct="0">
        <a:spcBef>
          <a:spcPct val="20000"/>
        </a:spcBef>
        <a:spcAft>
          <a:spcPct val="0"/>
        </a:spcAft>
        <a:buClr>
          <a:srgbClr val="FF0000"/>
        </a:buClr>
        <a:buSzPct val="80000"/>
        <a:buFont typeface="Wingdings 3" pitchFamily="18" charset="2"/>
        <a:buChar char="}"/>
        <a:defRPr sz="2000">
          <a:solidFill>
            <a:schemeClr val="tx1"/>
          </a:solidFill>
          <a:latin typeface="+mn-lt"/>
          <a:cs typeface="+mn-cs"/>
        </a:defRPr>
      </a:lvl5pPr>
      <a:lvl6pPr marL="2514600" indent="-228600" algn="l" rtl="0" fontAlgn="base">
        <a:spcBef>
          <a:spcPct val="20000"/>
        </a:spcBef>
        <a:spcAft>
          <a:spcPct val="0"/>
        </a:spcAft>
        <a:buClr>
          <a:srgbClr val="FF0000"/>
        </a:buClr>
        <a:buSzPct val="80000"/>
        <a:buFont typeface="Wingdings 3" pitchFamily="18" charset="2"/>
        <a:buChar char="}"/>
        <a:defRPr sz="2000">
          <a:solidFill>
            <a:schemeClr val="tx1"/>
          </a:solidFill>
          <a:latin typeface="+mn-lt"/>
          <a:cs typeface="+mn-cs"/>
        </a:defRPr>
      </a:lvl6pPr>
      <a:lvl7pPr marL="2971800" indent="-228600" algn="l" rtl="0" fontAlgn="base">
        <a:spcBef>
          <a:spcPct val="20000"/>
        </a:spcBef>
        <a:spcAft>
          <a:spcPct val="0"/>
        </a:spcAft>
        <a:buClr>
          <a:srgbClr val="FF0000"/>
        </a:buClr>
        <a:buSzPct val="80000"/>
        <a:buFont typeface="Wingdings 3" pitchFamily="18" charset="2"/>
        <a:buChar char="}"/>
        <a:defRPr sz="2000">
          <a:solidFill>
            <a:schemeClr val="tx1"/>
          </a:solidFill>
          <a:latin typeface="+mn-lt"/>
          <a:cs typeface="+mn-cs"/>
        </a:defRPr>
      </a:lvl7pPr>
      <a:lvl8pPr marL="3429000" indent="-228600" algn="l" rtl="0" fontAlgn="base">
        <a:spcBef>
          <a:spcPct val="20000"/>
        </a:spcBef>
        <a:spcAft>
          <a:spcPct val="0"/>
        </a:spcAft>
        <a:buClr>
          <a:srgbClr val="FF0000"/>
        </a:buClr>
        <a:buSzPct val="80000"/>
        <a:buFont typeface="Wingdings 3" pitchFamily="18" charset="2"/>
        <a:buChar char="}"/>
        <a:defRPr sz="2000">
          <a:solidFill>
            <a:schemeClr val="tx1"/>
          </a:solidFill>
          <a:latin typeface="+mn-lt"/>
          <a:cs typeface="+mn-cs"/>
        </a:defRPr>
      </a:lvl8pPr>
      <a:lvl9pPr marL="3886200" indent="-228600" algn="l" rtl="0" fontAlgn="base">
        <a:spcBef>
          <a:spcPct val="20000"/>
        </a:spcBef>
        <a:spcAft>
          <a:spcPct val="0"/>
        </a:spcAft>
        <a:buClr>
          <a:srgbClr val="FF0000"/>
        </a:buClr>
        <a:buSzPct val="80000"/>
        <a:buFont typeface="Wingdings 3" pitchFamily="18"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sba.gov/wa"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11.png"/><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image" Target="../media/image12.emf"/><Relationship Id="rId5" Type="http://schemas.openxmlformats.org/officeDocument/2006/relationships/oleObject" Target="../embeddings/Microsoft_Excel_97-2003_Worksheet2.xls"/><Relationship Id="rId4" Type="http://schemas.openxmlformats.org/officeDocument/2006/relationships/oleObject" Target="../embeddings/oleObject2.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13.emf"/><Relationship Id="rId2" Type="http://schemas.openxmlformats.org/officeDocument/2006/relationships/slideLayout" Target="../slideLayouts/slideLayout12.xml"/><Relationship Id="rId1" Type="http://schemas.openxmlformats.org/officeDocument/2006/relationships/vmlDrawing" Target="../drawings/vmlDrawing3.vml"/><Relationship Id="rId6" Type="http://schemas.openxmlformats.org/officeDocument/2006/relationships/oleObject" Target="../embeddings/Microsoft_Excel_97-2003_Worksheet3.xls"/><Relationship Id="rId5" Type="http://schemas.openxmlformats.org/officeDocument/2006/relationships/oleObject" Target="../embeddings/oleObject3.bin"/><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9.jpe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7.jpeg"/><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3.xml.rels><?xml version="1.0" encoding="UTF-8" standalone="yes"?>
<Relationships xmlns="http://schemas.openxmlformats.org/package/2006/relationships"><Relationship Id="rId8" Type="http://schemas.openxmlformats.org/officeDocument/2006/relationships/hyperlink" Target="http://www.bing.com/images/search?q=sba+logo&amp;FORM=IGRE1#focal=fde7e131663512209dbff90fefaf6ef0&amp;furl=http%3a%2f%2fwww.me.cc.va.us%2fsbdc%2fsba.jpg" TargetMode="External"/><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22.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9.xml"/><Relationship Id="rId1" Type="http://schemas.openxmlformats.org/officeDocument/2006/relationships/slideLayout" Target="../slideLayouts/slideLayout1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0.xml"/><Relationship Id="rId1" Type="http://schemas.openxmlformats.org/officeDocument/2006/relationships/slideLayout" Target="../slideLayouts/slideLayout1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36.xml"/><Relationship Id="rId1" Type="http://schemas.openxmlformats.org/officeDocument/2006/relationships/slideLayout" Target="../slideLayouts/slideLayout13.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37.xml"/><Relationship Id="rId1" Type="http://schemas.openxmlformats.org/officeDocument/2006/relationships/slideLayout" Target="../slideLayouts/slideLayout13.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38.xml"/><Relationship Id="rId1" Type="http://schemas.openxmlformats.org/officeDocument/2006/relationships/slideLayout" Target="../slideLayouts/slideLayout7.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40.xml"/><Relationship Id="rId1" Type="http://schemas.openxmlformats.org/officeDocument/2006/relationships/slideLayout" Target="../slideLayouts/slideLayout13.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41.xml"/><Relationship Id="rId1" Type="http://schemas.openxmlformats.org/officeDocument/2006/relationships/slideLayout" Target="../slideLayouts/slideLayout13.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42.xml"/><Relationship Id="rId1" Type="http://schemas.openxmlformats.org/officeDocument/2006/relationships/slideLayout" Target="../slideLayouts/slideLayout13.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4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26.wmf"/><Relationship Id="rId4" Type="http://schemas.openxmlformats.org/officeDocument/2006/relationships/oleObject" Target="../embeddings/oleObject4.bin"/></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4.xml"/><Relationship Id="rId1" Type="http://schemas.openxmlformats.org/officeDocument/2006/relationships/vmlDrawing" Target="../drawings/vmlDrawing1.vml"/><Relationship Id="rId6" Type="http://schemas.openxmlformats.org/officeDocument/2006/relationships/image" Target="../media/image9.png"/><Relationship Id="rId5" Type="http://schemas.openxmlformats.org/officeDocument/2006/relationships/oleObject" Target="../embeddings/Microsoft_Excel_Chart1.xls"/><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400" name="Text Box 8"/>
          <p:cNvSpPr txBox="1">
            <a:spLocks noChangeArrowheads="1"/>
          </p:cNvSpPr>
          <p:nvPr/>
        </p:nvSpPr>
        <p:spPr bwMode="auto">
          <a:xfrm>
            <a:off x="293688" y="3048000"/>
            <a:ext cx="9144000" cy="1016000"/>
          </a:xfrm>
          <a:prstGeom prst="rect">
            <a:avLst/>
          </a:prstGeom>
          <a:noFill/>
          <a:ln w="9525">
            <a:noFill/>
            <a:miter lim="800000"/>
            <a:headEnd/>
            <a:tailEnd/>
          </a:ln>
          <a:effectLst/>
        </p:spPr>
        <p:txBody>
          <a:bodyPr>
            <a:spAutoFit/>
          </a:bodyPr>
          <a:lstStyle/>
          <a:p>
            <a:pPr>
              <a:spcBef>
                <a:spcPct val="50000"/>
              </a:spcBef>
              <a:defRPr/>
            </a:pPr>
            <a:r>
              <a:rPr lang="en-US" sz="2400" b="1" dirty="0">
                <a:ln w="3175" cmpd="dbl">
                  <a:noFill/>
                </a:ln>
                <a:solidFill>
                  <a:srgbClr val="0096E1"/>
                </a:solidFill>
                <a:latin typeface="Sylfaen" pitchFamily="18" charset="0"/>
                <a:cs typeface="Arial" charset="0"/>
              </a:rPr>
              <a:t>John Dicus, Business Opportunity Specialist</a:t>
            </a:r>
            <a:endParaRPr lang="en-US" sz="2400" b="1" kern="900" dirty="0">
              <a:ln w="3175" cmpd="dbl">
                <a:noFill/>
              </a:ln>
              <a:solidFill>
                <a:srgbClr val="0096E1"/>
              </a:solidFill>
              <a:latin typeface="Sylfaen" pitchFamily="18" charset="0"/>
              <a:cs typeface="Arial" charset="0"/>
            </a:endParaRPr>
          </a:p>
          <a:p>
            <a:pPr>
              <a:spcBef>
                <a:spcPct val="50000"/>
              </a:spcBef>
              <a:defRPr/>
            </a:pPr>
            <a:r>
              <a:rPr lang="en-US" sz="2400" b="1" kern="900" dirty="0">
                <a:ln w="3175" cmpd="dbl">
                  <a:noFill/>
                </a:ln>
                <a:solidFill>
                  <a:srgbClr val="0096E1"/>
                </a:solidFill>
                <a:latin typeface="Sylfaen" pitchFamily="18" charset="0"/>
                <a:cs typeface="Arial" charset="0"/>
                <a:hlinkClick r:id="rId3"/>
              </a:rPr>
              <a:t>www.sba.gov/wa</a:t>
            </a:r>
            <a:r>
              <a:rPr lang="en-US" sz="2400" b="1" kern="900" dirty="0">
                <a:ln w="3175" cmpd="dbl">
                  <a:noFill/>
                </a:ln>
                <a:solidFill>
                  <a:srgbClr val="0096E1"/>
                </a:solidFill>
                <a:latin typeface="Sylfaen" pitchFamily="18" charset="0"/>
                <a:cs typeface="Arial" charset="0"/>
              </a:rPr>
              <a:t>  </a:t>
            </a:r>
          </a:p>
        </p:txBody>
      </p:sp>
      <p:grpSp>
        <p:nvGrpSpPr>
          <p:cNvPr id="2051" name="Group 8"/>
          <p:cNvGrpSpPr>
            <a:grpSpLocks/>
          </p:cNvGrpSpPr>
          <p:nvPr/>
        </p:nvGrpSpPr>
        <p:grpSpPr bwMode="auto">
          <a:xfrm>
            <a:off x="330200" y="909638"/>
            <a:ext cx="8334375" cy="1906587"/>
            <a:chOff x="439057" y="-1529480"/>
            <a:chExt cx="8334829" cy="1908974"/>
          </a:xfrm>
        </p:grpSpPr>
        <p:sp>
          <p:nvSpPr>
            <p:cNvPr id="187398" name="Text Box 6"/>
            <p:cNvSpPr txBox="1">
              <a:spLocks noChangeArrowheads="1"/>
            </p:cNvSpPr>
            <p:nvPr/>
          </p:nvSpPr>
          <p:spPr bwMode="auto">
            <a:xfrm>
              <a:off x="439057" y="-205437"/>
              <a:ext cx="8230048" cy="584931"/>
            </a:xfrm>
            <a:prstGeom prst="rect">
              <a:avLst/>
            </a:prstGeom>
            <a:noFill/>
            <a:ln w="9525">
              <a:noFill/>
              <a:miter lim="800000"/>
              <a:headEnd/>
              <a:tailEnd/>
            </a:ln>
            <a:effectLst/>
          </p:spPr>
          <p:txBody>
            <a:bodyPr>
              <a:spAutoFit/>
            </a:bodyPr>
            <a:lstStyle/>
            <a:p>
              <a:pPr>
                <a:spcBef>
                  <a:spcPct val="50000"/>
                </a:spcBef>
                <a:defRPr/>
              </a:pPr>
              <a:r>
                <a:rPr lang="en-US" sz="3200" dirty="0">
                  <a:solidFill>
                    <a:schemeClr val="tx1">
                      <a:lumMod val="75000"/>
                      <a:lumOff val="25000"/>
                    </a:schemeClr>
                  </a:solidFill>
                  <a:latin typeface="Tw Cen MT Condensed" pitchFamily="34" charset="0"/>
                  <a:cs typeface="Tahoma" pitchFamily="34" charset="0"/>
                </a:rPr>
                <a:t>Spokane Branch Office </a:t>
              </a:r>
            </a:p>
          </p:txBody>
        </p:sp>
        <p:sp>
          <p:nvSpPr>
            <p:cNvPr id="6" name="Text Box 6"/>
            <p:cNvSpPr txBox="1">
              <a:spLocks noChangeArrowheads="1"/>
            </p:cNvSpPr>
            <p:nvPr/>
          </p:nvSpPr>
          <p:spPr bwMode="auto">
            <a:xfrm>
              <a:off x="543838" y="-1529480"/>
              <a:ext cx="8230048" cy="1324043"/>
            </a:xfrm>
            <a:prstGeom prst="rect">
              <a:avLst/>
            </a:prstGeom>
            <a:noFill/>
            <a:ln w="9525">
              <a:noFill/>
              <a:miter lim="800000"/>
              <a:headEnd/>
              <a:tailEnd/>
            </a:ln>
            <a:effectLst/>
          </p:spPr>
          <p:txBody>
            <a:bodyPr>
              <a:spAutoFit/>
            </a:bodyPr>
            <a:lstStyle/>
            <a:p>
              <a:pPr algn="ctr">
                <a:spcBef>
                  <a:spcPct val="50000"/>
                </a:spcBef>
                <a:defRPr/>
              </a:pPr>
              <a:r>
                <a:rPr lang="en-US" sz="3200" b="1" dirty="0">
                  <a:solidFill>
                    <a:schemeClr val="tx1">
                      <a:lumMod val="75000"/>
                      <a:lumOff val="25000"/>
                    </a:schemeClr>
                  </a:solidFill>
                  <a:effectLst>
                    <a:outerShdw blurRad="38100" dist="63500" dir="2700000" algn="tl">
                      <a:srgbClr val="C0C0C0"/>
                    </a:outerShdw>
                  </a:effectLst>
                  <a:latin typeface="Tw Cen MT Condensed" pitchFamily="34" charset="0"/>
                  <a:cs typeface="Tahoma" pitchFamily="34" charset="0"/>
                </a:rPr>
                <a:t>The 3 C’s of the U.S</a:t>
              </a:r>
              <a:r>
                <a:rPr lang="en-US" sz="3200" b="1" dirty="0">
                  <a:solidFill>
                    <a:schemeClr val="tx1">
                      <a:lumMod val="75000"/>
                      <a:lumOff val="25000"/>
                    </a:schemeClr>
                  </a:solidFill>
                  <a:effectLst>
                    <a:outerShdw blurRad="38100" dist="63500" dir="2700000" algn="tl">
                      <a:srgbClr val="C0C0C0"/>
                    </a:outerShdw>
                  </a:effectLst>
                  <a:latin typeface="Tw Cen MT Condensed" pitchFamily="34" charset="0"/>
                  <a:cs typeface="Tahoma" pitchFamily="34" charset="0"/>
                </a:rPr>
                <a:t>. Small Business </a:t>
              </a:r>
              <a:r>
                <a:rPr lang="en-US" sz="3200" b="1" dirty="0">
                  <a:solidFill>
                    <a:schemeClr val="tx1">
                      <a:lumMod val="75000"/>
                      <a:lumOff val="25000"/>
                    </a:schemeClr>
                  </a:solidFill>
                  <a:effectLst>
                    <a:outerShdw blurRad="38100" dist="63500" dir="2700000" algn="tl">
                      <a:srgbClr val="C0C0C0"/>
                    </a:outerShdw>
                  </a:effectLst>
                  <a:latin typeface="Tw Cen MT Condensed" pitchFamily="34" charset="0"/>
                  <a:cs typeface="Tahoma" pitchFamily="34" charset="0"/>
                </a:rPr>
                <a:t>Administration </a:t>
              </a:r>
            </a:p>
            <a:p>
              <a:pPr algn="ctr">
                <a:spcBef>
                  <a:spcPct val="50000"/>
                </a:spcBef>
                <a:defRPr/>
              </a:pPr>
              <a:r>
                <a:rPr lang="en-US" sz="3200" b="1" dirty="0">
                  <a:solidFill>
                    <a:schemeClr val="tx1">
                      <a:lumMod val="75000"/>
                      <a:lumOff val="25000"/>
                    </a:schemeClr>
                  </a:solidFill>
                  <a:effectLst>
                    <a:outerShdw blurRad="38100" dist="63500" dir="2700000" algn="tl">
                      <a:srgbClr val="C0C0C0"/>
                    </a:outerShdw>
                  </a:effectLst>
                  <a:latin typeface="Tw Cen MT Condensed" pitchFamily="34" charset="0"/>
                  <a:cs typeface="Tahoma" pitchFamily="34" charset="0"/>
                </a:rPr>
                <a:t>Capital , Counseling, and Contracting </a:t>
              </a:r>
            </a:p>
          </p:txBody>
        </p:sp>
      </p:grpSp>
    </p:spTree>
  </p:cSld>
  <p:clrMapOvr>
    <a:masterClrMapping/>
  </p:clrMapOvr>
  <p:transition advTm="4688"/>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66" name="Object 2"/>
          <p:cNvGraphicFramePr>
            <a:graphicFrameLocks noGrp="1" noChangeAspect="1"/>
          </p:cNvGraphicFramePr>
          <p:nvPr>
            <p:ph idx="1"/>
          </p:nvPr>
        </p:nvGraphicFramePr>
        <p:xfrm>
          <a:off x="0" y="663575"/>
          <a:ext cx="8885238" cy="5295900"/>
        </p:xfrm>
        <a:graphic>
          <a:graphicData uri="http://schemas.openxmlformats.org/presentationml/2006/ole">
            <mc:AlternateContent xmlns:mc="http://schemas.openxmlformats.org/markup-compatibility/2006">
              <mc:Choice xmlns:v="urn:schemas-microsoft-com:vml" Requires="v">
                <p:oleObj spid="_x0000_s11274" name="Worksheet" r:id="rId5" imgW="7686633" imgH="4981500" progId="Excel.Sheet.8">
                  <p:embed/>
                </p:oleObj>
              </mc:Choice>
              <mc:Fallback>
                <p:oleObj name="Worksheet" r:id="rId5" imgW="7686633" imgH="4981500" progId="Excel.Sheet.8">
                  <p:embed/>
                  <p:pic>
                    <p:nvPicPr>
                      <p:cNvPr id="0" name="Object 2"/>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663575"/>
                        <a:ext cx="8885238" cy="529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2" name="TextBox 21"/>
          <p:cNvSpPr txBox="1"/>
          <p:nvPr/>
        </p:nvSpPr>
        <p:spPr>
          <a:xfrm>
            <a:off x="682625" y="0"/>
            <a:ext cx="8001000" cy="769938"/>
          </a:xfrm>
          <a:prstGeom prst="rect">
            <a:avLst/>
          </a:prstGeom>
          <a:noFill/>
        </p:spPr>
        <p:txBody>
          <a:bodyPr>
            <a:spAutoFit/>
          </a:bodyPr>
          <a:lstStyle/>
          <a:p>
            <a:pPr>
              <a:defRPr/>
            </a:pPr>
            <a:r>
              <a:rPr lang="en-US" sz="4400" b="1" dirty="0">
                <a:solidFill>
                  <a:schemeClr val="tx1">
                    <a:lumMod val="75000"/>
                    <a:lumOff val="25000"/>
                  </a:schemeClr>
                </a:solidFill>
                <a:effectLst>
                  <a:outerShdw blurRad="38100" dist="38100" dir="2700000" algn="tl">
                    <a:srgbClr val="000000">
                      <a:alpha val="43137"/>
                    </a:srgbClr>
                  </a:outerShdw>
                </a:effectLst>
                <a:latin typeface="Tw Cen MT Condensed" pitchFamily="34" charset="0"/>
              </a:rPr>
              <a:t>SBA Loans - National</a:t>
            </a:r>
          </a:p>
        </p:txBody>
      </p:sp>
      <p:grpSp>
        <p:nvGrpSpPr>
          <p:cNvPr id="11268" name="Group 16"/>
          <p:cNvGrpSpPr>
            <a:grpSpLocks/>
          </p:cNvGrpSpPr>
          <p:nvPr/>
        </p:nvGrpSpPr>
        <p:grpSpPr bwMode="auto">
          <a:xfrm>
            <a:off x="7086600" y="990600"/>
            <a:ext cx="2057400" cy="457200"/>
            <a:chOff x="7010400" y="1383268"/>
            <a:chExt cx="2057400" cy="456512"/>
          </a:xfrm>
        </p:grpSpPr>
        <p:cxnSp>
          <p:nvCxnSpPr>
            <p:cNvPr id="11272" name="Straight Arrow Connector 34"/>
            <p:cNvCxnSpPr>
              <a:cxnSpLocks noChangeShapeType="1"/>
              <a:stCxn id="2" idx="1"/>
            </p:cNvCxnSpPr>
            <p:nvPr/>
          </p:nvCxnSpPr>
          <p:spPr bwMode="auto">
            <a:xfrm rot="10800000" flipV="1">
              <a:off x="7010400" y="1567934"/>
              <a:ext cx="457200" cy="271846"/>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2" name="TextBox 36"/>
            <p:cNvSpPr txBox="1">
              <a:spLocks noChangeArrowheads="1"/>
            </p:cNvSpPr>
            <p:nvPr/>
          </p:nvSpPr>
          <p:spPr bwMode="auto">
            <a:xfrm>
              <a:off x="7467600" y="1383268"/>
              <a:ext cx="1600200" cy="369331"/>
            </a:xfrm>
            <a:prstGeom prst="rect">
              <a:avLst/>
            </a:prstGeom>
            <a:noFill/>
            <a:ln w="9525">
              <a:noFill/>
              <a:miter lim="800000"/>
              <a:headEnd/>
              <a:tailEnd/>
            </a:ln>
          </p:spPr>
          <p:txBody>
            <a:bodyPr>
              <a:spAutoFit/>
            </a:bodyPr>
            <a:lstStyle/>
            <a:p>
              <a:pPr>
                <a:defRPr/>
              </a:pPr>
              <a:r>
                <a:rPr lang="en-US" dirty="0">
                  <a:solidFill>
                    <a:schemeClr val="tx1">
                      <a:lumMod val="75000"/>
                      <a:lumOff val="25000"/>
                    </a:schemeClr>
                  </a:solidFill>
                </a:rPr>
                <a:t>100,000 goal</a:t>
              </a:r>
            </a:p>
          </p:txBody>
        </p:sp>
      </p:grpSp>
      <p:pic>
        <p:nvPicPr>
          <p:cNvPr id="18" name="Picture 17"/>
          <p:cNvPicPr>
            <a:picLocks noChangeAspect="1" noChangeArrowheads="1"/>
          </p:cNvPicPr>
          <p:nvPr/>
        </p:nvPicPr>
        <p:blipFill>
          <a:blip r:embed="rId7" cstate="print">
            <a:clrChange>
              <a:clrFrom>
                <a:srgbClr val="BFBFBF"/>
              </a:clrFrom>
              <a:clrTo>
                <a:srgbClr val="BFBFBF">
                  <a:alpha val="0"/>
                </a:srgbClr>
              </a:clrTo>
            </a:clrChange>
            <a:duotone>
              <a:prstClr val="black"/>
              <a:srgbClr val="0096E1">
                <a:tint val="45000"/>
                <a:satMod val="400000"/>
              </a:srgbClr>
            </a:duotone>
            <a:lum/>
          </a:blip>
          <a:srcRect/>
          <a:stretch>
            <a:fillRect/>
          </a:stretch>
        </p:blipFill>
        <p:spPr bwMode="auto">
          <a:xfrm>
            <a:off x="7620000" y="6079890"/>
            <a:ext cx="1231055" cy="549510"/>
          </a:xfrm>
          <a:prstGeom prst="rect">
            <a:avLst/>
          </a:prstGeom>
          <a:noFill/>
          <a:ln w="9525">
            <a:noFill/>
            <a:miter lim="800000"/>
            <a:headEnd/>
            <a:tailEnd/>
          </a:ln>
        </p:spPr>
      </p:pic>
      <p:sp>
        <p:nvSpPr>
          <p:cNvPr id="19" name="Rectangle 2"/>
          <p:cNvSpPr>
            <a:spLocks noChangeArrowheads="1"/>
          </p:cNvSpPr>
          <p:nvPr/>
        </p:nvSpPr>
        <p:spPr bwMode="auto">
          <a:xfrm>
            <a:off x="0" y="0"/>
            <a:ext cx="685800" cy="6858000"/>
          </a:xfrm>
          <a:prstGeom prst="rect">
            <a:avLst/>
          </a:prstGeom>
          <a:solidFill>
            <a:srgbClr val="0096E1"/>
          </a:solidFill>
          <a:ln w="9525">
            <a:noFill/>
            <a:miter lim="800000"/>
            <a:headEnd/>
            <a:tailEnd/>
          </a:ln>
          <a:effectLst/>
        </p:spPr>
        <p:txBody>
          <a:bodyPr wrap="none" anchor="ctr"/>
          <a:lstStyle/>
          <a:p>
            <a:pPr>
              <a:defRPr/>
            </a:pPr>
            <a:endParaRPr lang="en-US" dirty="0">
              <a:effectLst>
                <a:outerShdw blurRad="38100" dist="38100" dir="2700000" algn="tl">
                  <a:srgbClr val="000000">
                    <a:alpha val="43137"/>
                  </a:srgbClr>
                </a:outerShdw>
              </a:effectLst>
            </a:endParaRPr>
          </a:p>
        </p:txBody>
      </p:sp>
      <p:cxnSp>
        <p:nvCxnSpPr>
          <p:cNvPr id="11271" name="Straight Connector 20"/>
          <p:cNvCxnSpPr>
            <a:cxnSpLocks noChangeShapeType="1"/>
          </p:cNvCxnSpPr>
          <p:nvPr/>
        </p:nvCxnSpPr>
        <p:spPr bwMode="auto">
          <a:xfrm>
            <a:off x="1905000" y="1524000"/>
            <a:ext cx="5562600" cy="0"/>
          </a:xfrm>
          <a:prstGeom prst="line">
            <a:avLst/>
          </a:prstGeom>
          <a:noFill/>
          <a:ln w="9525" algn="ctr">
            <a:solidFill>
              <a:srgbClr val="C00000"/>
            </a:solidFill>
            <a:round/>
            <a:headEnd/>
            <a:tailEn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ChangeArrowheads="1"/>
          </p:cNvSpPr>
          <p:nvPr/>
        </p:nvSpPr>
        <p:spPr bwMode="auto">
          <a:xfrm>
            <a:off x="685800" y="762000"/>
            <a:ext cx="4419600" cy="563563"/>
          </a:xfrm>
          <a:prstGeom prst="rect">
            <a:avLst/>
          </a:prstGeom>
          <a:noFill/>
          <a:ln w="9525">
            <a:noFill/>
            <a:miter lim="800000"/>
            <a:headEnd/>
            <a:tailEnd/>
          </a:ln>
        </p:spPr>
        <p:txBody>
          <a:bodyPr anchor="ctr"/>
          <a:lstStyle/>
          <a:p>
            <a:pPr>
              <a:defRPr/>
            </a:pPr>
            <a:r>
              <a:rPr lang="en-US" sz="4400" b="1" dirty="0">
                <a:solidFill>
                  <a:schemeClr val="tx1">
                    <a:lumMod val="75000"/>
                    <a:lumOff val="25000"/>
                  </a:schemeClr>
                </a:solidFill>
                <a:effectLst>
                  <a:outerShdw blurRad="38100" dist="38100" dir="2700000" algn="tl">
                    <a:srgbClr val="000000">
                      <a:alpha val="43137"/>
                    </a:srgbClr>
                  </a:outerShdw>
                </a:effectLst>
                <a:latin typeface="Tw Cen MT Condensed" pitchFamily="34" charset="0"/>
              </a:rPr>
              <a:t>Spokane Total Loans</a:t>
            </a:r>
          </a:p>
        </p:txBody>
      </p:sp>
      <p:pic>
        <p:nvPicPr>
          <p:cNvPr id="4" name="Picture 3"/>
          <p:cNvPicPr>
            <a:picLocks noChangeAspect="1" noChangeArrowheads="1"/>
          </p:cNvPicPr>
          <p:nvPr/>
        </p:nvPicPr>
        <p:blipFill>
          <a:blip r:embed="rId4" cstate="print">
            <a:clrChange>
              <a:clrFrom>
                <a:srgbClr val="BFBFBF"/>
              </a:clrFrom>
              <a:clrTo>
                <a:srgbClr val="BFBFBF">
                  <a:alpha val="0"/>
                </a:srgbClr>
              </a:clrTo>
            </a:clrChange>
            <a:duotone>
              <a:prstClr val="black"/>
              <a:srgbClr val="0096E1">
                <a:tint val="45000"/>
                <a:satMod val="400000"/>
              </a:srgbClr>
            </a:duotone>
            <a:lum/>
          </a:blip>
          <a:srcRect/>
          <a:stretch>
            <a:fillRect/>
          </a:stretch>
        </p:blipFill>
        <p:spPr bwMode="auto">
          <a:xfrm>
            <a:off x="7620000" y="6079890"/>
            <a:ext cx="1231055" cy="549510"/>
          </a:xfrm>
          <a:prstGeom prst="rect">
            <a:avLst/>
          </a:prstGeom>
          <a:noFill/>
          <a:ln w="9525">
            <a:noFill/>
            <a:miter lim="800000"/>
            <a:headEnd/>
            <a:tailEnd/>
          </a:ln>
        </p:spPr>
      </p:pic>
      <p:sp>
        <p:nvSpPr>
          <p:cNvPr id="5" name="Rectangle 2"/>
          <p:cNvSpPr>
            <a:spLocks noChangeArrowheads="1"/>
          </p:cNvSpPr>
          <p:nvPr/>
        </p:nvSpPr>
        <p:spPr bwMode="auto">
          <a:xfrm>
            <a:off x="0" y="0"/>
            <a:ext cx="685800" cy="6858000"/>
          </a:xfrm>
          <a:prstGeom prst="rect">
            <a:avLst/>
          </a:prstGeom>
          <a:solidFill>
            <a:srgbClr val="0096E1"/>
          </a:solidFill>
          <a:ln w="9525">
            <a:noFill/>
            <a:miter lim="800000"/>
            <a:headEnd/>
            <a:tailEnd/>
          </a:ln>
          <a:effectLst/>
        </p:spPr>
        <p:txBody>
          <a:bodyPr wrap="none" anchor="ctr"/>
          <a:lstStyle/>
          <a:p>
            <a:pPr>
              <a:defRPr/>
            </a:pPr>
            <a:endParaRPr lang="en-US" dirty="0">
              <a:effectLst>
                <a:outerShdw blurRad="38100" dist="38100" dir="2700000" algn="tl">
                  <a:srgbClr val="000000">
                    <a:alpha val="43137"/>
                  </a:srgbClr>
                </a:outerShdw>
              </a:effectLst>
            </a:endParaRPr>
          </a:p>
        </p:txBody>
      </p:sp>
      <p:graphicFrame>
        <p:nvGraphicFramePr>
          <p:cNvPr id="12293" name="Object 2"/>
          <p:cNvGraphicFramePr>
            <a:graphicFrameLocks noGrp="1" noChangeAspect="1"/>
          </p:cNvGraphicFramePr>
          <p:nvPr>
            <p:ph type="chart" idx="1"/>
          </p:nvPr>
        </p:nvGraphicFramePr>
        <p:xfrm>
          <a:off x="1427163" y="1471613"/>
          <a:ext cx="6896100" cy="4225925"/>
        </p:xfrm>
        <a:graphic>
          <a:graphicData uri="http://schemas.openxmlformats.org/presentationml/2006/ole">
            <mc:AlternateContent xmlns:mc="http://schemas.openxmlformats.org/markup-compatibility/2006">
              <mc:Choice xmlns:v="urn:schemas-microsoft-com:vml" Requires="v">
                <p:oleObj spid="_x0000_s12294" name="Worksheet" r:id="rId6" imgW="7353289" imgH="4505220" progId="Excel.Sheet.8">
                  <p:embed/>
                </p:oleObj>
              </mc:Choice>
              <mc:Fallback>
                <p:oleObj name="Worksheet" r:id="rId6" imgW="7353289" imgH="4505220" progId="Excel.Sheet.8">
                  <p:embed/>
                  <p:pic>
                    <p:nvPicPr>
                      <p:cNvPr id="0" name="Object 2"/>
                      <p:cNvPicPr>
                        <a:picLocks noGrp="1"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27163" y="1471613"/>
                        <a:ext cx="6896100" cy="422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ChangeArrowheads="1"/>
          </p:cNvSpPr>
          <p:nvPr/>
        </p:nvSpPr>
        <p:spPr bwMode="auto">
          <a:xfrm>
            <a:off x="762000" y="263525"/>
            <a:ext cx="7924800" cy="661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tabLst>
                <a:tab pos="57150" algn="l"/>
                <a:tab pos="800100" algn="l"/>
                <a:tab pos="4533900" algn="r"/>
                <a:tab pos="5600700" algn="r"/>
              </a:tabLst>
              <a:defRPr>
                <a:solidFill>
                  <a:schemeClr val="tx1"/>
                </a:solidFill>
                <a:latin typeface="Arial" pitchFamily="34" charset="0"/>
                <a:cs typeface="Arial" pitchFamily="34" charset="0"/>
              </a:defRPr>
            </a:lvl1pPr>
            <a:lvl2pPr marL="742950" indent="-285750" eaLnBrk="0" hangingPunct="0">
              <a:tabLst>
                <a:tab pos="57150" algn="l"/>
                <a:tab pos="800100" algn="l"/>
                <a:tab pos="4533900" algn="r"/>
                <a:tab pos="5600700" algn="r"/>
              </a:tabLst>
              <a:defRPr>
                <a:solidFill>
                  <a:schemeClr val="tx1"/>
                </a:solidFill>
                <a:latin typeface="Arial" pitchFamily="34" charset="0"/>
                <a:cs typeface="Arial" pitchFamily="34" charset="0"/>
              </a:defRPr>
            </a:lvl2pPr>
            <a:lvl3pPr marL="1143000" indent="-228600" eaLnBrk="0" hangingPunct="0">
              <a:tabLst>
                <a:tab pos="57150" algn="l"/>
                <a:tab pos="800100" algn="l"/>
                <a:tab pos="4533900" algn="r"/>
                <a:tab pos="5600700" algn="r"/>
              </a:tabLst>
              <a:defRPr>
                <a:solidFill>
                  <a:schemeClr val="tx1"/>
                </a:solidFill>
                <a:latin typeface="Arial" pitchFamily="34" charset="0"/>
                <a:cs typeface="Arial" pitchFamily="34" charset="0"/>
              </a:defRPr>
            </a:lvl3pPr>
            <a:lvl4pPr marL="1600200" indent="-228600" eaLnBrk="0" hangingPunct="0">
              <a:tabLst>
                <a:tab pos="57150" algn="l"/>
                <a:tab pos="800100" algn="l"/>
                <a:tab pos="4533900" algn="r"/>
                <a:tab pos="5600700" algn="r"/>
              </a:tabLst>
              <a:defRPr>
                <a:solidFill>
                  <a:schemeClr val="tx1"/>
                </a:solidFill>
                <a:latin typeface="Arial" pitchFamily="34" charset="0"/>
                <a:cs typeface="Arial" pitchFamily="34" charset="0"/>
              </a:defRPr>
            </a:lvl4pPr>
            <a:lvl5pPr marL="2057400" indent="-228600" eaLnBrk="0" hangingPunct="0">
              <a:tabLst>
                <a:tab pos="57150" algn="l"/>
                <a:tab pos="800100" algn="l"/>
                <a:tab pos="4533900" algn="r"/>
                <a:tab pos="5600700" algn="r"/>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57150" algn="l"/>
                <a:tab pos="800100" algn="l"/>
                <a:tab pos="4533900" algn="r"/>
                <a:tab pos="5600700" algn="r"/>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57150" algn="l"/>
                <a:tab pos="800100" algn="l"/>
                <a:tab pos="4533900" algn="r"/>
                <a:tab pos="5600700" algn="r"/>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57150" algn="l"/>
                <a:tab pos="800100" algn="l"/>
                <a:tab pos="4533900" algn="r"/>
                <a:tab pos="5600700" algn="r"/>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57150" algn="l"/>
                <a:tab pos="800100" algn="l"/>
                <a:tab pos="4533900" algn="r"/>
                <a:tab pos="5600700" algn="r"/>
              </a:tabLst>
              <a:defRPr>
                <a:solidFill>
                  <a:schemeClr val="tx1"/>
                </a:solidFill>
                <a:latin typeface="Arial" pitchFamily="34" charset="0"/>
                <a:cs typeface="Arial" pitchFamily="34" charset="0"/>
              </a:defRPr>
            </a:lvl9pPr>
          </a:lstStyle>
          <a:p>
            <a:pPr eaLnBrk="1" hangingPunct="1"/>
            <a:r>
              <a:rPr lang="en-US" altLang="en-US" sz="2000" b="1" i="1">
                <a:solidFill>
                  <a:srgbClr val="000080"/>
                </a:solidFill>
                <a:latin typeface="Times New Roman" pitchFamily="18" charset="0"/>
                <a:cs typeface="Times New Roman" pitchFamily="18" charset="0"/>
              </a:rPr>
              <a:t>Seattle/Spokane NAICS Rankings            TOP  25	</a:t>
            </a:r>
            <a:endParaRPr lang="en-US" altLang="en-US" sz="600"/>
          </a:p>
          <a:p>
            <a:endParaRPr lang="en-US" altLang="en-US" sz="600"/>
          </a:p>
          <a:p>
            <a:r>
              <a:rPr lang="en-US" altLang="en-US" sz="1100" b="1" i="1">
                <a:solidFill>
                  <a:srgbClr val="000080"/>
                </a:solidFill>
                <a:latin typeface="Times New Roman" pitchFamily="18" charset="0"/>
                <a:cs typeface="Times New Roman" pitchFamily="18" charset="0"/>
              </a:rPr>
              <a:t>NAICS Code</a:t>
            </a:r>
            <a:r>
              <a:rPr lang="en-US" altLang="en-US" sz="1200">
                <a:cs typeface="Times New Roman" pitchFamily="18" charset="0"/>
              </a:rPr>
              <a:t>	</a:t>
            </a:r>
            <a:r>
              <a:rPr lang="en-US" altLang="en-US" sz="1100" b="1" i="1">
                <a:solidFill>
                  <a:srgbClr val="000080"/>
                </a:solidFill>
                <a:latin typeface="Times New Roman" pitchFamily="18" charset="0"/>
                <a:cs typeface="Times New Roman" pitchFamily="18" charset="0"/>
              </a:rPr>
              <a:t>NAICS Description</a:t>
            </a:r>
            <a:r>
              <a:rPr lang="en-US" altLang="en-US" sz="1200">
                <a:cs typeface="Times New Roman" pitchFamily="18" charset="0"/>
              </a:rPr>
              <a:t>	</a:t>
            </a:r>
            <a:r>
              <a:rPr lang="en-US" altLang="en-US" sz="1100" b="1" i="1">
                <a:solidFill>
                  <a:srgbClr val="000080"/>
                </a:solidFill>
                <a:latin typeface="Times New Roman" pitchFamily="18" charset="0"/>
                <a:cs typeface="Times New Roman" pitchFamily="18" charset="0"/>
              </a:rPr>
              <a:t>Count of NAICS Loans</a:t>
            </a:r>
            <a:r>
              <a:rPr lang="en-US" altLang="en-US" sz="1200">
                <a:cs typeface="Times New Roman" pitchFamily="18" charset="0"/>
              </a:rPr>
              <a:t>	</a:t>
            </a:r>
            <a:r>
              <a:rPr lang="en-US" altLang="en-US" sz="1100" b="1" i="1">
                <a:solidFill>
                  <a:srgbClr val="000080"/>
                </a:solidFill>
                <a:latin typeface="Times New Roman" pitchFamily="18" charset="0"/>
                <a:cs typeface="Times New Roman" pitchFamily="18" charset="0"/>
              </a:rPr>
              <a:t>Sum Of NAICS Loans</a:t>
            </a:r>
            <a:endParaRPr lang="en-US" altLang="en-US" sz="600"/>
          </a:p>
          <a:p>
            <a:r>
              <a:rPr lang="en-US" altLang="en-US" sz="800">
                <a:solidFill>
                  <a:srgbClr val="000000"/>
                </a:solidFill>
                <a:cs typeface="Times New Roman" pitchFamily="18" charset="0"/>
              </a:rPr>
              <a:t>722110</a:t>
            </a:r>
            <a:r>
              <a:rPr lang="en-US" altLang="en-US" sz="1200">
                <a:cs typeface="Times New Roman" pitchFamily="18" charset="0"/>
              </a:rPr>
              <a:t>	</a:t>
            </a:r>
            <a:r>
              <a:rPr lang="en-US" altLang="en-US" sz="800">
                <a:solidFill>
                  <a:srgbClr val="000000"/>
                </a:solidFill>
                <a:cs typeface="Times New Roman" pitchFamily="18" charset="0"/>
              </a:rPr>
              <a:t>Full-Service Restaurants</a:t>
            </a:r>
            <a:r>
              <a:rPr lang="en-US" altLang="en-US" sz="1200">
                <a:cs typeface="Times New Roman" pitchFamily="18" charset="0"/>
              </a:rPr>
              <a:t>	</a:t>
            </a:r>
            <a:r>
              <a:rPr lang="en-US" altLang="en-US" sz="800">
                <a:solidFill>
                  <a:srgbClr val="000000"/>
                </a:solidFill>
                <a:cs typeface="Times New Roman" pitchFamily="18" charset="0"/>
              </a:rPr>
              <a:t>94</a:t>
            </a:r>
            <a:r>
              <a:rPr lang="en-US" altLang="en-US" sz="1200">
                <a:cs typeface="Times New Roman" pitchFamily="18" charset="0"/>
              </a:rPr>
              <a:t>	</a:t>
            </a:r>
            <a:r>
              <a:rPr lang="en-US" altLang="en-US" sz="800">
                <a:solidFill>
                  <a:srgbClr val="000000"/>
                </a:solidFill>
                <a:cs typeface="Times New Roman" pitchFamily="18" charset="0"/>
              </a:rPr>
              <a:t>$38,396,600</a:t>
            </a:r>
            <a:endParaRPr lang="en-US" altLang="en-US" sz="600"/>
          </a:p>
          <a:p>
            <a:r>
              <a:rPr lang="en-US" altLang="en-US" sz="800">
                <a:solidFill>
                  <a:srgbClr val="000000"/>
                </a:solidFill>
                <a:cs typeface="Times New Roman" pitchFamily="18" charset="0"/>
              </a:rPr>
              <a:t>447110</a:t>
            </a:r>
            <a:r>
              <a:rPr lang="en-US" altLang="en-US" sz="1200">
                <a:cs typeface="Times New Roman" pitchFamily="18" charset="0"/>
              </a:rPr>
              <a:t>	</a:t>
            </a:r>
            <a:r>
              <a:rPr lang="en-US" altLang="en-US" sz="800">
                <a:solidFill>
                  <a:srgbClr val="000000"/>
                </a:solidFill>
                <a:cs typeface="Times New Roman" pitchFamily="18" charset="0"/>
              </a:rPr>
              <a:t>Gasoline Stations with Convenience Stores</a:t>
            </a:r>
            <a:r>
              <a:rPr lang="en-US" altLang="en-US" sz="1200">
                <a:cs typeface="Times New Roman" pitchFamily="18" charset="0"/>
              </a:rPr>
              <a:t>	</a:t>
            </a:r>
            <a:r>
              <a:rPr lang="en-US" altLang="en-US" sz="800">
                <a:solidFill>
                  <a:srgbClr val="000000"/>
                </a:solidFill>
                <a:cs typeface="Times New Roman" pitchFamily="18" charset="0"/>
              </a:rPr>
              <a:t>60</a:t>
            </a:r>
            <a:r>
              <a:rPr lang="en-US" altLang="en-US" sz="1200">
                <a:cs typeface="Times New Roman" pitchFamily="18" charset="0"/>
              </a:rPr>
              <a:t>	</a:t>
            </a:r>
            <a:r>
              <a:rPr lang="en-US" altLang="en-US" sz="800">
                <a:solidFill>
                  <a:srgbClr val="000000"/>
                </a:solidFill>
                <a:cs typeface="Times New Roman" pitchFamily="18" charset="0"/>
              </a:rPr>
              <a:t>$62,622,000</a:t>
            </a:r>
            <a:endParaRPr lang="en-US" altLang="en-US" sz="600"/>
          </a:p>
          <a:p>
            <a:r>
              <a:rPr lang="en-US" altLang="en-US" sz="800">
                <a:solidFill>
                  <a:srgbClr val="000000"/>
                </a:solidFill>
                <a:cs typeface="Times New Roman" pitchFamily="18" charset="0"/>
              </a:rPr>
              <a:t>721110</a:t>
            </a:r>
            <a:r>
              <a:rPr lang="en-US" altLang="en-US" sz="1200">
                <a:cs typeface="Times New Roman" pitchFamily="18" charset="0"/>
              </a:rPr>
              <a:t>	</a:t>
            </a:r>
            <a:r>
              <a:rPr lang="en-US" altLang="en-US" sz="800">
                <a:solidFill>
                  <a:srgbClr val="000000"/>
                </a:solidFill>
                <a:cs typeface="Times New Roman" pitchFamily="18" charset="0"/>
              </a:rPr>
              <a:t>Hotels (except Casino Hotels) and Motels</a:t>
            </a:r>
            <a:r>
              <a:rPr lang="en-US" altLang="en-US" sz="1200">
                <a:cs typeface="Times New Roman" pitchFamily="18" charset="0"/>
              </a:rPr>
              <a:t>	</a:t>
            </a:r>
            <a:r>
              <a:rPr lang="en-US" altLang="en-US" sz="800">
                <a:solidFill>
                  <a:srgbClr val="000000"/>
                </a:solidFill>
                <a:cs typeface="Times New Roman" pitchFamily="18" charset="0"/>
              </a:rPr>
              <a:t>59</a:t>
            </a:r>
            <a:r>
              <a:rPr lang="en-US" altLang="en-US" sz="1200">
                <a:cs typeface="Times New Roman" pitchFamily="18" charset="0"/>
              </a:rPr>
              <a:t>	</a:t>
            </a:r>
            <a:r>
              <a:rPr lang="en-US" altLang="en-US" sz="800">
                <a:solidFill>
                  <a:srgbClr val="000000"/>
                </a:solidFill>
                <a:cs typeface="Times New Roman" pitchFamily="18" charset="0"/>
              </a:rPr>
              <a:t>$117,964,000</a:t>
            </a:r>
            <a:endParaRPr lang="en-US" altLang="en-US" sz="600"/>
          </a:p>
          <a:p>
            <a:r>
              <a:rPr lang="en-US" altLang="en-US" sz="800">
                <a:solidFill>
                  <a:srgbClr val="000000"/>
                </a:solidFill>
                <a:cs typeface="Times New Roman" pitchFamily="18" charset="0"/>
              </a:rPr>
              <a:t>621210</a:t>
            </a:r>
            <a:r>
              <a:rPr lang="en-US" altLang="en-US" sz="1200">
                <a:cs typeface="Times New Roman" pitchFamily="18" charset="0"/>
              </a:rPr>
              <a:t>	</a:t>
            </a:r>
            <a:r>
              <a:rPr lang="en-US" altLang="en-US" sz="800">
                <a:solidFill>
                  <a:srgbClr val="000000"/>
                </a:solidFill>
                <a:cs typeface="Times New Roman" pitchFamily="18" charset="0"/>
              </a:rPr>
              <a:t>Offices of Dentists</a:t>
            </a:r>
            <a:r>
              <a:rPr lang="en-US" altLang="en-US" sz="1200">
                <a:cs typeface="Times New Roman" pitchFamily="18" charset="0"/>
              </a:rPr>
              <a:t>	</a:t>
            </a:r>
            <a:r>
              <a:rPr lang="en-US" altLang="en-US" sz="800">
                <a:solidFill>
                  <a:srgbClr val="000000"/>
                </a:solidFill>
                <a:cs typeface="Times New Roman" pitchFamily="18" charset="0"/>
              </a:rPr>
              <a:t>51</a:t>
            </a:r>
            <a:r>
              <a:rPr lang="en-US" altLang="en-US" sz="1200">
                <a:cs typeface="Times New Roman" pitchFamily="18" charset="0"/>
              </a:rPr>
              <a:t>	</a:t>
            </a:r>
            <a:r>
              <a:rPr lang="en-US" altLang="en-US" sz="800">
                <a:solidFill>
                  <a:srgbClr val="000000"/>
                </a:solidFill>
                <a:cs typeface="Times New Roman" pitchFamily="18" charset="0"/>
              </a:rPr>
              <a:t>$33,078,800</a:t>
            </a:r>
            <a:endParaRPr lang="en-US" altLang="en-US" sz="600"/>
          </a:p>
          <a:p>
            <a:r>
              <a:rPr lang="en-US" altLang="en-US" sz="800">
                <a:solidFill>
                  <a:srgbClr val="000000"/>
                </a:solidFill>
                <a:cs typeface="Times New Roman" pitchFamily="18" charset="0"/>
              </a:rPr>
              <a:t>722211</a:t>
            </a:r>
            <a:r>
              <a:rPr lang="en-US" altLang="en-US" sz="1200">
                <a:cs typeface="Times New Roman" pitchFamily="18" charset="0"/>
              </a:rPr>
              <a:t>	</a:t>
            </a:r>
            <a:r>
              <a:rPr lang="en-US" altLang="en-US" sz="800">
                <a:solidFill>
                  <a:srgbClr val="000000"/>
                </a:solidFill>
                <a:cs typeface="Times New Roman" pitchFamily="18" charset="0"/>
              </a:rPr>
              <a:t>Limited-Service Restaurants</a:t>
            </a:r>
            <a:r>
              <a:rPr lang="en-US" altLang="en-US" sz="1200">
                <a:cs typeface="Times New Roman" pitchFamily="18" charset="0"/>
              </a:rPr>
              <a:t>	</a:t>
            </a:r>
            <a:r>
              <a:rPr lang="en-US" altLang="en-US" sz="800">
                <a:solidFill>
                  <a:srgbClr val="000000"/>
                </a:solidFill>
                <a:cs typeface="Times New Roman" pitchFamily="18" charset="0"/>
              </a:rPr>
              <a:t>46</a:t>
            </a:r>
            <a:r>
              <a:rPr lang="en-US" altLang="en-US" sz="1200">
                <a:cs typeface="Times New Roman" pitchFamily="18" charset="0"/>
              </a:rPr>
              <a:t>	</a:t>
            </a:r>
            <a:r>
              <a:rPr lang="en-US" altLang="en-US" sz="800">
                <a:solidFill>
                  <a:srgbClr val="000000"/>
                </a:solidFill>
                <a:cs typeface="Times New Roman" pitchFamily="18" charset="0"/>
              </a:rPr>
              <a:t>$11,070,200</a:t>
            </a:r>
            <a:endParaRPr lang="en-US" altLang="en-US" sz="600"/>
          </a:p>
          <a:p>
            <a:r>
              <a:rPr lang="en-US" altLang="en-US" sz="800">
                <a:solidFill>
                  <a:srgbClr val="000000"/>
                </a:solidFill>
                <a:cs typeface="Times New Roman" pitchFamily="18" charset="0"/>
              </a:rPr>
              <a:t>621111</a:t>
            </a:r>
            <a:r>
              <a:rPr lang="en-US" altLang="en-US" sz="1200">
                <a:cs typeface="Times New Roman" pitchFamily="18" charset="0"/>
              </a:rPr>
              <a:t>	</a:t>
            </a:r>
            <a:r>
              <a:rPr lang="en-US" altLang="en-US" sz="800">
                <a:solidFill>
                  <a:srgbClr val="000000"/>
                </a:solidFill>
                <a:cs typeface="Times New Roman" pitchFamily="18" charset="0"/>
              </a:rPr>
              <a:t>Offices of Physicians (except Mental Health Specialists)</a:t>
            </a:r>
            <a:r>
              <a:rPr lang="en-US" altLang="en-US" sz="1200">
                <a:cs typeface="Times New Roman" pitchFamily="18" charset="0"/>
              </a:rPr>
              <a:t>	</a:t>
            </a:r>
            <a:r>
              <a:rPr lang="en-US" altLang="en-US" sz="800">
                <a:solidFill>
                  <a:srgbClr val="000000"/>
                </a:solidFill>
                <a:cs typeface="Times New Roman" pitchFamily="18" charset="0"/>
              </a:rPr>
              <a:t>38</a:t>
            </a:r>
            <a:r>
              <a:rPr lang="en-US" altLang="en-US" sz="1200">
                <a:cs typeface="Times New Roman" pitchFamily="18" charset="0"/>
              </a:rPr>
              <a:t>	</a:t>
            </a:r>
            <a:r>
              <a:rPr lang="en-US" altLang="en-US" sz="800">
                <a:solidFill>
                  <a:srgbClr val="000000"/>
                </a:solidFill>
                <a:cs typeface="Times New Roman" pitchFamily="18" charset="0"/>
              </a:rPr>
              <a:t>$23,091,300</a:t>
            </a:r>
            <a:endParaRPr lang="en-US" altLang="en-US" sz="600"/>
          </a:p>
          <a:p>
            <a:r>
              <a:rPr lang="en-US" altLang="en-US" sz="800">
                <a:solidFill>
                  <a:srgbClr val="000000"/>
                </a:solidFill>
                <a:cs typeface="Times New Roman" pitchFamily="18" charset="0"/>
              </a:rPr>
              <a:t>621310</a:t>
            </a:r>
            <a:r>
              <a:rPr lang="en-US" altLang="en-US" sz="1200">
                <a:cs typeface="Times New Roman" pitchFamily="18" charset="0"/>
              </a:rPr>
              <a:t>	</a:t>
            </a:r>
            <a:r>
              <a:rPr lang="en-US" altLang="en-US" sz="800">
                <a:solidFill>
                  <a:srgbClr val="000000"/>
                </a:solidFill>
                <a:cs typeface="Times New Roman" pitchFamily="18" charset="0"/>
              </a:rPr>
              <a:t>Offices of Chiropractors</a:t>
            </a:r>
            <a:r>
              <a:rPr lang="en-US" altLang="en-US" sz="1200">
                <a:cs typeface="Times New Roman" pitchFamily="18" charset="0"/>
              </a:rPr>
              <a:t>	</a:t>
            </a:r>
            <a:r>
              <a:rPr lang="en-US" altLang="en-US" sz="800">
                <a:solidFill>
                  <a:srgbClr val="000000"/>
                </a:solidFill>
                <a:cs typeface="Times New Roman" pitchFamily="18" charset="0"/>
              </a:rPr>
              <a:t>31</a:t>
            </a:r>
            <a:r>
              <a:rPr lang="en-US" altLang="en-US" sz="1200">
                <a:cs typeface="Times New Roman" pitchFamily="18" charset="0"/>
              </a:rPr>
              <a:t>	</a:t>
            </a:r>
            <a:r>
              <a:rPr lang="en-US" altLang="en-US" sz="800">
                <a:solidFill>
                  <a:srgbClr val="000000"/>
                </a:solidFill>
                <a:cs typeface="Times New Roman" pitchFamily="18" charset="0"/>
              </a:rPr>
              <a:t>$7,465,800</a:t>
            </a:r>
            <a:endParaRPr lang="en-US" altLang="en-US" sz="600"/>
          </a:p>
          <a:p>
            <a:r>
              <a:rPr lang="en-US" altLang="en-US" sz="800">
                <a:solidFill>
                  <a:srgbClr val="000000"/>
                </a:solidFill>
                <a:cs typeface="Times New Roman" pitchFamily="18" charset="0"/>
              </a:rPr>
              <a:t>445110</a:t>
            </a:r>
            <a:r>
              <a:rPr lang="en-US" altLang="en-US" sz="1200">
                <a:cs typeface="Times New Roman" pitchFamily="18" charset="0"/>
              </a:rPr>
              <a:t>	</a:t>
            </a:r>
            <a:r>
              <a:rPr lang="en-US" altLang="en-US" sz="800">
                <a:solidFill>
                  <a:srgbClr val="000000"/>
                </a:solidFill>
                <a:cs typeface="Times New Roman" pitchFamily="18" charset="0"/>
              </a:rPr>
              <a:t>Supermarkets and Other Grocery (except Convenience) Stores</a:t>
            </a:r>
            <a:r>
              <a:rPr lang="en-US" altLang="en-US" sz="1200">
                <a:cs typeface="Times New Roman" pitchFamily="18" charset="0"/>
              </a:rPr>
              <a:t>	</a:t>
            </a:r>
            <a:r>
              <a:rPr lang="en-US" altLang="en-US" sz="800">
                <a:solidFill>
                  <a:srgbClr val="000000"/>
                </a:solidFill>
                <a:cs typeface="Times New Roman" pitchFamily="18" charset="0"/>
              </a:rPr>
              <a:t>28</a:t>
            </a:r>
            <a:r>
              <a:rPr lang="en-US" altLang="en-US" sz="1200">
                <a:cs typeface="Times New Roman" pitchFamily="18" charset="0"/>
              </a:rPr>
              <a:t>	</a:t>
            </a:r>
            <a:r>
              <a:rPr lang="en-US" altLang="en-US" sz="800">
                <a:solidFill>
                  <a:srgbClr val="000000"/>
                </a:solidFill>
                <a:cs typeface="Times New Roman" pitchFamily="18" charset="0"/>
              </a:rPr>
              <a:t>$24,831,000</a:t>
            </a:r>
            <a:endParaRPr lang="en-US" altLang="en-US" sz="600"/>
          </a:p>
          <a:p>
            <a:r>
              <a:rPr lang="en-US" altLang="en-US" sz="800">
                <a:solidFill>
                  <a:srgbClr val="000000"/>
                </a:solidFill>
                <a:cs typeface="Times New Roman" pitchFamily="18" charset="0"/>
              </a:rPr>
              <a:t>238990</a:t>
            </a:r>
            <a:r>
              <a:rPr lang="en-US" altLang="en-US" sz="1200">
                <a:cs typeface="Times New Roman" pitchFamily="18" charset="0"/>
              </a:rPr>
              <a:t>	</a:t>
            </a:r>
            <a:r>
              <a:rPr lang="en-US" altLang="en-US" sz="800">
                <a:solidFill>
                  <a:srgbClr val="000000"/>
                </a:solidFill>
                <a:cs typeface="Times New Roman" pitchFamily="18" charset="0"/>
              </a:rPr>
              <a:t>All Other Specialty Trade Contractors</a:t>
            </a:r>
            <a:r>
              <a:rPr lang="en-US" altLang="en-US" sz="1200">
                <a:cs typeface="Times New Roman" pitchFamily="18" charset="0"/>
              </a:rPr>
              <a:t>	</a:t>
            </a:r>
            <a:r>
              <a:rPr lang="en-US" altLang="en-US" sz="800">
                <a:solidFill>
                  <a:srgbClr val="000000"/>
                </a:solidFill>
                <a:cs typeface="Times New Roman" pitchFamily="18" charset="0"/>
              </a:rPr>
              <a:t>27</a:t>
            </a:r>
            <a:r>
              <a:rPr lang="en-US" altLang="en-US" sz="1200">
                <a:cs typeface="Times New Roman" pitchFamily="18" charset="0"/>
              </a:rPr>
              <a:t>	</a:t>
            </a:r>
            <a:r>
              <a:rPr lang="en-US" altLang="en-US" sz="800">
                <a:solidFill>
                  <a:srgbClr val="000000"/>
                </a:solidFill>
                <a:cs typeface="Times New Roman" pitchFamily="18" charset="0"/>
              </a:rPr>
              <a:t>$5,405,900</a:t>
            </a:r>
            <a:endParaRPr lang="en-US" altLang="en-US" sz="600"/>
          </a:p>
          <a:p>
            <a:r>
              <a:rPr lang="en-US" altLang="en-US" sz="800">
                <a:solidFill>
                  <a:srgbClr val="000000"/>
                </a:solidFill>
                <a:cs typeface="Times New Roman" pitchFamily="18" charset="0"/>
              </a:rPr>
              <a:t>541940</a:t>
            </a:r>
            <a:r>
              <a:rPr lang="en-US" altLang="en-US" sz="1200">
                <a:cs typeface="Times New Roman" pitchFamily="18" charset="0"/>
              </a:rPr>
              <a:t>	</a:t>
            </a:r>
            <a:r>
              <a:rPr lang="en-US" altLang="en-US" sz="800">
                <a:solidFill>
                  <a:srgbClr val="000000"/>
                </a:solidFill>
                <a:cs typeface="Times New Roman" pitchFamily="18" charset="0"/>
              </a:rPr>
              <a:t>Veterinary Services</a:t>
            </a:r>
            <a:r>
              <a:rPr lang="en-US" altLang="en-US" sz="1200">
                <a:cs typeface="Times New Roman" pitchFamily="18" charset="0"/>
              </a:rPr>
              <a:t>	</a:t>
            </a:r>
            <a:r>
              <a:rPr lang="en-US" altLang="en-US" sz="800">
                <a:solidFill>
                  <a:srgbClr val="000000"/>
                </a:solidFill>
                <a:cs typeface="Times New Roman" pitchFamily="18" charset="0"/>
              </a:rPr>
              <a:t>25</a:t>
            </a:r>
            <a:r>
              <a:rPr lang="en-US" altLang="en-US" sz="1200">
                <a:cs typeface="Times New Roman" pitchFamily="18" charset="0"/>
              </a:rPr>
              <a:t>	</a:t>
            </a:r>
            <a:r>
              <a:rPr lang="en-US" altLang="en-US" sz="800">
                <a:solidFill>
                  <a:srgbClr val="000000"/>
                </a:solidFill>
                <a:cs typeface="Times New Roman" pitchFamily="18" charset="0"/>
              </a:rPr>
              <a:t>$10,611,100</a:t>
            </a:r>
            <a:endParaRPr lang="en-US" altLang="en-US" sz="600"/>
          </a:p>
          <a:p>
            <a:r>
              <a:rPr lang="en-US" altLang="en-US" sz="800">
                <a:solidFill>
                  <a:srgbClr val="000000"/>
                </a:solidFill>
                <a:cs typeface="Times New Roman" pitchFamily="18" charset="0"/>
              </a:rPr>
              <a:t>238910</a:t>
            </a:r>
            <a:r>
              <a:rPr lang="en-US" altLang="en-US" sz="1200">
                <a:cs typeface="Times New Roman" pitchFamily="18" charset="0"/>
              </a:rPr>
              <a:t>	</a:t>
            </a:r>
            <a:r>
              <a:rPr lang="en-US" altLang="en-US" sz="800">
                <a:solidFill>
                  <a:srgbClr val="000000"/>
                </a:solidFill>
                <a:cs typeface="Times New Roman" pitchFamily="18" charset="0"/>
              </a:rPr>
              <a:t>Site Preparation Contractors</a:t>
            </a:r>
            <a:r>
              <a:rPr lang="en-US" altLang="en-US" sz="1200">
                <a:cs typeface="Times New Roman" pitchFamily="18" charset="0"/>
              </a:rPr>
              <a:t>	</a:t>
            </a:r>
            <a:r>
              <a:rPr lang="en-US" altLang="en-US" sz="800">
                <a:solidFill>
                  <a:srgbClr val="000000"/>
                </a:solidFill>
                <a:cs typeface="Times New Roman" pitchFamily="18" charset="0"/>
              </a:rPr>
              <a:t>23</a:t>
            </a:r>
            <a:r>
              <a:rPr lang="en-US" altLang="en-US" sz="1200">
                <a:cs typeface="Times New Roman" pitchFamily="18" charset="0"/>
              </a:rPr>
              <a:t>	</a:t>
            </a:r>
            <a:r>
              <a:rPr lang="en-US" altLang="en-US" sz="800">
                <a:solidFill>
                  <a:srgbClr val="000000"/>
                </a:solidFill>
                <a:cs typeface="Times New Roman" pitchFamily="18" charset="0"/>
              </a:rPr>
              <a:t>$5,711,700</a:t>
            </a:r>
            <a:endParaRPr lang="en-US" altLang="en-US" sz="600"/>
          </a:p>
          <a:p>
            <a:r>
              <a:rPr lang="en-US" altLang="en-US" sz="800">
                <a:solidFill>
                  <a:srgbClr val="000000"/>
                </a:solidFill>
                <a:cs typeface="Times New Roman" pitchFamily="18" charset="0"/>
              </a:rPr>
              <a:t>445120</a:t>
            </a:r>
            <a:r>
              <a:rPr lang="en-US" altLang="en-US" sz="1200">
                <a:cs typeface="Times New Roman" pitchFamily="18" charset="0"/>
              </a:rPr>
              <a:t>	</a:t>
            </a:r>
            <a:r>
              <a:rPr lang="en-US" altLang="en-US" sz="800">
                <a:solidFill>
                  <a:srgbClr val="000000"/>
                </a:solidFill>
                <a:cs typeface="Times New Roman" pitchFamily="18" charset="0"/>
              </a:rPr>
              <a:t>Convenience Stores</a:t>
            </a:r>
            <a:r>
              <a:rPr lang="en-US" altLang="en-US" sz="1200">
                <a:cs typeface="Times New Roman" pitchFamily="18" charset="0"/>
              </a:rPr>
              <a:t>	</a:t>
            </a:r>
            <a:r>
              <a:rPr lang="en-US" altLang="en-US" sz="800">
                <a:solidFill>
                  <a:srgbClr val="000000"/>
                </a:solidFill>
                <a:cs typeface="Times New Roman" pitchFamily="18" charset="0"/>
              </a:rPr>
              <a:t>20</a:t>
            </a:r>
            <a:r>
              <a:rPr lang="en-US" altLang="en-US" sz="1200">
                <a:cs typeface="Times New Roman" pitchFamily="18" charset="0"/>
              </a:rPr>
              <a:t>	</a:t>
            </a:r>
            <a:r>
              <a:rPr lang="en-US" altLang="en-US" sz="800">
                <a:solidFill>
                  <a:srgbClr val="000000"/>
                </a:solidFill>
                <a:cs typeface="Times New Roman" pitchFamily="18" charset="0"/>
              </a:rPr>
              <a:t>$5,925,000</a:t>
            </a:r>
            <a:endParaRPr lang="en-US" altLang="en-US" sz="600"/>
          </a:p>
          <a:p>
            <a:r>
              <a:rPr lang="en-US" altLang="en-US" sz="800">
                <a:solidFill>
                  <a:srgbClr val="000000"/>
                </a:solidFill>
                <a:cs typeface="Times New Roman" pitchFamily="18" charset="0"/>
              </a:rPr>
              <a:t>541110</a:t>
            </a:r>
            <a:r>
              <a:rPr lang="en-US" altLang="en-US" sz="1200">
                <a:cs typeface="Times New Roman" pitchFamily="18" charset="0"/>
              </a:rPr>
              <a:t>	</a:t>
            </a:r>
            <a:r>
              <a:rPr lang="en-US" altLang="en-US" sz="800">
                <a:solidFill>
                  <a:srgbClr val="000000"/>
                </a:solidFill>
                <a:cs typeface="Times New Roman" pitchFamily="18" charset="0"/>
              </a:rPr>
              <a:t>Offices of Lawyers</a:t>
            </a:r>
            <a:r>
              <a:rPr lang="en-US" altLang="en-US" sz="1200">
                <a:cs typeface="Times New Roman" pitchFamily="18" charset="0"/>
              </a:rPr>
              <a:t>	</a:t>
            </a:r>
            <a:r>
              <a:rPr lang="en-US" altLang="en-US" sz="800">
                <a:solidFill>
                  <a:srgbClr val="000000"/>
                </a:solidFill>
                <a:cs typeface="Times New Roman" pitchFamily="18" charset="0"/>
              </a:rPr>
              <a:t>19</a:t>
            </a:r>
            <a:r>
              <a:rPr lang="en-US" altLang="en-US" sz="1200">
                <a:cs typeface="Times New Roman" pitchFamily="18" charset="0"/>
              </a:rPr>
              <a:t>	</a:t>
            </a:r>
            <a:r>
              <a:rPr lang="en-US" altLang="en-US" sz="800">
                <a:solidFill>
                  <a:srgbClr val="000000"/>
                </a:solidFill>
                <a:cs typeface="Times New Roman" pitchFamily="18" charset="0"/>
              </a:rPr>
              <a:t>$3,164,500</a:t>
            </a:r>
            <a:endParaRPr lang="en-US" altLang="en-US" sz="600"/>
          </a:p>
          <a:p>
            <a:r>
              <a:rPr lang="en-US" altLang="en-US" sz="800">
                <a:solidFill>
                  <a:srgbClr val="000000"/>
                </a:solidFill>
                <a:cs typeface="Times New Roman" pitchFamily="18" charset="0"/>
              </a:rPr>
              <a:t>812112</a:t>
            </a:r>
            <a:r>
              <a:rPr lang="en-US" altLang="en-US" sz="1200">
                <a:cs typeface="Times New Roman" pitchFamily="18" charset="0"/>
              </a:rPr>
              <a:t>	</a:t>
            </a:r>
            <a:r>
              <a:rPr lang="en-US" altLang="en-US" sz="800">
                <a:solidFill>
                  <a:srgbClr val="000000"/>
                </a:solidFill>
                <a:cs typeface="Times New Roman" pitchFamily="18" charset="0"/>
              </a:rPr>
              <a:t>Beauty Salons</a:t>
            </a:r>
            <a:r>
              <a:rPr lang="en-US" altLang="en-US" sz="1200">
                <a:cs typeface="Times New Roman" pitchFamily="18" charset="0"/>
              </a:rPr>
              <a:t>	</a:t>
            </a:r>
            <a:r>
              <a:rPr lang="en-US" altLang="en-US" sz="800">
                <a:solidFill>
                  <a:srgbClr val="000000"/>
                </a:solidFill>
                <a:cs typeface="Times New Roman" pitchFamily="18" charset="0"/>
              </a:rPr>
              <a:t>19</a:t>
            </a:r>
            <a:r>
              <a:rPr lang="en-US" altLang="en-US" sz="1200">
                <a:cs typeface="Times New Roman" pitchFamily="18" charset="0"/>
              </a:rPr>
              <a:t>	</a:t>
            </a:r>
            <a:r>
              <a:rPr lang="en-US" altLang="en-US" sz="800">
                <a:solidFill>
                  <a:srgbClr val="000000"/>
                </a:solidFill>
                <a:cs typeface="Times New Roman" pitchFamily="18" charset="0"/>
              </a:rPr>
              <a:t>$2,560,400</a:t>
            </a:r>
            <a:endParaRPr lang="en-US" altLang="en-US" sz="600"/>
          </a:p>
          <a:p>
            <a:r>
              <a:rPr lang="en-US" altLang="en-US" sz="800">
                <a:solidFill>
                  <a:srgbClr val="000000"/>
                </a:solidFill>
                <a:cs typeface="Times New Roman" pitchFamily="18" charset="0"/>
              </a:rPr>
              <a:t>722213</a:t>
            </a:r>
            <a:r>
              <a:rPr lang="en-US" altLang="en-US" sz="1200">
                <a:cs typeface="Times New Roman" pitchFamily="18" charset="0"/>
              </a:rPr>
              <a:t>	</a:t>
            </a:r>
            <a:r>
              <a:rPr lang="en-US" altLang="en-US" sz="800">
                <a:solidFill>
                  <a:srgbClr val="000000"/>
                </a:solidFill>
                <a:cs typeface="Times New Roman" pitchFamily="18" charset="0"/>
              </a:rPr>
              <a:t>Snack and Nonalcoholic Beverage Bars</a:t>
            </a:r>
            <a:r>
              <a:rPr lang="en-US" altLang="en-US" sz="1200">
                <a:cs typeface="Times New Roman" pitchFamily="18" charset="0"/>
              </a:rPr>
              <a:t>	</a:t>
            </a:r>
            <a:r>
              <a:rPr lang="en-US" altLang="en-US" sz="800">
                <a:solidFill>
                  <a:srgbClr val="000000"/>
                </a:solidFill>
                <a:cs typeface="Times New Roman" pitchFamily="18" charset="0"/>
              </a:rPr>
              <a:t>18</a:t>
            </a:r>
            <a:r>
              <a:rPr lang="en-US" altLang="en-US" sz="1200">
                <a:cs typeface="Times New Roman" pitchFamily="18" charset="0"/>
              </a:rPr>
              <a:t>	</a:t>
            </a:r>
            <a:r>
              <a:rPr lang="en-US" altLang="en-US" sz="800">
                <a:solidFill>
                  <a:srgbClr val="000000"/>
                </a:solidFill>
                <a:cs typeface="Times New Roman" pitchFamily="18" charset="0"/>
              </a:rPr>
              <a:t>$2,988,500</a:t>
            </a:r>
            <a:endParaRPr lang="en-US" altLang="en-US" sz="600"/>
          </a:p>
          <a:p>
            <a:r>
              <a:rPr lang="en-US" altLang="en-US" sz="800">
                <a:solidFill>
                  <a:srgbClr val="000000"/>
                </a:solidFill>
                <a:cs typeface="Times New Roman" pitchFamily="18" charset="0"/>
              </a:rPr>
              <a:t>236118</a:t>
            </a:r>
            <a:r>
              <a:rPr lang="en-US" altLang="en-US" sz="1200">
                <a:cs typeface="Times New Roman" pitchFamily="18" charset="0"/>
              </a:rPr>
              <a:t>	</a:t>
            </a:r>
            <a:r>
              <a:rPr lang="en-US" altLang="en-US" sz="800">
                <a:solidFill>
                  <a:srgbClr val="000000"/>
                </a:solidFill>
                <a:cs typeface="Times New Roman" pitchFamily="18" charset="0"/>
              </a:rPr>
              <a:t>Residential Remodelers</a:t>
            </a:r>
            <a:r>
              <a:rPr lang="en-US" altLang="en-US" sz="1200">
                <a:cs typeface="Times New Roman" pitchFamily="18" charset="0"/>
              </a:rPr>
              <a:t>	</a:t>
            </a:r>
            <a:r>
              <a:rPr lang="en-US" altLang="en-US" sz="800">
                <a:solidFill>
                  <a:srgbClr val="000000"/>
                </a:solidFill>
                <a:cs typeface="Times New Roman" pitchFamily="18" charset="0"/>
              </a:rPr>
              <a:t>17</a:t>
            </a:r>
            <a:r>
              <a:rPr lang="en-US" altLang="en-US" sz="1200">
                <a:cs typeface="Times New Roman" pitchFamily="18" charset="0"/>
              </a:rPr>
              <a:t>	</a:t>
            </a:r>
            <a:r>
              <a:rPr lang="en-US" altLang="en-US" sz="800">
                <a:solidFill>
                  <a:srgbClr val="000000"/>
                </a:solidFill>
                <a:cs typeface="Times New Roman" pitchFamily="18" charset="0"/>
              </a:rPr>
              <a:t>$1,817,400</a:t>
            </a:r>
            <a:endParaRPr lang="en-US" altLang="en-US" sz="600"/>
          </a:p>
          <a:p>
            <a:r>
              <a:rPr lang="en-US" altLang="en-US" sz="800">
                <a:solidFill>
                  <a:srgbClr val="000000"/>
                </a:solidFill>
                <a:cs typeface="Times New Roman" pitchFamily="18" charset="0"/>
              </a:rPr>
              <a:t>238210</a:t>
            </a:r>
            <a:r>
              <a:rPr lang="en-US" altLang="en-US" sz="1200">
                <a:cs typeface="Times New Roman" pitchFamily="18" charset="0"/>
              </a:rPr>
              <a:t>	</a:t>
            </a:r>
            <a:r>
              <a:rPr lang="en-US" altLang="en-US" sz="800">
                <a:solidFill>
                  <a:srgbClr val="000000"/>
                </a:solidFill>
                <a:cs typeface="Times New Roman" pitchFamily="18" charset="0"/>
              </a:rPr>
              <a:t>Electrical Contractors</a:t>
            </a:r>
            <a:r>
              <a:rPr lang="en-US" altLang="en-US" sz="1200">
                <a:cs typeface="Times New Roman" pitchFamily="18" charset="0"/>
              </a:rPr>
              <a:t>	</a:t>
            </a:r>
            <a:r>
              <a:rPr lang="en-US" altLang="en-US" sz="800">
                <a:solidFill>
                  <a:srgbClr val="000000"/>
                </a:solidFill>
                <a:cs typeface="Times New Roman" pitchFamily="18" charset="0"/>
              </a:rPr>
              <a:t>16</a:t>
            </a:r>
            <a:r>
              <a:rPr lang="en-US" altLang="en-US" sz="1200">
                <a:cs typeface="Times New Roman" pitchFamily="18" charset="0"/>
              </a:rPr>
              <a:t>	</a:t>
            </a:r>
            <a:r>
              <a:rPr lang="en-US" altLang="en-US" sz="800">
                <a:solidFill>
                  <a:srgbClr val="000000"/>
                </a:solidFill>
                <a:cs typeface="Times New Roman" pitchFamily="18" charset="0"/>
              </a:rPr>
              <a:t>$3,840,000</a:t>
            </a:r>
            <a:endParaRPr lang="en-US" altLang="en-US" sz="600"/>
          </a:p>
          <a:p>
            <a:r>
              <a:rPr lang="en-US" altLang="en-US" sz="800">
                <a:solidFill>
                  <a:srgbClr val="000000"/>
                </a:solidFill>
                <a:cs typeface="Times New Roman" pitchFamily="18" charset="0"/>
              </a:rPr>
              <a:t>621340</a:t>
            </a:r>
            <a:r>
              <a:rPr lang="en-US" altLang="en-US" sz="1200">
                <a:cs typeface="Times New Roman" pitchFamily="18" charset="0"/>
              </a:rPr>
              <a:t>	</a:t>
            </a:r>
            <a:r>
              <a:rPr lang="en-US" altLang="en-US" sz="800">
                <a:solidFill>
                  <a:srgbClr val="000000"/>
                </a:solidFill>
                <a:cs typeface="Times New Roman" pitchFamily="18" charset="0"/>
              </a:rPr>
              <a:t>Offices of Physical, Occupational and Speech Therapists, and Audiologist</a:t>
            </a:r>
            <a:r>
              <a:rPr lang="en-US" altLang="en-US" sz="1200">
                <a:cs typeface="Times New Roman" pitchFamily="18" charset="0"/>
              </a:rPr>
              <a:t>	</a:t>
            </a:r>
            <a:r>
              <a:rPr lang="en-US" altLang="en-US" sz="800">
                <a:solidFill>
                  <a:srgbClr val="000000"/>
                </a:solidFill>
                <a:cs typeface="Times New Roman" pitchFamily="18" charset="0"/>
              </a:rPr>
              <a:t>16</a:t>
            </a:r>
            <a:r>
              <a:rPr lang="en-US" altLang="en-US" sz="1200">
                <a:cs typeface="Times New Roman" pitchFamily="18" charset="0"/>
              </a:rPr>
              <a:t>	</a:t>
            </a:r>
            <a:r>
              <a:rPr lang="en-US" altLang="en-US" sz="800">
                <a:solidFill>
                  <a:srgbClr val="000000"/>
                </a:solidFill>
                <a:cs typeface="Times New Roman" pitchFamily="18" charset="0"/>
              </a:rPr>
              <a:t>$3,959,200</a:t>
            </a:r>
            <a:endParaRPr lang="en-US" altLang="en-US" sz="600"/>
          </a:p>
          <a:p>
            <a:r>
              <a:rPr lang="en-US" altLang="en-US" sz="800">
                <a:solidFill>
                  <a:srgbClr val="000000"/>
                </a:solidFill>
                <a:cs typeface="Times New Roman" pitchFamily="18" charset="0"/>
              </a:rPr>
              <a:t>713940</a:t>
            </a:r>
            <a:r>
              <a:rPr lang="en-US" altLang="en-US" sz="1200">
                <a:cs typeface="Times New Roman" pitchFamily="18" charset="0"/>
              </a:rPr>
              <a:t>	</a:t>
            </a:r>
            <a:r>
              <a:rPr lang="en-US" altLang="en-US" sz="800">
                <a:solidFill>
                  <a:srgbClr val="000000"/>
                </a:solidFill>
                <a:cs typeface="Times New Roman" pitchFamily="18" charset="0"/>
              </a:rPr>
              <a:t>Fitness and Recreational Sports Centers</a:t>
            </a:r>
            <a:r>
              <a:rPr lang="en-US" altLang="en-US" sz="1200">
                <a:cs typeface="Times New Roman" pitchFamily="18" charset="0"/>
              </a:rPr>
              <a:t>	</a:t>
            </a:r>
            <a:r>
              <a:rPr lang="en-US" altLang="en-US" sz="800">
                <a:solidFill>
                  <a:srgbClr val="000000"/>
                </a:solidFill>
                <a:cs typeface="Times New Roman" pitchFamily="18" charset="0"/>
              </a:rPr>
              <a:t>16</a:t>
            </a:r>
            <a:r>
              <a:rPr lang="en-US" altLang="en-US" sz="1200">
                <a:cs typeface="Times New Roman" pitchFamily="18" charset="0"/>
              </a:rPr>
              <a:t>	</a:t>
            </a:r>
            <a:r>
              <a:rPr lang="en-US" altLang="en-US" sz="800">
                <a:solidFill>
                  <a:srgbClr val="000000"/>
                </a:solidFill>
                <a:cs typeface="Times New Roman" pitchFamily="18" charset="0"/>
              </a:rPr>
              <a:t>$11,254,700</a:t>
            </a:r>
            <a:endParaRPr lang="en-US" altLang="en-US" sz="600"/>
          </a:p>
          <a:p>
            <a:r>
              <a:rPr lang="en-US" altLang="en-US" sz="800">
                <a:solidFill>
                  <a:srgbClr val="000000"/>
                </a:solidFill>
                <a:cs typeface="Times New Roman" pitchFamily="18" charset="0"/>
              </a:rPr>
              <a:t>113310</a:t>
            </a:r>
            <a:r>
              <a:rPr lang="en-US" altLang="en-US" sz="1200">
                <a:cs typeface="Times New Roman" pitchFamily="18" charset="0"/>
              </a:rPr>
              <a:t>	</a:t>
            </a:r>
            <a:r>
              <a:rPr lang="en-US" altLang="en-US" sz="800">
                <a:solidFill>
                  <a:srgbClr val="000000"/>
                </a:solidFill>
                <a:cs typeface="Times New Roman" pitchFamily="18" charset="0"/>
              </a:rPr>
              <a:t>Logging</a:t>
            </a:r>
            <a:r>
              <a:rPr lang="en-US" altLang="en-US" sz="1200">
                <a:cs typeface="Times New Roman" pitchFamily="18" charset="0"/>
              </a:rPr>
              <a:t>	</a:t>
            </a:r>
            <a:r>
              <a:rPr lang="en-US" altLang="en-US" sz="800">
                <a:solidFill>
                  <a:srgbClr val="000000"/>
                </a:solidFill>
                <a:cs typeface="Times New Roman" pitchFamily="18" charset="0"/>
              </a:rPr>
              <a:t>15</a:t>
            </a:r>
            <a:r>
              <a:rPr lang="en-US" altLang="en-US" sz="1200">
                <a:cs typeface="Times New Roman" pitchFamily="18" charset="0"/>
              </a:rPr>
              <a:t>	</a:t>
            </a:r>
            <a:r>
              <a:rPr lang="en-US" altLang="en-US" sz="800">
                <a:solidFill>
                  <a:srgbClr val="000000"/>
                </a:solidFill>
                <a:cs typeface="Times New Roman" pitchFamily="18" charset="0"/>
              </a:rPr>
              <a:t>$8,956,300</a:t>
            </a:r>
            <a:endParaRPr lang="en-US" altLang="en-US" sz="600"/>
          </a:p>
          <a:p>
            <a:r>
              <a:rPr lang="en-US" altLang="en-US" sz="800">
                <a:solidFill>
                  <a:srgbClr val="000000"/>
                </a:solidFill>
                <a:cs typeface="Times New Roman" pitchFamily="18" charset="0"/>
              </a:rPr>
              <a:t>624410</a:t>
            </a:r>
            <a:r>
              <a:rPr lang="en-US" altLang="en-US" sz="1200">
                <a:cs typeface="Times New Roman" pitchFamily="18" charset="0"/>
              </a:rPr>
              <a:t>	</a:t>
            </a:r>
            <a:r>
              <a:rPr lang="en-US" altLang="en-US" sz="800">
                <a:solidFill>
                  <a:srgbClr val="000000"/>
                </a:solidFill>
                <a:cs typeface="Times New Roman" pitchFamily="18" charset="0"/>
              </a:rPr>
              <a:t>Child Day Care Services</a:t>
            </a:r>
            <a:r>
              <a:rPr lang="en-US" altLang="en-US" sz="1200">
                <a:cs typeface="Times New Roman" pitchFamily="18" charset="0"/>
              </a:rPr>
              <a:t>	</a:t>
            </a:r>
            <a:r>
              <a:rPr lang="en-US" altLang="en-US" sz="800">
                <a:solidFill>
                  <a:srgbClr val="000000"/>
                </a:solidFill>
                <a:cs typeface="Times New Roman" pitchFamily="18" charset="0"/>
              </a:rPr>
              <a:t>15</a:t>
            </a:r>
            <a:r>
              <a:rPr lang="en-US" altLang="en-US" sz="1200">
                <a:cs typeface="Times New Roman" pitchFamily="18" charset="0"/>
              </a:rPr>
              <a:t>	</a:t>
            </a:r>
            <a:r>
              <a:rPr lang="en-US" altLang="en-US" sz="800">
                <a:solidFill>
                  <a:srgbClr val="000000"/>
                </a:solidFill>
                <a:cs typeface="Times New Roman" pitchFamily="18" charset="0"/>
              </a:rPr>
              <a:t>$6,800,200</a:t>
            </a:r>
            <a:endParaRPr lang="en-US" altLang="en-US" sz="1200">
              <a:cs typeface="Times New Roman" pitchFamily="18" charset="0"/>
            </a:endParaRPr>
          </a:p>
          <a:p>
            <a:r>
              <a:rPr lang="en-US" altLang="en-US" sz="800">
                <a:solidFill>
                  <a:srgbClr val="000000"/>
                </a:solidFill>
                <a:cs typeface="Times New Roman" pitchFamily="18" charset="0"/>
              </a:rPr>
              <a:t>332710</a:t>
            </a:r>
            <a:r>
              <a:rPr lang="en-US" altLang="en-US" sz="1200">
                <a:cs typeface="Times New Roman" pitchFamily="18" charset="0"/>
              </a:rPr>
              <a:t>	</a:t>
            </a:r>
            <a:r>
              <a:rPr lang="en-US" altLang="en-US" sz="800">
                <a:solidFill>
                  <a:srgbClr val="000000"/>
                </a:solidFill>
                <a:cs typeface="Times New Roman" pitchFamily="18" charset="0"/>
              </a:rPr>
              <a:t>Machine Shops</a:t>
            </a:r>
            <a:r>
              <a:rPr lang="en-US" altLang="en-US" sz="1200">
                <a:cs typeface="Times New Roman" pitchFamily="18" charset="0"/>
              </a:rPr>
              <a:t>	</a:t>
            </a:r>
            <a:r>
              <a:rPr lang="en-US" altLang="en-US" sz="800">
                <a:solidFill>
                  <a:srgbClr val="000000"/>
                </a:solidFill>
                <a:cs typeface="Times New Roman" pitchFamily="18" charset="0"/>
              </a:rPr>
              <a:t>15</a:t>
            </a:r>
            <a:r>
              <a:rPr lang="en-US" altLang="en-US" sz="1200">
                <a:cs typeface="Times New Roman" pitchFamily="18" charset="0"/>
              </a:rPr>
              <a:t>	</a:t>
            </a:r>
            <a:r>
              <a:rPr lang="en-US" altLang="en-US" sz="800">
                <a:solidFill>
                  <a:srgbClr val="000000"/>
                </a:solidFill>
                <a:cs typeface="Times New Roman" pitchFamily="18" charset="0"/>
              </a:rPr>
              <a:t>$7,060,100</a:t>
            </a:r>
            <a:endParaRPr lang="en-US" altLang="en-US" sz="600"/>
          </a:p>
          <a:p>
            <a:r>
              <a:rPr lang="en-US" altLang="en-US" sz="800">
                <a:solidFill>
                  <a:srgbClr val="000000"/>
                </a:solidFill>
                <a:cs typeface="Times New Roman" pitchFamily="18" charset="0"/>
              </a:rPr>
              <a:t>451110</a:t>
            </a:r>
            <a:r>
              <a:rPr lang="en-US" altLang="en-US" sz="1200">
                <a:cs typeface="Times New Roman" pitchFamily="18" charset="0"/>
              </a:rPr>
              <a:t>	</a:t>
            </a:r>
            <a:r>
              <a:rPr lang="en-US" altLang="en-US" sz="800">
                <a:solidFill>
                  <a:srgbClr val="000000"/>
                </a:solidFill>
                <a:cs typeface="Times New Roman" pitchFamily="18" charset="0"/>
              </a:rPr>
              <a:t>Sporting Goods Stores</a:t>
            </a:r>
            <a:r>
              <a:rPr lang="en-US" altLang="en-US" sz="1200">
                <a:cs typeface="Times New Roman" pitchFamily="18" charset="0"/>
              </a:rPr>
              <a:t>	</a:t>
            </a:r>
            <a:r>
              <a:rPr lang="en-US" altLang="en-US" sz="800">
                <a:solidFill>
                  <a:srgbClr val="000000"/>
                </a:solidFill>
                <a:cs typeface="Times New Roman" pitchFamily="18" charset="0"/>
              </a:rPr>
              <a:t>14</a:t>
            </a:r>
            <a:r>
              <a:rPr lang="en-US" altLang="en-US" sz="1200">
                <a:cs typeface="Times New Roman" pitchFamily="18" charset="0"/>
              </a:rPr>
              <a:t>	</a:t>
            </a:r>
            <a:r>
              <a:rPr lang="en-US" altLang="en-US" sz="800">
                <a:solidFill>
                  <a:srgbClr val="000000"/>
                </a:solidFill>
                <a:cs typeface="Times New Roman" pitchFamily="18" charset="0"/>
              </a:rPr>
              <a:t>$4,075,000</a:t>
            </a:r>
            <a:endParaRPr lang="en-US" altLang="en-US" sz="600"/>
          </a:p>
          <a:p>
            <a:r>
              <a:rPr lang="en-US" altLang="en-US" sz="800">
                <a:solidFill>
                  <a:srgbClr val="000000"/>
                </a:solidFill>
                <a:cs typeface="Times New Roman" pitchFamily="18" charset="0"/>
              </a:rPr>
              <a:t>561730</a:t>
            </a:r>
            <a:r>
              <a:rPr lang="en-US" altLang="en-US" sz="1200">
                <a:cs typeface="Times New Roman" pitchFamily="18" charset="0"/>
              </a:rPr>
              <a:t>	</a:t>
            </a:r>
            <a:r>
              <a:rPr lang="en-US" altLang="en-US" sz="800">
                <a:solidFill>
                  <a:srgbClr val="000000"/>
                </a:solidFill>
                <a:cs typeface="Times New Roman" pitchFamily="18" charset="0"/>
              </a:rPr>
              <a:t>Landscaping Services</a:t>
            </a:r>
            <a:r>
              <a:rPr lang="en-US" altLang="en-US" sz="1200">
                <a:cs typeface="Times New Roman" pitchFamily="18" charset="0"/>
              </a:rPr>
              <a:t>	</a:t>
            </a:r>
            <a:r>
              <a:rPr lang="en-US" altLang="en-US" sz="800">
                <a:solidFill>
                  <a:srgbClr val="000000"/>
                </a:solidFill>
                <a:cs typeface="Times New Roman" pitchFamily="18" charset="0"/>
              </a:rPr>
              <a:t>13</a:t>
            </a:r>
            <a:r>
              <a:rPr lang="en-US" altLang="en-US" sz="1200">
                <a:cs typeface="Times New Roman" pitchFamily="18" charset="0"/>
              </a:rPr>
              <a:t>	</a:t>
            </a:r>
            <a:r>
              <a:rPr lang="en-US" altLang="en-US" sz="800">
                <a:solidFill>
                  <a:srgbClr val="000000"/>
                </a:solidFill>
                <a:cs typeface="Times New Roman" pitchFamily="18" charset="0"/>
              </a:rPr>
              <a:t>$3,086,500</a:t>
            </a:r>
            <a:endParaRPr lang="en-US" altLang="en-US" sz="600"/>
          </a:p>
          <a:p>
            <a:r>
              <a:rPr lang="en-US" altLang="en-US" sz="800">
                <a:solidFill>
                  <a:srgbClr val="000000"/>
                </a:solidFill>
                <a:cs typeface="Times New Roman" pitchFamily="18" charset="0"/>
              </a:rPr>
              <a:t>236115</a:t>
            </a:r>
            <a:r>
              <a:rPr lang="en-US" altLang="en-US" sz="1200">
                <a:cs typeface="Times New Roman" pitchFamily="18" charset="0"/>
              </a:rPr>
              <a:t>	</a:t>
            </a:r>
            <a:r>
              <a:rPr lang="en-US" altLang="en-US" sz="800">
                <a:solidFill>
                  <a:srgbClr val="000000"/>
                </a:solidFill>
                <a:cs typeface="Times New Roman" pitchFamily="18" charset="0"/>
              </a:rPr>
              <a:t>New Single-Family Housing Construction (except Operative Builders)</a:t>
            </a:r>
            <a:r>
              <a:rPr lang="en-US" altLang="en-US" sz="1200">
                <a:cs typeface="Times New Roman" pitchFamily="18" charset="0"/>
              </a:rPr>
              <a:t>	</a:t>
            </a:r>
            <a:r>
              <a:rPr lang="en-US" altLang="en-US" sz="800">
                <a:solidFill>
                  <a:srgbClr val="000000"/>
                </a:solidFill>
                <a:cs typeface="Times New Roman" pitchFamily="18" charset="0"/>
              </a:rPr>
              <a:t>12</a:t>
            </a:r>
            <a:r>
              <a:rPr lang="en-US" altLang="en-US" sz="1200">
                <a:cs typeface="Times New Roman" pitchFamily="18" charset="0"/>
              </a:rPr>
              <a:t>	</a:t>
            </a:r>
            <a:r>
              <a:rPr lang="en-US" altLang="en-US" sz="800">
                <a:solidFill>
                  <a:srgbClr val="000000"/>
                </a:solidFill>
                <a:cs typeface="Times New Roman" pitchFamily="18" charset="0"/>
              </a:rPr>
              <a:t>$2,489,600</a:t>
            </a:r>
            <a:endParaRPr lang="en-US" altLang="en-US" sz="600"/>
          </a:p>
          <a:p>
            <a:r>
              <a:rPr lang="en-US" altLang="en-US" sz="800">
                <a:solidFill>
                  <a:srgbClr val="000000"/>
                </a:solidFill>
                <a:cs typeface="Times New Roman" pitchFamily="18" charset="0"/>
              </a:rPr>
              <a:t>238220</a:t>
            </a:r>
            <a:r>
              <a:rPr lang="en-US" altLang="en-US" sz="1200">
                <a:cs typeface="Times New Roman" pitchFamily="18" charset="0"/>
              </a:rPr>
              <a:t>	</a:t>
            </a:r>
            <a:r>
              <a:rPr lang="en-US" altLang="en-US" sz="800">
                <a:solidFill>
                  <a:srgbClr val="000000"/>
                </a:solidFill>
                <a:cs typeface="Times New Roman" pitchFamily="18" charset="0"/>
              </a:rPr>
              <a:t>Plumbing, Heating, and Air-Conditioning Contractors</a:t>
            </a:r>
            <a:r>
              <a:rPr lang="en-US" altLang="en-US" sz="1200">
                <a:cs typeface="Times New Roman" pitchFamily="18" charset="0"/>
              </a:rPr>
              <a:t>	</a:t>
            </a:r>
            <a:r>
              <a:rPr lang="en-US" altLang="en-US" sz="800">
                <a:solidFill>
                  <a:srgbClr val="000000"/>
                </a:solidFill>
                <a:cs typeface="Times New Roman" pitchFamily="18" charset="0"/>
              </a:rPr>
              <a:t>12</a:t>
            </a:r>
            <a:r>
              <a:rPr lang="en-US" altLang="en-US" sz="1200">
                <a:cs typeface="Times New Roman" pitchFamily="18" charset="0"/>
              </a:rPr>
              <a:t>	</a:t>
            </a:r>
            <a:r>
              <a:rPr lang="en-US" altLang="en-US" sz="800">
                <a:solidFill>
                  <a:srgbClr val="000000"/>
                </a:solidFill>
                <a:cs typeface="Times New Roman" pitchFamily="18" charset="0"/>
              </a:rPr>
              <a:t>$591,000</a:t>
            </a:r>
            <a:endParaRPr lang="en-US" altLang="en-US" sz="600"/>
          </a:p>
          <a:p>
            <a:r>
              <a:rPr lang="en-US" altLang="en-US" sz="800">
                <a:solidFill>
                  <a:srgbClr val="000000"/>
                </a:solidFill>
                <a:cs typeface="Times New Roman" pitchFamily="18" charset="0"/>
              </a:rPr>
              <a:t>722410</a:t>
            </a:r>
            <a:r>
              <a:rPr lang="en-US" altLang="en-US" sz="1200">
                <a:cs typeface="Times New Roman" pitchFamily="18" charset="0"/>
              </a:rPr>
              <a:t>	</a:t>
            </a:r>
            <a:r>
              <a:rPr lang="en-US" altLang="en-US" sz="800">
                <a:solidFill>
                  <a:srgbClr val="000000"/>
                </a:solidFill>
                <a:cs typeface="Times New Roman" pitchFamily="18" charset="0"/>
              </a:rPr>
              <a:t>Drinking Places (Alcoholic Beverages)</a:t>
            </a:r>
            <a:r>
              <a:rPr lang="en-US" altLang="en-US" sz="1200">
                <a:cs typeface="Times New Roman" pitchFamily="18" charset="0"/>
              </a:rPr>
              <a:t>	</a:t>
            </a:r>
            <a:r>
              <a:rPr lang="en-US" altLang="en-US" sz="800">
                <a:solidFill>
                  <a:srgbClr val="000000"/>
                </a:solidFill>
                <a:cs typeface="Times New Roman" pitchFamily="18" charset="0"/>
              </a:rPr>
              <a:t>12</a:t>
            </a:r>
            <a:r>
              <a:rPr lang="en-US" altLang="en-US" sz="1200">
                <a:cs typeface="Times New Roman" pitchFamily="18" charset="0"/>
              </a:rPr>
              <a:t>	</a:t>
            </a:r>
            <a:r>
              <a:rPr lang="en-US" altLang="en-US" sz="800">
                <a:solidFill>
                  <a:srgbClr val="000000"/>
                </a:solidFill>
                <a:cs typeface="Times New Roman" pitchFamily="18" charset="0"/>
              </a:rPr>
              <a:t>$3,812,500</a:t>
            </a:r>
            <a:endParaRPr lang="en-US" altLang="en-US" sz="600"/>
          </a:p>
          <a:p>
            <a:r>
              <a:rPr lang="en-US" altLang="en-US" sz="800">
                <a:solidFill>
                  <a:srgbClr val="000000"/>
                </a:solidFill>
                <a:cs typeface="Times New Roman" pitchFamily="18" charset="0"/>
              </a:rPr>
              <a:t>811111</a:t>
            </a:r>
            <a:r>
              <a:rPr lang="en-US" altLang="en-US" sz="1200">
                <a:cs typeface="Times New Roman" pitchFamily="18" charset="0"/>
              </a:rPr>
              <a:t>	</a:t>
            </a:r>
            <a:r>
              <a:rPr lang="en-US" altLang="en-US" sz="800">
                <a:solidFill>
                  <a:srgbClr val="000000"/>
                </a:solidFill>
                <a:cs typeface="Times New Roman" pitchFamily="18" charset="0"/>
              </a:rPr>
              <a:t>General Automotive Repair</a:t>
            </a:r>
            <a:r>
              <a:rPr lang="en-US" altLang="en-US" sz="1200">
                <a:cs typeface="Times New Roman" pitchFamily="18" charset="0"/>
              </a:rPr>
              <a:t>	</a:t>
            </a:r>
            <a:r>
              <a:rPr lang="en-US" altLang="en-US" sz="800">
                <a:solidFill>
                  <a:srgbClr val="000000"/>
                </a:solidFill>
                <a:cs typeface="Times New Roman" pitchFamily="18" charset="0"/>
              </a:rPr>
              <a:t>12</a:t>
            </a:r>
            <a:r>
              <a:rPr lang="en-US" altLang="en-US" sz="1200">
                <a:cs typeface="Times New Roman" pitchFamily="18" charset="0"/>
              </a:rPr>
              <a:t>	</a:t>
            </a:r>
            <a:r>
              <a:rPr lang="en-US" altLang="en-US" sz="800">
                <a:solidFill>
                  <a:srgbClr val="000000"/>
                </a:solidFill>
                <a:cs typeface="Times New Roman" pitchFamily="18" charset="0"/>
              </a:rPr>
              <a:t>$7,101,200</a:t>
            </a:r>
            <a:endParaRPr lang="en-US" altLang="en-US" sz="600"/>
          </a:p>
          <a:p>
            <a:r>
              <a:rPr lang="en-US" altLang="en-US" sz="800">
                <a:solidFill>
                  <a:srgbClr val="000000"/>
                </a:solidFill>
                <a:cs typeface="Times New Roman" pitchFamily="18" charset="0"/>
              </a:rPr>
              <a:t>446110</a:t>
            </a:r>
            <a:r>
              <a:rPr lang="en-US" altLang="en-US" sz="1200">
                <a:cs typeface="Times New Roman" pitchFamily="18" charset="0"/>
              </a:rPr>
              <a:t>	</a:t>
            </a:r>
            <a:r>
              <a:rPr lang="en-US" altLang="en-US" sz="800">
                <a:solidFill>
                  <a:srgbClr val="000000"/>
                </a:solidFill>
                <a:cs typeface="Times New Roman" pitchFamily="18" charset="0"/>
              </a:rPr>
              <a:t>Pharmacies and Drug Stores</a:t>
            </a:r>
            <a:r>
              <a:rPr lang="en-US" altLang="en-US" sz="1200">
                <a:cs typeface="Times New Roman" pitchFamily="18" charset="0"/>
              </a:rPr>
              <a:t>	</a:t>
            </a:r>
            <a:r>
              <a:rPr lang="en-US" altLang="en-US" sz="800">
                <a:solidFill>
                  <a:srgbClr val="000000"/>
                </a:solidFill>
                <a:cs typeface="Times New Roman" pitchFamily="18" charset="0"/>
              </a:rPr>
              <a:t>12</a:t>
            </a:r>
            <a:r>
              <a:rPr lang="en-US" altLang="en-US" sz="1200">
                <a:cs typeface="Times New Roman" pitchFamily="18" charset="0"/>
              </a:rPr>
              <a:t>	</a:t>
            </a:r>
            <a:r>
              <a:rPr lang="en-US" altLang="en-US" sz="800">
                <a:solidFill>
                  <a:srgbClr val="000000"/>
                </a:solidFill>
                <a:cs typeface="Times New Roman" pitchFamily="18" charset="0"/>
              </a:rPr>
              <a:t>$9,295,000</a:t>
            </a:r>
            <a:endParaRPr lang="en-US" altLang="en-US" sz="600"/>
          </a:p>
          <a:p>
            <a:r>
              <a:rPr lang="en-US" altLang="en-US" sz="800">
                <a:solidFill>
                  <a:srgbClr val="000000"/>
                </a:solidFill>
                <a:cs typeface="Times New Roman" pitchFamily="18" charset="0"/>
              </a:rPr>
              <a:t>541330</a:t>
            </a:r>
            <a:r>
              <a:rPr lang="en-US" altLang="en-US" sz="1200">
                <a:cs typeface="Times New Roman" pitchFamily="18" charset="0"/>
              </a:rPr>
              <a:t>	</a:t>
            </a:r>
            <a:r>
              <a:rPr lang="en-US" altLang="en-US" sz="800">
                <a:solidFill>
                  <a:srgbClr val="000000"/>
                </a:solidFill>
                <a:cs typeface="Times New Roman" pitchFamily="18" charset="0"/>
              </a:rPr>
              <a:t>Engineering Services</a:t>
            </a:r>
            <a:r>
              <a:rPr lang="en-US" altLang="en-US" sz="1200">
                <a:cs typeface="Times New Roman" pitchFamily="18" charset="0"/>
              </a:rPr>
              <a:t>	</a:t>
            </a:r>
            <a:r>
              <a:rPr lang="en-US" altLang="en-US" sz="800">
                <a:solidFill>
                  <a:srgbClr val="000000"/>
                </a:solidFill>
                <a:cs typeface="Times New Roman" pitchFamily="18" charset="0"/>
              </a:rPr>
              <a:t>12</a:t>
            </a:r>
            <a:r>
              <a:rPr lang="en-US" altLang="en-US" sz="1200">
                <a:cs typeface="Times New Roman" pitchFamily="18" charset="0"/>
              </a:rPr>
              <a:t>	</a:t>
            </a:r>
            <a:r>
              <a:rPr lang="en-US" altLang="en-US" sz="800">
                <a:solidFill>
                  <a:srgbClr val="000000"/>
                </a:solidFill>
                <a:cs typeface="Times New Roman" pitchFamily="18" charset="0"/>
              </a:rPr>
              <a:t>$4,521,000</a:t>
            </a:r>
            <a:endParaRPr lang="en-US" altLang="en-US" sz="600"/>
          </a:p>
          <a:p>
            <a:r>
              <a:rPr lang="en-US" altLang="en-US" sz="800">
                <a:solidFill>
                  <a:srgbClr val="000000"/>
                </a:solidFill>
                <a:cs typeface="Times New Roman" pitchFamily="18" charset="0"/>
              </a:rPr>
              <a:t>541990</a:t>
            </a:r>
            <a:r>
              <a:rPr lang="en-US" altLang="en-US" sz="1200">
                <a:cs typeface="Times New Roman" pitchFamily="18" charset="0"/>
              </a:rPr>
              <a:t>	</a:t>
            </a:r>
            <a:r>
              <a:rPr lang="en-US" altLang="en-US" sz="800">
                <a:solidFill>
                  <a:srgbClr val="000000"/>
                </a:solidFill>
                <a:cs typeface="Times New Roman" pitchFamily="18" charset="0"/>
              </a:rPr>
              <a:t>All Other Professional, Scientific, and Technical Services</a:t>
            </a:r>
            <a:r>
              <a:rPr lang="en-US" altLang="en-US" sz="1200">
                <a:cs typeface="Times New Roman" pitchFamily="18" charset="0"/>
              </a:rPr>
              <a:t>	</a:t>
            </a:r>
            <a:r>
              <a:rPr lang="en-US" altLang="en-US" sz="800">
                <a:solidFill>
                  <a:srgbClr val="000000"/>
                </a:solidFill>
                <a:cs typeface="Times New Roman" pitchFamily="18" charset="0"/>
              </a:rPr>
              <a:t>12</a:t>
            </a:r>
            <a:r>
              <a:rPr lang="en-US" altLang="en-US" sz="1200">
                <a:cs typeface="Times New Roman" pitchFamily="18" charset="0"/>
              </a:rPr>
              <a:t>	</a:t>
            </a:r>
            <a:r>
              <a:rPr lang="en-US" altLang="en-US" sz="800">
                <a:solidFill>
                  <a:srgbClr val="000000"/>
                </a:solidFill>
                <a:cs typeface="Times New Roman" pitchFamily="18" charset="0"/>
              </a:rPr>
              <a:t>$2,583,700</a:t>
            </a:r>
            <a:endParaRPr lang="en-US" altLang="en-US">
              <a:latin typeface="Calibri"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89916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81000"/>
            <a:ext cx="8305800" cy="6216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Rectangle 4"/>
          <p:cNvSpPr>
            <a:spLocks noGrp="1" noChangeArrowheads="1"/>
          </p:cNvSpPr>
          <p:nvPr>
            <p:ph type="title"/>
          </p:nvPr>
        </p:nvSpPr>
        <p:spPr bwMode="auto">
          <a:xfrm>
            <a:off x="838200" y="274638"/>
            <a:ext cx="8229600" cy="1143000"/>
          </a:xfrm>
          <a:ln>
            <a:miter lim="800000"/>
            <a:headEnd/>
            <a:tailEnd/>
          </a:ln>
        </p:spPr>
        <p:txBody>
          <a:bodyPr vert="horz" wrap="square" lIns="91440" tIns="45720" rIns="91440" bIns="45720" numCol="1" anchor="t" anchorCtr="0" compatLnSpc="1">
            <a:prstTxWarp prst="textNoShape">
              <a:avLst/>
            </a:prstTxWarp>
          </a:bodyPr>
          <a:lstStyle/>
          <a:p>
            <a:pPr algn="l" eaLnBrk="1" hangingPunct="1">
              <a:defRPr/>
            </a:pPr>
            <a:r>
              <a:rPr lang="en-US" dirty="0" smtClean="0">
                <a:solidFill>
                  <a:schemeClr val="tx1">
                    <a:lumMod val="75000"/>
                    <a:lumOff val="25000"/>
                  </a:schemeClr>
                </a:solidFill>
                <a:effectLst>
                  <a:outerShdw blurRad="38100" dist="38100" dir="2700000" algn="tl">
                    <a:srgbClr val="000000">
                      <a:alpha val="43137"/>
                    </a:srgbClr>
                  </a:outerShdw>
                </a:effectLst>
                <a:latin typeface="Tw Cen MT Condensed" pitchFamily="34" charset="0"/>
              </a:rPr>
              <a:t>Why Lenders Use SBA Financing</a:t>
            </a:r>
          </a:p>
        </p:txBody>
      </p:sp>
      <p:sp>
        <p:nvSpPr>
          <p:cNvPr id="34819" name="Rectangle 5"/>
          <p:cNvSpPr>
            <a:spLocks noGrp="1" noChangeArrowheads="1"/>
          </p:cNvSpPr>
          <p:nvPr>
            <p:ph type="body" sz="half" idx="1"/>
          </p:nvPr>
        </p:nvSpPr>
        <p:spPr bwMode="auto">
          <a:xfrm>
            <a:off x="838200" y="1219200"/>
            <a:ext cx="4038600" cy="4114800"/>
          </a:xfrm>
          <a:ln>
            <a:miter lim="800000"/>
            <a:headEnd/>
            <a:tailEnd/>
          </a:ln>
        </p:spPr>
        <p:txBody>
          <a:bodyPr vert="horz" wrap="square" lIns="91440" tIns="45720" rIns="91440" bIns="45720" numCol="1" anchor="t" anchorCtr="0" compatLnSpc="1">
            <a:prstTxWarp prst="textNoShape">
              <a:avLst/>
            </a:prstTxWarp>
          </a:bodyPr>
          <a:lstStyle/>
          <a:p>
            <a:pPr eaLnBrk="1" hangingPunct="1">
              <a:spcBef>
                <a:spcPct val="50000"/>
              </a:spcBef>
              <a:buClr>
                <a:srgbClr val="0096E1"/>
              </a:buClr>
              <a:buSzTx/>
              <a:buFont typeface="Wingdings" pitchFamily="2" charset="2"/>
              <a:buChar char="§"/>
              <a:defRPr/>
            </a:pPr>
            <a:r>
              <a:rPr lang="en-US" dirty="0" smtClean="0">
                <a:solidFill>
                  <a:schemeClr val="tx1">
                    <a:lumMod val="75000"/>
                    <a:lumOff val="25000"/>
                  </a:schemeClr>
                </a:solidFill>
                <a:latin typeface="Sylfaen" pitchFamily="18" charset="0"/>
              </a:rPr>
              <a:t>SBA Guarantees up to 85% of loan</a:t>
            </a:r>
          </a:p>
          <a:p>
            <a:pPr eaLnBrk="1" hangingPunct="1">
              <a:spcBef>
                <a:spcPct val="50000"/>
              </a:spcBef>
              <a:buClr>
                <a:srgbClr val="0096E1"/>
              </a:buClr>
              <a:buSzTx/>
              <a:buFont typeface="Wingdings" pitchFamily="2" charset="2"/>
              <a:buChar char="§"/>
              <a:defRPr/>
            </a:pPr>
            <a:r>
              <a:rPr lang="en-US" dirty="0" smtClean="0">
                <a:solidFill>
                  <a:schemeClr val="tx1">
                    <a:lumMod val="75000"/>
                    <a:lumOff val="25000"/>
                  </a:schemeClr>
                </a:solidFill>
                <a:latin typeface="Sylfaen" pitchFamily="18" charset="0"/>
              </a:rPr>
              <a:t>Mitigates risk to Lender</a:t>
            </a:r>
          </a:p>
          <a:p>
            <a:pPr eaLnBrk="1" hangingPunct="1">
              <a:spcBef>
                <a:spcPct val="50000"/>
              </a:spcBef>
              <a:buClr>
                <a:srgbClr val="0096E1"/>
              </a:buClr>
              <a:buSzTx/>
              <a:buFont typeface="Wingdings" pitchFamily="2" charset="2"/>
              <a:buChar char="§"/>
              <a:defRPr/>
            </a:pPr>
            <a:r>
              <a:rPr lang="en-US" dirty="0" smtClean="0">
                <a:solidFill>
                  <a:schemeClr val="tx1">
                    <a:lumMod val="75000"/>
                    <a:lumOff val="25000"/>
                  </a:schemeClr>
                </a:solidFill>
                <a:latin typeface="Sylfaen" pitchFamily="18" charset="0"/>
              </a:rPr>
              <a:t>Lender wants to  give borrower a longer term</a:t>
            </a:r>
          </a:p>
          <a:p>
            <a:pPr eaLnBrk="1" hangingPunct="1">
              <a:spcBef>
                <a:spcPct val="50000"/>
              </a:spcBef>
              <a:buClr>
                <a:srgbClr val="0096E1"/>
              </a:buClr>
              <a:buSzTx/>
              <a:buFont typeface="Wingdings" pitchFamily="2" charset="2"/>
              <a:buChar char="§"/>
              <a:defRPr/>
            </a:pPr>
            <a:r>
              <a:rPr lang="en-US" dirty="0" smtClean="0">
                <a:solidFill>
                  <a:schemeClr val="tx1">
                    <a:lumMod val="75000"/>
                    <a:lumOff val="25000"/>
                  </a:schemeClr>
                </a:solidFill>
                <a:latin typeface="Sylfaen" pitchFamily="18" charset="0"/>
              </a:rPr>
              <a:t>Collateral may not be adequate for loan</a:t>
            </a:r>
          </a:p>
        </p:txBody>
      </p:sp>
      <p:sp>
        <p:nvSpPr>
          <p:cNvPr id="34820" name="Rectangle 6"/>
          <p:cNvSpPr>
            <a:spLocks noGrp="1" noChangeArrowheads="1"/>
          </p:cNvSpPr>
          <p:nvPr>
            <p:ph type="body" sz="half" idx="2"/>
          </p:nvPr>
        </p:nvSpPr>
        <p:spPr bwMode="auto">
          <a:xfrm>
            <a:off x="5029200" y="1219200"/>
            <a:ext cx="4038600" cy="3200400"/>
          </a:xfrm>
          <a:ln>
            <a:miter lim="800000"/>
            <a:headEnd/>
            <a:tailEnd/>
          </a:ln>
        </p:spPr>
        <p:txBody>
          <a:bodyPr vert="horz" wrap="square" lIns="91440" tIns="45720" rIns="91440" bIns="45720" numCol="1" anchor="t" anchorCtr="0" compatLnSpc="1">
            <a:prstTxWarp prst="textNoShape">
              <a:avLst/>
            </a:prstTxWarp>
          </a:bodyPr>
          <a:lstStyle/>
          <a:p>
            <a:pPr eaLnBrk="1" hangingPunct="1">
              <a:buClr>
                <a:srgbClr val="0096E1"/>
              </a:buClr>
              <a:buSzTx/>
              <a:buFont typeface="Wingdings" pitchFamily="2" charset="2"/>
              <a:buChar char="§"/>
              <a:defRPr/>
            </a:pPr>
            <a:r>
              <a:rPr lang="en-US" dirty="0" smtClean="0">
                <a:solidFill>
                  <a:schemeClr val="tx1">
                    <a:lumMod val="75000"/>
                    <a:lumOff val="25000"/>
                  </a:schemeClr>
                </a:solidFill>
                <a:latin typeface="Sylfaen" pitchFamily="18" charset="0"/>
              </a:rPr>
              <a:t>Economic conditions</a:t>
            </a:r>
          </a:p>
          <a:p>
            <a:pPr eaLnBrk="1" hangingPunct="1">
              <a:buClr>
                <a:srgbClr val="0096E1"/>
              </a:buClr>
              <a:buSzTx/>
              <a:buFont typeface="Wingdings" pitchFamily="2" charset="2"/>
              <a:buChar char="§"/>
              <a:defRPr/>
            </a:pPr>
            <a:r>
              <a:rPr lang="en-US" dirty="0" smtClean="0">
                <a:solidFill>
                  <a:schemeClr val="tx1">
                    <a:lumMod val="75000"/>
                    <a:lumOff val="25000"/>
                  </a:schemeClr>
                </a:solidFill>
                <a:latin typeface="Sylfaen" pitchFamily="18" charset="0"/>
              </a:rPr>
              <a:t>Lending institution policy</a:t>
            </a:r>
          </a:p>
          <a:p>
            <a:pPr eaLnBrk="1" hangingPunct="1">
              <a:spcBef>
                <a:spcPct val="50000"/>
              </a:spcBef>
              <a:buClr>
                <a:srgbClr val="0096E1"/>
              </a:buClr>
              <a:buSzTx/>
              <a:buFont typeface="Wingdings" pitchFamily="2" charset="2"/>
              <a:buChar char="§"/>
              <a:defRPr/>
            </a:pPr>
            <a:r>
              <a:rPr lang="en-US" dirty="0" smtClean="0">
                <a:solidFill>
                  <a:schemeClr val="tx1">
                    <a:lumMod val="75000"/>
                    <a:lumOff val="25000"/>
                  </a:schemeClr>
                </a:solidFill>
                <a:latin typeface="Sylfaen" pitchFamily="18" charset="0"/>
              </a:rPr>
              <a:t>Business Sector / Industry issues</a:t>
            </a:r>
          </a:p>
          <a:p>
            <a:pPr eaLnBrk="1" hangingPunct="1">
              <a:spcBef>
                <a:spcPct val="50000"/>
              </a:spcBef>
              <a:buClr>
                <a:srgbClr val="0096E1"/>
              </a:buClr>
              <a:buSzTx/>
              <a:buFont typeface="Wingdings" pitchFamily="2" charset="2"/>
              <a:buChar char="§"/>
              <a:defRPr/>
            </a:pPr>
            <a:r>
              <a:rPr lang="en-US" dirty="0" smtClean="0">
                <a:solidFill>
                  <a:schemeClr val="tx1">
                    <a:lumMod val="75000"/>
                    <a:lumOff val="25000"/>
                  </a:schemeClr>
                </a:solidFill>
                <a:latin typeface="Sylfaen" pitchFamily="18" charset="0"/>
              </a:rPr>
              <a:t>New businesses</a:t>
            </a:r>
          </a:p>
        </p:txBody>
      </p:sp>
      <p:pic>
        <p:nvPicPr>
          <p:cNvPr id="5" name="Picture 4"/>
          <p:cNvPicPr>
            <a:picLocks noChangeAspect="1" noChangeArrowheads="1"/>
          </p:cNvPicPr>
          <p:nvPr/>
        </p:nvPicPr>
        <p:blipFill>
          <a:blip r:embed="rId3" cstate="print">
            <a:clrChange>
              <a:clrFrom>
                <a:srgbClr val="BFBFBF"/>
              </a:clrFrom>
              <a:clrTo>
                <a:srgbClr val="BFBFBF">
                  <a:alpha val="0"/>
                </a:srgbClr>
              </a:clrTo>
            </a:clrChange>
            <a:duotone>
              <a:prstClr val="black"/>
              <a:srgbClr val="0096E1">
                <a:tint val="45000"/>
                <a:satMod val="400000"/>
              </a:srgbClr>
            </a:duotone>
            <a:lum/>
          </a:blip>
          <a:srcRect/>
          <a:stretch>
            <a:fillRect/>
          </a:stretch>
        </p:blipFill>
        <p:spPr bwMode="auto">
          <a:xfrm>
            <a:off x="7620000" y="6079890"/>
            <a:ext cx="1231055" cy="549510"/>
          </a:xfrm>
          <a:prstGeom prst="rect">
            <a:avLst/>
          </a:prstGeom>
          <a:noFill/>
          <a:ln w="9525">
            <a:noFill/>
            <a:miter lim="800000"/>
            <a:headEnd/>
            <a:tailEnd/>
          </a:ln>
        </p:spPr>
      </p:pic>
      <p:sp>
        <p:nvSpPr>
          <p:cNvPr id="7" name="Rectangle 2"/>
          <p:cNvSpPr>
            <a:spLocks noChangeArrowheads="1"/>
          </p:cNvSpPr>
          <p:nvPr/>
        </p:nvSpPr>
        <p:spPr bwMode="auto">
          <a:xfrm>
            <a:off x="0" y="0"/>
            <a:ext cx="685800" cy="6858000"/>
          </a:xfrm>
          <a:prstGeom prst="rect">
            <a:avLst/>
          </a:prstGeom>
          <a:solidFill>
            <a:srgbClr val="0096E1"/>
          </a:solidFill>
          <a:ln w="9525">
            <a:noFill/>
            <a:miter lim="800000"/>
            <a:headEnd/>
            <a:tailEnd/>
          </a:ln>
          <a:effectLst/>
        </p:spPr>
        <p:txBody>
          <a:bodyPr wrap="none" anchor="ctr"/>
          <a:lstStyle/>
          <a:p>
            <a:pPr>
              <a:defRPr/>
            </a:pPr>
            <a:endParaRPr lang="en-US" dirty="0">
              <a:effectLst>
                <a:outerShdw blurRad="38100" dist="38100" dir="2700000" algn="tl">
                  <a:srgbClr val="000000">
                    <a:alpha val="43137"/>
                  </a:srgbClr>
                </a:outerShdw>
              </a:effectLst>
              <a:latin typeface="Arial" charset="0"/>
              <a:cs typeface="Arial" charset="0"/>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6000" smtClean="0"/>
              <a:t>Counseling</a:t>
            </a:r>
          </a:p>
        </p:txBody>
      </p:sp>
      <p:sp>
        <p:nvSpPr>
          <p:cNvPr id="17411" name="Content Placeholder 2"/>
          <p:cNvSpPr>
            <a:spLocks noGrp="1"/>
          </p:cNvSpPr>
          <p:nvPr>
            <p:ph sz="half" idx="1"/>
          </p:nvPr>
        </p:nvSpPr>
        <p:spPr bwMode="auto">
          <a:xfrm>
            <a:off x="457200" y="1600200"/>
            <a:ext cx="79248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4000" smtClean="0"/>
              <a:t> Women’s Business Center</a:t>
            </a:r>
          </a:p>
          <a:p>
            <a:r>
              <a:rPr lang="en-US" altLang="en-US" sz="4000" smtClean="0"/>
              <a:t> SCORE</a:t>
            </a:r>
          </a:p>
          <a:p>
            <a:r>
              <a:rPr lang="en-US" altLang="en-US" sz="4000" smtClean="0"/>
              <a:t> Small Business Development                  Center</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p:cNvSpPr>
            <a:spLocks noGrp="1"/>
          </p:cNvSpPr>
          <p:nvPr>
            <p:ph sz="half" idx="1"/>
          </p:nvPr>
        </p:nvSpPr>
        <p:spPr bwMode="auto">
          <a:xfrm>
            <a:off x="381000" y="1981200"/>
            <a:ext cx="40386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Wingdings" pitchFamily="2" charset="2"/>
              <a:buNone/>
            </a:pPr>
            <a:endParaRPr lang="en-US" altLang="en-US" smtClean="0"/>
          </a:p>
          <a:p>
            <a:pPr marL="0" indent="0">
              <a:buFont typeface="Wingdings" pitchFamily="2" charset="2"/>
              <a:buNone/>
            </a:pPr>
            <a:r>
              <a:rPr lang="en-US" altLang="en-US" smtClean="0"/>
              <a:t>500 S. Stone</a:t>
            </a:r>
          </a:p>
          <a:p>
            <a:pPr marL="0" indent="0">
              <a:buFont typeface="Wingdings" pitchFamily="2" charset="2"/>
              <a:buNone/>
            </a:pPr>
            <a:r>
              <a:rPr lang="en-US" altLang="en-US" smtClean="0"/>
              <a:t>Spokane, WA</a:t>
            </a:r>
          </a:p>
          <a:p>
            <a:pPr marL="0" indent="0">
              <a:buFont typeface="Wingdings" pitchFamily="2" charset="2"/>
              <a:buNone/>
            </a:pPr>
            <a:r>
              <a:rPr lang="en-US" altLang="en-US" smtClean="0"/>
              <a:t>509-456-7106, ext. 123</a:t>
            </a:r>
          </a:p>
          <a:p>
            <a:pPr marL="0" indent="0">
              <a:buFont typeface="Wingdings" pitchFamily="2" charset="2"/>
              <a:buNone/>
            </a:pPr>
            <a:r>
              <a:rPr lang="en-US" altLang="en-US" smtClean="0"/>
              <a:t>Snapwa.org/wbc</a:t>
            </a:r>
          </a:p>
        </p:txBody>
      </p:sp>
      <p:sp>
        <p:nvSpPr>
          <p:cNvPr id="4" name="Content Placeholder 3"/>
          <p:cNvSpPr>
            <a:spLocks noGrp="1"/>
          </p:cNvSpPr>
          <p:nvPr>
            <p:ph sz="half" idx="2"/>
          </p:nvPr>
        </p:nvSpPr>
        <p:spPr>
          <a:xfrm>
            <a:off x="4648200" y="1905000"/>
            <a:ext cx="4038600" cy="4525963"/>
          </a:xfrm>
        </p:spPr>
        <p:txBody>
          <a:bodyPr/>
          <a:lstStyle/>
          <a:p>
            <a:pPr>
              <a:defRPr/>
            </a:pPr>
            <a:endParaRPr lang="en-US" dirty="0" smtClean="0"/>
          </a:p>
          <a:p>
            <a:pPr marL="0" indent="0">
              <a:buFont typeface="Wingdings" pitchFamily="2" charset="2"/>
              <a:buNone/>
              <a:defRPr/>
            </a:pPr>
            <a:r>
              <a:rPr lang="en-US" sz="2400" dirty="0" smtClean="0"/>
              <a:t>Business plans</a:t>
            </a:r>
          </a:p>
          <a:p>
            <a:pPr marL="0" indent="0">
              <a:buFont typeface="Wingdings" pitchFamily="2" charset="2"/>
              <a:buNone/>
              <a:defRPr/>
            </a:pPr>
            <a:r>
              <a:rPr lang="en-US" sz="2400" dirty="0" smtClean="0"/>
              <a:t>Market Research</a:t>
            </a:r>
          </a:p>
          <a:p>
            <a:pPr marL="0" indent="0">
              <a:buFont typeface="Wingdings" pitchFamily="2" charset="2"/>
              <a:buNone/>
              <a:defRPr/>
            </a:pPr>
            <a:r>
              <a:rPr lang="en-US" sz="2400" dirty="0" smtClean="0"/>
              <a:t>Formal Training</a:t>
            </a:r>
          </a:p>
          <a:p>
            <a:pPr marL="0" indent="0">
              <a:buFont typeface="Wingdings" pitchFamily="2" charset="2"/>
              <a:buNone/>
              <a:defRPr/>
            </a:pPr>
            <a:r>
              <a:rPr lang="en-US" sz="2400" dirty="0" smtClean="0"/>
              <a:t>Online Training</a:t>
            </a:r>
          </a:p>
          <a:p>
            <a:pPr marL="0" indent="0">
              <a:buFont typeface="Wingdings" pitchFamily="2" charset="2"/>
              <a:buNone/>
              <a:defRPr/>
            </a:pPr>
            <a:r>
              <a:rPr lang="en-US" sz="2400" dirty="0" smtClean="0"/>
              <a:t>Computer Lab</a:t>
            </a:r>
          </a:p>
          <a:p>
            <a:pPr marL="0" indent="0">
              <a:buFont typeface="Wingdings" pitchFamily="2" charset="2"/>
              <a:buNone/>
              <a:defRPr/>
            </a:pPr>
            <a:r>
              <a:rPr lang="en-US" sz="2400" dirty="0" smtClean="0"/>
              <a:t>Counseling</a:t>
            </a:r>
          </a:p>
          <a:p>
            <a:pPr marL="0" indent="0">
              <a:buFont typeface="Wingdings" pitchFamily="2" charset="2"/>
              <a:buNone/>
              <a:defRPr/>
            </a:pPr>
            <a:r>
              <a:rPr lang="en-US" sz="2400" dirty="0" smtClean="0"/>
              <a:t>Loan App. Packages</a:t>
            </a:r>
          </a:p>
          <a:p>
            <a:pPr marL="0" indent="0">
              <a:buFont typeface="Wingdings" pitchFamily="2" charset="2"/>
              <a:buNone/>
              <a:defRPr/>
            </a:pPr>
            <a:r>
              <a:rPr lang="en-US" sz="2400" dirty="0" smtClean="0"/>
              <a:t>Technology Grant</a:t>
            </a:r>
            <a:endParaRPr lang="en-US" sz="2400" dirty="0"/>
          </a:p>
        </p:txBody>
      </p:sp>
      <p:pic>
        <p:nvPicPr>
          <p:cNvPr id="1843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239713"/>
            <a:ext cx="2590800"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9458" name="Group 41"/>
          <p:cNvGrpSpPr>
            <a:grpSpLocks/>
          </p:cNvGrpSpPr>
          <p:nvPr/>
        </p:nvGrpSpPr>
        <p:grpSpPr bwMode="auto">
          <a:xfrm>
            <a:off x="762000" y="2882900"/>
            <a:ext cx="4800600" cy="3898900"/>
            <a:chOff x="0" y="2555875"/>
            <a:chExt cx="5257800" cy="4149725"/>
          </a:xfrm>
        </p:grpSpPr>
        <p:pic>
          <p:nvPicPr>
            <p:cNvPr id="19471" name="Picture 11" descr="waidcolorlightersml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2555875"/>
              <a:ext cx="5257800" cy="414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472" name="Group 40"/>
            <p:cNvGrpSpPr>
              <a:grpSpLocks/>
            </p:cNvGrpSpPr>
            <p:nvPr/>
          </p:nvGrpSpPr>
          <p:grpSpPr bwMode="auto">
            <a:xfrm>
              <a:off x="990600" y="2936875"/>
              <a:ext cx="1752600" cy="1447800"/>
              <a:chOff x="990600" y="2936875"/>
              <a:chExt cx="1752600" cy="1447800"/>
            </a:xfrm>
          </p:grpSpPr>
          <p:sp>
            <p:nvSpPr>
              <p:cNvPr id="299020" name="Oval 12"/>
              <p:cNvSpPr>
                <a:spLocks noChangeArrowheads="1"/>
              </p:cNvSpPr>
              <p:nvPr/>
            </p:nvSpPr>
            <p:spPr bwMode="auto">
              <a:xfrm>
                <a:off x="2667151" y="3622030"/>
                <a:ext cx="76502" cy="76033"/>
              </a:xfrm>
              <a:prstGeom prst="ellipse">
                <a:avLst/>
              </a:prstGeom>
              <a:solidFill>
                <a:schemeClr val="tx1"/>
              </a:solidFill>
              <a:ln w="9525">
                <a:solidFill>
                  <a:schemeClr val="tx1"/>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Arial" charset="0"/>
                  <a:cs typeface="Arial" charset="0"/>
                </a:endParaRPr>
              </a:p>
            </p:txBody>
          </p:sp>
          <p:sp>
            <p:nvSpPr>
              <p:cNvPr id="299021" name="Oval 13"/>
              <p:cNvSpPr>
                <a:spLocks noChangeArrowheads="1"/>
              </p:cNvSpPr>
              <p:nvPr/>
            </p:nvSpPr>
            <p:spPr bwMode="auto">
              <a:xfrm>
                <a:off x="991053" y="3469964"/>
                <a:ext cx="76502" cy="76033"/>
              </a:xfrm>
              <a:prstGeom prst="ellipse">
                <a:avLst/>
              </a:prstGeom>
              <a:solidFill>
                <a:schemeClr val="tx1"/>
              </a:solidFill>
              <a:ln w="9525">
                <a:solidFill>
                  <a:schemeClr val="tx1"/>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Arial" charset="0"/>
                  <a:cs typeface="Arial" charset="0"/>
                </a:endParaRPr>
              </a:p>
            </p:txBody>
          </p:sp>
          <p:sp>
            <p:nvSpPr>
              <p:cNvPr id="299026" name="Oval 18"/>
              <p:cNvSpPr>
                <a:spLocks noChangeArrowheads="1"/>
              </p:cNvSpPr>
              <p:nvPr/>
            </p:nvSpPr>
            <p:spPr bwMode="auto">
              <a:xfrm>
                <a:off x="2058609" y="4308019"/>
                <a:ext cx="74764" cy="76033"/>
              </a:xfrm>
              <a:prstGeom prst="ellipse">
                <a:avLst/>
              </a:prstGeom>
              <a:solidFill>
                <a:schemeClr val="tx1"/>
              </a:solidFill>
              <a:ln w="9525">
                <a:solidFill>
                  <a:schemeClr val="tx1"/>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Arial" charset="0"/>
                  <a:cs typeface="Arial" charset="0"/>
                </a:endParaRPr>
              </a:p>
            </p:txBody>
          </p:sp>
          <p:sp>
            <p:nvSpPr>
              <p:cNvPr id="299028" name="Oval 20"/>
              <p:cNvSpPr>
                <a:spLocks noChangeArrowheads="1"/>
              </p:cNvSpPr>
              <p:nvPr/>
            </p:nvSpPr>
            <p:spPr bwMode="auto">
              <a:xfrm>
                <a:off x="1601334" y="4079918"/>
                <a:ext cx="74763" cy="74344"/>
              </a:xfrm>
              <a:prstGeom prst="ellipse">
                <a:avLst/>
              </a:prstGeom>
              <a:solidFill>
                <a:schemeClr val="tx1"/>
              </a:solidFill>
              <a:ln w="9525">
                <a:solidFill>
                  <a:schemeClr val="tx1"/>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Arial" charset="0"/>
                  <a:cs typeface="Arial" charset="0"/>
                </a:endParaRPr>
              </a:p>
            </p:txBody>
          </p:sp>
          <p:sp>
            <p:nvSpPr>
              <p:cNvPr id="299038" name="Oval 30"/>
              <p:cNvSpPr>
                <a:spLocks noChangeArrowheads="1"/>
              </p:cNvSpPr>
              <p:nvPr/>
            </p:nvSpPr>
            <p:spPr bwMode="auto">
              <a:xfrm>
                <a:off x="1067556" y="2936042"/>
                <a:ext cx="76502" cy="76033"/>
              </a:xfrm>
              <a:prstGeom prst="ellipse">
                <a:avLst/>
              </a:prstGeom>
              <a:solidFill>
                <a:schemeClr val="tx1"/>
              </a:solidFill>
              <a:ln w="9525">
                <a:solidFill>
                  <a:schemeClr val="tx1"/>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Arial" charset="0"/>
                  <a:cs typeface="Arial" charset="0"/>
                </a:endParaRPr>
              </a:p>
            </p:txBody>
          </p:sp>
          <p:sp>
            <p:nvSpPr>
              <p:cNvPr id="299040" name="Oval 32"/>
              <p:cNvSpPr>
                <a:spLocks noChangeArrowheads="1"/>
              </p:cNvSpPr>
              <p:nvPr/>
            </p:nvSpPr>
            <p:spPr bwMode="auto">
              <a:xfrm>
                <a:off x="1067556" y="3240174"/>
                <a:ext cx="76502" cy="76033"/>
              </a:xfrm>
              <a:prstGeom prst="ellipse">
                <a:avLst/>
              </a:prstGeom>
              <a:solidFill>
                <a:schemeClr val="tx1"/>
              </a:solidFill>
              <a:ln w="9525">
                <a:solidFill>
                  <a:schemeClr val="tx1"/>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Arial" charset="0"/>
                  <a:cs typeface="Arial" charset="0"/>
                </a:endParaRPr>
              </a:p>
            </p:txBody>
          </p:sp>
          <p:sp>
            <p:nvSpPr>
              <p:cNvPr id="299042" name="Oval 34"/>
              <p:cNvSpPr>
                <a:spLocks noChangeArrowheads="1"/>
              </p:cNvSpPr>
              <p:nvPr/>
            </p:nvSpPr>
            <p:spPr bwMode="auto">
              <a:xfrm>
                <a:off x="1752600" y="3469964"/>
                <a:ext cx="76502" cy="76033"/>
              </a:xfrm>
              <a:prstGeom prst="ellipse">
                <a:avLst/>
              </a:prstGeom>
              <a:solidFill>
                <a:schemeClr val="tx1"/>
              </a:solidFill>
              <a:ln w="9525">
                <a:solidFill>
                  <a:schemeClr val="tx1"/>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Arial" charset="0"/>
                  <a:cs typeface="Arial" charset="0"/>
                </a:endParaRPr>
              </a:p>
            </p:txBody>
          </p:sp>
        </p:grpSp>
      </p:grpSp>
      <p:sp>
        <p:nvSpPr>
          <p:cNvPr id="2" name="Rectangle 2"/>
          <p:cNvSpPr>
            <a:spLocks noChangeArrowheads="1"/>
          </p:cNvSpPr>
          <p:nvPr/>
        </p:nvSpPr>
        <p:spPr bwMode="auto">
          <a:xfrm>
            <a:off x="5943600" y="3352800"/>
            <a:ext cx="3200400" cy="2197100"/>
          </a:xfrm>
          <a:prstGeom prst="rect">
            <a:avLst/>
          </a:prstGeom>
          <a:noFill/>
          <a:ln w="9525">
            <a:noFill/>
            <a:miter lim="800000"/>
            <a:headEnd/>
            <a:tailEnd/>
          </a:ln>
        </p:spPr>
        <p:txBody>
          <a:bodyPr>
            <a:spAutoFit/>
          </a:bodyPr>
          <a:lstStyle/>
          <a:p>
            <a:pPr eaLnBrk="0" hangingPunct="0">
              <a:spcBef>
                <a:spcPct val="20000"/>
              </a:spcBef>
              <a:buClr>
                <a:srgbClr val="0000CC"/>
              </a:buClr>
              <a:defRPr/>
            </a:pPr>
            <a:r>
              <a:rPr lang="en-US" dirty="0">
                <a:solidFill>
                  <a:schemeClr val="tx1">
                    <a:lumMod val="75000"/>
                    <a:lumOff val="25000"/>
                  </a:schemeClr>
                </a:solidFill>
                <a:latin typeface="Sylfaen" pitchFamily="18" charset="0"/>
                <a:cs typeface="Arial" charset="0"/>
              </a:rPr>
              <a:t>To sign-up for SCORE counseling or workshops.</a:t>
            </a:r>
          </a:p>
          <a:p>
            <a:pPr marL="365760" indent="-182880" eaLnBrk="0" hangingPunct="0">
              <a:spcBef>
                <a:spcPct val="20000"/>
              </a:spcBef>
              <a:buClr>
                <a:srgbClr val="C00000"/>
              </a:buClr>
              <a:buFont typeface="Wingdings" pitchFamily="2" charset="2"/>
              <a:buChar char="§"/>
              <a:defRPr/>
            </a:pPr>
            <a:r>
              <a:rPr lang="en-US" dirty="0">
                <a:solidFill>
                  <a:schemeClr val="tx1">
                    <a:lumMod val="75000"/>
                    <a:lumOff val="25000"/>
                  </a:schemeClr>
                </a:solidFill>
                <a:latin typeface="Sylfaen" pitchFamily="18" charset="0"/>
                <a:cs typeface="Arial" charset="0"/>
              </a:rPr>
              <a:t>In Spokane call: </a:t>
            </a:r>
          </a:p>
          <a:p>
            <a:pPr marL="822960" lvl="1" indent="-182880" eaLnBrk="0" hangingPunct="0">
              <a:spcBef>
                <a:spcPct val="20000"/>
              </a:spcBef>
              <a:buClr>
                <a:srgbClr val="C00000"/>
              </a:buClr>
              <a:buFont typeface="Wingdings" pitchFamily="2" charset="2"/>
              <a:buChar char="§"/>
              <a:defRPr/>
            </a:pPr>
            <a:r>
              <a:rPr lang="en-US" dirty="0">
                <a:solidFill>
                  <a:srgbClr val="C00000"/>
                </a:solidFill>
                <a:latin typeface="Sylfaen" pitchFamily="18" charset="0"/>
                <a:cs typeface="Arial" charset="0"/>
              </a:rPr>
              <a:t>509-353-2821</a:t>
            </a:r>
            <a:r>
              <a:rPr lang="en-US" i="1" dirty="0">
                <a:solidFill>
                  <a:srgbClr val="C00000"/>
                </a:solidFill>
                <a:latin typeface="Sylfaen" pitchFamily="18" charset="0"/>
                <a:cs typeface="Arial" charset="0"/>
              </a:rPr>
              <a:t> </a:t>
            </a:r>
            <a:endParaRPr lang="en-US" dirty="0">
              <a:solidFill>
                <a:srgbClr val="C00000"/>
              </a:solidFill>
              <a:latin typeface="Sylfaen" pitchFamily="18" charset="0"/>
              <a:cs typeface="Arial" charset="0"/>
            </a:endParaRPr>
          </a:p>
          <a:p>
            <a:pPr marL="365760" indent="-182880" eaLnBrk="0" hangingPunct="0">
              <a:spcBef>
                <a:spcPct val="20000"/>
              </a:spcBef>
              <a:buClr>
                <a:srgbClr val="C00000"/>
              </a:buClr>
              <a:buFont typeface="Wingdings" pitchFamily="2" charset="2"/>
              <a:buChar char="§"/>
              <a:defRPr/>
            </a:pPr>
            <a:r>
              <a:rPr lang="en-US" dirty="0">
                <a:solidFill>
                  <a:schemeClr val="tx1">
                    <a:lumMod val="75000"/>
                    <a:lumOff val="25000"/>
                  </a:schemeClr>
                </a:solidFill>
                <a:latin typeface="Sylfaen" pitchFamily="18" charset="0"/>
                <a:cs typeface="Arial" charset="0"/>
              </a:rPr>
              <a:t> SCORE counseling by email available through:  </a:t>
            </a:r>
            <a:r>
              <a:rPr lang="en-US" dirty="0">
                <a:solidFill>
                  <a:srgbClr val="C00000"/>
                </a:solidFill>
                <a:latin typeface="Sylfaen" pitchFamily="18" charset="0"/>
                <a:cs typeface="Arial" charset="0"/>
              </a:rPr>
              <a:t>info@scorespokane.org</a:t>
            </a:r>
          </a:p>
        </p:txBody>
      </p:sp>
      <p:pic>
        <p:nvPicPr>
          <p:cNvPr id="19460" name="Picture 3" descr="sco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304800"/>
            <a:ext cx="2209800" cy="79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4" descr="Daveteachpsdmodif6jpg"/>
          <p:cNvPicPr>
            <a:picLocks noChangeAspect="1" noChangeArrowheads="1"/>
          </p:cNvPicPr>
          <p:nvPr/>
        </p:nvPicPr>
        <p:blipFill>
          <a:blip r:embed="rId5">
            <a:extLst>
              <a:ext uri="{28A0092B-C50C-407E-A947-70E740481C1C}">
                <a14:useLocalDpi xmlns:a14="http://schemas.microsoft.com/office/drawing/2010/main" val="0"/>
              </a:ext>
            </a:extLst>
          </a:blip>
          <a:srcRect l="9013" t="7872" r="7692"/>
          <a:stretch>
            <a:fillRect/>
          </a:stretch>
        </p:blipFill>
        <p:spPr bwMode="auto">
          <a:xfrm>
            <a:off x="6019800" y="304800"/>
            <a:ext cx="2667000" cy="2309813"/>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 name="Text Box 5"/>
          <p:cNvSpPr txBox="1">
            <a:spLocks noChangeArrowheads="1"/>
          </p:cNvSpPr>
          <p:nvPr/>
        </p:nvSpPr>
        <p:spPr bwMode="auto">
          <a:xfrm>
            <a:off x="838200" y="1060450"/>
            <a:ext cx="5029200" cy="1758950"/>
          </a:xfrm>
          <a:prstGeom prst="rect">
            <a:avLst/>
          </a:prstGeom>
          <a:noFill/>
          <a:ln w="9525">
            <a:noFill/>
            <a:miter lim="800000"/>
            <a:headEnd/>
            <a:tailEnd/>
          </a:ln>
        </p:spPr>
        <p:txBody>
          <a:bodyPr>
            <a:spAutoFit/>
          </a:bodyPr>
          <a:lstStyle/>
          <a:p>
            <a:pPr eaLnBrk="0" hangingPunct="0">
              <a:lnSpc>
                <a:spcPts val="2600"/>
              </a:lnSpc>
              <a:defRPr/>
            </a:pPr>
            <a:r>
              <a:rPr lang="en-US" sz="2400" dirty="0">
                <a:latin typeface="Sylfaen" pitchFamily="18" charset="0"/>
                <a:cs typeface="Arial" charset="0"/>
              </a:rPr>
              <a:t>There are over 300 SCORE Volunteers in Washington and Idaho:</a:t>
            </a:r>
          </a:p>
          <a:p>
            <a:pPr marL="365760" indent="-182880" eaLnBrk="0" hangingPunct="0">
              <a:lnSpc>
                <a:spcPts val="2600"/>
              </a:lnSpc>
              <a:buClr>
                <a:srgbClr val="C00000"/>
              </a:buClr>
              <a:buFont typeface="Wingdings" pitchFamily="2" charset="2"/>
              <a:buChar char="§"/>
              <a:defRPr/>
            </a:pPr>
            <a:r>
              <a:rPr lang="en-US" sz="2400" dirty="0">
                <a:latin typeface="Sylfaen" pitchFamily="18" charset="0"/>
                <a:cs typeface="Arial" charset="0"/>
              </a:rPr>
              <a:t>Free confidential counseling</a:t>
            </a:r>
          </a:p>
          <a:p>
            <a:pPr marL="822960" lvl="1" indent="-182880" eaLnBrk="0" hangingPunct="0">
              <a:lnSpc>
                <a:spcPts val="2600"/>
              </a:lnSpc>
              <a:buClr>
                <a:srgbClr val="C00000"/>
              </a:buClr>
              <a:buFont typeface="Wingdings" pitchFamily="2" charset="2"/>
              <a:buChar char="§"/>
              <a:defRPr/>
            </a:pPr>
            <a:r>
              <a:rPr lang="en-US" dirty="0">
                <a:latin typeface="Sylfaen" pitchFamily="18" charset="0"/>
                <a:cs typeface="Arial" charset="0"/>
              </a:rPr>
              <a:t>In person </a:t>
            </a:r>
            <a:r>
              <a:rPr lang="en-US" sz="2400" dirty="0">
                <a:latin typeface="Sylfaen" pitchFamily="18" charset="0"/>
                <a:cs typeface="Arial" charset="0"/>
              </a:rPr>
              <a:t>	</a:t>
            </a:r>
          </a:p>
          <a:p>
            <a:pPr marL="365760" indent="-182880" eaLnBrk="0" hangingPunct="0">
              <a:lnSpc>
                <a:spcPts val="2600"/>
              </a:lnSpc>
              <a:buClr>
                <a:srgbClr val="C00000"/>
              </a:buClr>
              <a:buFont typeface="Wingdings" pitchFamily="2" charset="2"/>
              <a:buChar char="§"/>
              <a:defRPr/>
            </a:pPr>
            <a:r>
              <a:rPr lang="en-US" sz="2400" dirty="0">
                <a:latin typeface="Sylfaen" pitchFamily="18" charset="0"/>
                <a:cs typeface="Arial" charset="0"/>
              </a:rPr>
              <a:t>Low cost workshops</a:t>
            </a:r>
            <a:endParaRPr lang="en-US" sz="2000" dirty="0">
              <a:latin typeface="Times New Roman" pitchFamily="18" charset="0"/>
              <a:cs typeface="Arial" charset="0"/>
            </a:endParaRPr>
          </a:p>
        </p:txBody>
      </p:sp>
      <p:sp>
        <p:nvSpPr>
          <p:cNvPr id="40971" name="Text Box 36"/>
          <p:cNvSpPr txBox="1">
            <a:spLocks noChangeArrowheads="1"/>
          </p:cNvSpPr>
          <p:nvPr/>
        </p:nvSpPr>
        <p:spPr bwMode="auto">
          <a:xfrm>
            <a:off x="5943600" y="5799138"/>
            <a:ext cx="2286000" cy="677862"/>
          </a:xfrm>
          <a:prstGeom prst="rect">
            <a:avLst/>
          </a:prstGeom>
          <a:noFill/>
          <a:ln w="9525">
            <a:noFill/>
            <a:miter lim="800000"/>
            <a:headEnd/>
            <a:tailEnd/>
          </a:ln>
        </p:spPr>
        <p:txBody>
          <a:bodyPr>
            <a:spAutoFit/>
          </a:bodyPr>
          <a:lstStyle/>
          <a:p>
            <a:pPr eaLnBrk="0" hangingPunct="0">
              <a:spcBef>
                <a:spcPct val="50000"/>
              </a:spcBef>
              <a:defRPr/>
            </a:pPr>
            <a:r>
              <a:rPr lang="en-US" dirty="0">
                <a:solidFill>
                  <a:schemeClr val="tx1">
                    <a:lumMod val="75000"/>
                    <a:lumOff val="25000"/>
                  </a:schemeClr>
                </a:solidFill>
                <a:latin typeface="Tw Cen MT Condensed" pitchFamily="34" charset="0"/>
                <a:cs typeface="Arial" charset="0"/>
              </a:rPr>
              <a:t>SBA Resource Guide</a:t>
            </a:r>
            <a:r>
              <a:rPr lang="en-US" sz="2400" b="1" i="1" dirty="0">
                <a:solidFill>
                  <a:srgbClr val="0000CC"/>
                </a:solidFill>
                <a:latin typeface="Tw Cen MT Condensed" pitchFamily="34" charset="0"/>
                <a:cs typeface="Arial" charset="0"/>
              </a:rPr>
              <a:t> </a:t>
            </a:r>
            <a:br>
              <a:rPr lang="en-US" sz="2400" b="1" i="1" dirty="0">
                <a:solidFill>
                  <a:srgbClr val="0000CC"/>
                </a:solidFill>
                <a:latin typeface="Tw Cen MT Condensed" pitchFamily="34" charset="0"/>
                <a:cs typeface="Arial" charset="0"/>
              </a:rPr>
            </a:br>
            <a:r>
              <a:rPr lang="en-US" sz="1400" dirty="0">
                <a:solidFill>
                  <a:srgbClr val="C00000"/>
                </a:solidFill>
                <a:latin typeface="Sylfaen" pitchFamily="18" charset="0"/>
                <a:cs typeface="Arial" charset="0"/>
              </a:rPr>
              <a:t>page 12</a:t>
            </a:r>
          </a:p>
        </p:txBody>
      </p:sp>
      <p:sp>
        <p:nvSpPr>
          <p:cNvPr id="40" name="Text Box 40"/>
          <p:cNvSpPr txBox="1">
            <a:spLocks noChangeArrowheads="1"/>
          </p:cNvSpPr>
          <p:nvPr/>
        </p:nvSpPr>
        <p:spPr bwMode="auto">
          <a:xfrm>
            <a:off x="5943600" y="2590800"/>
            <a:ext cx="1524000" cy="584200"/>
          </a:xfrm>
          <a:prstGeom prst="rect">
            <a:avLst/>
          </a:prstGeom>
          <a:noFill/>
          <a:ln w="9525">
            <a:noFill/>
            <a:miter lim="800000"/>
            <a:headEnd/>
            <a:tailEnd/>
          </a:ln>
        </p:spPr>
        <p:txBody>
          <a:bodyPr>
            <a:spAutoFit/>
          </a:bodyPr>
          <a:lstStyle/>
          <a:p>
            <a:pPr eaLnBrk="0" hangingPunct="0">
              <a:spcBef>
                <a:spcPct val="50000"/>
              </a:spcBef>
              <a:defRPr/>
            </a:pPr>
            <a:r>
              <a:rPr lang="en-US" sz="3200" dirty="0">
                <a:solidFill>
                  <a:schemeClr val="tx1">
                    <a:lumMod val="75000"/>
                    <a:lumOff val="25000"/>
                  </a:schemeClr>
                </a:solidFill>
                <a:effectLst>
                  <a:outerShdw blurRad="38100" dist="38100" dir="2700000" algn="tl">
                    <a:srgbClr val="000000">
                      <a:alpha val="43137"/>
                    </a:srgbClr>
                  </a:outerShdw>
                </a:effectLst>
                <a:latin typeface="Tw Cen MT Condensed" pitchFamily="34" charset="0"/>
                <a:cs typeface="Arial" charset="0"/>
              </a:rPr>
              <a:t>Contact</a:t>
            </a:r>
            <a:endParaRPr lang="en-US" sz="3200" dirty="0">
              <a:solidFill>
                <a:srgbClr val="0096E1"/>
              </a:solidFill>
              <a:latin typeface="Sylfaen" pitchFamily="18" charset="0"/>
              <a:cs typeface="Arial" charset="0"/>
            </a:endParaRPr>
          </a:p>
        </p:txBody>
      </p:sp>
      <p:sp>
        <p:nvSpPr>
          <p:cNvPr id="43" name="Text Box 40"/>
          <p:cNvSpPr txBox="1">
            <a:spLocks noChangeArrowheads="1"/>
          </p:cNvSpPr>
          <p:nvPr/>
        </p:nvSpPr>
        <p:spPr bwMode="auto">
          <a:xfrm>
            <a:off x="5943600" y="5334000"/>
            <a:ext cx="1524000" cy="584200"/>
          </a:xfrm>
          <a:prstGeom prst="rect">
            <a:avLst/>
          </a:prstGeom>
          <a:noFill/>
          <a:ln w="9525">
            <a:noFill/>
            <a:miter lim="800000"/>
            <a:headEnd/>
            <a:tailEnd/>
          </a:ln>
        </p:spPr>
        <p:txBody>
          <a:bodyPr>
            <a:spAutoFit/>
          </a:bodyPr>
          <a:lstStyle/>
          <a:p>
            <a:pPr eaLnBrk="0" hangingPunct="0">
              <a:spcBef>
                <a:spcPct val="50000"/>
              </a:spcBef>
              <a:defRPr/>
            </a:pPr>
            <a:r>
              <a:rPr lang="en-US" sz="3200" dirty="0">
                <a:solidFill>
                  <a:schemeClr val="tx1">
                    <a:lumMod val="75000"/>
                    <a:lumOff val="25000"/>
                  </a:schemeClr>
                </a:solidFill>
                <a:effectLst>
                  <a:outerShdw blurRad="38100" dist="38100" dir="2700000" algn="tl">
                    <a:srgbClr val="000000">
                      <a:alpha val="43137"/>
                    </a:srgbClr>
                  </a:outerShdw>
                </a:effectLst>
                <a:latin typeface="Tw Cen MT Condensed" pitchFamily="34" charset="0"/>
                <a:cs typeface="Arial" charset="0"/>
              </a:rPr>
              <a:t>More Info</a:t>
            </a:r>
            <a:endParaRPr lang="en-US" sz="3200" dirty="0">
              <a:solidFill>
                <a:srgbClr val="0096E1"/>
              </a:solidFill>
              <a:latin typeface="Sylfaen" pitchFamily="18" charset="0"/>
              <a:cs typeface="Arial" charset="0"/>
            </a:endParaRPr>
          </a:p>
        </p:txBody>
      </p:sp>
      <p:sp>
        <p:nvSpPr>
          <p:cNvPr id="44" name="TextBox 43"/>
          <p:cNvSpPr txBox="1"/>
          <p:nvPr/>
        </p:nvSpPr>
        <p:spPr>
          <a:xfrm>
            <a:off x="5943600" y="3048000"/>
            <a:ext cx="2667000" cy="369888"/>
          </a:xfrm>
          <a:prstGeom prst="rect">
            <a:avLst/>
          </a:prstGeom>
          <a:noFill/>
        </p:spPr>
        <p:txBody>
          <a:bodyPr>
            <a:spAutoFit/>
          </a:bodyPr>
          <a:lstStyle/>
          <a:p>
            <a:pPr>
              <a:defRPr/>
            </a:pPr>
            <a:r>
              <a:rPr lang="en-US" dirty="0">
                <a:solidFill>
                  <a:srgbClr val="C00000"/>
                </a:solidFill>
                <a:latin typeface="Sylfaen" pitchFamily="18" charset="0"/>
                <a:cs typeface="Arial" charset="0"/>
              </a:rPr>
              <a:t>www.scorespokane.org</a:t>
            </a:r>
            <a:endParaRPr lang="en-US" dirty="0">
              <a:solidFill>
                <a:srgbClr val="C00000"/>
              </a:solidFill>
              <a:effectLst>
                <a:outerShdw blurRad="38100" dist="38100" dir="2700000" algn="tl">
                  <a:srgbClr val="000000">
                    <a:alpha val="43137"/>
                  </a:srgbClr>
                </a:outerShdw>
              </a:effectLst>
              <a:latin typeface="Arial" charset="0"/>
              <a:cs typeface="Arial" charset="0"/>
            </a:endParaRPr>
          </a:p>
        </p:txBody>
      </p:sp>
      <p:cxnSp>
        <p:nvCxnSpPr>
          <p:cNvPr id="19467" name="Straight Connector 44"/>
          <p:cNvCxnSpPr>
            <a:cxnSpLocks noChangeShapeType="1"/>
          </p:cNvCxnSpPr>
          <p:nvPr/>
        </p:nvCxnSpPr>
        <p:spPr bwMode="auto">
          <a:xfrm rot="16200000" flipH="1">
            <a:off x="2781300" y="3390900"/>
            <a:ext cx="6248400" cy="762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47" name="Text Box 40"/>
          <p:cNvSpPr txBox="1">
            <a:spLocks noChangeArrowheads="1"/>
          </p:cNvSpPr>
          <p:nvPr/>
        </p:nvSpPr>
        <p:spPr bwMode="auto">
          <a:xfrm>
            <a:off x="838200" y="2616200"/>
            <a:ext cx="1524000" cy="584200"/>
          </a:xfrm>
          <a:prstGeom prst="rect">
            <a:avLst/>
          </a:prstGeom>
          <a:noFill/>
          <a:ln w="9525">
            <a:noFill/>
            <a:miter lim="800000"/>
            <a:headEnd/>
            <a:tailEnd/>
          </a:ln>
        </p:spPr>
        <p:txBody>
          <a:bodyPr>
            <a:spAutoFit/>
          </a:bodyPr>
          <a:lstStyle/>
          <a:p>
            <a:pPr eaLnBrk="0" hangingPunct="0">
              <a:spcBef>
                <a:spcPct val="50000"/>
              </a:spcBef>
              <a:defRPr/>
            </a:pPr>
            <a:r>
              <a:rPr lang="en-US" sz="3200" dirty="0">
                <a:solidFill>
                  <a:schemeClr val="tx1">
                    <a:lumMod val="75000"/>
                    <a:lumOff val="25000"/>
                  </a:schemeClr>
                </a:solidFill>
                <a:effectLst>
                  <a:outerShdw blurRad="38100" dist="38100" dir="2700000" algn="tl">
                    <a:srgbClr val="000000">
                      <a:alpha val="43137"/>
                    </a:srgbClr>
                  </a:outerShdw>
                </a:effectLst>
                <a:latin typeface="Tw Cen MT Condensed" pitchFamily="34" charset="0"/>
                <a:cs typeface="Arial" charset="0"/>
              </a:rPr>
              <a:t>Locations</a:t>
            </a:r>
            <a:endParaRPr lang="en-US" sz="3200" dirty="0">
              <a:solidFill>
                <a:srgbClr val="0096E1"/>
              </a:solidFill>
              <a:latin typeface="Sylfaen" pitchFamily="18" charset="0"/>
              <a:cs typeface="Arial" charset="0"/>
            </a:endParaRPr>
          </a:p>
        </p:txBody>
      </p:sp>
      <p:pic>
        <p:nvPicPr>
          <p:cNvPr id="49" name="Picture 48"/>
          <p:cNvPicPr>
            <a:picLocks noChangeAspect="1" noChangeArrowheads="1"/>
          </p:cNvPicPr>
          <p:nvPr/>
        </p:nvPicPr>
        <p:blipFill>
          <a:blip r:embed="rId6" cstate="print">
            <a:clrChange>
              <a:clrFrom>
                <a:srgbClr val="BFBFBF"/>
              </a:clrFrom>
              <a:clrTo>
                <a:srgbClr val="BFBFBF">
                  <a:alpha val="0"/>
                </a:srgbClr>
              </a:clrTo>
            </a:clrChange>
            <a:duotone>
              <a:prstClr val="black"/>
              <a:srgbClr val="FF0000">
                <a:tint val="45000"/>
                <a:satMod val="400000"/>
              </a:srgbClr>
            </a:duotone>
          </a:blip>
          <a:srcRect/>
          <a:stretch>
            <a:fillRect/>
          </a:stretch>
        </p:blipFill>
        <p:spPr bwMode="auto">
          <a:xfrm>
            <a:off x="7620000" y="6079890"/>
            <a:ext cx="1231055" cy="549510"/>
          </a:xfrm>
          <a:prstGeom prst="rect">
            <a:avLst/>
          </a:prstGeom>
          <a:noFill/>
          <a:ln w="9525">
            <a:noFill/>
            <a:miter lim="800000"/>
            <a:headEnd/>
            <a:tailEnd/>
          </a:ln>
        </p:spPr>
      </p:pic>
      <p:sp>
        <p:nvSpPr>
          <p:cNvPr id="50" name="Rectangle 2"/>
          <p:cNvSpPr>
            <a:spLocks noChangeArrowheads="1"/>
          </p:cNvSpPr>
          <p:nvPr/>
        </p:nvSpPr>
        <p:spPr bwMode="auto">
          <a:xfrm>
            <a:off x="0" y="0"/>
            <a:ext cx="685800" cy="6858000"/>
          </a:xfrm>
          <a:prstGeom prst="rect">
            <a:avLst/>
          </a:prstGeom>
          <a:solidFill>
            <a:srgbClr val="C00000"/>
          </a:solidFill>
          <a:ln w="9525">
            <a:noFill/>
            <a:miter lim="800000"/>
            <a:headEnd/>
            <a:tailEnd/>
          </a:ln>
          <a:effectLst/>
        </p:spPr>
        <p:txBody>
          <a:bodyPr wrap="none" anchor="ctr"/>
          <a:lstStyle/>
          <a:p>
            <a:pPr>
              <a:defRPr/>
            </a:pPr>
            <a:endParaRPr lang="en-US" dirty="0">
              <a:effectLst>
                <a:outerShdw blurRad="38100" dist="38100" dir="2700000" algn="tl">
                  <a:srgbClr val="000000">
                    <a:alpha val="43137"/>
                  </a:srgbClr>
                </a:outerShdw>
              </a:effectLst>
              <a:latin typeface="Arial" charset="0"/>
              <a:cs typeface="Arial" charset="0"/>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9" name="Text Box 3"/>
          <p:cNvSpPr txBox="1">
            <a:spLocks noChangeArrowheads="1"/>
          </p:cNvSpPr>
          <p:nvPr/>
        </p:nvSpPr>
        <p:spPr bwMode="auto">
          <a:xfrm>
            <a:off x="762000" y="304800"/>
            <a:ext cx="7924800" cy="498475"/>
          </a:xfrm>
          <a:prstGeom prst="rect">
            <a:avLst/>
          </a:prstGeom>
          <a:noFill/>
          <a:ln w="9525">
            <a:noFill/>
            <a:miter lim="800000"/>
            <a:headEnd/>
            <a:tailEnd/>
          </a:ln>
        </p:spPr>
        <p:txBody>
          <a:bodyPr>
            <a:spAutoFit/>
          </a:bodyPr>
          <a:lstStyle/>
          <a:p>
            <a:pPr eaLnBrk="0" hangingPunct="0">
              <a:lnSpc>
                <a:spcPct val="50000"/>
              </a:lnSpc>
              <a:spcBef>
                <a:spcPct val="45000"/>
              </a:spcBef>
              <a:defRPr/>
            </a:pPr>
            <a:r>
              <a:rPr lang="en-US" sz="4400" b="1" dirty="0">
                <a:solidFill>
                  <a:schemeClr val="tx1">
                    <a:lumMod val="75000"/>
                    <a:lumOff val="25000"/>
                  </a:schemeClr>
                </a:solidFill>
                <a:effectLst>
                  <a:outerShdw blurRad="38100" dist="38100" dir="2700000" algn="tl">
                    <a:srgbClr val="000000">
                      <a:alpha val="43137"/>
                    </a:srgbClr>
                  </a:outerShdw>
                </a:effectLst>
                <a:latin typeface="Tw Cen MT Condensed" pitchFamily="34" charset="0"/>
                <a:cs typeface="Arial" charset="0"/>
              </a:rPr>
              <a:t>Small Business Development Centers</a:t>
            </a:r>
          </a:p>
        </p:txBody>
      </p:sp>
      <p:sp>
        <p:nvSpPr>
          <p:cNvPr id="39972" name="Text Box 41"/>
          <p:cNvSpPr txBox="1">
            <a:spLocks noChangeArrowheads="1"/>
          </p:cNvSpPr>
          <p:nvPr/>
        </p:nvSpPr>
        <p:spPr bwMode="auto">
          <a:xfrm>
            <a:off x="5791200" y="4495800"/>
            <a:ext cx="1752600" cy="584200"/>
          </a:xfrm>
          <a:prstGeom prst="rect">
            <a:avLst/>
          </a:prstGeom>
          <a:noFill/>
          <a:ln w="9525">
            <a:noFill/>
            <a:miter lim="800000"/>
            <a:headEnd/>
            <a:tailEnd/>
          </a:ln>
        </p:spPr>
        <p:txBody>
          <a:bodyPr>
            <a:spAutoFit/>
          </a:bodyPr>
          <a:lstStyle/>
          <a:p>
            <a:pPr eaLnBrk="0" hangingPunct="0">
              <a:spcBef>
                <a:spcPct val="50000"/>
              </a:spcBef>
              <a:defRPr/>
            </a:pPr>
            <a:r>
              <a:rPr lang="en-US" dirty="0">
                <a:solidFill>
                  <a:schemeClr val="tx1">
                    <a:lumMod val="75000"/>
                    <a:lumOff val="25000"/>
                  </a:schemeClr>
                </a:solidFill>
                <a:latin typeface="Tw Cen MT Condensed" pitchFamily="34" charset="0"/>
                <a:cs typeface="Arial" charset="0"/>
              </a:rPr>
              <a:t>SBA Resource Guide</a:t>
            </a:r>
            <a:r>
              <a:rPr lang="en-US" dirty="0">
                <a:solidFill>
                  <a:schemeClr val="tx1">
                    <a:lumMod val="75000"/>
                    <a:lumOff val="25000"/>
                  </a:schemeClr>
                </a:solidFill>
                <a:latin typeface="Sylfaen" pitchFamily="18" charset="0"/>
                <a:cs typeface="Arial" charset="0"/>
              </a:rPr>
              <a:t/>
            </a:r>
            <a:br>
              <a:rPr lang="en-US" dirty="0">
                <a:solidFill>
                  <a:schemeClr val="tx1">
                    <a:lumMod val="75000"/>
                    <a:lumOff val="25000"/>
                  </a:schemeClr>
                </a:solidFill>
                <a:latin typeface="Sylfaen" pitchFamily="18" charset="0"/>
                <a:cs typeface="Arial" charset="0"/>
              </a:rPr>
            </a:br>
            <a:r>
              <a:rPr lang="en-US" sz="1400" dirty="0">
                <a:solidFill>
                  <a:srgbClr val="C00000"/>
                </a:solidFill>
                <a:latin typeface="Sylfaen" pitchFamily="18" charset="0"/>
                <a:cs typeface="Arial" charset="0"/>
              </a:rPr>
              <a:t>pg. 13</a:t>
            </a:r>
          </a:p>
        </p:txBody>
      </p:sp>
      <p:grpSp>
        <p:nvGrpSpPr>
          <p:cNvPr id="20484" name="Group 79"/>
          <p:cNvGrpSpPr>
            <a:grpSpLocks/>
          </p:cNvGrpSpPr>
          <p:nvPr/>
        </p:nvGrpSpPr>
        <p:grpSpPr bwMode="auto">
          <a:xfrm>
            <a:off x="838200" y="685800"/>
            <a:ext cx="5029200" cy="2287588"/>
            <a:chOff x="457200" y="3896380"/>
            <a:chExt cx="5029200" cy="2287726"/>
          </a:xfrm>
        </p:grpSpPr>
        <p:sp>
          <p:nvSpPr>
            <p:cNvPr id="2" name="Text Box 8"/>
            <p:cNvSpPr txBox="1">
              <a:spLocks noChangeArrowheads="1"/>
            </p:cNvSpPr>
            <p:nvPr/>
          </p:nvSpPr>
          <p:spPr bwMode="auto">
            <a:xfrm>
              <a:off x="457200" y="4429780"/>
              <a:ext cx="5029200" cy="1754326"/>
            </a:xfrm>
            <a:prstGeom prst="rect">
              <a:avLst/>
            </a:prstGeom>
            <a:noFill/>
            <a:ln w="9525">
              <a:noFill/>
              <a:miter lim="800000"/>
              <a:headEnd/>
              <a:tailEnd/>
            </a:ln>
          </p:spPr>
          <p:txBody>
            <a:bodyPr numCol="2">
              <a:spAutoFit/>
            </a:bodyPr>
            <a:lstStyle/>
            <a:p>
              <a:pPr marL="182880" indent="-182880" eaLnBrk="0" hangingPunct="0">
                <a:spcBef>
                  <a:spcPct val="50000"/>
                </a:spcBef>
                <a:buClr>
                  <a:srgbClr val="C00000"/>
                </a:buClr>
                <a:buFont typeface="Wingdings" pitchFamily="2" charset="2"/>
                <a:buChar char="§"/>
                <a:defRPr/>
              </a:pPr>
              <a:r>
                <a:rPr lang="en-US" dirty="0">
                  <a:latin typeface="Sylfaen" pitchFamily="18" charset="0"/>
                  <a:cs typeface="Arial" charset="0"/>
                </a:rPr>
                <a:t>Long-term Counseling Relationships</a:t>
              </a:r>
            </a:p>
            <a:p>
              <a:pPr marL="365760" lvl="1" indent="-182880" eaLnBrk="0" hangingPunct="0">
                <a:lnSpc>
                  <a:spcPct val="85000"/>
                </a:lnSpc>
                <a:spcBef>
                  <a:spcPct val="35000"/>
                </a:spcBef>
                <a:buClr>
                  <a:srgbClr val="C00000"/>
                </a:buClr>
                <a:buFont typeface="Wingdings" pitchFamily="2" charset="2"/>
                <a:buChar char="§"/>
                <a:defRPr/>
              </a:pPr>
              <a:r>
                <a:rPr lang="en-US" sz="1400" dirty="0">
                  <a:latin typeface="Sylfaen" pitchFamily="18" charset="0"/>
                  <a:cs typeface="Arial" charset="0"/>
                </a:rPr>
                <a:t> No Charge</a:t>
              </a:r>
            </a:p>
            <a:p>
              <a:pPr marL="365760" lvl="1" indent="-182880" eaLnBrk="0" hangingPunct="0">
                <a:lnSpc>
                  <a:spcPct val="85000"/>
                </a:lnSpc>
                <a:spcBef>
                  <a:spcPct val="35000"/>
                </a:spcBef>
                <a:buClr>
                  <a:srgbClr val="C00000"/>
                </a:buClr>
                <a:buFont typeface="Wingdings" pitchFamily="2" charset="2"/>
                <a:buChar char="§"/>
                <a:defRPr/>
              </a:pPr>
              <a:r>
                <a:rPr lang="en-US" sz="1400" dirty="0">
                  <a:latin typeface="Sylfaen" pitchFamily="18" charset="0"/>
                  <a:cs typeface="Arial" charset="0"/>
                </a:rPr>
                <a:t> Confidential</a:t>
              </a:r>
            </a:p>
            <a:p>
              <a:pPr marL="365760" lvl="1" indent="-182880" eaLnBrk="0" hangingPunct="0">
                <a:lnSpc>
                  <a:spcPct val="85000"/>
                </a:lnSpc>
                <a:spcBef>
                  <a:spcPct val="35000"/>
                </a:spcBef>
                <a:buClr>
                  <a:srgbClr val="C00000"/>
                </a:buClr>
                <a:buFont typeface="Wingdings" pitchFamily="2" charset="2"/>
                <a:buChar char="§"/>
                <a:defRPr/>
              </a:pPr>
              <a:r>
                <a:rPr lang="en-US" sz="1400" dirty="0">
                  <a:latin typeface="Sylfaen" pitchFamily="18" charset="0"/>
                  <a:cs typeface="Arial" charset="0"/>
                </a:rPr>
                <a:t> One-on-one</a:t>
              </a:r>
            </a:p>
            <a:p>
              <a:pPr marL="182880" lvl="1" indent="-91440" eaLnBrk="0" hangingPunct="0">
                <a:lnSpc>
                  <a:spcPct val="85000"/>
                </a:lnSpc>
                <a:spcBef>
                  <a:spcPct val="35000"/>
                </a:spcBef>
                <a:buClr>
                  <a:srgbClr val="C00000"/>
                </a:buClr>
                <a:buFont typeface="Wingdings" pitchFamily="2" charset="2"/>
                <a:buChar char="§"/>
                <a:defRPr/>
              </a:pPr>
              <a:endParaRPr lang="en-US" dirty="0">
                <a:latin typeface="Sylfaen" pitchFamily="18" charset="0"/>
                <a:cs typeface="Arial" charset="0"/>
              </a:endParaRPr>
            </a:p>
            <a:p>
              <a:pPr marL="274320" indent="-182880" eaLnBrk="0" hangingPunct="0">
                <a:spcBef>
                  <a:spcPct val="50000"/>
                </a:spcBef>
                <a:buClr>
                  <a:srgbClr val="C00000"/>
                </a:buClr>
                <a:buFont typeface="Wingdings" pitchFamily="2" charset="2"/>
                <a:buChar char="§"/>
                <a:defRPr/>
              </a:pPr>
              <a:r>
                <a:rPr lang="en-US" dirty="0">
                  <a:latin typeface="Sylfaen" pitchFamily="18" charset="0"/>
                  <a:cs typeface="Arial" charset="0"/>
                </a:rPr>
                <a:t>Over 25 Locations!*</a:t>
              </a:r>
            </a:p>
            <a:p>
              <a:pPr marL="274320" indent="-182880" eaLnBrk="0" hangingPunct="0">
                <a:spcBef>
                  <a:spcPct val="50000"/>
                </a:spcBef>
                <a:buClr>
                  <a:srgbClr val="C00000"/>
                </a:buClr>
                <a:buFont typeface="Wingdings" pitchFamily="2" charset="2"/>
                <a:buChar char="§"/>
                <a:defRPr/>
              </a:pPr>
              <a:r>
                <a:rPr lang="en-US" dirty="0">
                  <a:latin typeface="Sylfaen" pitchFamily="18" charset="0"/>
                  <a:cs typeface="Arial" charset="0"/>
                </a:rPr>
                <a:t>Evening Workshops</a:t>
              </a:r>
            </a:p>
          </p:txBody>
        </p:sp>
        <p:sp>
          <p:nvSpPr>
            <p:cNvPr id="57" name="TextBox 56"/>
            <p:cNvSpPr txBox="1"/>
            <p:nvPr/>
          </p:nvSpPr>
          <p:spPr>
            <a:xfrm>
              <a:off x="457200" y="3896380"/>
              <a:ext cx="3124200" cy="584235"/>
            </a:xfrm>
            <a:prstGeom prst="rect">
              <a:avLst/>
            </a:prstGeom>
            <a:noFill/>
          </p:spPr>
          <p:txBody>
            <a:bodyPr>
              <a:spAutoFit/>
            </a:bodyPr>
            <a:lstStyle/>
            <a:p>
              <a:pPr>
                <a:defRPr/>
              </a:pPr>
              <a:r>
                <a:rPr lang="en-US" sz="3200" dirty="0">
                  <a:solidFill>
                    <a:schemeClr val="tx1">
                      <a:lumMod val="75000"/>
                      <a:lumOff val="25000"/>
                    </a:schemeClr>
                  </a:solidFill>
                  <a:effectLst>
                    <a:outerShdw blurRad="38100" dist="38100" dir="2700000" algn="tl">
                      <a:srgbClr val="000000">
                        <a:alpha val="43137"/>
                      </a:srgbClr>
                    </a:outerShdw>
                  </a:effectLst>
                  <a:latin typeface="Tw Cen MT Condensed" pitchFamily="34" charset="0"/>
                  <a:cs typeface="Arial" charset="0"/>
                </a:rPr>
                <a:t>SBDC Counseling</a:t>
              </a:r>
            </a:p>
          </p:txBody>
        </p:sp>
      </p:grpSp>
      <p:sp>
        <p:nvSpPr>
          <p:cNvPr id="39938" name="Rectangle 2"/>
          <p:cNvSpPr>
            <a:spLocks noChangeArrowheads="1"/>
          </p:cNvSpPr>
          <p:nvPr/>
        </p:nvSpPr>
        <p:spPr bwMode="auto">
          <a:xfrm>
            <a:off x="7543800" y="1676400"/>
            <a:ext cx="1447800" cy="738188"/>
          </a:xfrm>
          <a:prstGeom prst="rect">
            <a:avLst/>
          </a:prstGeom>
          <a:noFill/>
          <a:ln w="9525">
            <a:noFill/>
            <a:miter lim="800000"/>
            <a:headEnd/>
            <a:tailEnd/>
          </a:ln>
        </p:spPr>
        <p:txBody>
          <a:bodyPr>
            <a:spAutoFit/>
          </a:bodyPr>
          <a:lstStyle/>
          <a:p>
            <a:pPr algn="ctr" eaLnBrk="0" hangingPunct="0">
              <a:defRPr/>
            </a:pPr>
            <a:r>
              <a:rPr lang="en-US" altLang="en-US" sz="1400" dirty="0">
                <a:solidFill>
                  <a:schemeClr val="tx1">
                    <a:lumMod val="75000"/>
                    <a:lumOff val="25000"/>
                  </a:schemeClr>
                </a:solidFill>
                <a:latin typeface="Sylfaen" pitchFamily="18" charset="0"/>
                <a:cs typeface="Arial" charset="0"/>
              </a:rPr>
              <a:t>* Internet Counseling also available in WA</a:t>
            </a:r>
          </a:p>
        </p:txBody>
      </p:sp>
      <p:sp>
        <p:nvSpPr>
          <p:cNvPr id="39971" name="Text Box 40"/>
          <p:cNvSpPr txBox="1">
            <a:spLocks noChangeArrowheads="1"/>
          </p:cNvSpPr>
          <p:nvPr/>
        </p:nvSpPr>
        <p:spPr bwMode="auto">
          <a:xfrm>
            <a:off x="5791200" y="5562600"/>
            <a:ext cx="1524000" cy="584200"/>
          </a:xfrm>
          <a:prstGeom prst="rect">
            <a:avLst/>
          </a:prstGeom>
          <a:noFill/>
          <a:ln w="9525">
            <a:noFill/>
            <a:miter lim="800000"/>
            <a:headEnd/>
            <a:tailEnd/>
          </a:ln>
        </p:spPr>
        <p:txBody>
          <a:bodyPr>
            <a:spAutoFit/>
          </a:bodyPr>
          <a:lstStyle/>
          <a:p>
            <a:pPr eaLnBrk="0" hangingPunct="0">
              <a:spcBef>
                <a:spcPct val="50000"/>
              </a:spcBef>
              <a:defRPr/>
            </a:pPr>
            <a:r>
              <a:rPr lang="en-US" dirty="0">
                <a:solidFill>
                  <a:schemeClr val="tx1">
                    <a:lumMod val="75000"/>
                    <a:lumOff val="25000"/>
                  </a:schemeClr>
                </a:solidFill>
                <a:latin typeface="Tw Cen MT Condensed" pitchFamily="34" charset="0"/>
                <a:cs typeface="Arial" charset="0"/>
              </a:rPr>
              <a:t>Spokane:</a:t>
            </a:r>
            <a:r>
              <a:rPr lang="en-US" dirty="0">
                <a:solidFill>
                  <a:srgbClr val="0096E1"/>
                </a:solidFill>
                <a:effectLst>
                  <a:outerShdw blurRad="38100" dist="38100" dir="2700000" algn="tl">
                    <a:srgbClr val="000000">
                      <a:alpha val="43137"/>
                    </a:srgbClr>
                  </a:outerShdw>
                </a:effectLst>
                <a:latin typeface="Sylfaen" pitchFamily="18" charset="0"/>
                <a:cs typeface="Arial" charset="0"/>
              </a:rPr>
              <a:t/>
            </a:r>
            <a:br>
              <a:rPr lang="en-US" dirty="0">
                <a:solidFill>
                  <a:srgbClr val="0096E1"/>
                </a:solidFill>
                <a:effectLst>
                  <a:outerShdw blurRad="38100" dist="38100" dir="2700000" algn="tl">
                    <a:srgbClr val="000000">
                      <a:alpha val="43137"/>
                    </a:srgbClr>
                  </a:outerShdw>
                </a:effectLst>
                <a:latin typeface="Sylfaen" pitchFamily="18" charset="0"/>
                <a:cs typeface="Arial" charset="0"/>
              </a:rPr>
            </a:br>
            <a:r>
              <a:rPr lang="en-US" sz="1400" dirty="0">
                <a:solidFill>
                  <a:srgbClr val="C00000"/>
                </a:solidFill>
                <a:latin typeface="Sylfaen" pitchFamily="18" charset="0"/>
                <a:cs typeface="Arial" charset="0"/>
              </a:rPr>
              <a:t>509-358-7890</a:t>
            </a:r>
          </a:p>
        </p:txBody>
      </p:sp>
      <p:cxnSp>
        <p:nvCxnSpPr>
          <p:cNvPr id="20487" name="Straight Arrow Connector 52"/>
          <p:cNvCxnSpPr>
            <a:cxnSpLocks noChangeShapeType="1"/>
            <a:stCxn id="39938" idx="2"/>
          </p:cNvCxnSpPr>
          <p:nvPr/>
        </p:nvCxnSpPr>
        <p:spPr bwMode="auto">
          <a:xfrm rot="5400000">
            <a:off x="7528719" y="2429669"/>
            <a:ext cx="754062" cy="7239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pSp>
        <p:nvGrpSpPr>
          <p:cNvPr id="20488" name="Group 67"/>
          <p:cNvGrpSpPr>
            <a:grpSpLocks/>
          </p:cNvGrpSpPr>
          <p:nvPr/>
        </p:nvGrpSpPr>
        <p:grpSpPr bwMode="auto">
          <a:xfrm>
            <a:off x="5791200" y="1042988"/>
            <a:ext cx="1752600" cy="2309812"/>
            <a:chOff x="533400" y="4038600"/>
            <a:chExt cx="1752600" cy="2310508"/>
          </a:xfrm>
        </p:grpSpPr>
        <p:grpSp>
          <p:nvGrpSpPr>
            <p:cNvPr id="20536" name="Group 49"/>
            <p:cNvGrpSpPr>
              <a:grpSpLocks/>
            </p:cNvGrpSpPr>
            <p:nvPr/>
          </p:nvGrpSpPr>
          <p:grpSpPr bwMode="auto">
            <a:xfrm>
              <a:off x="533400" y="4460241"/>
              <a:ext cx="1752600" cy="1888867"/>
              <a:chOff x="4724400" y="4367908"/>
              <a:chExt cx="1752600" cy="1888867"/>
            </a:xfrm>
          </p:grpSpPr>
          <p:pic>
            <p:nvPicPr>
              <p:cNvPr id="301060" name="Picture 4" descr="WASBDCLogo High Quality"/>
              <p:cNvPicPr>
                <a:picLocks noChangeAspect="1" noChangeArrowheads="1"/>
              </p:cNvPicPr>
              <p:nvPr/>
            </p:nvPicPr>
            <p:blipFill>
              <a:blip r:embed="rId3"/>
              <a:srcRect/>
              <a:stretch>
                <a:fillRect/>
              </a:stretch>
            </p:blipFill>
            <p:spPr bwMode="auto">
              <a:xfrm>
                <a:off x="4800600" y="4368669"/>
                <a:ext cx="1585913" cy="1522871"/>
              </a:xfrm>
              <a:prstGeom prst="rect">
                <a:avLst/>
              </a:prstGeom>
              <a:noFill/>
              <a:ln w="9525">
                <a:solidFill>
                  <a:schemeClr val="tx1">
                    <a:lumMod val="75000"/>
                    <a:lumOff val="25000"/>
                  </a:schemeClr>
                </a:solidFill>
                <a:miter lim="800000"/>
                <a:headEnd/>
                <a:tailEnd/>
              </a:ln>
            </p:spPr>
          </p:pic>
          <p:sp>
            <p:nvSpPr>
              <p:cNvPr id="20539" name="Text Box 5"/>
              <p:cNvSpPr txBox="1">
                <a:spLocks noChangeArrowheads="1"/>
              </p:cNvSpPr>
              <p:nvPr/>
            </p:nvSpPr>
            <p:spPr bwMode="auto">
              <a:xfrm>
                <a:off x="4724400" y="5887443"/>
                <a:ext cx="1752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a:solidFill>
                      <a:srgbClr val="C00000"/>
                    </a:solidFill>
                    <a:latin typeface="Sylfaen" pitchFamily="18" charset="0"/>
                  </a:rPr>
                  <a:t>www.wsbdc.org</a:t>
                </a:r>
              </a:p>
            </p:txBody>
          </p:sp>
        </p:grpSp>
        <p:sp>
          <p:nvSpPr>
            <p:cNvPr id="59" name="TextBox 58"/>
            <p:cNvSpPr txBox="1"/>
            <p:nvPr/>
          </p:nvSpPr>
          <p:spPr>
            <a:xfrm>
              <a:off x="533400" y="4038600"/>
              <a:ext cx="1676400" cy="462101"/>
            </a:xfrm>
            <a:prstGeom prst="rect">
              <a:avLst/>
            </a:prstGeom>
            <a:noFill/>
          </p:spPr>
          <p:txBody>
            <a:bodyPr>
              <a:spAutoFit/>
            </a:bodyPr>
            <a:lstStyle/>
            <a:p>
              <a:pPr>
                <a:defRPr/>
              </a:pPr>
              <a:r>
                <a:rPr lang="en-US" sz="2400" dirty="0">
                  <a:solidFill>
                    <a:schemeClr val="tx1">
                      <a:lumMod val="75000"/>
                      <a:lumOff val="25000"/>
                    </a:schemeClr>
                  </a:solidFill>
                  <a:latin typeface="Tw Cen MT Condensed" pitchFamily="34" charset="0"/>
                  <a:cs typeface="Arial" charset="0"/>
                </a:rPr>
                <a:t>Washington</a:t>
              </a:r>
              <a:endParaRPr lang="en-US" sz="2400" dirty="0">
                <a:latin typeface="Arial" charset="0"/>
                <a:cs typeface="Arial" charset="0"/>
              </a:endParaRPr>
            </a:p>
          </p:txBody>
        </p:sp>
      </p:grpSp>
      <p:grpSp>
        <p:nvGrpSpPr>
          <p:cNvPr id="20489" name="Group 82"/>
          <p:cNvGrpSpPr>
            <a:grpSpLocks/>
          </p:cNvGrpSpPr>
          <p:nvPr/>
        </p:nvGrpSpPr>
        <p:grpSpPr bwMode="auto">
          <a:xfrm>
            <a:off x="5791200" y="3200400"/>
            <a:ext cx="3124200" cy="1357313"/>
            <a:chOff x="5410200" y="3367761"/>
            <a:chExt cx="3124201" cy="1356639"/>
          </a:xfrm>
        </p:grpSpPr>
        <p:grpSp>
          <p:nvGrpSpPr>
            <p:cNvPr id="20532" name="Group 50"/>
            <p:cNvGrpSpPr>
              <a:grpSpLocks/>
            </p:cNvGrpSpPr>
            <p:nvPr/>
          </p:nvGrpSpPr>
          <p:grpSpPr bwMode="auto">
            <a:xfrm>
              <a:off x="5410200" y="3764894"/>
              <a:ext cx="3124201" cy="959506"/>
              <a:chOff x="533400" y="5653761"/>
              <a:chExt cx="3124201" cy="959506"/>
            </a:xfrm>
          </p:grpSpPr>
          <p:pic>
            <p:nvPicPr>
              <p:cNvPr id="301062" name="Picture 6" descr="sbdc-s"/>
              <p:cNvPicPr>
                <a:picLocks noChangeAspect="1" noChangeArrowheads="1"/>
              </p:cNvPicPr>
              <p:nvPr/>
            </p:nvPicPr>
            <p:blipFill>
              <a:blip r:embed="rId4"/>
              <a:srcRect/>
              <a:stretch>
                <a:fillRect/>
              </a:stretch>
            </p:blipFill>
            <p:spPr bwMode="auto">
              <a:xfrm>
                <a:off x="609600" y="5653306"/>
                <a:ext cx="3048001" cy="590257"/>
              </a:xfrm>
              <a:prstGeom prst="rect">
                <a:avLst/>
              </a:prstGeom>
              <a:noFill/>
              <a:ln w="9525">
                <a:solidFill>
                  <a:schemeClr val="tx1">
                    <a:lumMod val="75000"/>
                    <a:lumOff val="25000"/>
                  </a:schemeClr>
                </a:solidFill>
                <a:miter lim="800000"/>
                <a:headEnd/>
                <a:tailEnd/>
              </a:ln>
            </p:spPr>
          </p:pic>
          <p:sp>
            <p:nvSpPr>
              <p:cNvPr id="20535" name="Text Box 7"/>
              <p:cNvSpPr txBox="1">
                <a:spLocks noChangeArrowheads="1"/>
              </p:cNvSpPr>
              <p:nvPr/>
            </p:nvSpPr>
            <p:spPr bwMode="auto">
              <a:xfrm>
                <a:off x="533400" y="6243935"/>
                <a:ext cx="2133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altLang="en-US">
                    <a:solidFill>
                      <a:srgbClr val="C00000"/>
                    </a:solidFill>
                    <a:latin typeface="Sylfaen" pitchFamily="18" charset="0"/>
                  </a:rPr>
                  <a:t>www.idahosbdc.org</a:t>
                </a:r>
              </a:p>
            </p:txBody>
          </p:sp>
        </p:grpSp>
        <p:sp>
          <p:nvSpPr>
            <p:cNvPr id="60" name="TextBox 59"/>
            <p:cNvSpPr txBox="1"/>
            <p:nvPr/>
          </p:nvSpPr>
          <p:spPr>
            <a:xfrm>
              <a:off x="5410200" y="3367761"/>
              <a:ext cx="1676401" cy="461734"/>
            </a:xfrm>
            <a:prstGeom prst="rect">
              <a:avLst/>
            </a:prstGeom>
            <a:noFill/>
          </p:spPr>
          <p:txBody>
            <a:bodyPr>
              <a:spAutoFit/>
            </a:bodyPr>
            <a:lstStyle/>
            <a:p>
              <a:pPr>
                <a:defRPr/>
              </a:pPr>
              <a:r>
                <a:rPr lang="en-US" sz="2400" dirty="0">
                  <a:solidFill>
                    <a:schemeClr val="tx1">
                      <a:lumMod val="75000"/>
                      <a:lumOff val="25000"/>
                    </a:schemeClr>
                  </a:solidFill>
                  <a:latin typeface="Tw Cen MT Condensed" pitchFamily="34" charset="0"/>
                  <a:cs typeface="Arial" charset="0"/>
                </a:rPr>
                <a:t>Idaho</a:t>
              </a:r>
            </a:p>
          </p:txBody>
        </p:sp>
      </p:grpSp>
      <p:sp>
        <p:nvSpPr>
          <p:cNvPr id="62" name="Text Box 40"/>
          <p:cNvSpPr txBox="1">
            <a:spLocks noChangeArrowheads="1"/>
          </p:cNvSpPr>
          <p:nvPr/>
        </p:nvSpPr>
        <p:spPr bwMode="auto">
          <a:xfrm>
            <a:off x="5791200" y="6059488"/>
            <a:ext cx="2362200" cy="584200"/>
          </a:xfrm>
          <a:prstGeom prst="rect">
            <a:avLst/>
          </a:prstGeom>
          <a:noFill/>
          <a:ln w="9525">
            <a:noFill/>
            <a:miter lim="800000"/>
            <a:headEnd/>
            <a:tailEnd/>
          </a:ln>
        </p:spPr>
        <p:txBody>
          <a:bodyPr>
            <a:spAutoFit/>
          </a:bodyPr>
          <a:lstStyle/>
          <a:p>
            <a:pPr eaLnBrk="0" hangingPunct="0">
              <a:spcBef>
                <a:spcPct val="50000"/>
              </a:spcBef>
              <a:defRPr/>
            </a:pPr>
            <a:r>
              <a:rPr lang="en-US" dirty="0">
                <a:solidFill>
                  <a:schemeClr val="tx1">
                    <a:lumMod val="75000"/>
                    <a:lumOff val="25000"/>
                  </a:schemeClr>
                </a:solidFill>
                <a:latin typeface="Tw Cen MT Condensed" pitchFamily="34" charset="0"/>
                <a:cs typeface="Arial" charset="0"/>
              </a:rPr>
              <a:t>Post Falls:</a:t>
            </a:r>
            <a:r>
              <a:rPr lang="en-US" dirty="0">
                <a:solidFill>
                  <a:srgbClr val="0096E1"/>
                </a:solidFill>
                <a:effectLst>
                  <a:outerShdw blurRad="38100" dist="38100" dir="2700000" algn="tl">
                    <a:srgbClr val="000000">
                      <a:alpha val="43137"/>
                    </a:srgbClr>
                  </a:outerShdw>
                </a:effectLst>
                <a:latin typeface="Sylfaen" pitchFamily="18" charset="0"/>
                <a:cs typeface="Arial" charset="0"/>
              </a:rPr>
              <a:t/>
            </a:r>
            <a:br>
              <a:rPr lang="en-US" dirty="0">
                <a:solidFill>
                  <a:srgbClr val="0096E1"/>
                </a:solidFill>
                <a:effectLst>
                  <a:outerShdw blurRad="38100" dist="38100" dir="2700000" algn="tl">
                    <a:srgbClr val="000000">
                      <a:alpha val="43137"/>
                    </a:srgbClr>
                  </a:outerShdw>
                </a:effectLst>
                <a:latin typeface="Sylfaen" pitchFamily="18" charset="0"/>
                <a:cs typeface="Arial" charset="0"/>
              </a:rPr>
            </a:br>
            <a:r>
              <a:rPr lang="en-US" sz="1400" dirty="0">
                <a:solidFill>
                  <a:srgbClr val="C00000"/>
                </a:solidFill>
                <a:latin typeface="Sylfaen" pitchFamily="18" charset="0"/>
                <a:cs typeface="Arial" charset="0"/>
              </a:rPr>
              <a:t>208-665-6085</a:t>
            </a:r>
          </a:p>
        </p:txBody>
      </p:sp>
      <p:sp>
        <p:nvSpPr>
          <p:cNvPr id="77" name="Text Box 40"/>
          <p:cNvSpPr txBox="1">
            <a:spLocks noChangeArrowheads="1"/>
          </p:cNvSpPr>
          <p:nvPr/>
        </p:nvSpPr>
        <p:spPr bwMode="auto">
          <a:xfrm>
            <a:off x="5791200" y="5054600"/>
            <a:ext cx="1524000" cy="584200"/>
          </a:xfrm>
          <a:prstGeom prst="rect">
            <a:avLst/>
          </a:prstGeom>
          <a:noFill/>
          <a:ln w="9525">
            <a:noFill/>
            <a:miter lim="800000"/>
            <a:headEnd/>
            <a:tailEnd/>
          </a:ln>
        </p:spPr>
        <p:txBody>
          <a:bodyPr>
            <a:spAutoFit/>
          </a:bodyPr>
          <a:lstStyle/>
          <a:p>
            <a:pPr eaLnBrk="0" hangingPunct="0">
              <a:spcBef>
                <a:spcPct val="50000"/>
              </a:spcBef>
              <a:defRPr/>
            </a:pPr>
            <a:r>
              <a:rPr lang="en-US" sz="3200" dirty="0">
                <a:solidFill>
                  <a:schemeClr val="tx1">
                    <a:lumMod val="75000"/>
                    <a:lumOff val="25000"/>
                  </a:schemeClr>
                </a:solidFill>
                <a:effectLst>
                  <a:outerShdw blurRad="38100" dist="38100" dir="2700000" algn="tl">
                    <a:srgbClr val="000000">
                      <a:alpha val="43137"/>
                    </a:srgbClr>
                  </a:outerShdw>
                </a:effectLst>
                <a:latin typeface="Tw Cen MT Condensed" pitchFamily="34" charset="0"/>
                <a:cs typeface="Arial" charset="0"/>
              </a:rPr>
              <a:t>Contact</a:t>
            </a:r>
            <a:endParaRPr lang="en-US" sz="3200" dirty="0">
              <a:solidFill>
                <a:srgbClr val="0096E1"/>
              </a:solidFill>
              <a:latin typeface="Sylfaen" pitchFamily="18" charset="0"/>
              <a:cs typeface="Arial" charset="0"/>
            </a:endParaRPr>
          </a:p>
        </p:txBody>
      </p:sp>
      <p:cxnSp>
        <p:nvCxnSpPr>
          <p:cNvPr id="20492" name="Straight Connector 78"/>
          <p:cNvCxnSpPr>
            <a:cxnSpLocks noChangeShapeType="1"/>
          </p:cNvCxnSpPr>
          <p:nvPr/>
        </p:nvCxnSpPr>
        <p:spPr bwMode="auto">
          <a:xfrm rot="16200000" flipH="1">
            <a:off x="2857500" y="3619500"/>
            <a:ext cx="5791200" cy="762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81" name="TextBox 80"/>
          <p:cNvSpPr txBox="1"/>
          <p:nvPr/>
        </p:nvSpPr>
        <p:spPr>
          <a:xfrm>
            <a:off x="838200" y="2463800"/>
            <a:ext cx="3124200" cy="584200"/>
          </a:xfrm>
          <a:prstGeom prst="rect">
            <a:avLst/>
          </a:prstGeom>
          <a:noFill/>
        </p:spPr>
        <p:txBody>
          <a:bodyPr>
            <a:spAutoFit/>
          </a:bodyPr>
          <a:lstStyle/>
          <a:p>
            <a:pPr>
              <a:defRPr/>
            </a:pPr>
            <a:r>
              <a:rPr lang="en-US" sz="3200" dirty="0">
                <a:solidFill>
                  <a:schemeClr val="tx1">
                    <a:lumMod val="75000"/>
                    <a:lumOff val="25000"/>
                  </a:schemeClr>
                </a:solidFill>
                <a:effectLst>
                  <a:outerShdw blurRad="38100" dist="38100" dir="2700000" algn="tl">
                    <a:srgbClr val="000000">
                      <a:alpha val="43137"/>
                    </a:srgbClr>
                  </a:outerShdw>
                </a:effectLst>
                <a:latin typeface="Tw Cen MT Condensed" pitchFamily="34" charset="0"/>
                <a:cs typeface="Arial" charset="0"/>
              </a:rPr>
              <a:t>Locations</a:t>
            </a:r>
          </a:p>
        </p:txBody>
      </p:sp>
      <p:sp>
        <p:nvSpPr>
          <p:cNvPr id="82" name="TextBox 81"/>
          <p:cNvSpPr txBox="1"/>
          <p:nvPr/>
        </p:nvSpPr>
        <p:spPr>
          <a:xfrm>
            <a:off x="5791200" y="609600"/>
            <a:ext cx="1676400" cy="584200"/>
          </a:xfrm>
          <a:prstGeom prst="rect">
            <a:avLst/>
          </a:prstGeom>
          <a:noFill/>
        </p:spPr>
        <p:txBody>
          <a:bodyPr>
            <a:spAutoFit/>
          </a:bodyPr>
          <a:lstStyle/>
          <a:p>
            <a:pPr>
              <a:defRPr/>
            </a:pPr>
            <a:r>
              <a:rPr lang="en-US" sz="3200" dirty="0">
                <a:solidFill>
                  <a:schemeClr val="tx1">
                    <a:lumMod val="75000"/>
                    <a:lumOff val="25000"/>
                  </a:schemeClr>
                </a:solidFill>
                <a:effectLst>
                  <a:outerShdw blurRad="38100" dist="38100" dir="2700000" algn="tl">
                    <a:srgbClr val="000000">
                      <a:alpha val="43137"/>
                    </a:srgbClr>
                  </a:outerShdw>
                </a:effectLst>
                <a:latin typeface="Tw Cen MT Condensed" pitchFamily="34" charset="0"/>
                <a:cs typeface="Arial" charset="0"/>
              </a:rPr>
              <a:t>Information</a:t>
            </a:r>
            <a:endParaRPr lang="en-US" sz="3200" dirty="0">
              <a:effectLst>
                <a:outerShdw blurRad="38100" dist="38100" dir="2700000" algn="tl">
                  <a:srgbClr val="000000">
                    <a:alpha val="43137"/>
                  </a:srgbClr>
                </a:outerShdw>
              </a:effectLst>
              <a:latin typeface="Arial" charset="0"/>
              <a:cs typeface="Arial" charset="0"/>
            </a:endParaRPr>
          </a:p>
        </p:txBody>
      </p:sp>
      <p:grpSp>
        <p:nvGrpSpPr>
          <p:cNvPr id="20495" name="Group 100"/>
          <p:cNvGrpSpPr>
            <a:grpSpLocks/>
          </p:cNvGrpSpPr>
          <p:nvPr/>
        </p:nvGrpSpPr>
        <p:grpSpPr bwMode="auto">
          <a:xfrm>
            <a:off x="609600" y="2971800"/>
            <a:ext cx="5300663" cy="3581400"/>
            <a:chOff x="-76199" y="380999"/>
            <a:chExt cx="9135901" cy="6172200"/>
          </a:xfrm>
        </p:grpSpPr>
        <p:pic>
          <p:nvPicPr>
            <p:cNvPr id="20498" name="Picture 16" descr="waidcolorlightersml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2432" t="5508" r="-2679" b="4515"/>
            <a:stretch>
              <a:fillRect/>
            </a:stretch>
          </p:blipFill>
          <p:spPr bwMode="auto">
            <a:xfrm>
              <a:off x="-76199" y="380999"/>
              <a:ext cx="9135901"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499" name="Group 99"/>
            <p:cNvGrpSpPr>
              <a:grpSpLocks/>
            </p:cNvGrpSpPr>
            <p:nvPr/>
          </p:nvGrpSpPr>
          <p:grpSpPr bwMode="auto">
            <a:xfrm>
              <a:off x="838200" y="564696"/>
              <a:ext cx="6895323" cy="5542383"/>
              <a:chOff x="838200" y="564696"/>
              <a:chExt cx="6895323" cy="5542383"/>
            </a:xfrm>
          </p:grpSpPr>
          <p:sp>
            <p:nvSpPr>
              <p:cNvPr id="301073" name="Oval 17"/>
              <p:cNvSpPr>
                <a:spLocks noChangeArrowheads="1"/>
              </p:cNvSpPr>
              <p:nvPr/>
            </p:nvSpPr>
            <p:spPr bwMode="auto">
              <a:xfrm>
                <a:off x="1685861" y="1822821"/>
                <a:ext cx="125861" cy="128587"/>
              </a:xfrm>
              <a:prstGeom prst="ellipse">
                <a:avLst/>
              </a:prstGeom>
              <a:solidFill>
                <a:schemeClr val="tx1"/>
              </a:solidFill>
              <a:ln w="9525">
                <a:no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Arial" charset="0"/>
                  <a:cs typeface="Arial" charset="0"/>
                </a:endParaRPr>
              </a:p>
            </p:txBody>
          </p:sp>
          <p:sp>
            <p:nvSpPr>
              <p:cNvPr id="301074" name="Oval 18"/>
              <p:cNvSpPr>
                <a:spLocks noChangeArrowheads="1"/>
              </p:cNvSpPr>
              <p:nvPr/>
            </p:nvSpPr>
            <p:spPr bwMode="auto">
              <a:xfrm>
                <a:off x="1937584" y="1696969"/>
                <a:ext cx="125861" cy="125852"/>
              </a:xfrm>
              <a:prstGeom prst="ellipse">
                <a:avLst/>
              </a:prstGeom>
              <a:solidFill>
                <a:schemeClr val="tx1"/>
              </a:solidFill>
              <a:ln w="9525">
                <a:no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Arial" charset="0"/>
                  <a:cs typeface="Arial" charset="0"/>
                </a:endParaRPr>
              </a:p>
            </p:txBody>
          </p:sp>
          <p:sp>
            <p:nvSpPr>
              <p:cNvPr id="301075" name="Oval 19"/>
              <p:cNvSpPr>
                <a:spLocks noChangeArrowheads="1"/>
              </p:cNvSpPr>
              <p:nvPr/>
            </p:nvSpPr>
            <p:spPr bwMode="auto">
              <a:xfrm>
                <a:off x="1308276" y="2328962"/>
                <a:ext cx="125861" cy="125852"/>
              </a:xfrm>
              <a:prstGeom prst="ellipse">
                <a:avLst/>
              </a:prstGeom>
              <a:solidFill>
                <a:schemeClr val="tx1"/>
              </a:solidFill>
              <a:ln w="9525">
                <a:no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Arial" charset="0"/>
                  <a:cs typeface="Arial" charset="0"/>
                </a:endParaRPr>
              </a:p>
            </p:txBody>
          </p:sp>
          <p:sp>
            <p:nvSpPr>
              <p:cNvPr id="301076" name="Oval 20"/>
              <p:cNvSpPr>
                <a:spLocks noChangeArrowheads="1"/>
              </p:cNvSpPr>
              <p:nvPr/>
            </p:nvSpPr>
            <p:spPr bwMode="auto">
              <a:xfrm>
                <a:off x="1434138" y="1951407"/>
                <a:ext cx="125861" cy="125852"/>
              </a:xfrm>
              <a:prstGeom prst="ellipse">
                <a:avLst/>
              </a:prstGeom>
              <a:solidFill>
                <a:schemeClr val="tx1"/>
              </a:solidFill>
              <a:ln w="9525">
                <a:no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Arial" charset="0"/>
                  <a:cs typeface="Arial" charset="0"/>
                </a:endParaRPr>
              </a:p>
            </p:txBody>
          </p:sp>
          <p:sp>
            <p:nvSpPr>
              <p:cNvPr id="301066" name="Oval 10"/>
              <p:cNvSpPr>
                <a:spLocks noChangeArrowheads="1"/>
              </p:cNvSpPr>
              <p:nvPr/>
            </p:nvSpPr>
            <p:spPr bwMode="auto">
              <a:xfrm>
                <a:off x="1937584" y="564305"/>
                <a:ext cx="125861" cy="125852"/>
              </a:xfrm>
              <a:prstGeom prst="ellipse">
                <a:avLst/>
              </a:prstGeom>
              <a:solidFill>
                <a:schemeClr val="accent1"/>
              </a:solidFill>
              <a:ln w="9525">
                <a:no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Arial" charset="0"/>
                  <a:cs typeface="Arial" charset="0"/>
                </a:endParaRPr>
              </a:p>
            </p:txBody>
          </p:sp>
          <p:sp>
            <p:nvSpPr>
              <p:cNvPr id="301069" name="Oval 13"/>
              <p:cNvSpPr>
                <a:spLocks noChangeArrowheads="1"/>
              </p:cNvSpPr>
              <p:nvPr/>
            </p:nvSpPr>
            <p:spPr bwMode="auto">
              <a:xfrm>
                <a:off x="2947213" y="1822821"/>
                <a:ext cx="125861" cy="128587"/>
              </a:xfrm>
              <a:prstGeom prst="ellipse">
                <a:avLst/>
              </a:prstGeom>
              <a:solidFill>
                <a:schemeClr val="tx1"/>
              </a:solidFill>
              <a:ln w="9525">
                <a:no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Arial" charset="0"/>
                  <a:cs typeface="Arial" charset="0"/>
                </a:endParaRPr>
              </a:p>
            </p:txBody>
          </p:sp>
          <p:sp>
            <p:nvSpPr>
              <p:cNvPr id="301070" name="Oval 14"/>
              <p:cNvSpPr>
                <a:spLocks noChangeArrowheads="1"/>
              </p:cNvSpPr>
              <p:nvPr/>
            </p:nvSpPr>
            <p:spPr bwMode="auto">
              <a:xfrm>
                <a:off x="2063445" y="1319414"/>
                <a:ext cx="125861" cy="125852"/>
              </a:xfrm>
              <a:prstGeom prst="ellipse">
                <a:avLst/>
              </a:prstGeom>
              <a:solidFill>
                <a:schemeClr val="accent1"/>
              </a:solidFill>
              <a:ln w="9525">
                <a:no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Arial" charset="0"/>
                  <a:cs typeface="Arial" charset="0"/>
                </a:endParaRPr>
              </a:p>
            </p:txBody>
          </p:sp>
          <p:sp>
            <p:nvSpPr>
              <p:cNvPr id="301077" name="Oval 21"/>
              <p:cNvSpPr>
                <a:spLocks noChangeArrowheads="1"/>
              </p:cNvSpPr>
              <p:nvPr/>
            </p:nvSpPr>
            <p:spPr bwMode="auto">
              <a:xfrm>
                <a:off x="2695490" y="2454814"/>
                <a:ext cx="125861" cy="125852"/>
              </a:xfrm>
              <a:prstGeom prst="ellipse">
                <a:avLst/>
              </a:prstGeom>
              <a:solidFill>
                <a:schemeClr val="tx1"/>
              </a:solidFill>
              <a:ln w="9525">
                <a:no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Arial" charset="0"/>
                  <a:cs typeface="Arial" charset="0"/>
                </a:endParaRPr>
              </a:p>
            </p:txBody>
          </p:sp>
          <p:sp>
            <p:nvSpPr>
              <p:cNvPr id="301078" name="Oval 22"/>
              <p:cNvSpPr>
                <a:spLocks noChangeArrowheads="1"/>
              </p:cNvSpPr>
              <p:nvPr/>
            </p:nvSpPr>
            <p:spPr bwMode="auto">
              <a:xfrm>
                <a:off x="3450658" y="2958220"/>
                <a:ext cx="125861" cy="125852"/>
              </a:xfrm>
              <a:prstGeom prst="ellipse">
                <a:avLst/>
              </a:prstGeom>
              <a:solidFill>
                <a:schemeClr val="tx1"/>
              </a:solidFill>
              <a:ln w="9525">
                <a:no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Arial" charset="0"/>
                  <a:cs typeface="Arial" charset="0"/>
                </a:endParaRPr>
              </a:p>
            </p:txBody>
          </p:sp>
          <p:sp>
            <p:nvSpPr>
              <p:cNvPr id="301079" name="Oval 23"/>
              <p:cNvSpPr>
                <a:spLocks noChangeArrowheads="1"/>
              </p:cNvSpPr>
              <p:nvPr/>
            </p:nvSpPr>
            <p:spPr bwMode="auto">
              <a:xfrm>
                <a:off x="4709273" y="1696969"/>
                <a:ext cx="125861" cy="125852"/>
              </a:xfrm>
              <a:prstGeom prst="ellipse">
                <a:avLst/>
              </a:prstGeom>
              <a:solidFill>
                <a:schemeClr val="tx1"/>
              </a:solidFill>
              <a:ln w="9525">
                <a:no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Arial" charset="0"/>
                  <a:cs typeface="Arial" charset="0"/>
                </a:endParaRPr>
              </a:p>
            </p:txBody>
          </p:sp>
          <p:sp>
            <p:nvSpPr>
              <p:cNvPr id="301080" name="Oval 24"/>
              <p:cNvSpPr>
                <a:spLocks noChangeArrowheads="1"/>
              </p:cNvSpPr>
              <p:nvPr/>
            </p:nvSpPr>
            <p:spPr bwMode="auto">
              <a:xfrm>
                <a:off x="3450658" y="1067711"/>
                <a:ext cx="125861" cy="125852"/>
              </a:xfrm>
              <a:prstGeom prst="ellipse">
                <a:avLst/>
              </a:prstGeom>
              <a:solidFill>
                <a:schemeClr val="tx1"/>
              </a:solidFill>
              <a:ln w="9525">
                <a:no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Arial" charset="0"/>
                  <a:cs typeface="Arial" charset="0"/>
                </a:endParaRPr>
              </a:p>
            </p:txBody>
          </p:sp>
          <p:sp>
            <p:nvSpPr>
              <p:cNvPr id="301081" name="Oval 25"/>
              <p:cNvSpPr>
                <a:spLocks noChangeArrowheads="1"/>
              </p:cNvSpPr>
              <p:nvPr/>
            </p:nvSpPr>
            <p:spPr bwMode="auto">
              <a:xfrm>
                <a:off x="4960996" y="1822821"/>
                <a:ext cx="125861" cy="128587"/>
              </a:xfrm>
              <a:prstGeom prst="ellipse">
                <a:avLst/>
              </a:prstGeom>
              <a:solidFill>
                <a:schemeClr val="tx1"/>
              </a:solidFill>
              <a:ln w="9525">
                <a:no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Arial" charset="0"/>
                  <a:cs typeface="Arial" charset="0"/>
                </a:endParaRPr>
              </a:p>
            </p:txBody>
          </p:sp>
          <p:sp>
            <p:nvSpPr>
              <p:cNvPr id="301082" name="Oval 26"/>
              <p:cNvSpPr>
                <a:spLocks noChangeArrowheads="1"/>
              </p:cNvSpPr>
              <p:nvPr/>
            </p:nvSpPr>
            <p:spPr bwMode="auto">
              <a:xfrm flipH="1">
                <a:off x="4646342" y="2591609"/>
                <a:ext cx="153223" cy="150476"/>
              </a:xfrm>
              <a:prstGeom prst="ellipse">
                <a:avLst/>
              </a:prstGeom>
              <a:solidFill>
                <a:schemeClr val="tx1"/>
              </a:solidFill>
              <a:ln w="9525">
                <a:no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Arial" charset="0"/>
                  <a:cs typeface="Arial" charset="0"/>
                </a:endParaRPr>
              </a:p>
            </p:txBody>
          </p:sp>
          <p:sp>
            <p:nvSpPr>
              <p:cNvPr id="301083" name="Oval 27"/>
              <p:cNvSpPr>
                <a:spLocks noChangeArrowheads="1"/>
              </p:cNvSpPr>
              <p:nvPr/>
            </p:nvSpPr>
            <p:spPr bwMode="auto">
              <a:xfrm>
                <a:off x="4960996" y="2832368"/>
                <a:ext cx="125861" cy="125852"/>
              </a:xfrm>
              <a:prstGeom prst="ellipse">
                <a:avLst/>
              </a:prstGeom>
              <a:solidFill>
                <a:schemeClr val="tx1"/>
              </a:solidFill>
              <a:ln w="9525">
                <a:no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Arial" charset="0"/>
                  <a:cs typeface="Arial" charset="0"/>
                </a:endParaRPr>
              </a:p>
            </p:txBody>
          </p:sp>
          <p:sp>
            <p:nvSpPr>
              <p:cNvPr id="301084" name="Oval 28"/>
              <p:cNvSpPr>
                <a:spLocks noChangeArrowheads="1"/>
              </p:cNvSpPr>
              <p:nvPr/>
            </p:nvSpPr>
            <p:spPr bwMode="auto">
              <a:xfrm>
                <a:off x="5086858" y="5100434"/>
                <a:ext cx="125861" cy="125852"/>
              </a:xfrm>
              <a:prstGeom prst="ellipse">
                <a:avLst/>
              </a:prstGeom>
              <a:solidFill>
                <a:schemeClr val="tx1"/>
              </a:solidFill>
              <a:ln w="9525">
                <a:no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Arial" charset="0"/>
                  <a:cs typeface="Arial" charset="0"/>
                </a:endParaRPr>
              </a:p>
            </p:txBody>
          </p:sp>
          <p:sp>
            <p:nvSpPr>
              <p:cNvPr id="301085" name="Oval 29"/>
              <p:cNvSpPr>
                <a:spLocks noChangeArrowheads="1"/>
              </p:cNvSpPr>
              <p:nvPr/>
            </p:nvSpPr>
            <p:spPr bwMode="auto">
              <a:xfrm>
                <a:off x="6222346" y="5981395"/>
                <a:ext cx="125861" cy="125852"/>
              </a:xfrm>
              <a:prstGeom prst="ellipse">
                <a:avLst/>
              </a:prstGeom>
              <a:solidFill>
                <a:schemeClr val="tx1"/>
              </a:solidFill>
              <a:ln w="9525">
                <a:no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Arial" charset="0"/>
                  <a:cs typeface="Arial" charset="0"/>
                </a:endParaRPr>
              </a:p>
            </p:txBody>
          </p:sp>
          <p:sp>
            <p:nvSpPr>
              <p:cNvPr id="301086" name="Oval 30"/>
              <p:cNvSpPr>
                <a:spLocks noChangeArrowheads="1"/>
              </p:cNvSpPr>
              <p:nvPr/>
            </p:nvSpPr>
            <p:spPr bwMode="auto">
              <a:xfrm>
                <a:off x="7355099" y="5729691"/>
                <a:ext cx="125861" cy="125852"/>
              </a:xfrm>
              <a:prstGeom prst="ellipse">
                <a:avLst/>
              </a:prstGeom>
              <a:solidFill>
                <a:schemeClr val="tx1"/>
              </a:solidFill>
              <a:ln w="9525">
                <a:no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Arial" charset="0"/>
                  <a:cs typeface="Arial" charset="0"/>
                </a:endParaRPr>
              </a:p>
            </p:txBody>
          </p:sp>
          <p:sp>
            <p:nvSpPr>
              <p:cNvPr id="301087" name="Oval 31"/>
              <p:cNvSpPr>
                <a:spLocks noChangeArrowheads="1"/>
              </p:cNvSpPr>
              <p:nvPr/>
            </p:nvSpPr>
            <p:spPr bwMode="auto">
              <a:xfrm>
                <a:off x="7606822" y="5226285"/>
                <a:ext cx="125861" cy="125852"/>
              </a:xfrm>
              <a:prstGeom prst="ellipse">
                <a:avLst/>
              </a:prstGeom>
              <a:solidFill>
                <a:schemeClr val="tx1"/>
              </a:solidFill>
              <a:ln w="9525">
                <a:no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Arial" charset="0"/>
                  <a:cs typeface="Arial" charset="0"/>
                </a:endParaRPr>
              </a:p>
            </p:txBody>
          </p:sp>
          <p:sp>
            <p:nvSpPr>
              <p:cNvPr id="301089" name="Oval 33"/>
              <p:cNvSpPr>
                <a:spLocks noChangeArrowheads="1"/>
              </p:cNvSpPr>
              <p:nvPr/>
            </p:nvSpPr>
            <p:spPr bwMode="auto">
              <a:xfrm>
                <a:off x="1811722" y="1445266"/>
                <a:ext cx="125861" cy="125852"/>
              </a:xfrm>
              <a:prstGeom prst="ellipse">
                <a:avLst/>
              </a:prstGeom>
              <a:solidFill>
                <a:schemeClr val="tx1"/>
              </a:solidFill>
              <a:ln w="9525">
                <a:no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Arial" charset="0"/>
                  <a:cs typeface="Arial" charset="0"/>
                </a:endParaRPr>
              </a:p>
            </p:txBody>
          </p:sp>
          <p:sp>
            <p:nvSpPr>
              <p:cNvPr id="301090" name="Oval 34"/>
              <p:cNvSpPr>
                <a:spLocks noChangeArrowheads="1"/>
              </p:cNvSpPr>
              <p:nvPr/>
            </p:nvSpPr>
            <p:spPr bwMode="auto">
              <a:xfrm>
                <a:off x="2947213" y="1822821"/>
                <a:ext cx="125861" cy="128587"/>
              </a:xfrm>
              <a:prstGeom prst="ellipse">
                <a:avLst/>
              </a:prstGeom>
              <a:solidFill>
                <a:schemeClr val="tx1"/>
              </a:solidFill>
              <a:ln w="9525">
                <a:no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Arial" charset="0"/>
                  <a:cs typeface="Arial" charset="0"/>
                </a:endParaRPr>
              </a:p>
            </p:txBody>
          </p:sp>
          <p:sp>
            <p:nvSpPr>
              <p:cNvPr id="301091" name="Oval 35"/>
              <p:cNvSpPr>
                <a:spLocks noChangeArrowheads="1"/>
              </p:cNvSpPr>
              <p:nvPr/>
            </p:nvSpPr>
            <p:spPr bwMode="auto">
              <a:xfrm>
                <a:off x="3576520" y="2077259"/>
                <a:ext cx="125861" cy="125852"/>
              </a:xfrm>
              <a:prstGeom prst="ellipse">
                <a:avLst/>
              </a:prstGeom>
              <a:solidFill>
                <a:schemeClr val="tx1"/>
              </a:solidFill>
              <a:ln w="9525">
                <a:no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Arial" charset="0"/>
                  <a:cs typeface="Arial" charset="0"/>
                </a:endParaRPr>
              </a:p>
            </p:txBody>
          </p:sp>
          <p:sp>
            <p:nvSpPr>
              <p:cNvPr id="301092" name="Oval 36"/>
              <p:cNvSpPr>
                <a:spLocks noChangeArrowheads="1"/>
              </p:cNvSpPr>
              <p:nvPr/>
            </p:nvSpPr>
            <p:spPr bwMode="auto">
              <a:xfrm>
                <a:off x="1937584" y="564305"/>
                <a:ext cx="125861" cy="125852"/>
              </a:xfrm>
              <a:prstGeom prst="ellipse">
                <a:avLst/>
              </a:prstGeom>
              <a:solidFill>
                <a:schemeClr val="tx1"/>
              </a:solidFill>
              <a:ln w="9525">
                <a:no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Arial" charset="0"/>
                  <a:cs typeface="Arial" charset="0"/>
                </a:endParaRPr>
              </a:p>
            </p:txBody>
          </p:sp>
          <p:sp>
            <p:nvSpPr>
              <p:cNvPr id="301093" name="Oval 37"/>
              <p:cNvSpPr>
                <a:spLocks noChangeArrowheads="1"/>
              </p:cNvSpPr>
              <p:nvPr/>
            </p:nvSpPr>
            <p:spPr bwMode="auto">
              <a:xfrm>
                <a:off x="1937584" y="816008"/>
                <a:ext cx="125861" cy="125852"/>
              </a:xfrm>
              <a:prstGeom prst="ellipse">
                <a:avLst/>
              </a:prstGeom>
              <a:solidFill>
                <a:schemeClr val="tx1"/>
              </a:solidFill>
              <a:ln w="9525">
                <a:no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Arial" charset="0"/>
                  <a:cs typeface="Arial" charset="0"/>
                </a:endParaRPr>
              </a:p>
            </p:txBody>
          </p:sp>
          <p:sp>
            <p:nvSpPr>
              <p:cNvPr id="20523" name="Oval 38"/>
              <p:cNvSpPr>
                <a:spLocks noChangeArrowheads="1"/>
              </p:cNvSpPr>
              <p:nvPr/>
            </p:nvSpPr>
            <p:spPr bwMode="auto">
              <a:xfrm>
                <a:off x="1939213" y="1194512"/>
                <a:ext cx="125963" cy="125963"/>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endParaRPr lang="en-US" altLang="en-US"/>
              </a:p>
            </p:txBody>
          </p:sp>
          <p:sp>
            <p:nvSpPr>
              <p:cNvPr id="301095" name="Oval 39"/>
              <p:cNvSpPr>
                <a:spLocks noChangeArrowheads="1"/>
              </p:cNvSpPr>
              <p:nvPr/>
            </p:nvSpPr>
            <p:spPr bwMode="auto">
              <a:xfrm>
                <a:off x="2063445" y="1319414"/>
                <a:ext cx="125861" cy="125852"/>
              </a:xfrm>
              <a:prstGeom prst="ellipse">
                <a:avLst/>
              </a:prstGeom>
              <a:solidFill>
                <a:schemeClr val="tx1"/>
              </a:solidFill>
              <a:ln w="9525">
                <a:no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Arial" charset="0"/>
                  <a:cs typeface="Arial" charset="0"/>
                </a:endParaRPr>
              </a:p>
            </p:txBody>
          </p:sp>
          <p:sp>
            <p:nvSpPr>
              <p:cNvPr id="91" name="Oval 19"/>
              <p:cNvSpPr>
                <a:spLocks noChangeArrowheads="1"/>
              </p:cNvSpPr>
              <p:nvPr/>
            </p:nvSpPr>
            <p:spPr bwMode="auto">
              <a:xfrm>
                <a:off x="837664" y="1904898"/>
                <a:ext cx="125861" cy="125852"/>
              </a:xfrm>
              <a:prstGeom prst="ellipse">
                <a:avLst/>
              </a:prstGeom>
              <a:solidFill>
                <a:schemeClr val="tx1"/>
              </a:solidFill>
              <a:ln w="9525">
                <a:no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Arial" charset="0"/>
                  <a:cs typeface="Arial" charset="0"/>
                </a:endParaRPr>
              </a:p>
            </p:txBody>
          </p:sp>
          <p:sp>
            <p:nvSpPr>
              <p:cNvPr id="92" name="Oval 20"/>
              <p:cNvSpPr>
                <a:spLocks noChangeArrowheads="1"/>
              </p:cNvSpPr>
              <p:nvPr/>
            </p:nvSpPr>
            <p:spPr bwMode="auto">
              <a:xfrm>
                <a:off x="1472444" y="1141580"/>
                <a:ext cx="125861" cy="125852"/>
              </a:xfrm>
              <a:prstGeom prst="ellipse">
                <a:avLst/>
              </a:prstGeom>
              <a:solidFill>
                <a:schemeClr val="tx1"/>
              </a:solidFill>
              <a:ln w="9525">
                <a:no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Arial" charset="0"/>
                  <a:cs typeface="Arial" charset="0"/>
                </a:endParaRPr>
              </a:p>
            </p:txBody>
          </p:sp>
          <p:sp>
            <p:nvSpPr>
              <p:cNvPr id="93" name="Oval 19"/>
              <p:cNvSpPr>
                <a:spLocks noChangeArrowheads="1"/>
              </p:cNvSpPr>
              <p:nvPr/>
            </p:nvSpPr>
            <p:spPr bwMode="auto">
              <a:xfrm>
                <a:off x="1294597" y="2665479"/>
                <a:ext cx="125861" cy="128587"/>
              </a:xfrm>
              <a:prstGeom prst="ellipse">
                <a:avLst/>
              </a:prstGeom>
              <a:solidFill>
                <a:schemeClr val="tx1"/>
              </a:solidFill>
              <a:ln w="9525">
                <a:no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Arial" charset="0"/>
                  <a:cs typeface="Arial" charset="0"/>
                </a:endParaRPr>
              </a:p>
            </p:txBody>
          </p:sp>
          <p:sp>
            <p:nvSpPr>
              <p:cNvPr id="94" name="Oval 19"/>
              <p:cNvSpPr>
                <a:spLocks noChangeArrowheads="1"/>
              </p:cNvSpPr>
              <p:nvPr/>
            </p:nvSpPr>
            <p:spPr bwMode="auto">
              <a:xfrm>
                <a:off x="1371208" y="3149733"/>
                <a:ext cx="125861" cy="125852"/>
              </a:xfrm>
              <a:prstGeom prst="ellipse">
                <a:avLst/>
              </a:prstGeom>
              <a:solidFill>
                <a:schemeClr val="tx1"/>
              </a:solidFill>
              <a:ln w="9525">
                <a:no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Arial" charset="0"/>
                  <a:cs typeface="Arial" charset="0"/>
                </a:endParaRPr>
              </a:p>
            </p:txBody>
          </p:sp>
          <p:sp>
            <p:nvSpPr>
              <p:cNvPr id="95" name="Oval 17"/>
              <p:cNvSpPr>
                <a:spLocks noChangeArrowheads="1"/>
              </p:cNvSpPr>
              <p:nvPr/>
            </p:nvSpPr>
            <p:spPr bwMode="auto">
              <a:xfrm>
                <a:off x="1751528" y="1702441"/>
                <a:ext cx="125861" cy="125852"/>
              </a:xfrm>
              <a:prstGeom prst="ellipse">
                <a:avLst/>
              </a:prstGeom>
              <a:solidFill>
                <a:schemeClr val="tx1"/>
              </a:solidFill>
              <a:ln w="9525">
                <a:no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Arial" charset="0"/>
                  <a:cs typeface="Arial" charset="0"/>
                </a:endParaRPr>
              </a:p>
            </p:txBody>
          </p:sp>
          <p:sp>
            <p:nvSpPr>
              <p:cNvPr id="96" name="Oval 17"/>
              <p:cNvSpPr>
                <a:spLocks noChangeArrowheads="1"/>
              </p:cNvSpPr>
              <p:nvPr/>
            </p:nvSpPr>
            <p:spPr bwMode="auto">
              <a:xfrm>
                <a:off x="1751528" y="1601212"/>
                <a:ext cx="125861" cy="125852"/>
              </a:xfrm>
              <a:prstGeom prst="ellipse">
                <a:avLst/>
              </a:prstGeom>
              <a:solidFill>
                <a:schemeClr val="tx1"/>
              </a:solidFill>
              <a:ln w="9525">
                <a:no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Arial" charset="0"/>
                  <a:cs typeface="Arial" charset="0"/>
                </a:endParaRPr>
              </a:p>
            </p:txBody>
          </p:sp>
          <p:sp>
            <p:nvSpPr>
              <p:cNvPr id="97" name="Oval 18"/>
              <p:cNvSpPr>
                <a:spLocks noChangeArrowheads="1"/>
              </p:cNvSpPr>
              <p:nvPr/>
            </p:nvSpPr>
            <p:spPr bwMode="auto">
              <a:xfrm>
                <a:off x="1932112" y="1828292"/>
                <a:ext cx="125861" cy="125852"/>
              </a:xfrm>
              <a:prstGeom prst="ellipse">
                <a:avLst/>
              </a:prstGeom>
              <a:solidFill>
                <a:schemeClr val="tx1"/>
              </a:solidFill>
              <a:ln w="9525">
                <a:no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Arial" charset="0"/>
                  <a:cs typeface="Arial" charset="0"/>
                </a:endParaRPr>
              </a:p>
            </p:txBody>
          </p:sp>
        </p:grpSp>
      </p:grpSp>
      <p:pic>
        <p:nvPicPr>
          <p:cNvPr id="103" name="Picture 102"/>
          <p:cNvPicPr>
            <a:picLocks noChangeAspect="1" noChangeArrowheads="1"/>
          </p:cNvPicPr>
          <p:nvPr/>
        </p:nvPicPr>
        <p:blipFill>
          <a:blip r:embed="rId6" cstate="print">
            <a:clrChange>
              <a:clrFrom>
                <a:srgbClr val="BFBFBF"/>
              </a:clrFrom>
              <a:clrTo>
                <a:srgbClr val="BFBFBF">
                  <a:alpha val="0"/>
                </a:srgbClr>
              </a:clrTo>
            </a:clrChange>
            <a:duotone>
              <a:prstClr val="black"/>
              <a:srgbClr val="FF0000">
                <a:tint val="45000"/>
                <a:satMod val="400000"/>
              </a:srgbClr>
            </a:duotone>
          </a:blip>
          <a:srcRect/>
          <a:stretch>
            <a:fillRect/>
          </a:stretch>
        </p:blipFill>
        <p:spPr bwMode="auto">
          <a:xfrm>
            <a:off x="7620000" y="6079890"/>
            <a:ext cx="1231055" cy="549510"/>
          </a:xfrm>
          <a:prstGeom prst="rect">
            <a:avLst/>
          </a:prstGeom>
          <a:noFill/>
          <a:ln w="9525">
            <a:noFill/>
            <a:miter lim="800000"/>
            <a:headEnd/>
            <a:tailEnd/>
          </a:ln>
        </p:spPr>
      </p:pic>
      <p:sp>
        <p:nvSpPr>
          <p:cNvPr id="104" name="Rectangle 2"/>
          <p:cNvSpPr>
            <a:spLocks noChangeArrowheads="1"/>
          </p:cNvSpPr>
          <p:nvPr/>
        </p:nvSpPr>
        <p:spPr bwMode="auto">
          <a:xfrm>
            <a:off x="0" y="0"/>
            <a:ext cx="685800" cy="6858000"/>
          </a:xfrm>
          <a:prstGeom prst="rect">
            <a:avLst/>
          </a:prstGeom>
          <a:solidFill>
            <a:srgbClr val="C00000"/>
          </a:solidFill>
          <a:ln w="9525">
            <a:no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Arial" charset="0"/>
              <a:cs typeface="Arial" charset="0"/>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9218" name="Rectangle 2"/>
          <p:cNvSpPr>
            <a:spLocks noChangeArrowheads="1"/>
          </p:cNvSpPr>
          <p:nvPr/>
        </p:nvSpPr>
        <p:spPr bwMode="auto">
          <a:xfrm>
            <a:off x="685800" y="6096000"/>
            <a:ext cx="1905000" cy="457200"/>
          </a:xfrm>
          <a:prstGeom prst="rect">
            <a:avLst/>
          </a:prstGeom>
          <a:noFill/>
          <a:ln w="9525">
            <a:noFill/>
            <a:miter lim="800000"/>
            <a:headEnd/>
            <a:tailEnd/>
          </a:ln>
          <a:effectLst/>
        </p:spPr>
        <p:txBody>
          <a:bodyPr wrap="none"/>
          <a:lstStyle/>
          <a:p>
            <a:pPr>
              <a:defRPr/>
            </a:pPr>
            <a:endParaRPr lang="en-US" altLang="en-US" sz="1400">
              <a:effectLst>
                <a:outerShdw blurRad="38100" dist="38100" dir="2700000" algn="tl">
                  <a:srgbClr val="000000">
                    <a:alpha val="43137"/>
                  </a:srgbClr>
                </a:outerShdw>
              </a:effectLst>
              <a:latin typeface="Times" pitchFamily="18" charset="0"/>
              <a:cs typeface="Arial" charset="0"/>
            </a:endParaRPr>
          </a:p>
        </p:txBody>
      </p:sp>
      <p:sp>
        <p:nvSpPr>
          <p:cNvPr id="649220" name="Rectangle 4"/>
          <p:cNvSpPr>
            <a:spLocks noChangeArrowheads="1"/>
          </p:cNvSpPr>
          <p:nvPr/>
        </p:nvSpPr>
        <p:spPr bwMode="auto">
          <a:xfrm>
            <a:off x="381000" y="533400"/>
            <a:ext cx="6400800" cy="533400"/>
          </a:xfrm>
          <a:prstGeom prst="rect">
            <a:avLst/>
          </a:prstGeom>
          <a:noFill/>
          <a:ln w="9525">
            <a:noFill/>
            <a:miter lim="800000"/>
            <a:headEnd/>
            <a:tailEnd/>
          </a:ln>
          <a:effectLst/>
        </p:spPr>
        <p:txBody>
          <a:bodyPr wrap="none" anchor="ctr"/>
          <a:lstStyle/>
          <a:p>
            <a:pPr>
              <a:defRPr/>
            </a:pPr>
            <a:r>
              <a:rPr lang="en-US" altLang="en-US" sz="4400" b="1" dirty="0">
                <a:solidFill>
                  <a:schemeClr val="tx1">
                    <a:lumMod val="75000"/>
                    <a:lumOff val="25000"/>
                  </a:schemeClr>
                </a:solidFill>
                <a:effectLst>
                  <a:outerShdw blurRad="38100" dist="38100" dir="2700000" algn="tl">
                    <a:srgbClr val="000000">
                      <a:alpha val="43137"/>
                    </a:srgbClr>
                  </a:outerShdw>
                </a:effectLst>
                <a:latin typeface="Tw Cen MT Condensed" pitchFamily="34" charset="0"/>
                <a:cs typeface="Arial" charset="0"/>
              </a:rPr>
              <a:t>Agency Mission</a:t>
            </a:r>
          </a:p>
        </p:txBody>
      </p:sp>
      <p:pic>
        <p:nvPicPr>
          <p:cNvPr id="14343" name="Picture 9" descr="for layout only"/>
          <p:cNvPicPr>
            <a:picLocks noGrp="1" noChangeAspect="1" noChangeArrowheads="1"/>
          </p:cNvPicPr>
          <p:nvPr>
            <p:ph sz="quarter" idx="2"/>
          </p:nvPr>
        </p:nvPicPr>
        <p:blipFill>
          <a:blip r:embed="rId3">
            <a:clrChange>
              <a:clrFrom>
                <a:srgbClr val="FFFFFF"/>
              </a:clrFrom>
              <a:clrTo>
                <a:srgbClr val="FFFFFF">
                  <a:alpha val="0"/>
                </a:srgbClr>
              </a:clrTo>
            </a:clrChange>
          </a:blip>
          <a:srcRect t="-8796" b="-13426"/>
          <a:stretch>
            <a:fillRect/>
          </a:stretch>
        </p:blipFill>
        <p:spPr bwMode="auto">
          <a:xfrm>
            <a:off x="457200" y="1219200"/>
            <a:ext cx="4970463" cy="4191000"/>
          </a:xfrm>
          <a:ln>
            <a:solidFill>
              <a:schemeClr val="tx1">
                <a:lumMod val="50000"/>
                <a:lumOff val="50000"/>
              </a:schemeClr>
            </a:solidFill>
            <a:miter lim="800000"/>
            <a:headEnd/>
            <a:tailEnd/>
          </a:ln>
        </p:spPr>
      </p:pic>
      <p:sp>
        <p:nvSpPr>
          <p:cNvPr id="9" name="TextBox 8"/>
          <p:cNvSpPr txBox="1"/>
          <p:nvPr/>
        </p:nvSpPr>
        <p:spPr>
          <a:xfrm>
            <a:off x="5486400" y="1146175"/>
            <a:ext cx="3352800" cy="4340225"/>
          </a:xfrm>
          <a:prstGeom prst="rect">
            <a:avLst/>
          </a:prstGeom>
          <a:noFill/>
        </p:spPr>
        <p:txBody>
          <a:bodyPr>
            <a:spAutoFit/>
          </a:bodyPr>
          <a:lstStyle/>
          <a:p>
            <a:pPr>
              <a:spcBef>
                <a:spcPct val="50000"/>
              </a:spcBef>
              <a:buClr>
                <a:srgbClr val="0096E1"/>
              </a:buClr>
              <a:buSzPct val="75000"/>
              <a:defRPr/>
            </a:pPr>
            <a:r>
              <a:rPr lang="en-US" altLang="en-US" sz="2400" dirty="0">
                <a:solidFill>
                  <a:schemeClr val="tx1">
                    <a:lumMod val="75000"/>
                    <a:lumOff val="25000"/>
                  </a:schemeClr>
                </a:solidFill>
                <a:latin typeface="Sylfaen" pitchFamily="18" charset="0"/>
                <a:cs typeface="Arial" charset="0"/>
              </a:rPr>
              <a:t>The U.S. Small Business Administration was created in 1953 to:</a:t>
            </a:r>
          </a:p>
          <a:p>
            <a:pPr>
              <a:spcBef>
                <a:spcPct val="50000"/>
              </a:spcBef>
              <a:buClr>
                <a:srgbClr val="0096E1"/>
              </a:buClr>
              <a:buSzPct val="75000"/>
              <a:defRPr/>
            </a:pPr>
            <a:r>
              <a:rPr lang="en-US" sz="2400" u="sng" dirty="0">
                <a:solidFill>
                  <a:srgbClr val="0096E1"/>
                </a:solidFill>
                <a:effectLst>
                  <a:outerShdw blurRad="38100" dist="38100" dir="2700000" algn="tl">
                    <a:srgbClr val="000000">
                      <a:alpha val="43137"/>
                    </a:srgbClr>
                  </a:outerShdw>
                </a:effectLst>
                <a:latin typeface="Sylfaen" pitchFamily="18" charset="0"/>
                <a:cs typeface="Arial" charset="0"/>
              </a:rPr>
              <a:t>Aid</a:t>
            </a:r>
            <a:r>
              <a:rPr lang="en-US" sz="2400" dirty="0">
                <a:solidFill>
                  <a:srgbClr val="0096E1"/>
                </a:solidFill>
                <a:effectLst>
                  <a:outerShdw blurRad="38100" dist="38100" dir="2700000" algn="tl">
                    <a:srgbClr val="000000">
                      <a:alpha val="43137"/>
                    </a:srgbClr>
                  </a:outerShdw>
                </a:effectLst>
                <a:latin typeface="Sylfaen" pitchFamily="18" charset="0"/>
                <a:cs typeface="Arial" charset="0"/>
              </a:rPr>
              <a:t>, </a:t>
            </a:r>
            <a:r>
              <a:rPr lang="en-US" sz="2400" u="sng" dirty="0">
                <a:solidFill>
                  <a:srgbClr val="0096E1"/>
                </a:solidFill>
                <a:effectLst>
                  <a:outerShdw blurRad="38100" dist="38100" dir="2700000" algn="tl">
                    <a:srgbClr val="000000">
                      <a:alpha val="43137"/>
                    </a:srgbClr>
                  </a:outerShdw>
                </a:effectLst>
                <a:latin typeface="Sylfaen" pitchFamily="18" charset="0"/>
                <a:cs typeface="Arial" charset="0"/>
              </a:rPr>
              <a:t>Counsel</a:t>
            </a:r>
            <a:r>
              <a:rPr lang="en-US" sz="2400" dirty="0">
                <a:solidFill>
                  <a:srgbClr val="0096E1"/>
                </a:solidFill>
                <a:effectLst>
                  <a:outerShdw blurRad="38100" dist="38100" dir="2700000" algn="tl">
                    <a:srgbClr val="000000">
                      <a:alpha val="43137"/>
                    </a:srgbClr>
                  </a:outerShdw>
                </a:effectLst>
                <a:latin typeface="Sylfaen" pitchFamily="18" charset="0"/>
                <a:cs typeface="Arial" charset="0"/>
              </a:rPr>
              <a:t>, </a:t>
            </a:r>
            <a:r>
              <a:rPr lang="en-US" sz="2400" u="sng" dirty="0">
                <a:solidFill>
                  <a:srgbClr val="0096E1"/>
                </a:solidFill>
                <a:effectLst>
                  <a:outerShdw blurRad="38100" dist="38100" dir="2700000" algn="tl">
                    <a:srgbClr val="000000">
                      <a:alpha val="43137"/>
                    </a:srgbClr>
                  </a:outerShdw>
                </a:effectLst>
                <a:latin typeface="Sylfaen" pitchFamily="18" charset="0"/>
                <a:cs typeface="Arial" charset="0"/>
              </a:rPr>
              <a:t>Assist</a:t>
            </a:r>
            <a:r>
              <a:rPr lang="en-US" sz="2400" dirty="0">
                <a:solidFill>
                  <a:srgbClr val="0096E1"/>
                </a:solidFill>
                <a:effectLst>
                  <a:outerShdw blurRad="38100" dist="38100" dir="2700000" algn="tl">
                    <a:srgbClr val="000000">
                      <a:alpha val="43137"/>
                    </a:srgbClr>
                  </a:outerShdw>
                </a:effectLst>
                <a:latin typeface="Sylfaen" pitchFamily="18" charset="0"/>
                <a:cs typeface="Arial" charset="0"/>
              </a:rPr>
              <a:t> </a:t>
            </a:r>
            <a:r>
              <a:rPr lang="en-US" sz="2400" dirty="0">
                <a:solidFill>
                  <a:schemeClr val="tx1">
                    <a:lumMod val="75000"/>
                    <a:lumOff val="25000"/>
                  </a:schemeClr>
                </a:solidFill>
                <a:latin typeface="Sylfaen" pitchFamily="18" charset="0"/>
                <a:cs typeface="Arial" charset="0"/>
              </a:rPr>
              <a:t>and </a:t>
            </a:r>
            <a:r>
              <a:rPr lang="en-US" sz="2400" u="sng" dirty="0">
                <a:solidFill>
                  <a:srgbClr val="0096E1"/>
                </a:solidFill>
                <a:effectLst>
                  <a:outerShdw blurRad="38100" dist="38100" dir="2700000" algn="tl">
                    <a:srgbClr val="000000">
                      <a:alpha val="43137"/>
                    </a:srgbClr>
                  </a:outerShdw>
                </a:effectLst>
                <a:latin typeface="Sylfaen" pitchFamily="18" charset="0"/>
                <a:cs typeface="Arial" charset="0"/>
              </a:rPr>
              <a:t>Protect</a:t>
            </a:r>
            <a:r>
              <a:rPr lang="en-US" sz="2400" dirty="0">
                <a:solidFill>
                  <a:schemeClr val="tx1">
                    <a:lumMod val="75000"/>
                    <a:lumOff val="25000"/>
                  </a:schemeClr>
                </a:solidFill>
                <a:latin typeface="Sylfaen" pitchFamily="18" charset="0"/>
                <a:cs typeface="Arial" charset="0"/>
              </a:rPr>
              <a:t> the interests of small business concerns, preserve free competitive enterprise, and maintain &amp; strengthen overall economy for our nation.</a:t>
            </a:r>
            <a:endParaRPr lang="en-US" sz="2400" dirty="0">
              <a:effectLst>
                <a:outerShdw blurRad="38100" dist="38100" dir="2700000" algn="tl">
                  <a:srgbClr val="000000">
                    <a:alpha val="43137"/>
                  </a:srgbClr>
                </a:outerShdw>
              </a:effectLst>
              <a:latin typeface="Arial" charset="0"/>
              <a:cs typeface="Arial" charset="0"/>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ChangeArrowheads="1"/>
          </p:cNvSpPr>
          <p:nvPr>
            <p:ph type="title"/>
          </p:nvPr>
        </p:nvSpPr>
        <p:spPr bwMode="auto">
          <a:ln>
            <a:miter lim="800000"/>
            <a:headEnd/>
            <a:tailEnd/>
          </a:ln>
        </p:spPr>
        <p:txBody>
          <a:bodyPr vert="horz" wrap="square" lIns="92075" tIns="46038" rIns="92075" bIns="46038" numCol="1" anchor="ctr" anchorCtr="0" compatLnSpc="1">
            <a:prstTxWarp prst="textNoShape">
              <a:avLst/>
            </a:prstTxWarp>
          </a:bodyPr>
          <a:lstStyle/>
          <a:p>
            <a:pPr eaLnBrk="1" hangingPunct="1">
              <a:defRPr/>
            </a:pPr>
            <a:r>
              <a:rPr lang="en-US" sz="5400" dirty="0" smtClean="0">
                <a:solidFill>
                  <a:srgbClr val="FFFF00"/>
                </a:solidFill>
                <a:effectLst>
                  <a:outerShdw blurRad="38100" dist="38100" dir="2700000" algn="tl">
                    <a:srgbClr val="C0C0C0"/>
                  </a:outerShdw>
                </a:effectLst>
              </a:rPr>
              <a:t/>
            </a:r>
            <a:br>
              <a:rPr lang="en-US" sz="5400" dirty="0" smtClean="0">
                <a:solidFill>
                  <a:srgbClr val="FFFF00"/>
                </a:solidFill>
                <a:effectLst>
                  <a:outerShdw blurRad="38100" dist="38100" dir="2700000" algn="tl">
                    <a:srgbClr val="C0C0C0"/>
                  </a:outerShdw>
                </a:effectLst>
              </a:rPr>
            </a:br>
            <a:endParaRPr lang="en-US" sz="5400" dirty="0" smtClean="0">
              <a:solidFill>
                <a:srgbClr val="FFFF00"/>
              </a:solidFill>
              <a:effectLst>
                <a:outerShdw blurRad="38100" dist="38100" dir="2700000" algn="tl">
                  <a:srgbClr val="C0C0C0"/>
                </a:outerShdw>
              </a:effectLst>
            </a:endParaRPr>
          </a:p>
        </p:txBody>
      </p:sp>
      <p:sp>
        <p:nvSpPr>
          <p:cNvPr id="205827" name="Rectangle 3"/>
          <p:cNvSpPr>
            <a:spLocks noGrp="1" noChangeArrowheads="1"/>
          </p:cNvSpPr>
          <p:nvPr>
            <p:ph type="body" sz="half" idx="1"/>
          </p:nvPr>
        </p:nvSpPr>
        <p:spPr bwMode="auto">
          <a:xfrm>
            <a:off x="304800" y="1874838"/>
            <a:ext cx="8839200" cy="4525962"/>
          </a:xfrm>
          <a:ln w="25400" cap="flat">
            <a:miter lim="800000"/>
            <a:headEnd/>
            <a:tailEnd/>
          </a:ln>
        </p:spPr>
        <p:txBody>
          <a:bodyPr vert="horz" wrap="square" lIns="92075" tIns="46038" rIns="92075" bIns="46038" numCol="1" anchor="t" anchorCtr="0" compatLnSpc="1">
            <a:prstTxWarp prst="textNoShape">
              <a:avLst/>
            </a:prstTxWarp>
          </a:bodyPr>
          <a:lstStyle/>
          <a:p>
            <a:pPr eaLnBrk="1" hangingPunct="1">
              <a:lnSpc>
                <a:spcPct val="90000"/>
              </a:lnSpc>
              <a:buFont typeface="Wingdings" pitchFamily="2" charset="2"/>
              <a:buNone/>
              <a:defRPr/>
            </a:pPr>
            <a:endParaRPr lang="en-US" sz="3600" i="1" dirty="0" smtClean="0">
              <a:solidFill>
                <a:srgbClr val="FFFF00"/>
              </a:solidFill>
              <a:effectLst>
                <a:outerShdw blurRad="38100" dist="38100" dir="2700000" algn="tl">
                  <a:srgbClr val="C0C0C0"/>
                </a:outerShdw>
              </a:effectLst>
            </a:endParaRPr>
          </a:p>
          <a:p>
            <a:pPr algn="ctr" eaLnBrk="1" hangingPunct="1">
              <a:spcBef>
                <a:spcPct val="0"/>
              </a:spcBef>
              <a:buFont typeface="Wingdings" pitchFamily="2" charset="2"/>
              <a:buNone/>
              <a:defRPr/>
            </a:pPr>
            <a:r>
              <a:rPr lang="en-US" sz="3600" dirty="0" smtClean="0">
                <a:solidFill>
                  <a:schemeClr val="tx2"/>
                </a:solidFill>
                <a:latin typeface="Times New Roman" pitchFamily="18" charset="0"/>
              </a:rPr>
              <a:t>To participate in SBA Contracting Programs, </a:t>
            </a:r>
          </a:p>
          <a:p>
            <a:pPr algn="ctr" eaLnBrk="1" hangingPunct="1">
              <a:spcBef>
                <a:spcPct val="0"/>
              </a:spcBef>
              <a:buFont typeface="Wingdings" pitchFamily="2" charset="2"/>
              <a:buNone/>
              <a:defRPr/>
            </a:pPr>
            <a:r>
              <a:rPr lang="en-US" sz="3600" dirty="0" smtClean="0">
                <a:solidFill>
                  <a:schemeClr val="tx2"/>
                </a:solidFill>
                <a:latin typeface="Times New Roman" pitchFamily="18" charset="0"/>
              </a:rPr>
              <a:t>a business </a:t>
            </a:r>
          </a:p>
          <a:p>
            <a:pPr algn="ctr" eaLnBrk="1" hangingPunct="1">
              <a:spcBef>
                <a:spcPct val="0"/>
              </a:spcBef>
              <a:buFont typeface="Wingdings" pitchFamily="2" charset="2"/>
              <a:buNone/>
              <a:defRPr/>
            </a:pPr>
            <a:r>
              <a:rPr lang="en-US" sz="3600" dirty="0" smtClean="0">
                <a:solidFill>
                  <a:schemeClr val="tx2"/>
                </a:solidFill>
                <a:latin typeface="Times New Roman" pitchFamily="18" charset="0"/>
              </a:rPr>
              <a:t>- and </a:t>
            </a:r>
            <a:r>
              <a:rPr lang="en-US" sz="3600" b="1" dirty="0" smtClean="0">
                <a:solidFill>
                  <a:schemeClr val="tx2"/>
                </a:solidFill>
                <a:latin typeface="Times New Roman" pitchFamily="18" charset="0"/>
              </a:rPr>
              <a:t>all</a:t>
            </a:r>
            <a:r>
              <a:rPr lang="en-US" sz="3600" dirty="0" smtClean="0">
                <a:solidFill>
                  <a:schemeClr val="tx2"/>
                </a:solidFill>
                <a:latin typeface="Times New Roman" pitchFamily="18" charset="0"/>
              </a:rPr>
              <a:t> of its affiliates in the aggregate - </a:t>
            </a:r>
          </a:p>
          <a:p>
            <a:pPr algn="ctr" eaLnBrk="1" hangingPunct="1">
              <a:spcBef>
                <a:spcPct val="0"/>
              </a:spcBef>
              <a:buFont typeface="Wingdings" pitchFamily="2" charset="2"/>
              <a:buNone/>
              <a:defRPr/>
            </a:pPr>
            <a:r>
              <a:rPr lang="en-US" sz="3600" dirty="0" smtClean="0">
                <a:solidFill>
                  <a:schemeClr val="tx2"/>
                </a:solidFill>
                <a:latin typeface="Times New Roman" pitchFamily="18" charset="0"/>
              </a:rPr>
              <a:t>must be a small business  </a:t>
            </a:r>
          </a:p>
          <a:p>
            <a:pPr algn="ctr" eaLnBrk="1" hangingPunct="1">
              <a:spcBef>
                <a:spcPct val="0"/>
              </a:spcBef>
              <a:buFont typeface="Wingdings" pitchFamily="2" charset="2"/>
              <a:buNone/>
              <a:defRPr/>
            </a:pPr>
            <a:r>
              <a:rPr lang="en-US" sz="3600" dirty="0" smtClean="0">
                <a:solidFill>
                  <a:schemeClr val="tx2"/>
                </a:solidFill>
                <a:latin typeface="Times New Roman" pitchFamily="18" charset="0"/>
              </a:rPr>
              <a:t>in its primary industry.</a:t>
            </a:r>
          </a:p>
          <a:p>
            <a:pPr eaLnBrk="1" hangingPunct="1">
              <a:spcBef>
                <a:spcPct val="0"/>
              </a:spcBef>
              <a:buFont typeface="Wingdings" pitchFamily="2" charset="2"/>
              <a:buNone/>
              <a:defRPr/>
            </a:pPr>
            <a:endParaRPr lang="en-US" sz="3600" b="1" dirty="0" smtClean="0">
              <a:solidFill>
                <a:schemeClr val="tx2"/>
              </a:solidFill>
              <a:latin typeface="Times New Roman" pitchFamily="18" charset="0"/>
            </a:endParaRPr>
          </a:p>
          <a:p>
            <a:pPr eaLnBrk="1" hangingPunct="1">
              <a:lnSpc>
                <a:spcPct val="90000"/>
              </a:lnSpc>
              <a:buFont typeface="Wingdings" pitchFamily="2" charset="2"/>
              <a:buNone/>
              <a:defRPr/>
            </a:pPr>
            <a:r>
              <a:rPr lang="en-US" dirty="0" smtClean="0">
                <a:solidFill>
                  <a:srgbClr val="FFFF00"/>
                </a:solidFill>
                <a:latin typeface="Times New Roman" pitchFamily="18" charset="0"/>
              </a:rPr>
              <a:t>	</a:t>
            </a:r>
            <a:endParaRPr lang="en-US" dirty="0" smtClean="0">
              <a:solidFill>
                <a:schemeClr val="tx2"/>
              </a:solidFill>
              <a:latin typeface="Times New Roman" pitchFamily="18" charset="0"/>
            </a:endParaRPr>
          </a:p>
        </p:txBody>
      </p:sp>
      <p:sp>
        <p:nvSpPr>
          <p:cNvPr id="205831" name="Text Box 7"/>
          <p:cNvSpPr txBox="1">
            <a:spLocks noChangeArrowheads="1"/>
          </p:cNvSpPr>
          <p:nvPr/>
        </p:nvSpPr>
        <p:spPr bwMode="auto">
          <a:xfrm>
            <a:off x="0" y="374650"/>
            <a:ext cx="9144000" cy="1184275"/>
          </a:xfrm>
          <a:prstGeom prst="rect">
            <a:avLst/>
          </a:prstGeom>
          <a:noFill/>
          <a:ln w="9525">
            <a:noFill/>
            <a:miter lim="800000"/>
            <a:headEnd/>
            <a:tailEnd/>
          </a:ln>
          <a:effectLst/>
        </p:spPr>
        <p:txBody>
          <a:bodyPr>
            <a:spAutoFit/>
          </a:bodyPr>
          <a:lstStyle/>
          <a:p>
            <a:pPr algn="ctr">
              <a:buClr>
                <a:srgbClr val="FF0000"/>
              </a:buClr>
              <a:buSzPct val="75000"/>
              <a:buFont typeface="Wingdings" pitchFamily="2" charset="2"/>
              <a:buNone/>
              <a:defRPr/>
            </a:pPr>
            <a:r>
              <a:rPr lang="en-US" sz="4400" b="1" dirty="0">
                <a:latin typeface="Times New Roman" pitchFamily="18" charset="0"/>
              </a:rPr>
              <a:t>Contracting</a:t>
            </a:r>
            <a:endParaRPr lang="en-US" sz="4400" dirty="0">
              <a:solidFill>
                <a:srgbClr val="FFFF00"/>
              </a:solidFill>
              <a:effectLst>
                <a:outerShdw blurRad="38100" dist="38100" dir="2700000" algn="tl">
                  <a:srgbClr val="C0C0C0"/>
                </a:outerShdw>
              </a:effectLst>
            </a:endParaRPr>
          </a:p>
          <a:p>
            <a:pPr>
              <a:spcBef>
                <a:spcPct val="50000"/>
              </a:spcBef>
              <a:defRPr/>
            </a:pPr>
            <a:endParaRPr lang="en-US" dirty="0">
              <a:effectLst>
                <a:outerShdw blurRad="38100" dist="38100" dir="2700000" algn="tl">
                  <a:srgbClr val="C0C0C0"/>
                </a:outerShdw>
              </a:effectLst>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mtClean="0"/>
              <a:t>       Size Standards</a:t>
            </a:r>
          </a:p>
        </p:txBody>
      </p:sp>
      <p:graphicFrame>
        <p:nvGraphicFramePr>
          <p:cNvPr id="2" name="Diagram 1"/>
          <p:cNvGraphicFramePr/>
          <p:nvPr/>
        </p:nvGraphicFramePr>
        <p:xfrm>
          <a:off x="1066800" y="1276350"/>
          <a:ext cx="6858000" cy="4927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bwMode="auto">
          <a:ln>
            <a:miter lim="800000"/>
            <a:headEnd/>
            <a:tailEnd/>
          </a:ln>
        </p:spPr>
        <p:txBody>
          <a:bodyPr vert="horz" wrap="square" lIns="92075" tIns="46038" rIns="92075" bIns="46038" numCol="1" anchor="ctr" anchorCtr="0" compatLnSpc="1">
            <a:prstTxWarp prst="textNoShape">
              <a:avLst/>
            </a:prstTxWarp>
          </a:bodyPr>
          <a:lstStyle/>
          <a:p>
            <a:pPr eaLnBrk="1" hangingPunct="1">
              <a:defRPr/>
            </a:pPr>
            <a:r>
              <a:rPr lang="en-US" sz="5400" dirty="0" smtClean="0">
                <a:solidFill>
                  <a:srgbClr val="FFFF00"/>
                </a:solidFill>
                <a:effectLst>
                  <a:outerShdw blurRad="38100" dist="38100" dir="2700000" algn="tl">
                    <a:srgbClr val="C0C0C0"/>
                  </a:outerShdw>
                </a:effectLst>
              </a:rPr>
              <a:t/>
            </a:r>
            <a:br>
              <a:rPr lang="en-US" sz="5400" dirty="0" smtClean="0">
                <a:solidFill>
                  <a:srgbClr val="FFFF00"/>
                </a:solidFill>
                <a:effectLst>
                  <a:outerShdw blurRad="38100" dist="38100" dir="2700000" algn="tl">
                    <a:srgbClr val="C0C0C0"/>
                  </a:outerShdw>
                </a:effectLst>
              </a:rPr>
            </a:br>
            <a:endParaRPr lang="en-US" sz="5400" dirty="0" smtClean="0">
              <a:solidFill>
                <a:srgbClr val="FFFF00"/>
              </a:solidFill>
              <a:effectLst>
                <a:outerShdw blurRad="38100" dist="38100" dir="2700000" algn="tl">
                  <a:srgbClr val="C0C0C0"/>
                </a:outerShdw>
              </a:effectLst>
            </a:endParaRPr>
          </a:p>
        </p:txBody>
      </p:sp>
      <p:sp>
        <p:nvSpPr>
          <p:cNvPr id="206855" name="Text Box 7"/>
          <p:cNvSpPr txBox="1">
            <a:spLocks noChangeArrowheads="1"/>
          </p:cNvSpPr>
          <p:nvPr/>
        </p:nvSpPr>
        <p:spPr bwMode="auto">
          <a:xfrm>
            <a:off x="2514600" y="339725"/>
            <a:ext cx="6400800" cy="1062038"/>
          </a:xfrm>
          <a:prstGeom prst="rect">
            <a:avLst/>
          </a:prstGeom>
          <a:noFill/>
          <a:ln w="9525">
            <a:noFill/>
            <a:miter lim="800000"/>
            <a:headEnd/>
            <a:tailEnd/>
          </a:ln>
          <a:effectLst/>
        </p:spPr>
        <p:txBody>
          <a:bodyPr>
            <a:spAutoFit/>
          </a:bodyPr>
          <a:lstStyle/>
          <a:p>
            <a:pPr>
              <a:buClr>
                <a:srgbClr val="FF0000"/>
              </a:buClr>
              <a:buSzPct val="75000"/>
              <a:buFont typeface="Wingdings" pitchFamily="2" charset="2"/>
              <a:buNone/>
              <a:defRPr/>
            </a:pPr>
            <a:r>
              <a:rPr lang="en-US" sz="3600" b="1" dirty="0">
                <a:latin typeface="Times New Roman" pitchFamily="18" charset="0"/>
              </a:rPr>
              <a:t>Core </a:t>
            </a:r>
            <a:r>
              <a:rPr lang="en-US" sz="3600" b="1" dirty="0">
                <a:latin typeface="Times New Roman" pitchFamily="18" charset="0"/>
              </a:rPr>
              <a:t>Size </a:t>
            </a:r>
            <a:r>
              <a:rPr lang="en-US" sz="3600" b="1" dirty="0">
                <a:latin typeface="Times New Roman" pitchFamily="18" charset="0"/>
              </a:rPr>
              <a:t>Standards for Sectors</a:t>
            </a:r>
            <a:r>
              <a:rPr lang="en-US" sz="3600" dirty="0">
                <a:solidFill>
                  <a:srgbClr val="FFFF00"/>
                </a:solidFill>
                <a:effectLst>
                  <a:outerShdw blurRad="38100" dist="38100" dir="2700000" algn="tl">
                    <a:srgbClr val="C0C0C0"/>
                  </a:outerShdw>
                </a:effectLst>
              </a:rPr>
              <a:t> </a:t>
            </a:r>
            <a:endParaRPr lang="en-US" sz="3600" dirty="0">
              <a:solidFill>
                <a:srgbClr val="FFFF00"/>
              </a:solidFill>
              <a:effectLst>
                <a:outerShdw blurRad="38100" dist="38100" dir="2700000" algn="tl">
                  <a:srgbClr val="C0C0C0"/>
                </a:outerShdw>
              </a:effectLst>
            </a:endParaRPr>
          </a:p>
          <a:p>
            <a:pPr>
              <a:spcBef>
                <a:spcPct val="50000"/>
              </a:spcBef>
              <a:defRPr/>
            </a:pPr>
            <a:endParaRPr lang="en-US" dirty="0">
              <a:effectLst>
                <a:outerShdw blurRad="38100" dist="38100" dir="2700000" algn="tl">
                  <a:srgbClr val="C0C0C0"/>
                </a:outerShdw>
              </a:effectLst>
            </a:endParaRPr>
          </a:p>
        </p:txBody>
      </p:sp>
      <p:graphicFrame>
        <p:nvGraphicFramePr>
          <p:cNvPr id="3" name="Diagram 2"/>
          <p:cNvGraphicFramePr/>
          <p:nvPr/>
        </p:nvGraphicFramePr>
        <p:xfrm>
          <a:off x="838200" y="1401554"/>
          <a:ext cx="74676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2209800" y="381000"/>
            <a:ext cx="6553200" cy="990600"/>
          </a:xfrm>
        </p:spPr>
        <p:txBody>
          <a:bodyPr/>
          <a:lstStyle/>
          <a:p>
            <a:pPr eaLnBrk="1" hangingPunct="1">
              <a:buClr>
                <a:srgbClr val="006699"/>
              </a:buClr>
              <a:buSzPct val="50000"/>
              <a:defRPr/>
            </a:pPr>
            <a:r>
              <a:rPr lang="en-US" sz="2800" dirty="0" smtClean="0">
                <a:solidFill>
                  <a:schemeClr val="tx1"/>
                </a:solidFill>
                <a:latin typeface="+mn-lt"/>
              </a:rPr>
              <a:t>Prime Contracting Government-wide Procurement Goals</a:t>
            </a:r>
          </a:p>
        </p:txBody>
      </p:sp>
      <p:graphicFrame>
        <p:nvGraphicFramePr>
          <p:cNvPr id="2" name="Content Placeholder 1"/>
          <p:cNvGraphicFramePr>
            <a:graphicFrameLocks noGrp="1"/>
          </p:cNvGraphicFramePr>
          <p:nvPr>
            <p:ph sz="quarter" idx="1"/>
          </p:nvPr>
        </p:nvGraphicFramePr>
        <p:xfrm>
          <a:off x="609600" y="1524000"/>
          <a:ext cx="82296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4580" name="Slide Number Placeholder 4"/>
          <p:cNvSpPr>
            <a:spLocks noGrp="1"/>
          </p:cNvSpPr>
          <p:nvPr>
            <p:ph type="sldNum" sz="quarter" idx="4294967295"/>
          </p:nvPr>
        </p:nvSpPr>
        <p:spPr bwMode="auto">
          <a:xfrm>
            <a:off x="146050" y="6210300"/>
            <a:ext cx="457200" cy="457200"/>
          </a:xfrm>
          <a:prstGeom prst="ellipse">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63240674-9FE1-47AE-87AE-73A822EA9B13}" type="slidenum">
              <a:rPr lang="en-US" altLang="en-US"/>
              <a:pPr eaLnBrk="1" hangingPunct="1"/>
              <a:t>23</a:t>
            </a:fld>
            <a:endParaRPr lang="en-US" altLang="en-US"/>
          </a:p>
        </p:txBody>
      </p:sp>
      <p:pic>
        <p:nvPicPr>
          <p:cNvPr id="24581" name="Picture 2" descr="http://ts1.mm.bing.net/images/thumbnail.aspx?q=1363140611490&amp;id=e427d179546caa977317594c24c87ceb&amp;tmaxh=85">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3400" y="381000"/>
            <a:ext cx="1514475"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FY 2013 Federal Contracting Amounts</a:t>
            </a:r>
            <a:br>
              <a:rPr lang="en-US" altLang="en-US" smtClean="0"/>
            </a:br>
            <a:endParaRPr lang="en-US" altLang="en-US" smtClean="0"/>
          </a:p>
        </p:txBody>
      </p:sp>
      <p:graphicFrame>
        <p:nvGraphicFramePr>
          <p:cNvPr id="3" name="Table 2"/>
          <p:cNvGraphicFramePr>
            <a:graphicFrameLocks noGrp="1"/>
          </p:cNvGraphicFramePr>
          <p:nvPr/>
        </p:nvGraphicFramePr>
        <p:xfrm>
          <a:off x="457200" y="2889250"/>
          <a:ext cx="8229600" cy="1947863"/>
        </p:xfrm>
        <a:graphic>
          <a:graphicData uri="http://schemas.openxmlformats.org/drawingml/2006/table">
            <a:tbl>
              <a:tblPr/>
              <a:tblGrid>
                <a:gridCol w="3480219"/>
                <a:gridCol w="1173376"/>
                <a:gridCol w="1724145"/>
                <a:gridCol w="925930"/>
                <a:gridCol w="925930"/>
              </a:tblGrid>
              <a:tr h="199576">
                <a:tc>
                  <a:txBody>
                    <a:bodyPr/>
                    <a:lstStyle/>
                    <a:p>
                      <a:pPr algn="ctr" fontAlgn="b"/>
                      <a:r>
                        <a:rPr lang="en-US" sz="1200" b="1" i="0" u="none" strike="noStrike">
                          <a:solidFill>
                            <a:srgbClr val="000000"/>
                          </a:solidFill>
                          <a:effectLst/>
                          <a:latin typeface="Arial"/>
                        </a:rPr>
                        <a:t>Category</a:t>
                      </a:r>
                    </a:p>
                  </a:txBody>
                  <a:tcPr marL="7985" marR="7985" marT="798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0000"/>
                          </a:solidFill>
                          <a:effectLst/>
                          <a:latin typeface="Arial"/>
                        </a:rPr>
                        <a:t>Actions</a:t>
                      </a:r>
                    </a:p>
                  </a:txBody>
                  <a:tcPr marL="7985" marR="7985" marT="79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0000"/>
                          </a:solidFill>
                          <a:effectLst/>
                          <a:latin typeface="Arial"/>
                        </a:rPr>
                        <a:t>Dollar Amount</a:t>
                      </a:r>
                    </a:p>
                  </a:txBody>
                  <a:tcPr marL="7985" marR="7985" marT="79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0000"/>
                          </a:solidFill>
                          <a:effectLst/>
                          <a:latin typeface="Arial"/>
                        </a:rPr>
                        <a:t> </a:t>
                      </a:r>
                    </a:p>
                  </a:txBody>
                  <a:tcPr marL="7985" marR="7985" marT="79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0000"/>
                          </a:solidFill>
                          <a:effectLst/>
                          <a:latin typeface="Arial"/>
                        </a:rPr>
                        <a:t> </a:t>
                      </a:r>
                    </a:p>
                  </a:txBody>
                  <a:tcPr marL="7985" marR="7985" marT="798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9576">
                <a:tc>
                  <a:txBody>
                    <a:bodyPr/>
                    <a:lstStyle/>
                    <a:p>
                      <a:pPr algn="l" fontAlgn="b"/>
                      <a:r>
                        <a:rPr lang="en-US" sz="1200" b="0" i="0" u="none" strike="noStrike">
                          <a:solidFill>
                            <a:srgbClr val="000000"/>
                          </a:solidFill>
                          <a:effectLst/>
                          <a:latin typeface="Arial"/>
                        </a:rPr>
                        <a:t>Total Small Business Eligible Contracts</a:t>
                      </a:r>
                    </a:p>
                  </a:txBody>
                  <a:tcPr marL="7985" marR="7985" marT="798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Arial"/>
                        </a:rPr>
                        <a:t>11,878,391</a:t>
                      </a:r>
                    </a:p>
                  </a:txBody>
                  <a:tcPr marL="7985" marR="7985" marT="79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Arial"/>
                        </a:rPr>
                        <a:t>$355,413,247,812 </a:t>
                      </a:r>
                    </a:p>
                  </a:txBody>
                  <a:tcPr marL="7985" marR="7985" marT="79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Arial"/>
                        </a:rPr>
                        <a:t> </a:t>
                      </a:r>
                    </a:p>
                  </a:txBody>
                  <a:tcPr marL="7985" marR="7985" marT="79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Arial"/>
                        </a:rPr>
                        <a:t> </a:t>
                      </a:r>
                    </a:p>
                  </a:txBody>
                  <a:tcPr marL="7985" marR="7985" marT="798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9576">
                <a:tc>
                  <a:txBody>
                    <a:bodyPr/>
                    <a:lstStyle/>
                    <a:p>
                      <a:pPr algn="ctr" fontAlgn="b"/>
                      <a:r>
                        <a:rPr lang="en-US" sz="1200" b="1" i="0" u="none" strike="noStrike" dirty="0">
                          <a:solidFill>
                            <a:srgbClr val="000000"/>
                          </a:solidFill>
                          <a:effectLst/>
                          <a:latin typeface="Arial"/>
                        </a:rPr>
                        <a:t>Category</a:t>
                      </a:r>
                    </a:p>
                  </a:txBody>
                  <a:tcPr marL="7985" marR="7985" marT="798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0000"/>
                          </a:solidFill>
                          <a:effectLst/>
                          <a:latin typeface="Arial"/>
                        </a:rPr>
                        <a:t>Actions</a:t>
                      </a:r>
                    </a:p>
                  </a:txBody>
                  <a:tcPr marL="7985" marR="7985" marT="79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0000"/>
                          </a:solidFill>
                          <a:effectLst/>
                          <a:latin typeface="Arial"/>
                        </a:rPr>
                        <a:t>Dollar Amount</a:t>
                      </a:r>
                    </a:p>
                  </a:txBody>
                  <a:tcPr marL="7985" marR="7985" marT="79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0000"/>
                          </a:solidFill>
                          <a:effectLst/>
                          <a:latin typeface="Arial"/>
                        </a:rPr>
                        <a:t>Percentage</a:t>
                      </a:r>
                    </a:p>
                  </a:txBody>
                  <a:tcPr marL="7985" marR="7985" marT="79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0000"/>
                          </a:solidFill>
                          <a:effectLst/>
                          <a:latin typeface="Arial"/>
                        </a:rPr>
                        <a:t>Goal</a:t>
                      </a:r>
                    </a:p>
                  </a:txBody>
                  <a:tcPr marL="7985" marR="7985" marT="798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1593">
                <a:tc>
                  <a:txBody>
                    <a:bodyPr/>
                    <a:lstStyle/>
                    <a:p>
                      <a:pPr algn="l" fontAlgn="b"/>
                      <a:r>
                        <a:rPr lang="en-US" sz="1200" b="0" i="0" u="none" strike="noStrike">
                          <a:solidFill>
                            <a:srgbClr val="000000"/>
                          </a:solidFill>
                          <a:effectLst/>
                          <a:latin typeface="Arial"/>
                        </a:rPr>
                        <a:t>Total Small Business</a:t>
                      </a:r>
                    </a:p>
                  </a:txBody>
                  <a:tcPr marL="7985" marR="7985" marT="798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Arial"/>
                        </a:rPr>
                        <a:t>1,399,299</a:t>
                      </a:r>
                    </a:p>
                  </a:txBody>
                  <a:tcPr marL="7985" marR="7985" marT="79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Arial"/>
                        </a:rPr>
                        <a:t>$83,142,807,958 </a:t>
                      </a:r>
                    </a:p>
                  </a:txBody>
                  <a:tcPr marL="7985" marR="7985" marT="79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Arial"/>
                        </a:rPr>
                        <a:t>23.39%</a:t>
                      </a:r>
                    </a:p>
                  </a:txBody>
                  <a:tcPr marL="7985" marR="7985" marT="79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Arial"/>
                        </a:rPr>
                        <a:t>23.00%</a:t>
                      </a:r>
                    </a:p>
                  </a:txBody>
                  <a:tcPr marL="7985" marR="7985" marT="798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1593">
                <a:tc>
                  <a:txBody>
                    <a:bodyPr/>
                    <a:lstStyle/>
                    <a:p>
                      <a:pPr algn="l" fontAlgn="b"/>
                      <a:r>
                        <a:rPr lang="en-US" sz="1200" b="0" i="0" u="none" strike="noStrike">
                          <a:solidFill>
                            <a:srgbClr val="000000"/>
                          </a:solidFill>
                          <a:effectLst/>
                          <a:latin typeface="Arial"/>
                        </a:rPr>
                        <a:t>Small Disadvantaged Business</a:t>
                      </a:r>
                    </a:p>
                  </a:txBody>
                  <a:tcPr marL="7985" marR="7985" marT="798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Arial"/>
                        </a:rPr>
                        <a:t>268,241</a:t>
                      </a:r>
                    </a:p>
                  </a:txBody>
                  <a:tcPr marL="7985" marR="7985" marT="79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Arial"/>
                        </a:rPr>
                        <a:t>$30,616,176,486 </a:t>
                      </a:r>
                    </a:p>
                  </a:txBody>
                  <a:tcPr marL="7985" marR="7985" marT="79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Arial"/>
                        </a:rPr>
                        <a:t>8.61%</a:t>
                      </a:r>
                    </a:p>
                  </a:txBody>
                  <a:tcPr marL="7985" marR="7985" marT="79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Arial"/>
                        </a:rPr>
                        <a:t>5.00%</a:t>
                      </a:r>
                    </a:p>
                  </a:txBody>
                  <a:tcPr marL="7985" marR="7985" marT="798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1593">
                <a:tc>
                  <a:txBody>
                    <a:bodyPr/>
                    <a:lstStyle/>
                    <a:p>
                      <a:pPr algn="l" fontAlgn="b"/>
                      <a:r>
                        <a:rPr lang="en-US" sz="1200" b="0" i="0" u="none" strike="noStrike">
                          <a:solidFill>
                            <a:srgbClr val="000000"/>
                          </a:solidFill>
                          <a:effectLst/>
                          <a:latin typeface="Arial"/>
                        </a:rPr>
                        <a:t>8(a) Firms</a:t>
                      </a:r>
                    </a:p>
                  </a:txBody>
                  <a:tcPr marL="7985" marR="7985" marT="798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Arial"/>
                        </a:rPr>
                        <a:t>94,251</a:t>
                      </a:r>
                    </a:p>
                  </a:txBody>
                  <a:tcPr marL="7985" marR="7985" marT="79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Arial"/>
                        </a:rPr>
                        <a:t>$13,997,559,304 </a:t>
                      </a:r>
                    </a:p>
                  </a:txBody>
                  <a:tcPr marL="7985" marR="7985" marT="79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Arial"/>
                        </a:rPr>
                        <a:t>3.94%</a:t>
                      </a:r>
                    </a:p>
                  </a:txBody>
                  <a:tcPr marL="7985" marR="7985" marT="79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Arial"/>
                        </a:rPr>
                        <a:t> </a:t>
                      </a:r>
                    </a:p>
                  </a:txBody>
                  <a:tcPr marL="7985" marR="7985" marT="798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1593">
                <a:tc>
                  <a:txBody>
                    <a:bodyPr/>
                    <a:lstStyle/>
                    <a:p>
                      <a:pPr algn="l" fontAlgn="b"/>
                      <a:r>
                        <a:rPr lang="en-US" sz="1200" b="0" i="0" u="none" strike="noStrike">
                          <a:solidFill>
                            <a:srgbClr val="000000"/>
                          </a:solidFill>
                          <a:effectLst/>
                          <a:latin typeface="Arial"/>
                        </a:rPr>
                        <a:t>Veteran Owned Small Business</a:t>
                      </a:r>
                    </a:p>
                  </a:txBody>
                  <a:tcPr marL="7985" marR="7985" marT="798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Arial"/>
                        </a:rPr>
                        <a:t>261,669</a:t>
                      </a:r>
                    </a:p>
                  </a:txBody>
                  <a:tcPr marL="7985" marR="7985" marT="79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Arial"/>
                        </a:rPr>
                        <a:t>$17,810,543,400 </a:t>
                      </a:r>
                    </a:p>
                  </a:txBody>
                  <a:tcPr marL="7985" marR="7985" marT="79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Arial"/>
                        </a:rPr>
                        <a:t>5.01%</a:t>
                      </a:r>
                    </a:p>
                  </a:txBody>
                  <a:tcPr marL="7985" marR="7985" marT="79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Arial"/>
                        </a:rPr>
                        <a:t>3.00%</a:t>
                      </a:r>
                    </a:p>
                  </a:txBody>
                  <a:tcPr marL="7985" marR="7985" marT="798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1593">
                <a:tc>
                  <a:txBody>
                    <a:bodyPr/>
                    <a:lstStyle/>
                    <a:p>
                      <a:pPr algn="l" fontAlgn="b"/>
                      <a:r>
                        <a:rPr lang="en-US" sz="1200" b="0" i="0" u="none" strike="noStrike">
                          <a:solidFill>
                            <a:srgbClr val="000000"/>
                          </a:solidFill>
                          <a:effectLst/>
                          <a:latin typeface="Arial"/>
                        </a:rPr>
                        <a:t>Service Disabled Veteran Owned Small Business</a:t>
                      </a:r>
                    </a:p>
                  </a:txBody>
                  <a:tcPr marL="7985" marR="7985" marT="798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Arial"/>
                        </a:rPr>
                        <a:t>115,143</a:t>
                      </a:r>
                    </a:p>
                  </a:txBody>
                  <a:tcPr marL="7985" marR="7985" marT="79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Arial"/>
                        </a:rPr>
                        <a:t>$12,023,167,217 </a:t>
                      </a:r>
                    </a:p>
                  </a:txBody>
                  <a:tcPr marL="7985" marR="7985" marT="79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Arial"/>
                        </a:rPr>
                        <a:t>3.38%</a:t>
                      </a:r>
                    </a:p>
                  </a:txBody>
                  <a:tcPr marL="7985" marR="7985" marT="79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Arial"/>
                        </a:rPr>
                        <a:t> </a:t>
                      </a:r>
                    </a:p>
                  </a:txBody>
                  <a:tcPr marL="7985" marR="7985" marT="798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1593">
                <a:tc>
                  <a:txBody>
                    <a:bodyPr/>
                    <a:lstStyle/>
                    <a:p>
                      <a:pPr algn="l" fontAlgn="b"/>
                      <a:r>
                        <a:rPr lang="en-US" sz="1200" b="0" i="0" u="none" strike="noStrike">
                          <a:solidFill>
                            <a:srgbClr val="000000"/>
                          </a:solidFill>
                          <a:effectLst/>
                          <a:latin typeface="Arial"/>
                        </a:rPr>
                        <a:t>Women Owned Small Business</a:t>
                      </a:r>
                    </a:p>
                  </a:txBody>
                  <a:tcPr marL="7985" marR="7985" marT="798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Arial"/>
                        </a:rPr>
                        <a:t>250,504</a:t>
                      </a:r>
                    </a:p>
                  </a:txBody>
                  <a:tcPr marL="7985" marR="7985" marT="79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Arial"/>
                        </a:rPr>
                        <a:t>$15,364,841,129 </a:t>
                      </a:r>
                    </a:p>
                  </a:txBody>
                  <a:tcPr marL="7985" marR="7985" marT="79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Arial"/>
                        </a:rPr>
                        <a:t>4.32%</a:t>
                      </a:r>
                    </a:p>
                  </a:txBody>
                  <a:tcPr marL="7985" marR="7985" marT="79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Arial"/>
                        </a:rPr>
                        <a:t>5.00%</a:t>
                      </a:r>
                    </a:p>
                  </a:txBody>
                  <a:tcPr marL="7985" marR="7985" marT="798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9576">
                <a:tc>
                  <a:txBody>
                    <a:bodyPr/>
                    <a:lstStyle/>
                    <a:p>
                      <a:pPr algn="l" fontAlgn="b"/>
                      <a:r>
                        <a:rPr lang="en-US" sz="1200" b="0" i="0" u="none" strike="noStrike">
                          <a:solidFill>
                            <a:srgbClr val="000000"/>
                          </a:solidFill>
                          <a:effectLst/>
                          <a:latin typeface="Arial"/>
                        </a:rPr>
                        <a:t>Hubzone Small Business</a:t>
                      </a:r>
                    </a:p>
                  </a:txBody>
                  <a:tcPr marL="7985" marR="7985" marT="798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Arial"/>
                        </a:rPr>
                        <a:t>62,695</a:t>
                      </a:r>
                    </a:p>
                  </a:txBody>
                  <a:tcPr marL="7985" marR="7985" marT="79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Arial"/>
                        </a:rPr>
                        <a:t>$6,244,980,082 </a:t>
                      </a:r>
                    </a:p>
                  </a:txBody>
                  <a:tcPr marL="7985" marR="7985" marT="79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Arial"/>
                        </a:rPr>
                        <a:t>1.76%</a:t>
                      </a:r>
                    </a:p>
                  </a:txBody>
                  <a:tcPr marL="7985" marR="7985" marT="79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Arial"/>
                        </a:rPr>
                        <a:t>3.00%</a:t>
                      </a:r>
                    </a:p>
                  </a:txBody>
                  <a:tcPr marL="7985" marR="7985" marT="798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4" name="Table 3"/>
          <p:cNvGraphicFramePr>
            <a:graphicFrameLocks noGrp="1"/>
          </p:cNvGraphicFramePr>
          <p:nvPr/>
        </p:nvGraphicFramePr>
        <p:xfrm>
          <a:off x="152400" y="2057400"/>
          <a:ext cx="8839200" cy="3625850"/>
        </p:xfrm>
        <a:graphic>
          <a:graphicData uri="http://schemas.openxmlformats.org/drawingml/2006/table">
            <a:tbl>
              <a:tblPr>
                <a:tableStyleId>{D7AC3CCA-C797-4891-BE02-D94E43425B78}</a:tableStyleId>
              </a:tblPr>
              <a:tblGrid>
                <a:gridCol w="3738014"/>
                <a:gridCol w="1260292"/>
                <a:gridCol w="1851859"/>
                <a:gridCol w="1088746"/>
                <a:gridCol w="900288"/>
              </a:tblGrid>
              <a:tr h="359162">
                <a:tc>
                  <a:txBody>
                    <a:bodyPr/>
                    <a:lstStyle/>
                    <a:p>
                      <a:pPr algn="ctr" fontAlgn="b"/>
                      <a:r>
                        <a:rPr lang="en-US" sz="1500" b="1" u="none" strike="noStrike" dirty="0">
                          <a:effectLst/>
                        </a:rPr>
                        <a:t>Category</a:t>
                      </a:r>
                      <a:endParaRPr lang="en-US" sz="1500" b="1" i="0" u="none" strike="noStrike" dirty="0">
                        <a:solidFill>
                          <a:srgbClr val="000000"/>
                        </a:solidFill>
                        <a:effectLst/>
                        <a:latin typeface="Arial"/>
                      </a:endParaRPr>
                    </a:p>
                  </a:txBody>
                  <a:tcPr marL="7985" marR="7985" marT="7986" marB="0" anchor="b">
                    <a:solidFill>
                      <a:schemeClr val="bg1">
                        <a:lumMod val="95000"/>
                      </a:schemeClr>
                    </a:solidFill>
                  </a:tcPr>
                </a:tc>
                <a:tc>
                  <a:txBody>
                    <a:bodyPr/>
                    <a:lstStyle/>
                    <a:p>
                      <a:pPr algn="ctr" fontAlgn="b"/>
                      <a:r>
                        <a:rPr lang="en-US" sz="1500" b="1" u="none" strike="noStrike" dirty="0">
                          <a:effectLst/>
                        </a:rPr>
                        <a:t>Actions</a:t>
                      </a:r>
                      <a:endParaRPr lang="en-US" sz="1500" b="1" i="0" u="none" strike="noStrike" dirty="0">
                        <a:solidFill>
                          <a:srgbClr val="000000"/>
                        </a:solidFill>
                        <a:effectLst/>
                        <a:latin typeface="Arial"/>
                      </a:endParaRPr>
                    </a:p>
                  </a:txBody>
                  <a:tcPr marL="7985" marR="7985" marT="7986" marB="0" anchor="b">
                    <a:solidFill>
                      <a:schemeClr val="bg1">
                        <a:lumMod val="95000"/>
                      </a:schemeClr>
                    </a:solidFill>
                  </a:tcPr>
                </a:tc>
                <a:tc>
                  <a:txBody>
                    <a:bodyPr/>
                    <a:lstStyle/>
                    <a:p>
                      <a:pPr algn="ctr" fontAlgn="b"/>
                      <a:r>
                        <a:rPr lang="en-US" sz="1500" b="1" u="none" strike="noStrike" dirty="0">
                          <a:effectLst/>
                        </a:rPr>
                        <a:t>Dollar Amount</a:t>
                      </a:r>
                      <a:endParaRPr lang="en-US" sz="1500" b="1" i="0" u="none" strike="noStrike" dirty="0">
                        <a:solidFill>
                          <a:srgbClr val="000000"/>
                        </a:solidFill>
                        <a:effectLst/>
                        <a:latin typeface="Arial"/>
                      </a:endParaRPr>
                    </a:p>
                  </a:txBody>
                  <a:tcPr marL="7985" marR="7985" marT="7986" marB="0" anchor="b">
                    <a:solidFill>
                      <a:schemeClr val="bg1">
                        <a:lumMod val="95000"/>
                      </a:schemeClr>
                    </a:solidFill>
                  </a:tcPr>
                </a:tc>
                <a:tc>
                  <a:txBody>
                    <a:bodyPr/>
                    <a:lstStyle/>
                    <a:p>
                      <a:pPr algn="ctr" fontAlgn="b"/>
                      <a:r>
                        <a:rPr lang="en-US" sz="1500" u="none" strike="noStrike">
                          <a:effectLst/>
                        </a:rPr>
                        <a:t> </a:t>
                      </a:r>
                      <a:endParaRPr lang="en-US" sz="1500" b="1" i="0" u="none" strike="noStrike">
                        <a:solidFill>
                          <a:srgbClr val="000000"/>
                        </a:solidFill>
                        <a:effectLst/>
                        <a:latin typeface="Arial"/>
                      </a:endParaRPr>
                    </a:p>
                  </a:txBody>
                  <a:tcPr marL="7985" marR="7985" marT="7986" marB="0" anchor="b">
                    <a:solidFill>
                      <a:schemeClr val="bg1">
                        <a:lumMod val="95000"/>
                      </a:schemeClr>
                    </a:solidFill>
                  </a:tcPr>
                </a:tc>
                <a:tc>
                  <a:txBody>
                    <a:bodyPr/>
                    <a:lstStyle/>
                    <a:p>
                      <a:pPr algn="ctr" fontAlgn="b"/>
                      <a:r>
                        <a:rPr lang="en-US" sz="1500" u="none" strike="noStrike">
                          <a:effectLst/>
                        </a:rPr>
                        <a:t> </a:t>
                      </a:r>
                      <a:endParaRPr lang="en-US" sz="1500" b="1" i="0" u="none" strike="noStrike">
                        <a:solidFill>
                          <a:srgbClr val="000000"/>
                        </a:solidFill>
                        <a:effectLst/>
                        <a:latin typeface="Arial"/>
                      </a:endParaRPr>
                    </a:p>
                  </a:txBody>
                  <a:tcPr marL="7985" marR="7985" marT="7986" marB="0" anchor="b">
                    <a:solidFill>
                      <a:schemeClr val="bg1">
                        <a:lumMod val="95000"/>
                      </a:schemeClr>
                    </a:solidFill>
                  </a:tcPr>
                </a:tc>
              </a:tr>
              <a:tr h="359162">
                <a:tc>
                  <a:txBody>
                    <a:bodyPr/>
                    <a:lstStyle/>
                    <a:p>
                      <a:pPr algn="l" fontAlgn="b"/>
                      <a:r>
                        <a:rPr lang="en-US" sz="1500" u="none" strike="noStrike" dirty="0">
                          <a:effectLst/>
                        </a:rPr>
                        <a:t>Total Small Business Eligible Contracts</a:t>
                      </a:r>
                      <a:endParaRPr lang="en-US" sz="1500" b="0" i="0" u="none" strike="noStrike" dirty="0">
                        <a:solidFill>
                          <a:srgbClr val="000000"/>
                        </a:solidFill>
                        <a:effectLst/>
                        <a:latin typeface="Arial"/>
                      </a:endParaRPr>
                    </a:p>
                  </a:txBody>
                  <a:tcPr marL="7985" marR="7985" marT="7986" marB="0" anchor="b">
                    <a:solidFill>
                      <a:schemeClr val="bg1">
                        <a:lumMod val="95000"/>
                      </a:schemeClr>
                    </a:solidFill>
                  </a:tcPr>
                </a:tc>
                <a:tc>
                  <a:txBody>
                    <a:bodyPr/>
                    <a:lstStyle/>
                    <a:p>
                      <a:pPr algn="ctr" fontAlgn="b"/>
                      <a:r>
                        <a:rPr lang="en-US" sz="1500" u="none" strike="noStrike" dirty="0">
                          <a:effectLst/>
                        </a:rPr>
                        <a:t>11,878,391</a:t>
                      </a:r>
                      <a:endParaRPr lang="en-US" sz="1500" b="0" i="0" u="none" strike="noStrike" dirty="0">
                        <a:solidFill>
                          <a:srgbClr val="000000"/>
                        </a:solidFill>
                        <a:effectLst/>
                        <a:latin typeface="Arial"/>
                      </a:endParaRPr>
                    </a:p>
                  </a:txBody>
                  <a:tcPr marL="7985" marR="7985" marT="7986" marB="0" anchor="b">
                    <a:solidFill>
                      <a:schemeClr val="bg1">
                        <a:lumMod val="95000"/>
                      </a:schemeClr>
                    </a:solidFill>
                  </a:tcPr>
                </a:tc>
                <a:tc>
                  <a:txBody>
                    <a:bodyPr/>
                    <a:lstStyle/>
                    <a:p>
                      <a:pPr algn="ctr" fontAlgn="b"/>
                      <a:r>
                        <a:rPr lang="en-US" sz="1500" u="none" strike="noStrike" dirty="0">
                          <a:effectLst/>
                        </a:rPr>
                        <a:t>$355,413,247,812 </a:t>
                      </a:r>
                      <a:endParaRPr lang="en-US" sz="1500" b="0" i="0" u="none" strike="noStrike" dirty="0">
                        <a:solidFill>
                          <a:srgbClr val="000000"/>
                        </a:solidFill>
                        <a:effectLst/>
                        <a:latin typeface="Arial"/>
                      </a:endParaRPr>
                    </a:p>
                  </a:txBody>
                  <a:tcPr marL="7985" marR="7985" marT="7986" marB="0" anchor="b">
                    <a:solidFill>
                      <a:schemeClr val="bg1">
                        <a:lumMod val="95000"/>
                      </a:schemeClr>
                    </a:solidFill>
                  </a:tcPr>
                </a:tc>
                <a:tc>
                  <a:txBody>
                    <a:bodyPr/>
                    <a:lstStyle/>
                    <a:p>
                      <a:pPr algn="l" fontAlgn="b"/>
                      <a:r>
                        <a:rPr lang="en-US" sz="1500" u="none" strike="noStrike">
                          <a:effectLst/>
                        </a:rPr>
                        <a:t> </a:t>
                      </a:r>
                      <a:endParaRPr lang="en-US" sz="1500" b="0" i="0" u="none" strike="noStrike">
                        <a:solidFill>
                          <a:srgbClr val="000000"/>
                        </a:solidFill>
                        <a:effectLst/>
                        <a:latin typeface="Arial"/>
                      </a:endParaRPr>
                    </a:p>
                  </a:txBody>
                  <a:tcPr marL="7985" marR="7985" marT="7986" marB="0" anchor="b">
                    <a:solidFill>
                      <a:schemeClr val="bg1">
                        <a:lumMod val="95000"/>
                      </a:schemeClr>
                    </a:solidFill>
                  </a:tcPr>
                </a:tc>
                <a:tc>
                  <a:txBody>
                    <a:bodyPr/>
                    <a:lstStyle/>
                    <a:p>
                      <a:pPr algn="l" fontAlgn="b"/>
                      <a:r>
                        <a:rPr lang="en-US" sz="1500" u="none" strike="noStrike">
                          <a:effectLst/>
                        </a:rPr>
                        <a:t> </a:t>
                      </a:r>
                      <a:endParaRPr lang="en-US" sz="1500" b="0" i="0" u="none" strike="noStrike">
                        <a:solidFill>
                          <a:srgbClr val="000000"/>
                        </a:solidFill>
                        <a:effectLst/>
                        <a:latin typeface="Arial"/>
                      </a:endParaRPr>
                    </a:p>
                  </a:txBody>
                  <a:tcPr marL="7985" marR="7985" marT="7986" marB="0" anchor="b">
                    <a:solidFill>
                      <a:schemeClr val="bg1">
                        <a:lumMod val="95000"/>
                      </a:schemeClr>
                    </a:solidFill>
                  </a:tcPr>
                </a:tc>
              </a:tr>
              <a:tr h="359162">
                <a:tc>
                  <a:txBody>
                    <a:bodyPr/>
                    <a:lstStyle/>
                    <a:p>
                      <a:pPr algn="ctr" fontAlgn="b"/>
                      <a:r>
                        <a:rPr lang="en-US" sz="1500" b="1" u="none" strike="noStrike" dirty="0">
                          <a:effectLst/>
                        </a:rPr>
                        <a:t>Category</a:t>
                      </a:r>
                      <a:endParaRPr lang="en-US" sz="1500" b="1" i="0" u="none" strike="noStrike" dirty="0">
                        <a:solidFill>
                          <a:srgbClr val="000000"/>
                        </a:solidFill>
                        <a:effectLst/>
                        <a:latin typeface="Arial"/>
                      </a:endParaRPr>
                    </a:p>
                  </a:txBody>
                  <a:tcPr marL="7985" marR="7985" marT="7986" marB="0" anchor="b">
                    <a:solidFill>
                      <a:schemeClr val="bg1">
                        <a:lumMod val="95000"/>
                      </a:schemeClr>
                    </a:solidFill>
                  </a:tcPr>
                </a:tc>
                <a:tc>
                  <a:txBody>
                    <a:bodyPr/>
                    <a:lstStyle/>
                    <a:p>
                      <a:pPr algn="ctr" fontAlgn="b"/>
                      <a:r>
                        <a:rPr lang="en-US" sz="1500" b="1" u="none" strike="noStrike" dirty="0">
                          <a:effectLst/>
                        </a:rPr>
                        <a:t>Actions</a:t>
                      </a:r>
                      <a:endParaRPr lang="en-US" sz="1500" b="1" i="0" u="none" strike="noStrike" dirty="0">
                        <a:solidFill>
                          <a:srgbClr val="000000"/>
                        </a:solidFill>
                        <a:effectLst/>
                        <a:latin typeface="Arial"/>
                      </a:endParaRPr>
                    </a:p>
                  </a:txBody>
                  <a:tcPr marL="7985" marR="7985" marT="7986" marB="0" anchor="b">
                    <a:solidFill>
                      <a:schemeClr val="bg1">
                        <a:lumMod val="95000"/>
                      </a:schemeClr>
                    </a:solidFill>
                  </a:tcPr>
                </a:tc>
                <a:tc>
                  <a:txBody>
                    <a:bodyPr/>
                    <a:lstStyle/>
                    <a:p>
                      <a:pPr algn="ctr" fontAlgn="b"/>
                      <a:r>
                        <a:rPr lang="en-US" sz="1500" b="1" u="none" strike="noStrike" dirty="0">
                          <a:effectLst/>
                        </a:rPr>
                        <a:t>Dollar Amount</a:t>
                      </a:r>
                      <a:endParaRPr lang="en-US" sz="1500" b="1" i="0" u="none" strike="noStrike" dirty="0">
                        <a:solidFill>
                          <a:srgbClr val="000000"/>
                        </a:solidFill>
                        <a:effectLst/>
                        <a:latin typeface="Arial"/>
                      </a:endParaRPr>
                    </a:p>
                  </a:txBody>
                  <a:tcPr marL="7985" marR="7985" marT="7986" marB="0" anchor="b">
                    <a:solidFill>
                      <a:schemeClr val="bg1">
                        <a:lumMod val="95000"/>
                      </a:schemeClr>
                    </a:solidFill>
                  </a:tcPr>
                </a:tc>
                <a:tc>
                  <a:txBody>
                    <a:bodyPr/>
                    <a:lstStyle/>
                    <a:p>
                      <a:pPr algn="ctr" fontAlgn="b"/>
                      <a:r>
                        <a:rPr lang="en-US" sz="1500" b="1" u="none" strike="noStrike" dirty="0">
                          <a:effectLst/>
                        </a:rPr>
                        <a:t>Percentage</a:t>
                      </a:r>
                      <a:endParaRPr lang="en-US" sz="1500" b="1" i="0" u="none" strike="noStrike" dirty="0">
                        <a:solidFill>
                          <a:srgbClr val="000000"/>
                        </a:solidFill>
                        <a:effectLst/>
                        <a:latin typeface="Arial"/>
                      </a:endParaRPr>
                    </a:p>
                  </a:txBody>
                  <a:tcPr marL="7985" marR="7985" marT="7986" marB="0" anchor="b">
                    <a:solidFill>
                      <a:schemeClr val="bg1">
                        <a:lumMod val="95000"/>
                      </a:schemeClr>
                    </a:solidFill>
                  </a:tcPr>
                </a:tc>
                <a:tc>
                  <a:txBody>
                    <a:bodyPr/>
                    <a:lstStyle/>
                    <a:p>
                      <a:pPr algn="ctr" fontAlgn="b"/>
                      <a:r>
                        <a:rPr lang="en-US" sz="1500" b="1" u="none" strike="noStrike" dirty="0">
                          <a:effectLst/>
                        </a:rPr>
                        <a:t>Goal</a:t>
                      </a:r>
                      <a:endParaRPr lang="en-US" sz="1500" b="1" i="0" u="none" strike="noStrike" dirty="0">
                        <a:solidFill>
                          <a:srgbClr val="000000"/>
                        </a:solidFill>
                        <a:effectLst/>
                        <a:latin typeface="Arial"/>
                      </a:endParaRPr>
                    </a:p>
                  </a:txBody>
                  <a:tcPr marL="7985" marR="7985" marT="7986" marB="0" anchor="b">
                    <a:solidFill>
                      <a:schemeClr val="bg1">
                        <a:lumMod val="95000"/>
                      </a:schemeClr>
                    </a:solidFill>
                  </a:tcPr>
                </a:tc>
              </a:tr>
              <a:tr h="344797">
                <a:tc>
                  <a:txBody>
                    <a:bodyPr/>
                    <a:lstStyle/>
                    <a:p>
                      <a:pPr algn="l" fontAlgn="b"/>
                      <a:r>
                        <a:rPr lang="en-US" sz="1500" u="none" strike="noStrike" dirty="0">
                          <a:effectLst/>
                        </a:rPr>
                        <a:t>Total Small Business</a:t>
                      </a:r>
                      <a:endParaRPr lang="en-US" sz="1500" b="0" i="0" u="none" strike="noStrike" dirty="0">
                        <a:solidFill>
                          <a:srgbClr val="000000"/>
                        </a:solidFill>
                        <a:effectLst/>
                        <a:latin typeface="Arial"/>
                      </a:endParaRPr>
                    </a:p>
                  </a:txBody>
                  <a:tcPr marL="7985" marR="7985" marT="7986" marB="0" anchor="b">
                    <a:solidFill>
                      <a:schemeClr val="bg1">
                        <a:lumMod val="95000"/>
                      </a:schemeClr>
                    </a:solidFill>
                  </a:tcPr>
                </a:tc>
                <a:tc>
                  <a:txBody>
                    <a:bodyPr/>
                    <a:lstStyle/>
                    <a:p>
                      <a:pPr algn="ctr" fontAlgn="b"/>
                      <a:r>
                        <a:rPr lang="en-US" sz="1500" u="none" strike="noStrike" dirty="0">
                          <a:effectLst/>
                        </a:rPr>
                        <a:t>1,399,299</a:t>
                      </a:r>
                      <a:endParaRPr lang="en-US" sz="1500" b="0" i="0" u="none" strike="noStrike" dirty="0">
                        <a:solidFill>
                          <a:srgbClr val="000000"/>
                        </a:solidFill>
                        <a:effectLst/>
                        <a:latin typeface="Arial"/>
                      </a:endParaRPr>
                    </a:p>
                  </a:txBody>
                  <a:tcPr marL="7985" marR="7985" marT="7986" marB="0" anchor="b">
                    <a:solidFill>
                      <a:schemeClr val="bg1">
                        <a:lumMod val="95000"/>
                      </a:schemeClr>
                    </a:solidFill>
                  </a:tcPr>
                </a:tc>
                <a:tc>
                  <a:txBody>
                    <a:bodyPr/>
                    <a:lstStyle/>
                    <a:p>
                      <a:pPr algn="ctr" fontAlgn="b"/>
                      <a:r>
                        <a:rPr lang="en-US" sz="1500" u="none" strike="noStrike" dirty="0">
                          <a:effectLst/>
                        </a:rPr>
                        <a:t>$83,142,807,958 </a:t>
                      </a:r>
                      <a:endParaRPr lang="en-US" sz="1500" b="0" i="0" u="none" strike="noStrike" dirty="0">
                        <a:solidFill>
                          <a:srgbClr val="000000"/>
                        </a:solidFill>
                        <a:effectLst/>
                        <a:latin typeface="Arial"/>
                      </a:endParaRPr>
                    </a:p>
                  </a:txBody>
                  <a:tcPr marL="7985" marR="7985" marT="7986" marB="0" anchor="b">
                    <a:solidFill>
                      <a:schemeClr val="bg1">
                        <a:lumMod val="95000"/>
                      </a:schemeClr>
                    </a:solidFill>
                  </a:tcPr>
                </a:tc>
                <a:tc>
                  <a:txBody>
                    <a:bodyPr/>
                    <a:lstStyle/>
                    <a:p>
                      <a:pPr algn="ctr" fontAlgn="b"/>
                      <a:r>
                        <a:rPr lang="en-US" sz="1500" u="none" strike="noStrike" dirty="0">
                          <a:effectLst/>
                        </a:rPr>
                        <a:t>23.39%</a:t>
                      </a:r>
                      <a:endParaRPr lang="en-US" sz="1500" b="0" i="0" u="none" strike="noStrike" dirty="0">
                        <a:solidFill>
                          <a:srgbClr val="000000"/>
                        </a:solidFill>
                        <a:effectLst/>
                        <a:latin typeface="Arial"/>
                      </a:endParaRPr>
                    </a:p>
                  </a:txBody>
                  <a:tcPr marL="7985" marR="7985" marT="7986" marB="0" anchor="b">
                    <a:solidFill>
                      <a:schemeClr val="bg1">
                        <a:lumMod val="95000"/>
                      </a:schemeClr>
                    </a:solidFill>
                  </a:tcPr>
                </a:tc>
                <a:tc>
                  <a:txBody>
                    <a:bodyPr/>
                    <a:lstStyle/>
                    <a:p>
                      <a:pPr algn="ctr" fontAlgn="b"/>
                      <a:r>
                        <a:rPr lang="en-US" sz="1500" u="none" strike="noStrike" dirty="0">
                          <a:effectLst/>
                        </a:rPr>
                        <a:t>23.00%</a:t>
                      </a:r>
                      <a:endParaRPr lang="en-US" sz="1500" b="0" i="0" u="none" strike="noStrike" dirty="0">
                        <a:solidFill>
                          <a:srgbClr val="000000"/>
                        </a:solidFill>
                        <a:effectLst/>
                        <a:latin typeface="Arial"/>
                      </a:endParaRPr>
                    </a:p>
                  </a:txBody>
                  <a:tcPr marL="7985" marR="7985" marT="7986" marB="0" anchor="b">
                    <a:solidFill>
                      <a:schemeClr val="bg1">
                        <a:lumMod val="95000"/>
                      </a:schemeClr>
                    </a:solidFill>
                  </a:tcPr>
                </a:tc>
              </a:tr>
              <a:tr h="344797">
                <a:tc>
                  <a:txBody>
                    <a:bodyPr/>
                    <a:lstStyle/>
                    <a:p>
                      <a:pPr algn="l" fontAlgn="b"/>
                      <a:r>
                        <a:rPr lang="en-US" sz="1500" u="none" strike="noStrike" dirty="0">
                          <a:effectLst/>
                        </a:rPr>
                        <a:t>Small Disadvantaged Business</a:t>
                      </a:r>
                      <a:endParaRPr lang="en-US" sz="1500" b="0" i="0" u="none" strike="noStrike" dirty="0">
                        <a:solidFill>
                          <a:srgbClr val="000000"/>
                        </a:solidFill>
                        <a:effectLst/>
                        <a:latin typeface="Arial"/>
                      </a:endParaRPr>
                    </a:p>
                  </a:txBody>
                  <a:tcPr marL="7985" marR="7985" marT="7986" marB="0" anchor="b">
                    <a:solidFill>
                      <a:schemeClr val="bg1">
                        <a:lumMod val="95000"/>
                      </a:schemeClr>
                    </a:solidFill>
                  </a:tcPr>
                </a:tc>
                <a:tc>
                  <a:txBody>
                    <a:bodyPr/>
                    <a:lstStyle/>
                    <a:p>
                      <a:pPr algn="ctr" fontAlgn="b"/>
                      <a:r>
                        <a:rPr lang="en-US" sz="1500" u="none" strike="noStrike" dirty="0">
                          <a:effectLst/>
                        </a:rPr>
                        <a:t>268,241</a:t>
                      </a:r>
                      <a:endParaRPr lang="en-US" sz="1500" b="0" i="0" u="none" strike="noStrike" dirty="0">
                        <a:solidFill>
                          <a:srgbClr val="000000"/>
                        </a:solidFill>
                        <a:effectLst/>
                        <a:latin typeface="Arial"/>
                      </a:endParaRPr>
                    </a:p>
                  </a:txBody>
                  <a:tcPr marL="7985" marR="7985" marT="7986" marB="0" anchor="b">
                    <a:solidFill>
                      <a:schemeClr val="bg1">
                        <a:lumMod val="95000"/>
                      </a:schemeClr>
                    </a:solidFill>
                  </a:tcPr>
                </a:tc>
                <a:tc>
                  <a:txBody>
                    <a:bodyPr/>
                    <a:lstStyle/>
                    <a:p>
                      <a:pPr algn="ctr" fontAlgn="b"/>
                      <a:r>
                        <a:rPr lang="en-US" sz="1500" u="none" strike="noStrike" dirty="0">
                          <a:effectLst/>
                        </a:rPr>
                        <a:t>$30,616,176,486 </a:t>
                      </a:r>
                      <a:endParaRPr lang="en-US" sz="1500" b="0" i="0" u="none" strike="noStrike" dirty="0">
                        <a:solidFill>
                          <a:srgbClr val="000000"/>
                        </a:solidFill>
                        <a:effectLst/>
                        <a:latin typeface="Arial"/>
                      </a:endParaRPr>
                    </a:p>
                  </a:txBody>
                  <a:tcPr marL="7985" marR="7985" marT="7986" marB="0" anchor="b">
                    <a:solidFill>
                      <a:schemeClr val="bg1">
                        <a:lumMod val="95000"/>
                      </a:schemeClr>
                    </a:solidFill>
                  </a:tcPr>
                </a:tc>
                <a:tc>
                  <a:txBody>
                    <a:bodyPr/>
                    <a:lstStyle/>
                    <a:p>
                      <a:pPr algn="ctr" fontAlgn="b"/>
                      <a:r>
                        <a:rPr lang="en-US" sz="1500" u="none" strike="noStrike">
                          <a:effectLst/>
                        </a:rPr>
                        <a:t>8.61%</a:t>
                      </a:r>
                      <a:endParaRPr lang="en-US" sz="1500" b="0" i="0" u="none" strike="noStrike">
                        <a:solidFill>
                          <a:srgbClr val="000000"/>
                        </a:solidFill>
                        <a:effectLst/>
                        <a:latin typeface="Arial"/>
                      </a:endParaRPr>
                    </a:p>
                  </a:txBody>
                  <a:tcPr marL="7985" marR="7985" marT="7986" marB="0" anchor="b">
                    <a:solidFill>
                      <a:schemeClr val="bg1">
                        <a:lumMod val="95000"/>
                      </a:schemeClr>
                    </a:solidFill>
                  </a:tcPr>
                </a:tc>
                <a:tc>
                  <a:txBody>
                    <a:bodyPr/>
                    <a:lstStyle/>
                    <a:p>
                      <a:pPr algn="ctr" fontAlgn="b"/>
                      <a:r>
                        <a:rPr lang="en-US" sz="1500" u="none" strike="noStrike">
                          <a:effectLst/>
                        </a:rPr>
                        <a:t>5.00%</a:t>
                      </a:r>
                      <a:endParaRPr lang="en-US" sz="1500" b="0" i="0" u="none" strike="noStrike">
                        <a:solidFill>
                          <a:srgbClr val="000000"/>
                        </a:solidFill>
                        <a:effectLst/>
                        <a:latin typeface="Arial"/>
                      </a:endParaRPr>
                    </a:p>
                  </a:txBody>
                  <a:tcPr marL="7985" marR="7985" marT="7986" marB="0" anchor="b">
                    <a:solidFill>
                      <a:schemeClr val="bg1">
                        <a:lumMod val="95000"/>
                      </a:schemeClr>
                    </a:solidFill>
                  </a:tcPr>
                </a:tc>
              </a:tr>
              <a:tr h="344797">
                <a:tc>
                  <a:txBody>
                    <a:bodyPr/>
                    <a:lstStyle/>
                    <a:p>
                      <a:pPr algn="l" fontAlgn="b"/>
                      <a:r>
                        <a:rPr lang="en-US" sz="1500" u="none" strike="noStrike">
                          <a:effectLst/>
                        </a:rPr>
                        <a:t>8(a) Firms</a:t>
                      </a:r>
                      <a:endParaRPr lang="en-US" sz="1500" b="0" i="0" u="none" strike="noStrike">
                        <a:solidFill>
                          <a:srgbClr val="000000"/>
                        </a:solidFill>
                        <a:effectLst/>
                        <a:latin typeface="Arial"/>
                      </a:endParaRPr>
                    </a:p>
                  </a:txBody>
                  <a:tcPr marL="7985" marR="7985" marT="7986" marB="0" anchor="b">
                    <a:solidFill>
                      <a:schemeClr val="bg1">
                        <a:lumMod val="95000"/>
                      </a:schemeClr>
                    </a:solidFill>
                  </a:tcPr>
                </a:tc>
                <a:tc>
                  <a:txBody>
                    <a:bodyPr/>
                    <a:lstStyle/>
                    <a:p>
                      <a:pPr algn="ctr" fontAlgn="b"/>
                      <a:r>
                        <a:rPr lang="en-US" sz="1500" u="none" strike="noStrike" dirty="0">
                          <a:effectLst/>
                        </a:rPr>
                        <a:t>94,251</a:t>
                      </a:r>
                      <a:endParaRPr lang="en-US" sz="1500" b="0" i="0" u="none" strike="noStrike" dirty="0">
                        <a:solidFill>
                          <a:srgbClr val="000000"/>
                        </a:solidFill>
                        <a:effectLst/>
                        <a:latin typeface="Arial"/>
                      </a:endParaRPr>
                    </a:p>
                  </a:txBody>
                  <a:tcPr marL="7985" marR="7985" marT="7986" marB="0" anchor="b">
                    <a:solidFill>
                      <a:schemeClr val="bg1">
                        <a:lumMod val="95000"/>
                      </a:schemeClr>
                    </a:solidFill>
                  </a:tcPr>
                </a:tc>
                <a:tc>
                  <a:txBody>
                    <a:bodyPr/>
                    <a:lstStyle/>
                    <a:p>
                      <a:pPr algn="ctr" fontAlgn="b"/>
                      <a:r>
                        <a:rPr lang="en-US" sz="1500" u="none" strike="noStrike">
                          <a:effectLst/>
                        </a:rPr>
                        <a:t>$13,997,559,304 </a:t>
                      </a:r>
                      <a:endParaRPr lang="en-US" sz="1500" b="0" i="0" u="none" strike="noStrike">
                        <a:solidFill>
                          <a:srgbClr val="000000"/>
                        </a:solidFill>
                        <a:effectLst/>
                        <a:latin typeface="Arial"/>
                      </a:endParaRPr>
                    </a:p>
                  </a:txBody>
                  <a:tcPr marL="7985" marR="7985" marT="7986" marB="0" anchor="b">
                    <a:solidFill>
                      <a:schemeClr val="bg1">
                        <a:lumMod val="95000"/>
                      </a:schemeClr>
                    </a:solidFill>
                  </a:tcPr>
                </a:tc>
                <a:tc>
                  <a:txBody>
                    <a:bodyPr/>
                    <a:lstStyle/>
                    <a:p>
                      <a:pPr algn="ctr" fontAlgn="b"/>
                      <a:r>
                        <a:rPr lang="en-US" sz="1500" u="none" strike="noStrike">
                          <a:effectLst/>
                        </a:rPr>
                        <a:t>3.94%</a:t>
                      </a:r>
                      <a:endParaRPr lang="en-US" sz="1500" b="0" i="0" u="none" strike="noStrike">
                        <a:solidFill>
                          <a:srgbClr val="000000"/>
                        </a:solidFill>
                        <a:effectLst/>
                        <a:latin typeface="Arial"/>
                      </a:endParaRPr>
                    </a:p>
                  </a:txBody>
                  <a:tcPr marL="7985" marR="7985" marT="7986" marB="0" anchor="b">
                    <a:solidFill>
                      <a:schemeClr val="bg1">
                        <a:lumMod val="95000"/>
                      </a:schemeClr>
                    </a:solidFill>
                  </a:tcPr>
                </a:tc>
                <a:tc>
                  <a:txBody>
                    <a:bodyPr/>
                    <a:lstStyle/>
                    <a:p>
                      <a:pPr algn="ctr" fontAlgn="b"/>
                      <a:r>
                        <a:rPr lang="en-US" sz="1500" u="none" strike="noStrike">
                          <a:effectLst/>
                        </a:rPr>
                        <a:t> </a:t>
                      </a:r>
                      <a:endParaRPr lang="en-US" sz="1500" b="0" i="0" u="none" strike="noStrike">
                        <a:solidFill>
                          <a:srgbClr val="000000"/>
                        </a:solidFill>
                        <a:effectLst/>
                        <a:latin typeface="Arial"/>
                      </a:endParaRPr>
                    </a:p>
                  </a:txBody>
                  <a:tcPr marL="7985" marR="7985" marT="7986" marB="0" anchor="b">
                    <a:solidFill>
                      <a:schemeClr val="bg1">
                        <a:lumMod val="95000"/>
                      </a:schemeClr>
                    </a:solidFill>
                  </a:tcPr>
                </a:tc>
              </a:tr>
              <a:tr h="344797">
                <a:tc>
                  <a:txBody>
                    <a:bodyPr/>
                    <a:lstStyle/>
                    <a:p>
                      <a:pPr algn="l" fontAlgn="b"/>
                      <a:r>
                        <a:rPr lang="en-US" sz="1500" u="none" strike="noStrike" dirty="0">
                          <a:effectLst/>
                        </a:rPr>
                        <a:t>Veteran Owned Small Business</a:t>
                      </a:r>
                      <a:endParaRPr lang="en-US" sz="1500" b="0" i="0" u="none" strike="noStrike" dirty="0">
                        <a:solidFill>
                          <a:srgbClr val="000000"/>
                        </a:solidFill>
                        <a:effectLst/>
                        <a:latin typeface="Arial"/>
                      </a:endParaRPr>
                    </a:p>
                  </a:txBody>
                  <a:tcPr marL="7985" marR="7985" marT="7986" marB="0" anchor="b">
                    <a:solidFill>
                      <a:schemeClr val="bg1">
                        <a:lumMod val="95000"/>
                      </a:schemeClr>
                    </a:solidFill>
                  </a:tcPr>
                </a:tc>
                <a:tc>
                  <a:txBody>
                    <a:bodyPr/>
                    <a:lstStyle/>
                    <a:p>
                      <a:pPr algn="ctr" fontAlgn="b"/>
                      <a:r>
                        <a:rPr lang="en-US" sz="1500" u="none" strike="noStrike" dirty="0">
                          <a:effectLst/>
                        </a:rPr>
                        <a:t>261,669</a:t>
                      </a:r>
                      <a:endParaRPr lang="en-US" sz="1500" b="0" i="0" u="none" strike="noStrike" dirty="0">
                        <a:solidFill>
                          <a:srgbClr val="000000"/>
                        </a:solidFill>
                        <a:effectLst/>
                        <a:latin typeface="Arial"/>
                      </a:endParaRPr>
                    </a:p>
                  </a:txBody>
                  <a:tcPr marL="7985" marR="7985" marT="7986" marB="0" anchor="b">
                    <a:solidFill>
                      <a:schemeClr val="bg1">
                        <a:lumMod val="95000"/>
                      </a:schemeClr>
                    </a:solidFill>
                  </a:tcPr>
                </a:tc>
                <a:tc>
                  <a:txBody>
                    <a:bodyPr/>
                    <a:lstStyle/>
                    <a:p>
                      <a:pPr algn="ctr" fontAlgn="b"/>
                      <a:r>
                        <a:rPr lang="en-US" sz="1500" u="none" strike="noStrike" dirty="0">
                          <a:effectLst/>
                        </a:rPr>
                        <a:t>$17,810,543,400 </a:t>
                      </a:r>
                      <a:endParaRPr lang="en-US" sz="1500" b="0" i="0" u="none" strike="noStrike" dirty="0">
                        <a:solidFill>
                          <a:srgbClr val="000000"/>
                        </a:solidFill>
                        <a:effectLst/>
                        <a:latin typeface="Arial"/>
                      </a:endParaRPr>
                    </a:p>
                  </a:txBody>
                  <a:tcPr marL="7985" marR="7985" marT="7986" marB="0" anchor="b">
                    <a:solidFill>
                      <a:schemeClr val="bg1">
                        <a:lumMod val="95000"/>
                      </a:schemeClr>
                    </a:solidFill>
                  </a:tcPr>
                </a:tc>
                <a:tc>
                  <a:txBody>
                    <a:bodyPr/>
                    <a:lstStyle/>
                    <a:p>
                      <a:pPr algn="ctr" fontAlgn="b"/>
                      <a:r>
                        <a:rPr lang="en-US" sz="1500" u="none" strike="noStrike">
                          <a:effectLst/>
                        </a:rPr>
                        <a:t>5.01%</a:t>
                      </a:r>
                      <a:endParaRPr lang="en-US" sz="1500" b="0" i="0" u="none" strike="noStrike">
                        <a:solidFill>
                          <a:srgbClr val="000000"/>
                        </a:solidFill>
                        <a:effectLst/>
                        <a:latin typeface="Arial"/>
                      </a:endParaRPr>
                    </a:p>
                  </a:txBody>
                  <a:tcPr marL="7985" marR="7985" marT="7986" marB="0" anchor="b">
                    <a:solidFill>
                      <a:schemeClr val="bg1">
                        <a:lumMod val="95000"/>
                      </a:schemeClr>
                    </a:solidFill>
                  </a:tcPr>
                </a:tc>
                <a:tc>
                  <a:txBody>
                    <a:bodyPr/>
                    <a:lstStyle/>
                    <a:p>
                      <a:pPr algn="ctr" fontAlgn="b"/>
                      <a:r>
                        <a:rPr lang="en-US" sz="1500" u="none" strike="noStrike">
                          <a:effectLst/>
                        </a:rPr>
                        <a:t>3.00%</a:t>
                      </a:r>
                      <a:endParaRPr lang="en-US" sz="1500" b="0" i="0" u="none" strike="noStrike">
                        <a:solidFill>
                          <a:srgbClr val="000000"/>
                        </a:solidFill>
                        <a:effectLst/>
                        <a:latin typeface="Arial"/>
                      </a:endParaRPr>
                    </a:p>
                  </a:txBody>
                  <a:tcPr marL="7985" marR="7985" marT="7986" marB="0" anchor="b">
                    <a:solidFill>
                      <a:schemeClr val="bg1">
                        <a:lumMod val="95000"/>
                      </a:schemeClr>
                    </a:solidFill>
                  </a:tcPr>
                </a:tc>
              </a:tr>
              <a:tr h="465216">
                <a:tc>
                  <a:txBody>
                    <a:bodyPr/>
                    <a:lstStyle/>
                    <a:p>
                      <a:pPr algn="l" fontAlgn="b"/>
                      <a:r>
                        <a:rPr lang="en-US" sz="1500" u="none" strike="noStrike">
                          <a:effectLst/>
                        </a:rPr>
                        <a:t>Service Disabled Veteran Owned Small Business</a:t>
                      </a:r>
                      <a:endParaRPr lang="en-US" sz="1500" b="0" i="0" u="none" strike="noStrike">
                        <a:solidFill>
                          <a:srgbClr val="000000"/>
                        </a:solidFill>
                        <a:effectLst/>
                        <a:latin typeface="Arial"/>
                      </a:endParaRPr>
                    </a:p>
                  </a:txBody>
                  <a:tcPr marL="7985" marR="7985" marT="7986" marB="0" anchor="b">
                    <a:solidFill>
                      <a:schemeClr val="bg1">
                        <a:lumMod val="95000"/>
                      </a:schemeClr>
                    </a:solidFill>
                  </a:tcPr>
                </a:tc>
                <a:tc>
                  <a:txBody>
                    <a:bodyPr/>
                    <a:lstStyle/>
                    <a:p>
                      <a:pPr algn="ctr" fontAlgn="b"/>
                      <a:r>
                        <a:rPr lang="en-US" sz="1500" u="none" strike="noStrike" dirty="0">
                          <a:effectLst/>
                        </a:rPr>
                        <a:t>115,143</a:t>
                      </a:r>
                      <a:endParaRPr lang="en-US" sz="1500" b="0" i="0" u="none" strike="noStrike" dirty="0">
                        <a:solidFill>
                          <a:srgbClr val="000000"/>
                        </a:solidFill>
                        <a:effectLst/>
                        <a:latin typeface="Arial"/>
                      </a:endParaRPr>
                    </a:p>
                  </a:txBody>
                  <a:tcPr marL="7985" marR="7985" marT="7986" marB="0" anchor="b">
                    <a:solidFill>
                      <a:schemeClr val="bg1">
                        <a:lumMod val="95000"/>
                      </a:schemeClr>
                    </a:solidFill>
                  </a:tcPr>
                </a:tc>
                <a:tc>
                  <a:txBody>
                    <a:bodyPr/>
                    <a:lstStyle/>
                    <a:p>
                      <a:pPr algn="ctr" fontAlgn="b"/>
                      <a:r>
                        <a:rPr lang="en-US" sz="1500" u="none" strike="noStrike" dirty="0">
                          <a:effectLst/>
                        </a:rPr>
                        <a:t>$12,023,167,217 </a:t>
                      </a:r>
                      <a:endParaRPr lang="en-US" sz="1500" b="0" i="0" u="none" strike="noStrike" dirty="0">
                        <a:solidFill>
                          <a:srgbClr val="000000"/>
                        </a:solidFill>
                        <a:effectLst/>
                        <a:latin typeface="Arial"/>
                      </a:endParaRPr>
                    </a:p>
                  </a:txBody>
                  <a:tcPr marL="7985" marR="7985" marT="7986" marB="0" anchor="b">
                    <a:solidFill>
                      <a:schemeClr val="bg1">
                        <a:lumMod val="95000"/>
                      </a:schemeClr>
                    </a:solidFill>
                  </a:tcPr>
                </a:tc>
                <a:tc>
                  <a:txBody>
                    <a:bodyPr/>
                    <a:lstStyle/>
                    <a:p>
                      <a:pPr algn="ctr" fontAlgn="b"/>
                      <a:r>
                        <a:rPr lang="en-US" sz="1500" u="none" strike="noStrike">
                          <a:effectLst/>
                        </a:rPr>
                        <a:t>3.38%</a:t>
                      </a:r>
                      <a:endParaRPr lang="en-US" sz="1500" b="0" i="0" u="none" strike="noStrike">
                        <a:solidFill>
                          <a:srgbClr val="000000"/>
                        </a:solidFill>
                        <a:effectLst/>
                        <a:latin typeface="Arial"/>
                      </a:endParaRPr>
                    </a:p>
                  </a:txBody>
                  <a:tcPr marL="7985" marR="7985" marT="7986" marB="0" anchor="b">
                    <a:solidFill>
                      <a:schemeClr val="bg1">
                        <a:lumMod val="95000"/>
                      </a:schemeClr>
                    </a:solidFill>
                  </a:tcPr>
                </a:tc>
                <a:tc>
                  <a:txBody>
                    <a:bodyPr/>
                    <a:lstStyle/>
                    <a:p>
                      <a:pPr algn="ctr" fontAlgn="b"/>
                      <a:r>
                        <a:rPr lang="en-US" sz="1500" u="none" strike="noStrike">
                          <a:effectLst/>
                        </a:rPr>
                        <a:t> </a:t>
                      </a:r>
                      <a:endParaRPr lang="en-US" sz="1500" b="0" i="0" u="none" strike="noStrike">
                        <a:solidFill>
                          <a:srgbClr val="000000"/>
                        </a:solidFill>
                        <a:effectLst/>
                        <a:latin typeface="Arial"/>
                      </a:endParaRPr>
                    </a:p>
                  </a:txBody>
                  <a:tcPr marL="7985" marR="7985" marT="7986" marB="0" anchor="b">
                    <a:solidFill>
                      <a:schemeClr val="bg1">
                        <a:lumMod val="95000"/>
                      </a:schemeClr>
                    </a:solidFill>
                  </a:tcPr>
                </a:tc>
              </a:tr>
              <a:tr h="344797">
                <a:tc>
                  <a:txBody>
                    <a:bodyPr/>
                    <a:lstStyle/>
                    <a:p>
                      <a:pPr algn="l" fontAlgn="b"/>
                      <a:r>
                        <a:rPr lang="en-US" sz="1500" u="none" strike="noStrike">
                          <a:effectLst/>
                        </a:rPr>
                        <a:t>Women Owned Small Business</a:t>
                      </a:r>
                      <a:endParaRPr lang="en-US" sz="1500" b="0" i="0" u="none" strike="noStrike">
                        <a:solidFill>
                          <a:srgbClr val="000000"/>
                        </a:solidFill>
                        <a:effectLst/>
                        <a:latin typeface="Arial"/>
                      </a:endParaRPr>
                    </a:p>
                  </a:txBody>
                  <a:tcPr marL="7985" marR="7985" marT="7986" marB="0" anchor="b">
                    <a:solidFill>
                      <a:schemeClr val="bg1">
                        <a:lumMod val="95000"/>
                      </a:schemeClr>
                    </a:solidFill>
                  </a:tcPr>
                </a:tc>
                <a:tc>
                  <a:txBody>
                    <a:bodyPr/>
                    <a:lstStyle/>
                    <a:p>
                      <a:pPr algn="ctr" fontAlgn="b"/>
                      <a:r>
                        <a:rPr lang="en-US" sz="1500" u="none" strike="noStrike" dirty="0">
                          <a:effectLst/>
                        </a:rPr>
                        <a:t>250,504</a:t>
                      </a:r>
                      <a:endParaRPr lang="en-US" sz="1500" b="0" i="0" u="none" strike="noStrike" dirty="0">
                        <a:solidFill>
                          <a:srgbClr val="000000"/>
                        </a:solidFill>
                        <a:effectLst/>
                        <a:latin typeface="Arial"/>
                      </a:endParaRPr>
                    </a:p>
                  </a:txBody>
                  <a:tcPr marL="7985" marR="7985" marT="7986" marB="0" anchor="b">
                    <a:solidFill>
                      <a:schemeClr val="bg1">
                        <a:lumMod val="95000"/>
                      </a:schemeClr>
                    </a:solidFill>
                  </a:tcPr>
                </a:tc>
                <a:tc>
                  <a:txBody>
                    <a:bodyPr/>
                    <a:lstStyle/>
                    <a:p>
                      <a:pPr algn="ctr" fontAlgn="b"/>
                      <a:r>
                        <a:rPr lang="en-US" sz="1500" u="none" strike="noStrike" dirty="0">
                          <a:effectLst/>
                        </a:rPr>
                        <a:t>$15,364,841,129 </a:t>
                      </a:r>
                      <a:endParaRPr lang="en-US" sz="1500" b="0" i="0" u="none" strike="noStrike" dirty="0">
                        <a:solidFill>
                          <a:srgbClr val="000000"/>
                        </a:solidFill>
                        <a:effectLst/>
                        <a:latin typeface="Arial"/>
                      </a:endParaRPr>
                    </a:p>
                  </a:txBody>
                  <a:tcPr marL="7985" marR="7985" marT="7986" marB="0" anchor="b">
                    <a:solidFill>
                      <a:schemeClr val="bg1">
                        <a:lumMod val="95000"/>
                      </a:schemeClr>
                    </a:solidFill>
                  </a:tcPr>
                </a:tc>
                <a:tc>
                  <a:txBody>
                    <a:bodyPr/>
                    <a:lstStyle/>
                    <a:p>
                      <a:pPr algn="ctr" fontAlgn="b"/>
                      <a:r>
                        <a:rPr lang="en-US" sz="1500" u="none" strike="noStrike" dirty="0">
                          <a:effectLst/>
                        </a:rPr>
                        <a:t>4.32%</a:t>
                      </a:r>
                      <a:endParaRPr lang="en-US" sz="1500" b="0" i="0" u="none" strike="noStrike" dirty="0">
                        <a:solidFill>
                          <a:srgbClr val="000000"/>
                        </a:solidFill>
                        <a:effectLst/>
                        <a:latin typeface="Arial"/>
                      </a:endParaRPr>
                    </a:p>
                  </a:txBody>
                  <a:tcPr marL="7985" marR="7985" marT="7986" marB="0" anchor="b">
                    <a:solidFill>
                      <a:schemeClr val="bg1">
                        <a:lumMod val="95000"/>
                      </a:schemeClr>
                    </a:solidFill>
                  </a:tcPr>
                </a:tc>
                <a:tc>
                  <a:txBody>
                    <a:bodyPr/>
                    <a:lstStyle/>
                    <a:p>
                      <a:pPr algn="ctr" fontAlgn="b"/>
                      <a:r>
                        <a:rPr lang="en-US" sz="1500" u="none" strike="noStrike">
                          <a:effectLst/>
                        </a:rPr>
                        <a:t>5.00%</a:t>
                      </a:r>
                      <a:endParaRPr lang="en-US" sz="1500" b="0" i="0" u="none" strike="noStrike">
                        <a:solidFill>
                          <a:srgbClr val="000000"/>
                        </a:solidFill>
                        <a:effectLst/>
                        <a:latin typeface="Arial"/>
                      </a:endParaRPr>
                    </a:p>
                  </a:txBody>
                  <a:tcPr marL="7985" marR="7985" marT="7986" marB="0" anchor="b">
                    <a:solidFill>
                      <a:schemeClr val="bg1">
                        <a:lumMod val="95000"/>
                      </a:schemeClr>
                    </a:solidFill>
                  </a:tcPr>
                </a:tc>
              </a:tr>
              <a:tr h="359162">
                <a:tc>
                  <a:txBody>
                    <a:bodyPr/>
                    <a:lstStyle/>
                    <a:p>
                      <a:pPr algn="l" fontAlgn="b"/>
                      <a:r>
                        <a:rPr lang="en-US" sz="1500" u="none" strike="noStrike">
                          <a:effectLst/>
                        </a:rPr>
                        <a:t>Hubzone Small Business</a:t>
                      </a:r>
                      <a:endParaRPr lang="en-US" sz="1500" b="0" i="0" u="none" strike="noStrike">
                        <a:solidFill>
                          <a:srgbClr val="000000"/>
                        </a:solidFill>
                        <a:effectLst/>
                        <a:latin typeface="Arial"/>
                      </a:endParaRPr>
                    </a:p>
                  </a:txBody>
                  <a:tcPr marL="7985" marR="7985" marT="7986" marB="0" anchor="b">
                    <a:solidFill>
                      <a:schemeClr val="bg1">
                        <a:lumMod val="95000"/>
                      </a:schemeClr>
                    </a:solidFill>
                  </a:tcPr>
                </a:tc>
                <a:tc>
                  <a:txBody>
                    <a:bodyPr/>
                    <a:lstStyle/>
                    <a:p>
                      <a:pPr algn="ctr" fontAlgn="b"/>
                      <a:r>
                        <a:rPr lang="en-US" sz="1500" u="none" strike="noStrike">
                          <a:effectLst/>
                        </a:rPr>
                        <a:t>62,695</a:t>
                      </a:r>
                      <a:endParaRPr lang="en-US" sz="1500" b="0" i="0" u="none" strike="noStrike">
                        <a:solidFill>
                          <a:srgbClr val="000000"/>
                        </a:solidFill>
                        <a:effectLst/>
                        <a:latin typeface="Arial"/>
                      </a:endParaRPr>
                    </a:p>
                  </a:txBody>
                  <a:tcPr marL="7985" marR="7985" marT="7986" marB="0" anchor="b">
                    <a:solidFill>
                      <a:schemeClr val="bg1">
                        <a:lumMod val="95000"/>
                      </a:schemeClr>
                    </a:solidFill>
                  </a:tcPr>
                </a:tc>
                <a:tc>
                  <a:txBody>
                    <a:bodyPr/>
                    <a:lstStyle/>
                    <a:p>
                      <a:pPr algn="ctr" fontAlgn="b"/>
                      <a:r>
                        <a:rPr lang="en-US" sz="1500" u="none" strike="noStrike">
                          <a:effectLst/>
                        </a:rPr>
                        <a:t>$6,244,980,082 </a:t>
                      </a:r>
                      <a:endParaRPr lang="en-US" sz="1500" b="0" i="0" u="none" strike="noStrike">
                        <a:solidFill>
                          <a:srgbClr val="000000"/>
                        </a:solidFill>
                        <a:effectLst/>
                        <a:latin typeface="Arial"/>
                      </a:endParaRPr>
                    </a:p>
                  </a:txBody>
                  <a:tcPr marL="7985" marR="7985" marT="7986" marB="0" anchor="b">
                    <a:solidFill>
                      <a:schemeClr val="bg1">
                        <a:lumMod val="95000"/>
                      </a:schemeClr>
                    </a:solidFill>
                  </a:tcPr>
                </a:tc>
                <a:tc>
                  <a:txBody>
                    <a:bodyPr/>
                    <a:lstStyle/>
                    <a:p>
                      <a:pPr algn="ctr" fontAlgn="b"/>
                      <a:r>
                        <a:rPr lang="en-US" sz="1500" u="none" strike="noStrike" dirty="0">
                          <a:effectLst/>
                        </a:rPr>
                        <a:t>1.76%</a:t>
                      </a:r>
                      <a:endParaRPr lang="en-US" sz="1500" b="0" i="0" u="none" strike="noStrike" dirty="0">
                        <a:solidFill>
                          <a:srgbClr val="000000"/>
                        </a:solidFill>
                        <a:effectLst/>
                        <a:latin typeface="Arial"/>
                      </a:endParaRPr>
                    </a:p>
                  </a:txBody>
                  <a:tcPr marL="7985" marR="7985" marT="7986" marB="0" anchor="b">
                    <a:solidFill>
                      <a:schemeClr val="bg1">
                        <a:lumMod val="95000"/>
                      </a:schemeClr>
                    </a:solidFill>
                  </a:tcPr>
                </a:tc>
                <a:tc>
                  <a:txBody>
                    <a:bodyPr/>
                    <a:lstStyle/>
                    <a:p>
                      <a:pPr algn="ctr" fontAlgn="b"/>
                      <a:r>
                        <a:rPr lang="en-US" sz="1500" u="none" strike="noStrike" dirty="0">
                          <a:effectLst/>
                        </a:rPr>
                        <a:t>3.00%</a:t>
                      </a:r>
                      <a:endParaRPr lang="en-US" sz="1500" b="0" i="0" u="none" strike="noStrike" dirty="0">
                        <a:solidFill>
                          <a:srgbClr val="000000"/>
                        </a:solidFill>
                        <a:effectLst/>
                        <a:latin typeface="Arial"/>
                      </a:endParaRPr>
                    </a:p>
                  </a:txBody>
                  <a:tcPr marL="7985" marR="7985" marT="7986" marB="0" anchor="b">
                    <a:solidFill>
                      <a:schemeClr val="bg1">
                        <a:lumMod val="95000"/>
                      </a:schemeClr>
                    </a:solidFill>
                  </a:tcPr>
                </a:tc>
              </a:tr>
            </a:tbl>
          </a:graphicData>
        </a:graphic>
      </p:graphicFrame>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FY 2013 Top Federal Contracting Agencies</a:t>
            </a:r>
            <a:br>
              <a:rPr lang="en-US" altLang="en-US" smtClean="0"/>
            </a:br>
            <a:r>
              <a:rPr lang="en-US" altLang="en-US" smtClean="0"/>
              <a:t/>
            </a:r>
            <a:br>
              <a:rPr lang="en-US" altLang="en-US" smtClean="0"/>
            </a:br>
            <a:endParaRPr lang="en-US" altLang="en-US" smtClean="0"/>
          </a:p>
        </p:txBody>
      </p:sp>
      <p:graphicFrame>
        <p:nvGraphicFramePr>
          <p:cNvPr id="4" name="Table 3"/>
          <p:cNvGraphicFramePr>
            <a:graphicFrameLocks noGrp="1"/>
          </p:cNvGraphicFramePr>
          <p:nvPr/>
        </p:nvGraphicFramePr>
        <p:xfrm>
          <a:off x="685800" y="1981200"/>
          <a:ext cx="7696200" cy="3829050"/>
        </p:xfrm>
        <a:graphic>
          <a:graphicData uri="http://schemas.openxmlformats.org/drawingml/2006/table">
            <a:tbl>
              <a:tblPr>
                <a:tableStyleId>{D7AC3CCA-C797-4891-BE02-D94E43425B78}</a:tableStyleId>
              </a:tblPr>
              <a:tblGrid>
                <a:gridCol w="4327639"/>
                <a:gridCol w="1686246"/>
                <a:gridCol w="1682315"/>
              </a:tblGrid>
              <a:tr h="649558">
                <a:tc>
                  <a:txBody>
                    <a:bodyPr/>
                    <a:lstStyle/>
                    <a:p>
                      <a:pPr algn="l" fontAlgn="b"/>
                      <a:r>
                        <a:rPr lang="en-US" sz="1400" b="1" u="none" strike="noStrike" dirty="0">
                          <a:effectLst/>
                        </a:rPr>
                        <a:t>Funding Department</a:t>
                      </a:r>
                      <a:endParaRPr lang="en-US" sz="1400" b="1" i="0" u="none" strike="noStrike" dirty="0">
                        <a:solidFill>
                          <a:srgbClr val="000000"/>
                        </a:solidFill>
                        <a:effectLst/>
                        <a:latin typeface="Calibri"/>
                      </a:endParaRPr>
                    </a:p>
                  </a:txBody>
                  <a:tcPr marL="9525" marR="9525" marT="9524" marB="0" anchor="b"/>
                </a:tc>
                <a:tc>
                  <a:txBody>
                    <a:bodyPr/>
                    <a:lstStyle/>
                    <a:p>
                      <a:pPr algn="ctr" fontAlgn="b"/>
                      <a:r>
                        <a:rPr lang="en-US" sz="1400" b="1" u="none" strike="noStrike" dirty="0">
                          <a:effectLst/>
                        </a:rPr>
                        <a:t>Total Small Business Eligible Actions</a:t>
                      </a:r>
                      <a:endParaRPr lang="en-US" sz="1400" b="1" i="0" u="none" strike="noStrike" dirty="0">
                        <a:solidFill>
                          <a:srgbClr val="000000"/>
                        </a:solidFill>
                        <a:effectLst/>
                        <a:latin typeface="Calibri"/>
                      </a:endParaRPr>
                    </a:p>
                  </a:txBody>
                  <a:tcPr marL="9525" marR="9525" marT="9524" marB="0" anchor="b"/>
                </a:tc>
                <a:tc>
                  <a:txBody>
                    <a:bodyPr/>
                    <a:lstStyle/>
                    <a:p>
                      <a:pPr algn="ctr" fontAlgn="b"/>
                      <a:r>
                        <a:rPr lang="en-US" sz="1400" b="1" u="none" strike="noStrike" dirty="0">
                          <a:effectLst/>
                        </a:rPr>
                        <a:t>Total Small Business Eligible Dollars</a:t>
                      </a:r>
                      <a:endParaRPr lang="en-US" sz="1400" b="1" i="0" u="none" strike="noStrike" dirty="0">
                        <a:solidFill>
                          <a:srgbClr val="000000"/>
                        </a:solidFill>
                        <a:effectLst/>
                        <a:latin typeface="Calibri"/>
                      </a:endParaRPr>
                    </a:p>
                  </a:txBody>
                  <a:tcPr marL="9525" marR="9525" marT="9524" marB="0" anchor="b"/>
                </a:tc>
              </a:tr>
              <a:tr h="315176">
                <a:tc>
                  <a:txBody>
                    <a:bodyPr/>
                    <a:lstStyle/>
                    <a:p>
                      <a:pPr algn="l" fontAlgn="b"/>
                      <a:r>
                        <a:rPr lang="en-US" sz="1400" u="none" strike="noStrike" dirty="0">
                          <a:effectLst/>
                        </a:rPr>
                        <a:t>DEPARTMENT OF DEFENSE</a:t>
                      </a:r>
                      <a:endParaRPr lang="en-US" sz="1400" b="0" i="0" u="none" strike="noStrike" dirty="0">
                        <a:solidFill>
                          <a:srgbClr val="000000"/>
                        </a:solidFill>
                        <a:effectLst/>
                        <a:latin typeface="Calibri"/>
                      </a:endParaRPr>
                    </a:p>
                  </a:txBody>
                  <a:tcPr marL="9525" marR="9525" marT="9524" marB="0" anchor="b"/>
                </a:tc>
                <a:tc>
                  <a:txBody>
                    <a:bodyPr/>
                    <a:lstStyle/>
                    <a:p>
                      <a:pPr algn="ctr" fontAlgn="b"/>
                      <a:r>
                        <a:rPr lang="en-US" sz="1400" u="none" strike="noStrike">
                          <a:effectLst/>
                        </a:rPr>
                        <a:t>9,323,793</a:t>
                      </a:r>
                      <a:endParaRPr lang="en-US" sz="1400" b="0" i="0" u="none" strike="noStrike">
                        <a:solidFill>
                          <a:srgbClr val="000000"/>
                        </a:solidFill>
                        <a:effectLst/>
                        <a:latin typeface="Calibri"/>
                      </a:endParaRPr>
                    </a:p>
                  </a:txBody>
                  <a:tcPr marL="9525" marR="9525" marT="9524" marB="0" anchor="b"/>
                </a:tc>
                <a:tc>
                  <a:txBody>
                    <a:bodyPr/>
                    <a:lstStyle/>
                    <a:p>
                      <a:pPr algn="ctr" fontAlgn="b"/>
                      <a:r>
                        <a:rPr lang="en-US" sz="1400" u="none" strike="noStrike">
                          <a:effectLst/>
                        </a:rPr>
                        <a:t>$228,943,658,471 </a:t>
                      </a:r>
                      <a:endParaRPr lang="en-US" sz="1400" b="0" i="0" u="none" strike="noStrike">
                        <a:solidFill>
                          <a:srgbClr val="000000"/>
                        </a:solidFill>
                        <a:effectLst/>
                        <a:latin typeface="Calibri"/>
                      </a:endParaRPr>
                    </a:p>
                  </a:txBody>
                  <a:tcPr marL="9525" marR="9525" marT="9524" marB="0" anchor="b"/>
                </a:tc>
              </a:tr>
              <a:tr h="315176">
                <a:tc>
                  <a:txBody>
                    <a:bodyPr/>
                    <a:lstStyle/>
                    <a:p>
                      <a:pPr algn="l" fontAlgn="b"/>
                      <a:r>
                        <a:rPr lang="en-US" sz="1400" u="none" strike="noStrike" dirty="0">
                          <a:effectLst/>
                        </a:rPr>
                        <a:t>DEPARTMENT OF ENERGY</a:t>
                      </a:r>
                      <a:endParaRPr lang="en-US" sz="1400" b="0" i="0" u="none" strike="noStrike" dirty="0">
                        <a:solidFill>
                          <a:srgbClr val="000000"/>
                        </a:solidFill>
                        <a:effectLst/>
                        <a:latin typeface="Calibri"/>
                      </a:endParaRPr>
                    </a:p>
                  </a:txBody>
                  <a:tcPr marL="9525" marR="9525" marT="9524" marB="0" anchor="b"/>
                </a:tc>
                <a:tc>
                  <a:txBody>
                    <a:bodyPr/>
                    <a:lstStyle/>
                    <a:p>
                      <a:pPr algn="ctr" fontAlgn="b"/>
                      <a:r>
                        <a:rPr lang="en-US" sz="1400" u="none" strike="noStrike">
                          <a:effectLst/>
                        </a:rPr>
                        <a:t>12,361</a:t>
                      </a:r>
                      <a:endParaRPr lang="en-US" sz="1400" b="0" i="0" u="none" strike="noStrike">
                        <a:solidFill>
                          <a:srgbClr val="000000"/>
                        </a:solidFill>
                        <a:effectLst/>
                        <a:latin typeface="Calibri"/>
                      </a:endParaRPr>
                    </a:p>
                  </a:txBody>
                  <a:tcPr marL="9525" marR="9525" marT="9524" marB="0" anchor="b"/>
                </a:tc>
                <a:tc>
                  <a:txBody>
                    <a:bodyPr/>
                    <a:lstStyle/>
                    <a:p>
                      <a:pPr algn="ctr" fontAlgn="b"/>
                      <a:r>
                        <a:rPr lang="en-US" sz="1400" u="none" strike="noStrike">
                          <a:effectLst/>
                        </a:rPr>
                        <a:t>$21,748,134,677 </a:t>
                      </a:r>
                      <a:endParaRPr lang="en-US" sz="1400" b="0" i="0" u="none" strike="noStrike">
                        <a:solidFill>
                          <a:srgbClr val="000000"/>
                        </a:solidFill>
                        <a:effectLst/>
                        <a:latin typeface="Calibri"/>
                      </a:endParaRPr>
                    </a:p>
                  </a:txBody>
                  <a:tcPr marL="9525" marR="9525" marT="9524" marB="0" anchor="b"/>
                </a:tc>
              </a:tr>
              <a:tr h="302569">
                <a:tc>
                  <a:txBody>
                    <a:bodyPr/>
                    <a:lstStyle/>
                    <a:p>
                      <a:pPr algn="l" fontAlgn="b"/>
                      <a:r>
                        <a:rPr lang="en-US" sz="1400" u="none" strike="noStrike" dirty="0">
                          <a:effectLst/>
                        </a:rPr>
                        <a:t>DEPARTMENT OF HEALTH AND HUMAN SERVICES</a:t>
                      </a:r>
                      <a:endParaRPr lang="en-US" sz="1400" b="0" i="0" u="none" strike="noStrike" dirty="0">
                        <a:solidFill>
                          <a:srgbClr val="000000"/>
                        </a:solidFill>
                        <a:effectLst/>
                        <a:latin typeface="Calibri"/>
                      </a:endParaRPr>
                    </a:p>
                  </a:txBody>
                  <a:tcPr marL="9525" marR="9525" marT="9524" marB="0" anchor="b"/>
                </a:tc>
                <a:tc>
                  <a:txBody>
                    <a:bodyPr/>
                    <a:lstStyle/>
                    <a:p>
                      <a:pPr algn="ctr" fontAlgn="b"/>
                      <a:r>
                        <a:rPr lang="en-US" sz="1400" u="none" strike="noStrike">
                          <a:effectLst/>
                        </a:rPr>
                        <a:t>85,842</a:t>
                      </a:r>
                      <a:endParaRPr lang="en-US" sz="1400" b="0" i="0" u="none" strike="noStrike">
                        <a:solidFill>
                          <a:srgbClr val="000000"/>
                        </a:solidFill>
                        <a:effectLst/>
                        <a:latin typeface="Calibri"/>
                      </a:endParaRPr>
                    </a:p>
                  </a:txBody>
                  <a:tcPr marL="9525" marR="9525" marT="9524" marB="0" anchor="b"/>
                </a:tc>
                <a:tc>
                  <a:txBody>
                    <a:bodyPr/>
                    <a:lstStyle/>
                    <a:p>
                      <a:pPr algn="ctr" fontAlgn="b"/>
                      <a:r>
                        <a:rPr lang="en-US" sz="1400" u="none" strike="noStrike">
                          <a:effectLst/>
                        </a:rPr>
                        <a:t>$19,427,101,305 </a:t>
                      </a:r>
                      <a:endParaRPr lang="en-US" sz="1400" b="0" i="0" u="none" strike="noStrike">
                        <a:solidFill>
                          <a:srgbClr val="000000"/>
                        </a:solidFill>
                        <a:effectLst/>
                        <a:latin typeface="Calibri"/>
                      </a:endParaRPr>
                    </a:p>
                  </a:txBody>
                  <a:tcPr marL="9525" marR="9525" marT="9524" marB="0" anchor="b"/>
                </a:tc>
              </a:tr>
              <a:tr h="302569">
                <a:tc>
                  <a:txBody>
                    <a:bodyPr/>
                    <a:lstStyle/>
                    <a:p>
                      <a:pPr algn="l" fontAlgn="b"/>
                      <a:r>
                        <a:rPr lang="en-US" sz="1400" u="none" strike="noStrike">
                          <a:effectLst/>
                        </a:rPr>
                        <a:t>DEPARTMENT OF VETERANS AFFAIRS</a:t>
                      </a:r>
                      <a:endParaRPr lang="en-US" sz="1400" b="0" i="0" u="none" strike="noStrike">
                        <a:solidFill>
                          <a:srgbClr val="000000"/>
                        </a:solidFill>
                        <a:effectLst/>
                        <a:latin typeface="Calibri"/>
                      </a:endParaRPr>
                    </a:p>
                  </a:txBody>
                  <a:tcPr marL="9525" marR="9525" marT="9524" marB="0" anchor="b"/>
                </a:tc>
                <a:tc>
                  <a:txBody>
                    <a:bodyPr/>
                    <a:lstStyle/>
                    <a:p>
                      <a:pPr algn="ctr" fontAlgn="b"/>
                      <a:r>
                        <a:rPr lang="en-US" sz="1400" u="none" strike="noStrike" dirty="0">
                          <a:effectLst/>
                        </a:rPr>
                        <a:t>1,733,413</a:t>
                      </a:r>
                      <a:endParaRPr lang="en-US" sz="1400" b="0" i="0" u="none" strike="noStrike" dirty="0">
                        <a:solidFill>
                          <a:srgbClr val="000000"/>
                        </a:solidFill>
                        <a:effectLst/>
                        <a:latin typeface="Calibri"/>
                      </a:endParaRPr>
                    </a:p>
                  </a:txBody>
                  <a:tcPr marL="9525" marR="9525" marT="9524" marB="0" anchor="b"/>
                </a:tc>
                <a:tc>
                  <a:txBody>
                    <a:bodyPr/>
                    <a:lstStyle/>
                    <a:p>
                      <a:pPr algn="ctr" fontAlgn="b"/>
                      <a:r>
                        <a:rPr lang="en-US" sz="1400" u="none" strike="noStrike">
                          <a:effectLst/>
                        </a:rPr>
                        <a:t>$18,286,074,605 </a:t>
                      </a:r>
                      <a:endParaRPr lang="en-US" sz="1400" b="0" i="0" u="none" strike="noStrike">
                        <a:solidFill>
                          <a:srgbClr val="000000"/>
                        </a:solidFill>
                        <a:effectLst/>
                        <a:latin typeface="Calibri"/>
                      </a:endParaRPr>
                    </a:p>
                  </a:txBody>
                  <a:tcPr marL="9525" marR="9525" marT="9524" marB="0" anchor="b"/>
                </a:tc>
              </a:tr>
              <a:tr h="456374">
                <a:tc>
                  <a:txBody>
                    <a:bodyPr/>
                    <a:lstStyle/>
                    <a:p>
                      <a:pPr algn="l" fontAlgn="b"/>
                      <a:r>
                        <a:rPr lang="en-US" sz="1400" u="none" strike="noStrike">
                          <a:effectLst/>
                        </a:rPr>
                        <a:t>NATIONAL AERONAUTICS AND SPACE ADMINISTRATRION</a:t>
                      </a:r>
                      <a:endParaRPr lang="en-US" sz="1400" b="0" i="0" u="none" strike="noStrike">
                        <a:solidFill>
                          <a:srgbClr val="000000"/>
                        </a:solidFill>
                        <a:effectLst/>
                        <a:latin typeface="Calibri"/>
                      </a:endParaRPr>
                    </a:p>
                  </a:txBody>
                  <a:tcPr marL="9525" marR="9525" marT="9524" marB="0" anchor="b"/>
                </a:tc>
                <a:tc>
                  <a:txBody>
                    <a:bodyPr/>
                    <a:lstStyle/>
                    <a:p>
                      <a:pPr algn="ctr" fontAlgn="b"/>
                      <a:r>
                        <a:rPr lang="en-US" sz="1400" u="none" strike="noStrike" dirty="0">
                          <a:effectLst/>
                        </a:rPr>
                        <a:t>31,358</a:t>
                      </a:r>
                      <a:endParaRPr lang="en-US" sz="1400" b="0" i="0" u="none" strike="noStrike" dirty="0">
                        <a:solidFill>
                          <a:srgbClr val="000000"/>
                        </a:solidFill>
                        <a:effectLst/>
                        <a:latin typeface="Calibri"/>
                      </a:endParaRPr>
                    </a:p>
                  </a:txBody>
                  <a:tcPr marL="9525" marR="9525" marT="9524" marB="0" anchor="b"/>
                </a:tc>
                <a:tc>
                  <a:txBody>
                    <a:bodyPr/>
                    <a:lstStyle/>
                    <a:p>
                      <a:pPr algn="ctr" fontAlgn="b"/>
                      <a:r>
                        <a:rPr lang="en-US" sz="1400" u="none" strike="noStrike">
                          <a:effectLst/>
                        </a:rPr>
                        <a:t>$12,733,636,452 </a:t>
                      </a:r>
                      <a:endParaRPr lang="en-US" sz="1400" b="0" i="0" u="none" strike="noStrike">
                        <a:solidFill>
                          <a:srgbClr val="000000"/>
                        </a:solidFill>
                        <a:effectLst/>
                        <a:latin typeface="Calibri"/>
                      </a:endParaRPr>
                    </a:p>
                  </a:txBody>
                  <a:tcPr marL="9525" marR="9525" marT="9524" marB="0" anchor="b"/>
                </a:tc>
              </a:tr>
              <a:tr h="302569">
                <a:tc>
                  <a:txBody>
                    <a:bodyPr/>
                    <a:lstStyle/>
                    <a:p>
                      <a:pPr algn="l" fontAlgn="b"/>
                      <a:r>
                        <a:rPr lang="en-US" sz="1400" u="none" strike="noStrike" dirty="0">
                          <a:effectLst/>
                        </a:rPr>
                        <a:t>DEPARTMENT OF HOMELAND SECURITY</a:t>
                      </a:r>
                      <a:endParaRPr lang="en-US" sz="1400" b="0" i="0" u="none" strike="noStrike" dirty="0">
                        <a:solidFill>
                          <a:srgbClr val="000000"/>
                        </a:solidFill>
                        <a:effectLst/>
                        <a:latin typeface="Calibri"/>
                      </a:endParaRPr>
                    </a:p>
                  </a:txBody>
                  <a:tcPr marL="9525" marR="9525" marT="9524" marB="0" anchor="b"/>
                </a:tc>
                <a:tc>
                  <a:txBody>
                    <a:bodyPr/>
                    <a:lstStyle/>
                    <a:p>
                      <a:pPr algn="ctr" fontAlgn="b"/>
                      <a:r>
                        <a:rPr lang="en-US" sz="1400" u="none" strike="noStrike">
                          <a:effectLst/>
                        </a:rPr>
                        <a:t>83,026</a:t>
                      </a:r>
                      <a:endParaRPr lang="en-US" sz="1400" b="0" i="0" u="none" strike="noStrike">
                        <a:solidFill>
                          <a:srgbClr val="000000"/>
                        </a:solidFill>
                        <a:effectLst/>
                        <a:latin typeface="Calibri"/>
                      </a:endParaRPr>
                    </a:p>
                  </a:txBody>
                  <a:tcPr marL="9525" marR="9525" marT="9524" marB="0" anchor="b"/>
                </a:tc>
                <a:tc>
                  <a:txBody>
                    <a:bodyPr/>
                    <a:lstStyle/>
                    <a:p>
                      <a:pPr algn="ctr" fontAlgn="b"/>
                      <a:r>
                        <a:rPr lang="en-US" sz="1400" u="none" strike="noStrike" dirty="0">
                          <a:effectLst/>
                        </a:rPr>
                        <a:t>$12,518,034,976 </a:t>
                      </a:r>
                      <a:endParaRPr lang="en-US" sz="1400" b="0" i="0" u="none" strike="noStrike" dirty="0">
                        <a:solidFill>
                          <a:srgbClr val="000000"/>
                        </a:solidFill>
                        <a:effectLst/>
                        <a:latin typeface="Calibri"/>
                      </a:endParaRPr>
                    </a:p>
                  </a:txBody>
                  <a:tcPr marL="9525" marR="9525" marT="9524" marB="0" anchor="b"/>
                </a:tc>
              </a:tr>
              <a:tr h="302569">
                <a:tc>
                  <a:txBody>
                    <a:bodyPr/>
                    <a:lstStyle/>
                    <a:p>
                      <a:pPr algn="l" fontAlgn="b"/>
                      <a:r>
                        <a:rPr lang="en-US" sz="1400" u="none" strike="noStrike">
                          <a:effectLst/>
                        </a:rPr>
                        <a:t>DEPARTMENT OF JUSTICE</a:t>
                      </a:r>
                      <a:endParaRPr lang="en-US" sz="1400" b="0" i="0" u="none" strike="noStrike">
                        <a:solidFill>
                          <a:srgbClr val="000000"/>
                        </a:solidFill>
                        <a:effectLst/>
                        <a:latin typeface="Calibri"/>
                      </a:endParaRPr>
                    </a:p>
                  </a:txBody>
                  <a:tcPr marL="9525" marR="9525" marT="9524" marB="0" anchor="b"/>
                </a:tc>
                <a:tc>
                  <a:txBody>
                    <a:bodyPr/>
                    <a:lstStyle/>
                    <a:p>
                      <a:pPr algn="ctr" fontAlgn="b"/>
                      <a:r>
                        <a:rPr lang="en-US" sz="1400" u="none" strike="noStrike">
                          <a:effectLst/>
                        </a:rPr>
                        <a:t>150,460</a:t>
                      </a:r>
                      <a:endParaRPr lang="en-US" sz="1400" b="0" i="0" u="none" strike="noStrike">
                        <a:solidFill>
                          <a:srgbClr val="000000"/>
                        </a:solidFill>
                        <a:effectLst/>
                        <a:latin typeface="Calibri"/>
                      </a:endParaRPr>
                    </a:p>
                  </a:txBody>
                  <a:tcPr marL="9525" marR="9525" marT="9524" marB="0" anchor="b"/>
                </a:tc>
                <a:tc>
                  <a:txBody>
                    <a:bodyPr/>
                    <a:lstStyle/>
                    <a:p>
                      <a:pPr algn="ctr" fontAlgn="b"/>
                      <a:r>
                        <a:rPr lang="en-US" sz="1400" u="none" strike="noStrike" dirty="0">
                          <a:effectLst/>
                        </a:rPr>
                        <a:t>$6,502,564,560 </a:t>
                      </a:r>
                      <a:endParaRPr lang="en-US" sz="1400" b="0" i="0" u="none" strike="noStrike" dirty="0">
                        <a:solidFill>
                          <a:srgbClr val="000000"/>
                        </a:solidFill>
                        <a:effectLst/>
                        <a:latin typeface="Calibri"/>
                      </a:endParaRPr>
                    </a:p>
                  </a:txBody>
                  <a:tcPr marL="9525" marR="9525" marT="9524" marB="0" anchor="b"/>
                </a:tc>
              </a:tr>
              <a:tr h="302569">
                <a:tc>
                  <a:txBody>
                    <a:bodyPr/>
                    <a:lstStyle/>
                    <a:p>
                      <a:pPr algn="l" fontAlgn="b"/>
                      <a:r>
                        <a:rPr lang="en-US" sz="1400" u="none" strike="noStrike">
                          <a:effectLst/>
                        </a:rPr>
                        <a:t>DEPARTMENT OF AGRICULTION</a:t>
                      </a:r>
                      <a:endParaRPr lang="en-US" sz="1400" b="0" i="0" u="none" strike="noStrike">
                        <a:solidFill>
                          <a:srgbClr val="000000"/>
                        </a:solidFill>
                        <a:effectLst/>
                        <a:latin typeface="Calibri"/>
                      </a:endParaRPr>
                    </a:p>
                  </a:txBody>
                  <a:tcPr marL="9525" marR="9525" marT="9524" marB="0" anchor="b"/>
                </a:tc>
                <a:tc>
                  <a:txBody>
                    <a:bodyPr/>
                    <a:lstStyle/>
                    <a:p>
                      <a:pPr algn="ctr" fontAlgn="b"/>
                      <a:r>
                        <a:rPr lang="en-US" sz="1400" u="none" strike="noStrike">
                          <a:effectLst/>
                        </a:rPr>
                        <a:t>69,154</a:t>
                      </a:r>
                      <a:endParaRPr lang="en-US" sz="1400" b="0" i="0" u="none" strike="noStrike">
                        <a:solidFill>
                          <a:srgbClr val="000000"/>
                        </a:solidFill>
                        <a:effectLst/>
                        <a:latin typeface="Calibri"/>
                      </a:endParaRPr>
                    </a:p>
                  </a:txBody>
                  <a:tcPr marL="9525" marR="9525" marT="9524" marB="0" anchor="b"/>
                </a:tc>
                <a:tc>
                  <a:txBody>
                    <a:bodyPr/>
                    <a:lstStyle/>
                    <a:p>
                      <a:pPr algn="ctr" fontAlgn="b"/>
                      <a:r>
                        <a:rPr lang="en-US" sz="1400" u="none" strike="noStrike" dirty="0">
                          <a:effectLst/>
                        </a:rPr>
                        <a:t>$5,171,866,527 </a:t>
                      </a:r>
                      <a:endParaRPr lang="en-US" sz="1400" b="0" i="0" u="none" strike="noStrike" dirty="0">
                        <a:solidFill>
                          <a:srgbClr val="000000"/>
                        </a:solidFill>
                        <a:effectLst/>
                        <a:latin typeface="Calibri"/>
                      </a:endParaRPr>
                    </a:p>
                  </a:txBody>
                  <a:tcPr marL="9525" marR="9525" marT="9524" marB="0" anchor="b"/>
                </a:tc>
              </a:tr>
              <a:tr h="315176">
                <a:tc>
                  <a:txBody>
                    <a:bodyPr/>
                    <a:lstStyle/>
                    <a:p>
                      <a:pPr algn="l" fontAlgn="b"/>
                      <a:r>
                        <a:rPr lang="en-US" sz="1400" u="none" strike="noStrike">
                          <a:effectLst/>
                        </a:rPr>
                        <a:t>GENERAL SERVICES ADMINISTRATION</a:t>
                      </a:r>
                      <a:endParaRPr lang="en-US" sz="1400" b="0" i="0" u="none" strike="noStrike">
                        <a:solidFill>
                          <a:srgbClr val="000000"/>
                        </a:solidFill>
                        <a:effectLst/>
                        <a:latin typeface="Calibri"/>
                      </a:endParaRPr>
                    </a:p>
                  </a:txBody>
                  <a:tcPr marL="9525" marR="9525" marT="9524" marB="0" anchor="b"/>
                </a:tc>
                <a:tc>
                  <a:txBody>
                    <a:bodyPr/>
                    <a:lstStyle/>
                    <a:p>
                      <a:pPr algn="ctr" fontAlgn="b"/>
                      <a:r>
                        <a:rPr lang="en-US" sz="1400" u="none" strike="noStrike">
                          <a:effectLst/>
                        </a:rPr>
                        <a:t>129,613</a:t>
                      </a:r>
                      <a:endParaRPr lang="en-US" sz="1400" b="0" i="0" u="none" strike="noStrike">
                        <a:solidFill>
                          <a:srgbClr val="000000"/>
                        </a:solidFill>
                        <a:effectLst/>
                        <a:latin typeface="Calibri"/>
                      </a:endParaRPr>
                    </a:p>
                  </a:txBody>
                  <a:tcPr marL="9525" marR="9525" marT="9524" marB="0" anchor="b"/>
                </a:tc>
                <a:tc>
                  <a:txBody>
                    <a:bodyPr/>
                    <a:lstStyle/>
                    <a:p>
                      <a:pPr algn="ctr" fontAlgn="b"/>
                      <a:r>
                        <a:rPr lang="en-US" sz="1400" u="none" strike="noStrike" dirty="0">
                          <a:effectLst/>
                        </a:rPr>
                        <a:t>$3,508,738,365 </a:t>
                      </a:r>
                      <a:endParaRPr lang="en-US" sz="1400" b="0" i="0" u="none" strike="noStrike" dirty="0">
                        <a:solidFill>
                          <a:srgbClr val="000000"/>
                        </a:solidFill>
                        <a:effectLst/>
                        <a:latin typeface="Calibri"/>
                      </a:endParaRPr>
                    </a:p>
                  </a:txBody>
                  <a:tcPr marL="9525" marR="9525" marT="9524" marB="0" anchor="b"/>
                </a:tc>
              </a:tr>
              <a:tr h="264747">
                <a:tc>
                  <a:txBody>
                    <a:bodyPr/>
                    <a:lstStyle/>
                    <a:p>
                      <a:pPr algn="l" fontAlgn="b"/>
                      <a:r>
                        <a:rPr lang="en-US" sz="1400" u="none" strike="noStrike">
                          <a:effectLst/>
                        </a:rPr>
                        <a:t>DEPARTMENT OF COMMERCE</a:t>
                      </a:r>
                      <a:endParaRPr lang="en-US" sz="1400" b="0" i="0" u="none" strike="noStrike">
                        <a:solidFill>
                          <a:srgbClr val="000000"/>
                        </a:solidFill>
                        <a:effectLst/>
                        <a:latin typeface="Calibri"/>
                      </a:endParaRPr>
                    </a:p>
                  </a:txBody>
                  <a:tcPr marL="9525" marR="9525" marT="9524" marB="0" anchor="b"/>
                </a:tc>
                <a:tc>
                  <a:txBody>
                    <a:bodyPr/>
                    <a:lstStyle/>
                    <a:p>
                      <a:pPr algn="ctr" fontAlgn="b"/>
                      <a:r>
                        <a:rPr lang="en-US" sz="1400" u="none" strike="noStrike">
                          <a:effectLst/>
                        </a:rPr>
                        <a:t>28,916</a:t>
                      </a:r>
                      <a:endParaRPr lang="en-US" sz="1400" b="0" i="0" u="none" strike="noStrike">
                        <a:solidFill>
                          <a:srgbClr val="000000"/>
                        </a:solidFill>
                        <a:effectLst/>
                        <a:latin typeface="Calibri"/>
                      </a:endParaRPr>
                    </a:p>
                  </a:txBody>
                  <a:tcPr marL="9525" marR="9525" marT="9524" marB="0" anchor="b"/>
                </a:tc>
                <a:tc>
                  <a:txBody>
                    <a:bodyPr/>
                    <a:lstStyle/>
                    <a:p>
                      <a:pPr algn="ctr" fontAlgn="b"/>
                      <a:r>
                        <a:rPr lang="en-US" sz="1400" u="none" strike="noStrike" dirty="0">
                          <a:effectLst/>
                        </a:rPr>
                        <a:t>$3,337,030,628 </a:t>
                      </a:r>
                      <a:endParaRPr lang="en-US" sz="1400" b="0" i="0" u="none" strike="noStrike" dirty="0">
                        <a:solidFill>
                          <a:srgbClr val="000000"/>
                        </a:solidFill>
                        <a:effectLst/>
                        <a:latin typeface="Calibri"/>
                      </a:endParaRPr>
                    </a:p>
                  </a:txBody>
                  <a:tcPr marL="9525" marR="9525" marT="9524" marB="0" anchor="b"/>
                </a:tc>
              </a:tr>
            </a:tbl>
          </a:graphicData>
        </a:graphic>
      </p:graphicFrame>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bwMode="auto">
          <a:xfrm>
            <a:off x="1219200" y="22860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mtClean="0"/>
              <a:t>Government Contracting</a:t>
            </a:r>
            <a:br>
              <a:rPr lang="en-US" altLang="en-US" smtClean="0"/>
            </a:br>
            <a:r>
              <a:rPr lang="en-US" altLang="en-US" smtClean="0"/>
              <a:t>Is it Right for You?</a:t>
            </a:r>
          </a:p>
        </p:txBody>
      </p:sp>
      <p:graphicFrame>
        <p:nvGraphicFramePr>
          <p:cNvPr id="3" name="Diagram 2"/>
          <p:cNvGraphicFramePr/>
          <p:nvPr/>
        </p:nvGraphicFramePr>
        <p:xfrm>
          <a:off x="762000" y="1905000"/>
          <a:ext cx="8001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bwMode="auto">
          <a:xfrm>
            <a:off x="2047875" y="381000"/>
            <a:ext cx="6781800" cy="6619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2800" smtClean="0">
                <a:solidFill>
                  <a:schemeClr val="tx1"/>
                </a:solidFill>
                <a:cs typeface="Times New Roman" pitchFamily="18" charset="0"/>
              </a:rPr>
              <a:t>SBA Certifications</a:t>
            </a:r>
          </a:p>
        </p:txBody>
      </p:sp>
      <p:sp>
        <p:nvSpPr>
          <p:cNvPr id="191491" name="Rectangle 3"/>
          <p:cNvSpPr>
            <a:spLocks noGrp="1" noChangeArrowheads="1"/>
          </p:cNvSpPr>
          <p:nvPr>
            <p:ph sz="quarter" idx="1"/>
          </p:nvPr>
        </p:nvSpPr>
        <p:spPr>
          <a:xfrm>
            <a:off x="228600" y="1190625"/>
            <a:ext cx="8686800" cy="5181600"/>
          </a:xfrm>
        </p:spPr>
        <p:txBody>
          <a:bodyPr>
            <a:normAutofit fontScale="77500" lnSpcReduction="20000"/>
          </a:bodyPr>
          <a:lstStyle/>
          <a:p>
            <a:pPr eaLnBrk="1" fontAlgn="auto" hangingPunct="1">
              <a:lnSpc>
                <a:spcPct val="120000"/>
              </a:lnSpc>
              <a:spcBef>
                <a:spcPts val="580"/>
              </a:spcBef>
              <a:spcAft>
                <a:spcPts val="0"/>
              </a:spcAft>
              <a:defRPr/>
            </a:pPr>
            <a:r>
              <a:rPr lang="en-US" b="1" dirty="0" smtClean="0"/>
              <a:t>8(a) Business Development Program </a:t>
            </a:r>
            <a:endParaRPr lang="en-US" sz="2000" b="1" dirty="0"/>
          </a:p>
          <a:p>
            <a:pPr lvl="1" eaLnBrk="1" fontAlgn="auto" hangingPunct="1">
              <a:lnSpc>
                <a:spcPct val="120000"/>
              </a:lnSpc>
              <a:spcBef>
                <a:spcPts val="580"/>
              </a:spcBef>
              <a:spcAft>
                <a:spcPts val="0"/>
              </a:spcAft>
              <a:defRPr/>
            </a:pPr>
            <a:r>
              <a:rPr lang="en-US" sz="1800" b="1" dirty="0" smtClean="0"/>
              <a:t>Application Process</a:t>
            </a:r>
          </a:p>
          <a:p>
            <a:pPr eaLnBrk="1" fontAlgn="auto" hangingPunct="1">
              <a:lnSpc>
                <a:spcPct val="120000"/>
              </a:lnSpc>
              <a:spcBef>
                <a:spcPts val="580"/>
              </a:spcBef>
              <a:spcAft>
                <a:spcPts val="0"/>
              </a:spcAft>
              <a:defRPr/>
            </a:pPr>
            <a:r>
              <a:rPr lang="en-US" b="1" dirty="0" smtClean="0"/>
              <a:t>Historically Underutilized Business Zone (</a:t>
            </a:r>
            <a:r>
              <a:rPr lang="en-US" b="1" dirty="0" err="1" smtClean="0"/>
              <a:t>HUBZone</a:t>
            </a:r>
            <a:r>
              <a:rPr lang="en-US" b="1" dirty="0" smtClean="0"/>
              <a:t>) </a:t>
            </a:r>
          </a:p>
          <a:p>
            <a:pPr lvl="1" eaLnBrk="1" fontAlgn="auto" hangingPunct="1">
              <a:lnSpc>
                <a:spcPct val="120000"/>
              </a:lnSpc>
              <a:spcBef>
                <a:spcPts val="580"/>
              </a:spcBef>
              <a:spcAft>
                <a:spcPts val="0"/>
              </a:spcAft>
              <a:defRPr/>
            </a:pPr>
            <a:r>
              <a:rPr lang="en-US" sz="1800" b="1" dirty="0" smtClean="0"/>
              <a:t>Application Process</a:t>
            </a:r>
          </a:p>
          <a:p>
            <a:pPr eaLnBrk="1" fontAlgn="auto" hangingPunct="1">
              <a:lnSpc>
                <a:spcPct val="120000"/>
              </a:lnSpc>
              <a:spcBef>
                <a:spcPts val="580"/>
              </a:spcBef>
              <a:spcAft>
                <a:spcPts val="0"/>
              </a:spcAft>
              <a:defRPr/>
            </a:pPr>
            <a:r>
              <a:rPr lang="en-US" b="1" dirty="0"/>
              <a:t>Service Disabled Veteran Owned Small Business (SDVOSB)</a:t>
            </a:r>
          </a:p>
          <a:p>
            <a:pPr lvl="1" eaLnBrk="1" fontAlgn="auto" hangingPunct="1">
              <a:lnSpc>
                <a:spcPct val="120000"/>
              </a:lnSpc>
              <a:spcBef>
                <a:spcPts val="580"/>
              </a:spcBef>
              <a:spcAft>
                <a:spcPts val="0"/>
              </a:spcAft>
              <a:defRPr/>
            </a:pPr>
            <a:r>
              <a:rPr lang="en-US" sz="2200" b="1" dirty="0"/>
              <a:t>Self-Certification in SAM </a:t>
            </a:r>
          </a:p>
          <a:p>
            <a:pPr eaLnBrk="1" fontAlgn="auto" hangingPunct="1">
              <a:lnSpc>
                <a:spcPct val="120000"/>
              </a:lnSpc>
              <a:spcBef>
                <a:spcPts val="580"/>
              </a:spcBef>
              <a:spcAft>
                <a:spcPts val="0"/>
              </a:spcAft>
              <a:defRPr/>
            </a:pPr>
            <a:r>
              <a:rPr lang="en-US" b="1" dirty="0" smtClean="0"/>
              <a:t>Women Owned Small Business (WOSB) Certification</a:t>
            </a:r>
          </a:p>
          <a:p>
            <a:pPr lvl="1" eaLnBrk="1" fontAlgn="auto" hangingPunct="1">
              <a:lnSpc>
                <a:spcPct val="120000"/>
              </a:lnSpc>
              <a:spcBef>
                <a:spcPts val="580"/>
              </a:spcBef>
              <a:spcAft>
                <a:spcPts val="0"/>
              </a:spcAft>
              <a:defRPr/>
            </a:pPr>
            <a:r>
              <a:rPr lang="en-US" sz="2200" b="1" dirty="0" smtClean="0"/>
              <a:t>Self-Certification in SAM </a:t>
            </a:r>
          </a:p>
          <a:p>
            <a:pPr eaLnBrk="1" fontAlgn="auto" hangingPunct="1">
              <a:lnSpc>
                <a:spcPct val="120000"/>
              </a:lnSpc>
              <a:spcBef>
                <a:spcPts val="580"/>
              </a:spcBef>
              <a:spcAft>
                <a:spcPts val="0"/>
              </a:spcAft>
              <a:defRPr/>
            </a:pPr>
            <a:r>
              <a:rPr lang="en-US" b="1" dirty="0" smtClean="0"/>
              <a:t>Economically Disadvantaged Woman Owned Small Business (EDWOSB)</a:t>
            </a:r>
            <a:r>
              <a:rPr lang="en-US" b="1" dirty="0"/>
              <a:t> </a:t>
            </a:r>
          </a:p>
          <a:p>
            <a:pPr lvl="1" eaLnBrk="1" fontAlgn="auto" hangingPunct="1">
              <a:lnSpc>
                <a:spcPct val="120000"/>
              </a:lnSpc>
              <a:spcBef>
                <a:spcPts val="580"/>
              </a:spcBef>
              <a:spcAft>
                <a:spcPts val="0"/>
              </a:spcAft>
              <a:defRPr/>
            </a:pPr>
            <a:r>
              <a:rPr lang="en-US" sz="2200" b="1" dirty="0" smtClean="0"/>
              <a:t>Self-Certification </a:t>
            </a:r>
            <a:r>
              <a:rPr lang="en-US" sz="2200" b="1" dirty="0"/>
              <a:t>in SAM </a:t>
            </a:r>
            <a:endParaRPr lang="en-US" sz="2200" b="1" dirty="0" smtClean="0"/>
          </a:p>
          <a:p>
            <a:pPr eaLnBrk="1" fontAlgn="auto" hangingPunct="1">
              <a:lnSpc>
                <a:spcPct val="120000"/>
              </a:lnSpc>
              <a:spcBef>
                <a:spcPts val="580"/>
              </a:spcBef>
              <a:spcAft>
                <a:spcPts val="0"/>
              </a:spcAft>
              <a:defRPr/>
            </a:pPr>
            <a:endParaRPr lang="en-US" sz="3400" b="1" dirty="0" smtClean="0"/>
          </a:p>
          <a:p>
            <a:pPr marL="548640" lvl="1" eaLnBrk="1" fontAlgn="auto" hangingPunct="1">
              <a:lnSpc>
                <a:spcPct val="80000"/>
              </a:lnSpc>
              <a:spcBef>
                <a:spcPts val="370"/>
              </a:spcBef>
              <a:spcAft>
                <a:spcPts val="0"/>
              </a:spcAft>
              <a:buFont typeface="Wingdings 2"/>
              <a:buChar char=""/>
              <a:defRPr/>
            </a:pPr>
            <a:endParaRPr lang="en-US" sz="2600" dirty="0"/>
          </a:p>
          <a:p>
            <a:pPr marL="274320" indent="-274320" eaLnBrk="1" fontAlgn="auto" hangingPunct="1">
              <a:lnSpc>
                <a:spcPct val="80000"/>
              </a:lnSpc>
              <a:spcBef>
                <a:spcPts val="580"/>
              </a:spcBef>
              <a:spcAft>
                <a:spcPts val="0"/>
              </a:spcAft>
              <a:buFont typeface="Wingdings 2"/>
              <a:buChar char=""/>
              <a:defRPr/>
            </a:pPr>
            <a:endParaRPr lang="en-US" dirty="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2"/>
          <p:cNvSpPr>
            <a:spLocks noChangeArrowheads="1"/>
          </p:cNvSpPr>
          <p:nvPr/>
        </p:nvSpPr>
        <p:spPr bwMode="auto">
          <a:xfrm>
            <a:off x="1447800" y="457200"/>
            <a:ext cx="7618413" cy="1600200"/>
          </a:xfrm>
          <a:prstGeom prst="rect">
            <a:avLst/>
          </a:prstGeom>
          <a:noFill/>
          <a:ln w="9525">
            <a:noFill/>
            <a:miter lim="800000"/>
            <a:headEnd/>
            <a:tailEnd/>
          </a:ln>
          <a:effectLst/>
        </p:spPr>
        <p:txBody>
          <a:bodyPr lIns="92075" tIns="46038" rIns="92075" bIns="46038" anchor="ctr"/>
          <a:lstStyle/>
          <a:p>
            <a:pPr eaLnBrk="0" hangingPunct="0">
              <a:defRPr/>
            </a:pPr>
            <a:endParaRPr lang="en-US" sz="3600" b="1" dirty="0">
              <a:solidFill>
                <a:schemeClr val="tx2"/>
              </a:solidFill>
              <a:effectLst>
                <a:outerShdw blurRad="38100" dist="38100" dir="2700000" algn="tl">
                  <a:srgbClr val="C0C0C0"/>
                </a:outerShdw>
              </a:effectLst>
              <a:latin typeface="Albertus Extra Bold" pitchFamily="34" charset="0"/>
            </a:endParaRPr>
          </a:p>
        </p:txBody>
      </p:sp>
      <p:sp>
        <p:nvSpPr>
          <p:cNvPr id="295939" name="Rectangle 3"/>
          <p:cNvSpPr>
            <a:spLocks noChangeArrowheads="1"/>
          </p:cNvSpPr>
          <p:nvPr/>
        </p:nvSpPr>
        <p:spPr bwMode="auto">
          <a:xfrm>
            <a:off x="1219200" y="2254250"/>
            <a:ext cx="7237413" cy="1098550"/>
          </a:xfrm>
          <a:prstGeom prst="rect">
            <a:avLst/>
          </a:prstGeom>
          <a:noFill/>
          <a:ln w="12700">
            <a:noFill/>
            <a:miter lim="800000"/>
            <a:headEnd type="none" w="sm" len="sm"/>
            <a:tailEnd type="none" w="sm" len="sm"/>
          </a:ln>
          <a:effectLst/>
        </p:spPr>
        <p:txBody>
          <a:bodyPr wrap="none">
            <a:spAutoFit/>
          </a:bodyPr>
          <a:lstStyle/>
          <a:p>
            <a:pPr eaLnBrk="0" hangingPunct="0">
              <a:spcBef>
                <a:spcPct val="45000"/>
              </a:spcBef>
              <a:defRPr/>
            </a:pPr>
            <a:r>
              <a:rPr lang="en-US" sz="6600" b="1" dirty="0">
                <a:effectLst>
                  <a:outerShdw blurRad="38100" dist="38100" dir="2700000" algn="tl">
                    <a:srgbClr val="C0C0C0"/>
                  </a:outerShdw>
                </a:effectLst>
                <a:latin typeface="Times New Roman" pitchFamily="18" charset="0"/>
              </a:rPr>
              <a:t>HUBZone Program</a:t>
            </a:r>
            <a:endParaRPr lang="en-US" sz="6600" b="1" dirty="0">
              <a:effectLst>
                <a:outerShdw blurRad="38100" dist="38100" dir="2700000" algn="tl">
                  <a:srgbClr val="C0C0C0"/>
                </a:outerShdw>
              </a:effectLst>
              <a:latin typeface="Albertus Extra Bold" pitchFamily="34" charset="0"/>
            </a:endParaRPr>
          </a:p>
        </p:txBody>
      </p:sp>
      <p:pic>
        <p:nvPicPr>
          <p:cNvPr id="297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4495800"/>
            <a:ext cx="51054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2"/>
          <p:cNvSpPr>
            <a:spLocks noChangeArrowheads="1"/>
          </p:cNvSpPr>
          <p:nvPr/>
        </p:nvSpPr>
        <p:spPr bwMode="auto">
          <a:xfrm>
            <a:off x="1447800" y="457200"/>
            <a:ext cx="7618413" cy="1600200"/>
          </a:xfrm>
          <a:prstGeom prst="rect">
            <a:avLst/>
          </a:prstGeom>
          <a:noFill/>
          <a:ln w="9525">
            <a:noFill/>
            <a:miter lim="800000"/>
            <a:headEnd/>
            <a:tailEnd/>
          </a:ln>
          <a:effectLst/>
        </p:spPr>
        <p:txBody>
          <a:bodyPr lIns="92075" tIns="46038" rIns="92075" bIns="46038" anchor="ctr"/>
          <a:lstStyle/>
          <a:p>
            <a:pPr eaLnBrk="0" hangingPunct="0">
              <a:defRPr/>
            </a:pPr>
            <a:endParaRPr lang="en-US" sz="3600" b="1" dirty="0">
              <a:solidFill>
                <a:schemeClr val="tx2"/>
              </a:solidFill>
              <a:effectLst>
                <a:outerShdw blurRad="38100" dist="38100" dir="2700000" algn="tl">
                  <a:srgbClr val="C0C0C0"/>
                </a:outerShdw>
              </a:effectLst>
              <a:latin typeface="Albertus Extra Bold" pitchFamily="34" charset="0"/>
            </a:endParaRPr>
          </a:p>
        </p:txBody>
      </p:sp>
      <p:sp>
        <p:nvSpPr>
          <p:cNvPr id="30723" name="Rectangle 3"/>
          <p:cNvSpPr>
            <a:spLocks noChangeArrowheads="1"/>
          </p:cNvSpPr>
          <p:nvPr/>
        </p:nvSpPr>
        <p:spPr bwMode="auto">
          <a:xfrm>
            <a:off x="76200" y="990600"/>
            <a:ext cx="89154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ct val="150000"/>
              </a:lnSpc>
              <a:spcBef>
                <a:spcPts val="1200"/>
              </a:spcBef>
            </a:pPr>
            <a:r>
              <a:rPr lang="en-US" altLang="en-US" sz="3600">
                <a:latin typeface="Times New Roman" pitchFamily="18" charset="0"/>
              </a:rPr>
              <a:t>Economic development program</a:t>
            </a:r>
            <a:r>
              <a:rPr lang="en-US" altLang="en-US" sz="3600">
                <a:solidFill>
                  <a:schemeClr val="tx2"/>
                </a:solidFill>
                <a:latin typeface="Times New Roman" pitchFamily="18" charset="0"/>
              </a:rPr>
              <a:t> </a:t>
            </a:r>
            <a:br>
              <a:rPr lang="en-US" altLang="en-US" sz="3600">
                <a:solidFill>
                  <a:schemeClr val="tx2"/>
                </a:solidFill>
                <a:latin typeface="Times New Roman" pitchFamily="18" charset="0"/>
              </a:rPr>
            </a:br>
            <a:r>
              <a:rPr lang="en-US" altLang="en-US" sz="3600">
                <a:solidFill>
                  <a:schemeClr val="tx2"/>
                </a:solidFill>
                <a:latin typeface="Times New Roman" pitchFamily="18" charset="0"/>
              </a:rPr>
              <a:t>to promote business and job opportunities in high unemployment and low income areas by increasing federal contracting</a:t>
            </a:r>
            <a:r>
              <a:rPr lang="en-US" altLang="en-US" sz="3600" b="1">
                <a:solidFill>
                  <a:schemeClr val="tx2"/>
                </a:solidFill>
                <a:latin typeface="Times New Roman" pitchFamily="18" charset="0"/>
              </a:rPr>
              <a:t> </a:t>
            </a:r>
            <a:r>
              <a:rPr lang="en-US" altLang="en-US" sz="3600">
                <a:solidFill>
                  <a:schemeClr val="tx2"/>
                </a:solidFill>
                <a:latin typeface="Times New Roman" pitchFamily="18" charset="0"/>
              </a:rPr>
              <a:t>activity </a:t>
            </a:r>
            <a:br>
              <a:rPr lang="en-US" altLang="en-US" sz="3600">
                <a:solidFill>
                  <a:schemeClr val="tx2"/>
                </a:solidFill>
                <a:latin typeface="Times New Roman" pitchFamily="18" charset="0"/>
              </a:rPr>
            </a:br>
            <a:r>
              <a:rPr lang="en-US" altLang="en-US" sz="3600">
                <a:solidFill>
                  <a:schemeClr val="tx2"/>
                </a:solidFill>
                <a:latin typeface="Times New Roman" pitchFamily="18" charset="0"/>
              </a:rPr>
              <a:t>in those areas.</a:t>
            </a:r>
          </a:p>
        </p:txBody>
      </p:sp>
      <p:sp>
        <p:nvSpPr>
          <p:cNvPr id="30724" name="Text Box 5"/>
          <p:cNvSpPr txBox="1">
            <a:spLocks noChangeArrowheads="1"/>
          </p:cNvSpPr>
          <p:nvPr/>
        </p:nvSpPr>
        <p:spPr bwMode="auto">
          <a:xfrm>
            <a:off x="76200" y="373063"/>
            <a:ext cx="89154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altLang="en-US" sz="4000" b="1">
                <a:latin typeface="Times New Roman" pitchFamily="18" charset="0"/>
              </a:rPr>
              <a:t> </a:t>
            </a:r>
            <a:r>
              <a:rPr lang="en-US" altLang="en-US" sz="4400" b="1">
                <a:latin typeface="Times New Roman" pitchFamily="18" charset="0"/>
              </a:rPr>
              <a:t>HUBZone Program</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ChangeArrowheads="1"/>
          </p:cNvSpPr>
          <p:nvPr/>
        </p:nvSpPr>
        <p:spPr bwMode="auto">
          <a:xfrm>
            <a:off x="8077200" y="0"/>
            <a:ext cx="838200" cy="228600"/>
          </a:xfrm>
          <a:prstGeom prst="rect">
            <a:avLst/>
          </a:prstGeom>
          <a:noFill/>
          <a:ln w="9525">
            <a:noFill/>
            <a:miter lim="800000"/>
            <a:headEnd/>
            <a:tailEnd/>
          </a:ln>
          <a:effectLst/>
        </p:spPr>
        <p:txBody>
          <a:bodyPr/>
          <a:lstStyle/>
          <a:p>
            <a:pPr eaLnBrk="0" hangingPunct="0">
              <a:defRPr/>
            </a:pPr>
            <a:fld id="{1827A396-9F0A-44F1-ADFA-7638AE6D7933}" type="datetimeFigureOut">
              <a:rPr lang="en-US" altLang="en-US" sz="1200">
                <a:effectLst>
                  <a:outerShdw blurRad="38100" dist="38100" dir="2700000" algn="tl">
                    <a:srgbClr val="000000">
                      <a:alpha val="43137"/>
                    </a:srgbClr>
                  </a:outerShdw>
                </a:effectLst>
                <a:latin typeface="Sylfaen" pitchFamily="18" charset="0"/>
                <a:cs typeface="Arial" charset="0"/>
              </a:rPr>
              <a:pPr eaLnBrk="0" hangingPunct="0">
                <a:defRPr/>
              </a:pPr>
              <a:t>5/4/2015</a:t>
            </a:fld>
            <a:endParaRPr lang="en-US" altLang="en-US" sz="1200" dirty="0">
              <a:effectLst>
                <a:outerShdw blurRad="38100" dist="38100" dir="2700000" algn="tl">
                  <a:srgbClr val="000000">
                    <a:alpha val="43137"/>
                  </a:srgbClr>
                </a:outerShdw>
              </a:effectLst>
              <a:latin typeface="Sylfaen" pitchFamily="18" charset="0"/>
              <a:cs typeface="Arial" charset="0"/>
            </a:endParaRPr>
          </a:p>
        </p:txBody>
      </p:sp>
      <p:sp>
        <p:nvSpPr>
          <p:cNvPr id="74759" name="Rectangle 7"/>
          <p:cNvSpPr>
            <a:spLocks noChangeArrowheads="1"/>
          </p:cNvSpPr>
          <p:nvPr/>
        </p:nvSpPr>
        <p:spPr bwMode="auto">
          <a:xfrm>
            <a:off x="304800" y="1524000"/>
            <a:ext cx="5257800" cy="762000"/>
          </a:xfrm>
          <a:prstGeom prst="rect">
            <a:avLst/>
          </a:prstGeom>
          <a:noFill/>
          <a:ln w="9525">
            <a:noFill/>
            <a:miter lim="800000"/>
            <a:headEnd/>
            <a:tailEnd/>
          </a:ln>
          <a:effectLst/>
        </p:spPr>
        <p:txBody>
          <a:bodyPr anchor="ctr"/>
          <a:lstStyle/>
          <a:p>
            <a:pPr>
              <a:defRPr/>
            </a:pPr>
            <a:r>
              <a:rPr lang="en-US" b="1" dirty="0">
                <a:solidFill>
                  <a:schemeClr val="tx1">
                    <a:lumMod val="75000"/>
                    <a:lumOff val="25000"/>
                  </a:schemeClr>
                </a:solidFill>
                <a:effectLst>
                  <a:outerShdw blurRad="38100" dist="38100" dir="2700000" algn="tl">
                    <a:srgbClr val="000000">
                      <a:alpha val="43137"/>
                    </a:srgbClr>
                  </a:outerShdw>
                </a:effectLst>
                <a:latin typeface="Sylfaen" pitchFamily="18" charset="0"/>
                <a:cs typeface="Arial" charset="0"/>
              </a:rPr>
              <a:t>Strategically located in the</a:t>
            </a:r>
            <a:r>
              <a:rPr lang="en-US" b="1" dirty="0">
                <a:effectLst>
                  <a:outerShdw blurRad="38100" dist="38100" dir="2700000" algn="tl">
                    <a:srgbClr val="000000">
                      <a:alpha val="43137"/>
                    </a:srgbClr>
                  </a:outerShdw>
                </a:effectLst>
                <a:latin typeface="Sylfaen" pitchFamily="18" charset="0"/>
                <a:cs typeface="Arial" charset="0"/>
              </a:rPr>
              <a:t/>
            </a:r>
            <a:br>
              <a:rPr lang="en-US" b="1" dirty="0">
                <a:effectLst>
                  <a:outerShdw blurRad="38100" dist="38100" dir="2700000" algn="tl">
                    <a:srgbClr val="000000">
                      <a:alpha val="43137"/>
                    </a:srgbClr>
                  </a:outerShdw>
                </a:effectLst>
                <a:latin typeface="Sylfaen" pitchFamily="18" charset="0"/>
                <a:cs typeface="Arial" charset="0"/>
              </a:rPr>
            </a:br>
            <a:r>
              <a:rPr lang="en-US" b="1" dirty="0">
                <a:solidFill>
                  <a:schemeClr val="tx1">
                    <a:lumMod val="75000"/>
                    <a:lumOff val="25000"/>
                  </a:schemeClr>
                </a:solidFill>
                <a:latin typeface="Sylfaen" pitchFamily="18" charset="0"/>
                <a:cs typeface="Arial" charset="0"/>
              </a:rPr>
              <a:t>Spokane Regional Business Center (SRBC)</a:t>
            </a:r>
            <a:r>
              <a:rPr lang="en-US" b="1" i="1" dirty="0">
                <a:solidFill>
                  <a:srgbClr val="C00000"/>
                </a:solidFill>
                <a:effectLst>
                  <a:outerShdw blurRad="38100" dist="38100" dir="2700000" algn="tl">
                    <a:srgbClr val="000000">
                      <a:alpha val="43137"/>
                    </a:srgbClr>
                  </a:outerShdw>
                </a:effectLst>
                <a:latin typeface="Sylfaen" pitchFamily="18" charset="0"/>
                <a:cs typeface="Arial" charset="0"/>
              </a:rPr>
              <a:t>*</a:t>
            </a:r>
            <a:endParaRPr lang="en-US" altLang="en-US" b="1" dirty="0">
              <a:solidFill>
                <a:schemeClr val="tx1">
                  <a:lumMod val="75000"/>
                  <a:lumOff val="25000"/>
                </a:schemeClr>
              </a:solidFill>
              <a:latin typeface="Sylfaen" pitchFamily="18" charset="0"/>
              <a:cs typeface="Arial" charset="0"/>
            </a:endParaRPr>
          </a:p>
        </p:txBody>
      </p:sp>
      <p:sp>
        <p:nvSpPr>
          <p:cNvPr id="74764" name="Text Box 12"/>
          <p:cNvSpPr txBox="1">
            <a:spLocks noChangeArrowheads="1"/>
          </p:cNvSpPr>
          <p:nvPr/>
        </p:nvSpPr>
        <p:spPr bwMode="auto">
          <a:xfrm>
            <a:off x="304800" y="939800"/>
            <a:ext cx="6019800" cy="584200"/>
          </a:xfrm>
          <a:prstGeom prst="rect">
            <a:avLst/>
          </a:prstGeom>
          <a:noFill/>
          <a:ln w="9525">
            <a:noFill/>
            <a:miter lim="800000"/>
            <a:headEnd/>
            <a:tailEnd/>
          </a:ln>
          <a:effectLst/>
        </p:spPr>
        <p:txBody>
          <a:bodyPr>
            <a:spAutoFit/>
          </a:bodyPr>
          <a:lstStyle/>
          <a:p>
            <a:pPr eaLnBrk="0" hangingPunct="0">
              <a:spcBef>
                <a:spcPct val="30000"/>
              </a:spcBef>
              <a:defRPr/>
            </a:pPr>
            <a:r>
              <a:rPr lang="en-US" sz="3200" dirty="0">
                <a:solidFill>
                  <a:schemeClr val="tx1">
                    <a:lumMod val="75000"/>
                    <a:lumOff val="25000"/>
                  </a:schemeClr>
                </a:solidFill>
                <a:latin typeface="Tw Cen MT Condensed" pitchFamily="34" charset="0"/>
                <a:cs typeface="Arial" charset="0"/>
              </a:rPr>
              <a:t>Serving Eastern WA and North ID since 1963</a:t>
            </a:r>
            <a:endParaRPr lang="en-US" sz="3200" dirty="0">
              <a:effectLst>
                <a:outerShdw blurRad="38100" dist="38100" dir="2700000" algn="tl">
                  <a:srgbClr val="000000">
                    <a:alpha val="43137"/>
                  </a:srgbClr>
                </a:outerShdw>
              </a:effectLst>
              <a:latin typeface="Tw Cen MT Condensed" pitchFamily="34" charset="0"/>
              <a:cs typeface="Arial" charset="0"/>
            </a:endParaRPr>
          </a:p>
        </p:txBody>
      </p:sp>
      <p:grpSp>
        <p:nvGrpSpPr>
          <p:cNvPr id="4101" name="Group 19"/>
          <p:cNvGrpSpPr>
            <a:grpSpLocks/>
          </p:cNvGrpSpPr>
          <p:nvPr/>
        </p:nvGrpSpPr>
        <p:grpSpPr bwMode="auto">
          <a:xfrm>
            <a:off x="304800" y="2617788"/>
            <a:ext cx="10058400" cy="4025900"/>
            <a:chOff x="381000" y="2617113"/>
            <a:chExt cx="10058400" cy="4026932"/>
          </a:xfrm>
        </p:grpSpPr>
        <p:grpSp>
          <p:nvGrpSpPr>
            <p:cNvPr id="4103" name="Group 18"/>
            <p:cNvGrpSpPr>
              <a:grpSpLocks/>
            </p:cNvGrpSpPr>
            <p:nvPr/>
          </p:nvGrpSpPr>
          <p:grpSpPr bwMode="auto">
            <a:xfrm>
              <a:off x="533400" y="2617113"/>
              <a:ext cx="9906000" cy="3657600"/>
              <a:chOff x="1219200" y="2895600"/>
              <a:chExt cx="9906000" cy="3657600"/>
            </a:xfrm>
          </p:grpSpPr>
          <p:sp>
            <p:nvSpPr>
              <p:cNvPr id="12297" name="Rectangle 8"/>
              <p:cNvSpPr>
                <a:spLocks noChangeArrowheads="1"/>
              </p:cNvSpPr>
              <p:nvPr/>
            </p:nvSpPr>
            <p:spPr bwMode="auto">
              <a:xfrm>
                <a:off x="5181600" y="3734015"/>
                <a:ext cx="5943600" cy="1599022"/>
              </a:xfrm>
              <a:prstGeom prst="rect">
                <a:avLst/>
              </a:prstGeom>
              <a:noFill/>
              <a:ln w="9525">
                <a:noFill/>
                <a:miter lim="800000"/>
                <a:headEnd/>
                <a:tailEnd/>
              </a:ln>
            </p:spPr>
            <p:txBody>
              <a:bodyPr/>
              <a:lstStyle/>
              <a:p>
                <a:pPr marL="342900" indent="-342900" eaLnBrk="0" hangingPunct="0">
                  <a:buFont typeface="Wingdings" pitchFamily="2" charset="2"/>
                  <a:buNone/>
                  <a:defRPr/>
                </a:pPr>
                <a:r>
                  <a:rPr lang="en-US" sz="2400" b="1" dirty="0">
                    <a:solidFill>
                      <a:schemeClr val="tx1">
                        <a:lumMod val="75000"/>
                        <a:lumOff val="25000"/>
                      </a:schemeClr>
                    </a:solidFill>
                    <a:latin typeface="Tw Cen MT Condensed" pitchFamily="34" charset="0"/>
                    <a:cs typeface="Arial" charset="0"/>
                  </a:rPr>
                  <a:t>801 W. Riverside Ave, Suite 444</a:t>
                </a:r>
              </a:p>
              <a:p>
                <a:pPr marL="342900" indent="-342900" eaLnBrk="0" hangingPunct="0">
                  <a:buFont typeface="Wingdings" pitchFamily="2" charset="2"/>
                  <a:buNone/>
                  <a:defRPr/>
                </a:pPr>
                <a:r>
                  <a:rPr lang="en-US" sz="2400" b="1" dirty="0">
                    <a:solidFill>
                      <a:schemeClr val="tx1">
                        <a:lumMod val="75000"/>
                        <a:lumOff val="25000"/>
                      </a:schemeClr>
                    </a:solidFill>
                    <a:latin typeface="Tw Cen MT Condensed" pitchFamily="34" charset="0"/>
                    <a:cs typeface="Arial" charset="0"/>
                  </a:rPr>
                  <a:t>Spokane, WA 99201</a:t>
                </a:r>
              </a:p>
              <a:p>
                <a:pPr marL="342900" indent="-342900" eaLnBrk="0" hangingPunct="0">
                  <a:defRPr/>
                </a:pPr>
                <a:r>
                  <a:rPr lang="en-US" b="1" dirty="0">
                    <a:solidFill>
                      <a:srgbClr val="0096E1"/>
                    </a:solidFill>
                    <a:latin typeface="Sylfaen" pitchFamily="18" charset="0"/>
                    <a:cs typeface="Arial" charset="0"/>
                  </a:rPr>
                  <a:t>www.sba.gov/wa</a:t>
                </a:r>
              </a:p>
              <a:p>
                <a:pPr marL="342900" indent="-342900" eaLnBrk="0" hangingPunct="0">
                  <a:buFont typeface="Wingdings" pitchFamily="2" charset="2"/>
                  <a:buNone/>
                  <a:defRPr/>
                </a:pPr>
                <a:r>
                  <a:rPr lang="en-US" b="1" dirty="0">
                    <a:solidFill>
                      <a:srgbClr val="0096E1"/>
                    </a:solidFill>
                    <a:latin typeface="Sylfaen" pitchFamily="18" charset="0"/>
                    <a:cs typeface="Arial" charset="0"/>
                  </a:rPr>
                  <a:t>509-353-2800 </a:t>
                </a:r>
              </a:p>
            </p:txBody>
          </p:sp>
          <p:grpSp>
            <p:nvGrpSpPr>
              <p:cNvPr id="4106" name="Group 17"/>
              <p:cNvGrpSpPr>
                <a:grpSpLocks/>
              </p:cNvGrpSpPr>
              <p:nvPr/>
            </p:nvGrpSpPr>
            <p:grpSpPr bwMode="auto">
              <a:xfrm>
                <a:off x="1219200" y="2895600"/>
                <a:ext cx="3886201" cy="3657600"/>
                <a:chOff x="4953000" y="1066800"/>
                <a:chExt cx="3886201" cy="3657600"/>
              </a:xfrm>
            </p:grpSpPr>
            <p:pic>
              <p:nvPicPr>
                <p:cNvPr id="2" name="Picture 9" descr="srbc"/>
                <p:cNvPicPr>
                  <a:picLocks noChangeAspect="1" noChangeArrowheads="1"/>
                </p:cNvPicPr>
                <p:nvPr/>
              </p:nvPicPr>
              <p:blipFill>
                <a:blip r:embed="rId3"/>
                <a:srcRect b="8288"/>
                <a:stretch>
                  <a:fillRect/>
                </a:stretch>
              </p:blipFill>
              <p:spPr bwMode="auto">
                <a:xfrm>
                  <a:off x="4953000" y="2057654"/>
                  <a:ext cx="3886200" cy="2666095"/>
                </a:xfrm>
                <a:prstGeom prst="rect">
                  <a:avLst/>
                </a:prstGeom>
                <a:noFill/>
                <a:ln w="9525">
                  <a:solidFill>
                    <a:schemeClr val="tx1">
                      <a:lumMod val="75000"/>
                      <a:lumOff val="25000"/>
                    </a:schemeClr>
                  </a:solidFill>
                  <a:miter lim="800000"/>
                  <a:headEnd/>
                  <a:tailEnd/>
                </a:ln>
              </p:spPr>
            </p:pic>
            <p:pic>
              <p:nvPicPr>
                <p:cNvPr id="4108" name="Picture 13" descr="SRBCLogogif"/>
                <p:cNvPicPr>
                  <a:picLocks noChangeAspect="1" noChangeArrowheads="1"/>
                </p:cNvPicPr>
                <p:nvPr/>
              </p:nvPicPr>
              <p:blipFill>
                <a:blip r:embed="rId4">
                  <a:extLst>
                    <a:ext uri="{28A0092B-C50C-407E-A947-70E740481C1C}">
                      <a14:useLocalDpi xmlns:a14="http://schemas.microsoft.com/office/drawing/2010/main" val="0"/>
                    </a:ext>
                  </a:extLst>
                </a:blip>
                <a:srcRect t="7843"/>
                <a:stretch>
                  <a:fillRect/>
                </a:stretch>
              </p:blipFill>
              <p:spPr bwMode="auto">
                <a:xfrm>
                  <a:off x="4953000" y="1066800"/>
                  <a:ext cx="388620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4104" name="Text Box 15"/>
            <p:cNvSpPr txBox="1">
              <a:spLocks noChangeArrowheads="1"/>
            </p:cNvSpPr>
            <p:nvPr/>
          </p:nvSpPr>
          <p:spPr bwMode="auto">
            <a:xfrm>
              <a:off x="381000" y="6274713"/>
              <a:ext cx="3124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b="1" i="1">
                  <a:solidFill>
                    <a:srgbClr val="C00000"/>
                  </a:solidFill>
                  <a:latin typeface="Sylfaen" pitchFamily="18" charset="0"/>
                </a:rPr>
                <a:t>*Co-located with SCORE </a:t>
              </a:r>
            </a:p>
          </p:txBody>
        </p:sp>
      </p:grpSp>
      <p:sp>
        <p:nvSpPr>
          <p:cNvPr id="16" name="TextBox 15"/>
          <p:cNvSpPr txBox="1"/>
          <p:nvPr/>
        </p:nvSpPr>
        <p:spPr>
          <a:xfrm>
            <a:off x="304800" y="381000"/>
            <a:ext cx="6781800" cy="769938"/>
          </a:xfrm>
          <a:prstGeom prst="rect">
            <a:avLst/>
          </a:prstGeom>
          <a:noFill/>
        </p:spPr>
        <p:txBody>
          <a:bodyPr>
            <a:spAutoFit/>
          </a:bodyPr>
          <a:lstStyle/>
          <a:p>
            <a:pPr>
              <a:defRPr/>
            </a:pPr>
            <a:r>
              <a:rPr lang="en-US" sz="4400" b="1" dirty="0">
                <a:solidFill>
                  <a:schemeClr val="tx1">
                    <a:lumMod val="75000"/>
                    <a:lumOff val="25000"/>
                  </a:schemeClr>
                </a:solidFill>
                <a:effectLst>
                  <a:outerShdw blurRad="38100" dist="38100" dir="2700000" algn="tl">
                    <a:srgbClr val="000000">
                      <a:alpha val="43137"/>
                    </a:srgbClr>
                  </a:outerShdw>
                </a:effectLst>
                <a:latin typeface="Tw Cen MT Condensed" pitchFamily="34" charset="0"/>
                <a:cs typeface="Arial" charset="0"/>
              </a:rPr>
              <a:t>SBA - Spokane Branch Office</a:t>
            </a:r>
          </a:p>
        </p:txBody>
      </p:sp>
    </p:spTree>
  </p:cSld>
  <p:clrMapOvr>
    <a:masterClrMapping/>
  </p:clrMapOvr>
  <p:transition advClick="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2"/>
          <p:cNvSpPr>
            <a:spLocks noChangeArrowheads="1"/>
          </p:cNvSpPr>
          <p:nvPr/>
        </p:nvSpPr>
        <p:spPr bwMode="auto">
          <a:xfrm>
            <a:off x="1447800" y="457200"/>
            <a:ext cx="7618413" cy="1600200"/>
          </a:xfrm>
          <a:prstGeom prst="rect">
            <a:avLst/>
          </a:prstGeom>
          <a:noFill/>
          <a:ln w="9525">
            <a:noFill/>
            <a:miter lim="800000"/>
            <a:headEnd/>
            <a:tailEnd/>
          </a:ln>
          <a:effectLst/>
        </p:spPr>
        <p:txBody>
          <a:bodyPr lIns="92075" tIns="46038" rIns="92075" bIns="46038" anchor="ctr"/>
          <a:lstStyle/>
          <a:p>
            <a:pPr eaLnBrk="0" hangingPunct="0">
              <a:defRPr/>
            </a:pPr>
            <a:endParaRPr lang="en-US" sz="3600" b="1" dirty="0">
              <a:solidFill>
                <a:schemeClr val="tx2"/>
              </a:solidFill>
              <a:effectLst>
                <a:outerShdw blurRad="38100" dist="38100" dir="2700000" algn="tl">
                  <a:srgbClr val="C0C0C0"/>
                </a:outerShdw>
              </a:effectLst>
              <a:latin typeface="Albertus Extra Bold" pitchFamily="34" charset="0"/>
            </a:endParaRPr>
          </a:p>
        </p:txBody>
      </p:sp>
      <p:sp>
        <p:nvSpPr>
          <p:cNvPr id="31747" name="Rectangle 4"/>
          <p:cNvSpPr>
            <a:spLocks noChangeArrowheads="1"/>
          </p:cNvSpPr>
          <p:nvPr/>
        </p:nvSpPr>
        <p:spPr bwMode="auto">
          <a:xfrm>
            <a:off x="914400" y="381000"/>
            <a:ext cx="79248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altLang="en-US" sz="4400" b="1">
                <a:latin typeface="Times New Roman" pitchFamily="18" charset="0"/>
              </a:rPr>
              <a:t>HUBZones</a:t>
            </a:r>
            <a:r>
              <a:rPr lang="en-US" altLang="en-US" sz="4000" b="1">
                <a:latin typeface="Times New Roman" pitchFamily="18" charset="0"/>
              </a:rPr>
              <a:t> </a:t>
            </a:r>
          </a:p>
        </p:txBody>
      </p:sp>
      <p:sp>
        <p:nvSpPr>
          <p:cNvPr id="31748" name="Text Box 6"/>
          <p:cNvSpPr txBox="1">
            <a:spLocks noChangeArrowheads="1"/>
          </p:cNvSpPr>
          <p:nvPr/>
        </p:nvSpPr>
        <p:spPr bwMode="auto">
          <a:xfrm>
            <a:off x="0" y="1639888"/>
            <a:ext cx="9144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altLang="en-US" sz="3600" b="1" u="sng">
                <a:solidFill>
                  <a:schemeClr val="accent2"/>
                </a:solidFill>
                <a:latin typeface="Times New Roman" pitchFamily="18" charset="0"/>
              </a:rPr>
              <a:t>H</a:t>
            </a:r>
            <a:r>
              <a:rPr lang="en-US" altLang="en-US" sz="3600" b="1">
                <a:latin typeface="Times New Roman" pitchFamily="18" charset="0"/>
              </a:rPr>
              <a:t>istorically </a:t>
            </a:r>
            <a:r>
              <a:rPr lang="en-US" altLang="en-US" sz="3600" b="1" u="sng">
                <a:solidFill>
                  <a:schemeClr val="accent2"/>
                </a:solidFill>
                <a:latin typeface="Times New Roman" pitchFamily="18" charset="0"/>
              </a:rPr>
              <a:t>U</a:t>
            </a:r>
            <a:r>
              <a:rPr lang="en-US" altLang="en-US" sz="3600" b="1">
                <a:latin typeface="Times New Roman" pitchFamily="18" charset="0"/>
              </a:rPr>
              <a:t>nderutilized </a:t>
            </a:r>
            <a:r>
              <a:rPr lang="en-US" altLang="en-US" sz="3600" b="1" u="sng">
                <a:solidFill>
                  <a:schemeClr val="accent2"/>
                </a:solidFill>
                <a:latin typeface="Times New Roman" pitchFamily="18" charset="0"/>
              </a:rPr>
              <a:t>B</a:t>
            </a:r>
            <a:r>
              <a:rPr lang="en-US" altLang="en-US" sz="3600" b="1">
                <a:latin typeface="Times New Roman" pitchFamily="18" charset="0"/>
              </a:rPr>
              <a:t>usiness </a:t>
            </a:r>
            <a:r>
              <a:rPr lang="en-US" altLang="en-US" sz="3600" b="1" u="sng">
                <a:solidFill>
                  <a:schemeClr val="accent2"/>
                </a:solidFill>
                <a:latin typeface="Times New Roman" pitchFamily="18" charset="0"/>
              </a:rPr>
              <a:t>Zones</a:t>
            </a:r>
            <a:endParaRPr lang="en-US" altLang="en-US" sz="3600" b="1">
              <a:solidFill>
                <a:schemeClr val="accent2"/>
              </a:solidFill>
              <a:latin typeface="Times New Roman" pitchFamily="18" charset="0"/>
            </a:endParaRPr>
          </a:p>
        </p:txBody>
      </p:sp>
      <p:graphicFrame>
        <p:nvGraphicFramePr>
          <p:cNvPr id="2" name="Diagram 1"/>
          <p:cNvGraphicFramePr/>
          <p:nvPr/>
        </p:nvGraphicFramePr>
        <p:xfrm>
          <a:off x="1333500" y="2286000"/>
          <a:ext cx="6286500"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1066800" y="1524000"/>
            <a:ext cx="8077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eaLnBrk="0" hangingPunct="0">
              <a:tabLst>
                <a:tab pos="476250" algn="l"/>
              </a:tabLst>
              <a:defRPr>
                <a:solidFill>
                  <a:schemeClr val="tx1"/>
                </a:solidFill>
                <a:latin typeface="Arial" pitchFamily="34" charset="0"/>
                <a:cs typeface="Arial" pitchFamily="34" charset="0"/>
              </a:defRPr>
            </a:lvl1pPr>
            <a:lvl2pPr marL="742950" indent="-285750" eaLnBrk="0" hangingPunct="0">
              <a:tabLst>
                <a:tab pos="476250" algn="l"/>
              </a:tabLst>
              <a:defRPr>
                <a:solidFill>
                  <a:schemeClr val="tx1"/>
                </a:solidFill>
                <a:latin typeface="Arial" pitchFamily="34" charset="0"/>
                <a:cs typeface="Arial" pitchFamily="34" charset="0"/>
              </a:defRPr>
            </a:lvl2pPr>
            <a:lvl3pPr marL="1143000" indent="-228600" eaLnBrk="0" hangingPunct="0">
              <a:tabLst>
                <a:tab pos="476250" algn="l"/>
              </a:tabLst>
              <a:defRPr>
                <a:solidFill>
                  <a:schemeClr val="tx1"/>
                </a:solidFill>
                <a:latin typeface="Arial" pitchFamily="34" charset="0"/>
                <a:cs typeface="Arial" pitchFamily="34" charset="0"/>
              </a:defRPr>
            </a:lvl3pPr>
            <a:lvl4pPr marL="1600200" indent="-228600" eaLnBrk="0" hangingPunct="0">
              <a:tabLst>
                <a:tab pos="476250" algn="l"/>
              </a:tabLst>
              <a:defRPr>
                <a:solidFill>
                  <a:schemeClr val="tx1"/>
                </a:solidFill>
                <a:latin typeface="Arial" pitchFamily="34" charset="0"/>
                <a:cs typeface="Arial" pitchFamily="34" charset="0"/>
              </a:defRPr>
            </a:lvl4pPr>
            <a:lvl5pPr marL="2057400" indent="-228600" eaLnBrk="0" hangingPunct="0">
              <a:tabLst>
                <a:tab pos="476250" algn="l"/>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476250" algn="l"/>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476250" algn="l"/>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476250" algn="l"/>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476250" algn="l"/>
              </a:tabLst>
              <a:defRPr>
                <a:solidFill>
                  <a:schemeClr val="tx1"/>
                </a:solidFill>
                <a:latin typeface="Arial" pitchFamily="34" charset="0"/>
                <a:cs typeface="Arial" pitchFamily="34" charset="0"/>
              </a:defRPr>
            </a:lvl9pPr>
          </a:lstStyle>
          <a:p>
            <a:pPr eaLnBrk="1" hangingPunct="1">
              <a:buClr>
                <a:srgbClr val="66FF33"/>
              </a:buClr>
              <a:buSzPct val="75000"/>
              <a:buFont typeface="Monotype Sorts"/>
              <a:buNone/>
            </a:pPr>
            <a:endParaRPr lang="en-US" altLang="en-US" sz="4400" b="1">
              <a:solidFill>
                <a:schemeClr val="tx2"/>
              </a:solidFill>
              <a:latin typeface="Times New Roman" pitchFamily="18" charset="0"/>
            </a:endParaRPr>
          </a:p>
        </p:txBody>
      </p:sp>
      <p:sp>
        <p:nvSpPr>
          <p:cNvPr id="32771" name="Text Box 7"/>
          <p:cNvSpPr txBox="1">
            <a:spLocks noChangeArrowheads="1"/>
          </p:cNvSpPr>
          <p:nvPr/>
        </p:nvSpPr>
        <p:spPr bwMode="auto">
          <a:xfrm>
            <a:off x="2362200" y="381000"/>
            <a:ext cx="57912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altLang="en-US" sz="4400" b="1">
                <a:latin typeface="Times New Roman" pitchFamily="18" charset="0"/>
              </a:rPr>
              <a:t>HUBZone Benefits</a:t>
            </a:r>
          </a:p>
        </p:txBody>
      </p:sp>
      <p:graphicFrame>
        <p:nvGraphicFramePr>
          <p:cNvPr id="2" name="Diagram 1"/>
          <p:cNvGraphicFramePr/>
          <p:nvPr/>
        </p:nvGraphicFramePr>
        <p:xfrm>
          <a:off x="838200" y="1713815"/>
          <a:ext cx="7543800" cy="4622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3"/>
          <p:cNvSpPr txBox="1">
            <a:spLocks noGrp="1" noChangeArrowheads="1"/>
          </p:cNvSpPr>
          <p:nvPr>
            <p:ph type="title"/>
          </p:nvPr>
        </p:nvSpPr>
        <p:spPr bwMode="auto">
          <a:xfrm>
            <a:off x="76200" y="350838"/>
            <a:ext cx="8991600" cy="8683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vert="horz" wrap="square" lIns="92075" tIns="46038" rIns="92075" bIns="46038" numCol="1" anchor="ctr" anchorCtr="0" compatLnSpc="1">
            <a:prstTxWarp prst="textNoShape">
              <a:avLst/>
            </a:prstTxWarp>
          </a:bodyPr>
          <a:lstStyle/>
          <a:p>
            <a:pPr eaLnBrk="1" hangingPunct="1">
              <a:lnSpc>
                <a:spcPct val="80000"/>
              </a:lnSpc>
            </a:pPr>
            <a:r>
              <a:rPr lang="en-US" altLang="en-US" sz="4000" smtClean="0">
                <a:solidFill>
                  <a:schemeClr val="tx1"/>
                </a:solidFill>
              </a:rPr>
              <a:t>      </a:t>
            </a:r>
            <a:r>
              <a:rPr lang="en-US" altLang="en-US" smtClean="0">
                <a:solidFill>
                  <a:schemeClr val="tx1"/>
                </a:solidFill>
              </a:rPr>
              <a:t>HUBZone Eligibility</a:t>
            </a:r>
          </a:p>
        </p:txBody>
      </p:sp>
      <p:graphicFrame>
        <p:nvGraphicFramePr>
          <p:cNvPr id="2" name="Diagram 1"/>
          <p:cNvGraphicFramePr/>
          <p:nvPr/>
        </p:nvGraphicFramePr>
        <p:xfrm>
          <a:off x="1524000" y="1397000"/>
          <a:ext cx="7010400" cy="4927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2"/>
          <p:cNvSpPr>
            <a:spLocks noChangeArrowheads="1"/>
          </p:cNvSpPr>
          <p:nvPr/>
        </p:nvSpPr>
        <p:spPr bwMode="auto">
          <a:xfrm>
            <a:off x="1447800" y="457200"/>
            <a:ext cx="7618413" cy="1600200"/>
          </a:xfrm>
          <a:prstGeom prst="rect">
            <a:avLst/>
          </a:prstGeom>
          <a:noFill/>
          <a:ln w="9525">
            <a:noFill/>
            <a:miter lim="800000"/>
            <a:headEnd/>
            <a:tailEnd/>
          </a:ln>
          <a:effectLst/>
        </p:spPr>
        <p:txBody>
          <a:bodyPr lIns="92075" tIns="46038" rIns="92075" bIns="46038" anchor="ctr"/>
          <a:lstStyle/>
          <a:p>
            <a:pPr eaLnBrk="0" hangingPunct="0">
              <a:defRPr/>
            </a:pPr>
            <a:endParaRPr lang="en-US" sz="3600" b="1" dirty="0">
              <a:solidFill>
                <a:schemeClr val="tx2"/>
              </a:solidFill>
              <a:effectLst>
                <a:outerShdw blurRad="38100" dist="38100" dir="2700000" algn="tl">
                  <a:srgbClr val="C0C0C0"/>
                </a:outerShdw>
              </a:effectLst>
              <a:latin typeface="Albertus Extra Bold" pitchFamily="34" charset="0"/>
            </a:endParaRPr>
          </a:p>
        </p:txBody>
      </p:sp>
      <p:sp>
        <p:nvSpPr>
          <p:cNvPr id="34819" name="Rectangle 3"/>
          <p:cNvSpPr>
            <a:spLocks noChangeArrowheads="1"/>
          </p:cNvSpPr>
          <p:nvPr/>
        </p:nvSpPr>
        <p:spPr bwMode="auto">
          <a:xfrm>
            <a:off x="304800" y="1524000"/>
            <a:ext cx="83820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eaLnBrk="0" hangingPunct="0">
              <a:tabLst>
                <a:tab pos="476250" algn="l"/>
              </a:tabLst>
              <a:defRPr>
                <a:solidFill>
                  <a:schemeClr val="tx1"/>
                </a:solidFill>
                <a:latin typeface="Arial" pitchFamily="34" charset="0"/>
                <a:cs typeface="Arial" pitchFamily="34" charset="0"/>
              </a:defRPr>
            </a:lvl1pPr>
            <a:lvl2pPr marL="742950" indent="-285750" eaLnBrk="0" hangingPunct="0">
              <a:tabLst>
                <a:tab pos="476250" algn="l"/>
              </a:tabLst>
              <a:defRPr>
                <a:solidFill>
                  <a:schemeClr val="tx1"/>
                </a:solidFill>
                <a:latin typeface="Arial" pitchFamily="34" charset="0"/>
                <a:cs typeface="Arial" pitchFamily="34" charset="0"/>
              </a:defRPr>
            </a:lvl2pPr>
            <a:lvl3pPr marL="1143000" indent="-228600" eaLnBrk="0" hangingPunct="0">
              <a:tabLst>
                <a:tab pos="476250" algn="l"/>
              </a:tabLst>
              <a:defRPr>
                <a:solidFill>
                  <a:schemeClr val="tx1"/>
                </a:solidFill>
                <a:latin typeface="Arial" pitchFamily="34" charset="0"/>
                <a:cs typeface="Arial" pitchFamily="34" charset="0"/>
              </a:defRPr>
            </a:lvl3pPr>
            <a:lvl4pPr marL="1600200" indent="-228600" eaLnBrk="0" hangingPunct="0">
              <a:tabLst>
                <a:tab pos="476250" algn="l"/>
              </a:tabLst>
              <a:defRPr>
                <a:solidFill>
                  <a:schemeClr val="tx1"/>
                </a:solidFill>
                <a:latin typeface="Arial" pitchFamily="34" charset="0"/>
                <a:cs typeface="Arial" pitchFamily="34" charset="0"/>
              </a:defRPr>
            </a:lvl4pPr>
            <a:lvl5pPr marL="2057400" indent="-228600" eaLnBrk="0" hangingPunct="0">
              <a:tabLst>
                <a:tab pos="476250" algn="l"/>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476250" algn="l"/>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476250" algn="l"/>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476250" algn="l"/>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476250" algn="l"/>
              </a:tabLst>
              <a:defRPr>
                <a:solidFill>
                  <a:schemeClr val="tx1"/>
                </a:solidFill>
                <a:latin typeface="Arial" pitchFamily="34" charset="0"/>
                <a:cs typeface="Arial" pitchFamily="34" charset="0"/>
              </a:defRPr>
            </a:lvl9pPr>
          </a:lstStyle>
          <a:p>
            <a:pPr eaLnBrk="1" hangingPunct="1">
              <a:buClr>
                <a:srgbClr val="66FF33"/>
              </a:buClr>
              <a:buSzPct val="75000"/>
              <a:buFont typeface="Monotype Sorts"/>
              <a:buNone/>
            </a:pPr>
            <a:r>
              <a:rPr lang="en-US" altLang="en-US" sz="4000" b="1" i="1" u="sng">
                <a:solidFill>
                  <a:schemeClr val="accent2"/>
                </a:solidFill>
                <a:latin typeface="Times New Roman" pitchFamily="18" charset="0"/>
              </a:rPr>
              <a:t>www.sba.gov/hubzone</a:t>
            </a:r>
            <a:r>
              <a:rPr lang="en-US" altLang="en-US" sz="4000" b="1">
                <a:latin typeface="Times New Roman" pitchFamily="18" charset="0"/>
              </a:rPr>
              <a:t/>
            </a:r>
            <a:br>
              <a:rPr lang="en-US" altLang="en-US" sz="4000" b="1">
                <a:latin typeface="Times New Roman" pitchFamily="18" charset="0"/>
              </a:rPr>
            </a:br>
            <a:r>
              <a:rPr lang="en-US" altLang="en-US" sz="4000" b="1">
                <a:latin typeface="Times New Roman" pitchFamily="18" charset="0"/>
              </a:rPr>
              <a:t>HUBZone mapping</a:t>
            </a:r>
            <a:r>
              <a:rPr lang="en-US" altLang="en-US" sz="4000" b="1">
                <a:solidFill>
                  <a:schemeClr val="tx2"/>
                </a:solidFill>
                <a:latin typeface="Times New Roman" pitchFamily="18" charset="0"/>
              </a:rPr>
              <a:t> by:</a:t>
            </a:r>
            <a:br>
              <a:rPr lang="en-US" altLang="en-US" sz="4000" b="1">
                <a:solidFill>
                  <a:schemeClr val="tx2"/>
                </a:solidFill>
                <a:latin typeface="Times New Roman" pitchFamily="18" charset="0"/>
              </a:rPr>
            </a:br>
            <a:endParaRPr lang="en-US" altLang="en-US" sz="4000" b="1">
              <a:solidFill>
                <a:schemeClr val="tx2"/>
              </a:solidFill>
              <a:latin typeface="Times New Roman" pitchFamily="18" charset="0"/>
            </a:endParaRPr>
          </a:p>
        </p:txBody>
      </p:sp>
      <p:sp>
        <p:nvSpPr>
          <p:cNvPr id="34820" name="Text Box 5"/>
          <p:cNvSpPr txBox="1">
            <a:spLocks noChangeArrowheads="1"/>
          </p:cNvSpPr>
          <p:nvPr/>
        </p:nvSpPr>
        <p:spPr bwMode="auto">
          <a:xfrm>
            <a:off x="1828800" y="228600"/>
            <a:ext cx="65532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altLang="en-US" sz="4400" b="1">
                <a:solidFill>
                  <a:schemeClr val="tx2"/>
                </a:solidFill>
                <a:latin typeface="Times New Roman" pitchFamily="18" charset="0"/>
              </a:rPr>
              <a:t>Am I in a HUBZone?</a:t>
            </a:r>
          </a:p>
        </p:txBody>
      </p:sp>
      <p:graphicFrame>
        <p:nvGraphicFramePr>
          <p:cNvPr id="2" name="Diagram 1"/>
          <p:cNvGraphicFramePr/>
          <p:nvPr/>
        </p:nvGraphicFramePr>
        <p:xfrm>
          <a:off x="1981200" y="2514600"/>
          <a:ext cx="5257800" cy="4013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28700"/>
            <a:ext cx="9144000" cy="4270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bwMode="auto">
          <a:xfrm>
            <a:off x="457200" y="304800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eaLnBrk="1" hangingPunct="1"/>
            <a:r>
              <a:rPr lang="en-US" altLang="en-US" sz="6600" smtClean="0">
                <a:solidFill>
                  <a:schemeClr val="tx1"/>
                </a:solidFill>
              </a:rPr>
              <a:t>8(a)</a:t>
            </a:r>
            <a:r>
              <a:rPr lang="en-US" altLang="en-US" sz="4000" smtClean="0">
                <a:solidFill>
                  <a:schemeClr val="tx1"/>
                </a:solidFill>
              </a:rPr>
              <a:t> </a:t>
            </a:r>
            <a:r>
              <a:rPr lang="en-US" altLang="en-US" sz="6600" smtClean="0">
                <a:solidFill>
                  <a:schemeClr val="tx1"/>
                </a:solidFill>
              </a:rPr>
              <a:t>Business Development</a:t>
            </a:r>
            <a:br>
              <a:rPr lang="en-US" altLang="en-US" sz="6600" smtClean="0">
                <a:solidFill>
                  <a:schemeClr val="tx1"/>
                </a:solidFill>
              </a:rPr>
            </a:br>
            <a:r>
              <a:rPr lang="en-US" altLang="en-US" sz="6600" smtClean="0">
                <a:solidFill>
                  <a:schemeClr val="tx1"/>
                </a:solidFill>
              </a:rPr>
              <a:t>Program</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xfrm>
            <a:off x="838200" y="228600"/>
            <a:ext cx="73152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eaLnBrk="1" hangingPunct="1"/>
            <a:r>
              <a:rPr lang="en-US" altLang="en-US" smtClean="0">
                <a:solidFill>
                  <a:schemeClr val="tx1"/>
                </a:solidFill>
              </a:rPr>
              <a:t> 8(a) Program</a:t>
            </a:r>
          </a:p>
        </p:txBody>
      </p:sp>
      <p:sp>
        <p:nvSpPr>
          <p:cNvPr id="37891" name="Rectangle 3"/>
          <p:cNvSpPr>
            <a:spLocks noGrp="1" noChangeArrowheads="1"/>
          </p:cNvSpPr>
          <p:nvPr>
            <p:ph type="body" sz="half" idx="1"/>
          </p:nvPr>
        </p:nvSpPr>
        <p:spPr bwMode="auto">
          <a:xfrm>
            <a:off x="457200" y="1874838"/>
            <a:ext cx="8229600" cy="4525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algn="ctr" eaLnBrk="1" hangingPunct="1">
              <a:buFont typeface="Wingdings" pitchFamily="2" charset="2"/>
              <a:buNone/>
            </a:pPr>
            <a:r>
              <a:rPr lang="en-US" altLang="en-US" sz="3600" b="1" smtClean="0">
                <a:latin typeface="Times New Roman" pitchFamily="18" charset="0"/>
              </a:rPr>
              <a:t>The SBA's 8(a) BD Program is named for a section of the Small Business Act.</a:t>
            </a:r>
          </a:p>
          <a:p>
            <a:pPr algn="ctr" eaLnBrk="1" hangingPunct="1">
              <a:buFont typeface="Wingdings" pitchFamily="2" charset="2"/>
              <a:buNone/>
            </a:pPr>
            <a:endParaRPr lang="en-US" altLang="en-US" sz="2000" b="1" smtClean="0">
              <a:latin typeface="Times New Roman" pitchFamily="18" charset="0"/>
            </a:endParaRPr>
          </a:p>
          <a:p>
            <a:pPr algn="ctr" eaLnBrk="1" hangingPunct="1">
              <a:buFont typeface="Wingdings" pitchFamily="2" charset="2"/>
              <a:buNone/>
            </a:pPr>
            <a:r>
              <a:rPr lang="en-US" altLang="en-US" sz="3600" b="1" smtClean="0">
                <a:latin typeface="Times New Roman" pitchFamily="18" charset="0"/>
              </a:rPr>
              <a:t>It is a business development program created to help small disadvantaged businesses compete in the American economy and access the federal procurement market.</a:t>
            </a:r>
            <a:r>
              <a:rPr lang="en-US" altLang="en-US" smtClean="0"/>
              <a:t> </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bwMode="auto">
          <a:xfrm>
            <a:off x="533400" y="38100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mtClean="0"/>
              <a:t>8(a) Program Benefits	</a:t>
            </a:r>
          </a:p>
        </p:txBody>
      </p:sp>
      <p:graphicFrame>
        <p:nvGraphicFramePr>
          <p:cNvPr id="2" name="Diagram 1"/>
          <p:cNvGraphicFramePr/>
          <p:nvPr/>
        </p:nvGraphicFramePr>
        <p:xfrm>
          <a:off x="304800" y="1676400"/>
          <a:ext cx="85344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ChangeArrowheads="1"/>
          </p:cNvSpPr>
          <p:nvPr>
            <p:ph type="title"/>
          </p:nvPr>
        </p:nvSpPr>
        <p:spPr bwMode="auto">
          <a:xfrm>
            <a:off x="457200" y="152400"/>
            <a:ext cx="8077200" cy="1143000"/>
          </a:xfrm>
          <a:ln>
            <a:miter lim="800000"/>
            <a:headEnd/>
            <a:tailEnd/>
          </a:ln>
        </p:spPr>
        <p:txBody>
          <a:bodyPr vert="horz" wrap="square" lIns="92075" tIns="46038" rIns="92075" bIns="46038" numCol="1" anchor="ctr" anchorCtr="0" compatLnSpc="1">
            <a:prstTxWarp prst="textNoShape">
              <a:avLst/>
            </a:prstTxWarp>
          </a:bodyPr>
          <a:lstStyle/>
          <a:p>
            <a:pPr eaLnBrk="1" hangingPunct="1">
              <a:defRPr/>
            </a:pPr>
            <a:r>
              <a:rPr lang="en-US" dirty="0" smtClean="0">
                <a:solidFill>
                  <a:schemeClr val="tx1"/>
                </a:solidFill>
                <a:effectLst>
                  <a:outerShdw blurRad="38100" dist="38100" dir="2700000" algn="tl">
                    <a:srgbClr val="C0C0C0"/>
                  </a:outerShdw>
                </a:effectLst>
              </a:rPr>
              <a:t>8(a) Program Eligibility</a:t>
            </a:r>
            <a:endParaRPr lang="en-US" dirty="0" smtClean="0">
              <a:solidFill>
                <a:schemeClr val="tx1"/>
              </a:solidFill>
            </a:endParaRPr>
          </a:p>
        </p:txBody>
      </p:sp>
      <p:graphicFrame>
        <p:nvGraphicFramePr>
          <p:cNvPr id="2" name="Diagram 1"/>
          <p:cNvGraphicFramePr/>
          <p:nvPr/>
        </p:nvGraphicFramePr>
        <p:xfrm>
          <a:off x="533400" y="1676400"/>
          <a:ext cx="83058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bwMode="auto">
          <a:xfrm>
            <a:off x="533400" y="22860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eaLnBrk="1" hangingPunct="1"/>
            <a:r>
              <a:rPr lang="en-US" altLang="en-US" smtClean="0">
                <a:solidFill>
                  <a:schemeClr val="tx1"/>
                </a:solidFill>
              </a:rPr>
              <a:t>8(a) Program Eligibility</a:t>
            </a:r>
            <a:endParaRPr lang="en-US" altLang="en-US" i="1" smtClean="0">
              <a:solidFill>
                <a:schemeClr val="tx1"/>
              </a:solidFill>
            </a:endParaRPr>
          </a:p>
        </p:txBody>
      </p:sp>
      <p:graphicFrame>
        <p:nvGraphicFramePr>
          <p:cNvPr id="2" name="Diagram 1"/>
          <p:cNvGraphicFramePr/>
          <p:nvPr/>
        </p:nvGraphicFramePr>
        <p:xfrm>
          <a:off x="304800" y="1600200"/>
          <a:ext cx="7924800" cy="49831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2" name="Group 17"/>
          <p:cNvGrpSpPr>
            <a:grpSpLocks/>
          </p:cNvGrpSpPr>
          <p:nvPr/>
        </p:nvGrpSpPr>
        <p:grpSpPr bwMode="auto">
          <a:xfrm>
            <a:off x="381000" y="1143000"/>
            <a:ext cx="6705600" cy="4976813"/>
            <a:chOff x="609600" y="1676400"/>
            <a:chExt cx="6705600" cy="4976813"/>
          </a:xfrm>
        </p:grpSpPr>
        <p:pic>
          <p:nvPicPr>
            <p:cNvPr id="5127" name="Picture 2" descr="WAID dosplitsml"/>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9600" y="1676400"/>
              <a:ext cx="6705600" cy="497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AutoShape 12"/>
            <p:cNvSpPr>
              <a:spLocks noChangeArrowheads="1"/>
            </p:cNvSpPr>
            <p:nvPr/>
          </p:nvSpPr>
          <p:spPr bwMode="auto">
            <a:xfrm>
              <a:off x="4114800" y="2819400"/>
              <a:ext cx="228600" cy="228600"/>
            </a:xfrm>
            <a:prstGeom prst="star5">
              <a:avLst/>
            </a:prstGeom>
            <a:solidFill>
              <a:schemeClr val="accent1"/>
            </a:solidFill>
            <a:ln w="9525">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Arial" charset="0"/>
                <a:cs typeface="Arial" charset="0"/>
              </a:endParaRPr>
            </a:p>
          </p:txBody>
        </p:sp>
      </p:grpSp>
      <p:sp>
        <p:nvSpPr>
          <p:cNvPr id="74762" name="Text Box 10"/>
          <p:cNvSpPr txBox="1">
            <a:spLocks noChangeArrowheads="1"/>
          </p:cNvSpPr>
          <p:nvPr/>
        </p:nvSpPr>
        <p:spPr bwMode="auto">
          <a:xfrm>
            <a:off x="1905000" y="5853113"/>
            <a:ext cx="7239000" cy="1004887"/>
          </a:xfrm>
          <a:prstGeom prst="rect">
            <a:avLst/>
          </a:prstGeom>
          <a:noFill/>
          <a:ln w="9525">
            <a:noFill/>
            <a:miter lim="800000"/>
            <a:headEnd/>
            <a:tailEnd/>
          </a:ln>
          <a:effectLst/>
        </p:spPr>
        <p:txBody>
          <a:bodyPr>
            <a:spAutoFit/>
          </a:bodyPr>
          <a:lstStyle/>
          <a:p>
            <a:pPr eaLnBrk="0" hangingPunct="0">
              <a:spcBef>
                <a:spcPct val="50000"/>
              </a:spcBef>
              <a:defRPr/>
            </a:pPr>
            <a:endParaRPr lang="en-US" sz="2400">
              <a:effectLst>
                <a:outerShdw blurRad="38100" dist="38100" dir="2700000" algn="tl">
                  <a:srgbClr val="000000">
                    <a:alpha val="43137"/>
                  </a:srgbClr>
                </a:outerShdw>
              </a:effectLst>
              <a:latin typeface="Times" pitchFamily="18" charset="0"/>
              <a:cs typeface="Arial" charset="0"/>
            </a:endParaRPr>
          </a:p>
          <a:p>
            <a:pPr eaLnBrk="0" hangingPunct="0">
              <a:spcBef>
                <a:spcPct val="50000"/>
              </a:spcBef>
              <a:defRPr/>
            </a:pPr>
            <a:endParaRPr lang="en-US" sz="2400">
              <a:effectLst>
                <a:outerShdw blurRad="38100" dist="38100" dir="2700000" algn="tl">
                  <a:srgbClr val="000000">
                    <a:alpha val="43137"/>
                  </a:srgbClr>
                </a:outerShdw>
              </a:effectLst>
              <a:latin typeface="Times" pitchFamily="18" charset="0"/>
              <a:cs typeface="Arial" charset="0"/>
            </a:endParaRPr>
          </a:p>
        </p:txBody>
      </p:sp>
      <p:sp>
        <p:nvSpPr>
          <p:cNvPr id="13" name="Rectangle 8"/>
          <p:cNvSpPr>
            <a:spLocks noChangeArrowheads="1"/>
          </p:cNvSpPr>
          <p:nvPr/>
        </p:nvSpPr>
        <p:spPr bwMode="auto">
          <a:xfrm>
            <a:off x="381000" y="228600"/>
            <a:ext cx="7010400" cy="685800"/>
          </a:xfrm>
          <a:prstGeom prst="rect">
            <a:avLst/>
          </a:prstGeom>
          <a:noFill/>
          <a:ln w="9525">
            <a:noFill/>
            <a:miter lim="800000"/>
            <a:headEnd/>
            <a:tailEnd/>
          </a:ln>
          <a:effectLst/>
        </p:spPr>
        <p:txBody>
          <a:bodyPr anchor="ctr"/>
          <a:lstStyle/>
          <a:p>
            <a:pPr>
              <a:defRPr/>
            </a:pPr>
            <a:r>
              <a:rPr lang="en-US" sz="4400" b="1" dirty="0">
                <a:solidFill>
                  <a:schemeClr val="tx1">
                    <a:lumMod val="75000"/>
                    <a:lumOff val="25000"/>
                  </a:schemeClr>
                </a:solidFill>
                <a:effectLst>
                  <a:outerShdw blurRad="38100" dist="38100" dir="2700000" algn="tl">
                    <a:srgbClr val="000000">
                      <a:alpha val="43137"/>
                    </a:srgbClr>
                  </a:outerShdw>
                </a:effectLst>
                <a:latin typeface="Tw Cen MT Condensed" pitchFamily="34" charset="0"/>
                <a:cs typeface="Arial" charset="0"/>
              </a:rPr>
              <a:t>SBA - Spokane Branch Office</a:t>
            </a:r>
            <a:endParaRPr lang="en-US" altLang="en-US" sz="4400" b="1" dirty="0">
              <a:solidFill>
                <a:schemeClr val="tx1">
                  <a:lumMod val="75000"/>
                  <a:lumOff val="25000"/>
                </a:schemeClr>
              </a:solidFill>
              <a:effectLst>
                <a:outerShdw blurRad="38100" dist="38100" dir="2700000" algn="tl">
                  <a:srgbClr val="000000">
                    <a:alpha val="43137"/>
                  </a:srgbClr>
                </a:outerShdw>
              </a:effectLst>
              <a:latin typeface="Tw Cen MT Condensed" pitchFamily="34" charset="0"/>
              <a:cs typeface="Arial" charset="0"/>
            </a:endParaRPr>
          </a:p>
        </p:txBody>
      </p:sp>
      <p:sp>
        <p:nvSpPr>
          <p:cNvPr id="14" name="Text Box 11"/>
          <p:cNvSpPr txBox="1">
            <a:spLocks noChangeArrowheads="1"/>
          </p:cNvSpPr>
          <p:nvPr/>
        </p:nvSpPr>
        <p:spPr bwMode="auto">
          <a:xfrm>
            <a:off x="5410200" y="1447800"/>
            <a:ext cx="3581400" cy="2462213"/>
          </a:xfrm>
          <a:prstGeom prst="rect">
            <a:avLst/>
          </a:prstGeom>
          <a:noFill/>
          <a:ln w="9525">
            <a:noFill/>
            <a:miter lim="800000"/>
            <a:headEnd/>
            <a:tailEnd/>
          </a:ln>
          <a:effectLst/>
        </p:spPr>
        <p:txBody>
          <a:bodyPr>
            <a:spAutoFit/>
          </a:bodyPr>
          <a:lstStyle/>
          <a:p>
            <a:pPr algn="r">
              <a:spcBef>
                <a:spcPct val="50000"/>
              </a:spcBef>
              <a:defRPr/>
            </a:pPr>
            <a:r>
              <a:rPr lang="en-US" sz="2800" dirty="0">
                <a:latin typeface="Sylfaen" pitchFamily="18" charset="0"/>
                <a:cs typeface="Arial" charset="0"/>
              </a:rPr>
              <a:t>Serving 20 counties in</a:t>
            </a:r>
            <a:br>
              <a:rPr lang="en-US" sz="2800" dirty="0">
                <a:latin typeface="Sylfaen" pitchFamily="18" charset="0"/>
                <a:cs typeface="Arial" charset="0"/>
              </a:rPr>
            </a:br>
            <a:r>
              <a:rPr lang="en-US" sz="2800" dirty="0">
                <a:latin typeface="Sylfaen" pitchFamily="18" charset="0"/>
                <a:cs typeface="Arial" charset="0"/>
              </a:rPr>
              <a:t>Eastern WA and</a:t>
            </a:r>
            <a:br>
              <a:rPr lang="en-US" sz="2800" dirty="0">
                <a:latin typeface="Sylfaen" pitchFamily="18" charset="0"/>
                <a:cs typeface="Arial" charset="0"/>
              </a:rPr>
            </a:br>
            <a:r>
              <a:rPr lang="en-US" sz="2800" dirty="0">
                <a:latin typeface="Sylfaen" pitchFamily="18" charset="0"/>
                <a:cs typeface="Arial" charset="0"/>
              </a:rPr>
              <a:t> 10 counties in </a:t>
            </a:r>
            <a:br>
              <a:rPr lang="en-US" sz="2800" dirty="0">
                <a:latin typeface="Sylfaen" pitchFamily="18" charset="0"/>
                <a:cs typeface="Arial" charset="0"/>
              </a:rPr>
            </a:br>
            <a:r>
              <a:rPr lang="en-US" sz="2800" dirty="0">
                <a:latin typeface="Sylfaen" pitchFamily="18" charset="0"/>
                <a:cs typeface="Arial" charset="0"/>
              </a:rPr>
              <a:t>North ID</a:t>
            </a:r>
          </a:p>
          <a:p>
            <a:pPr algn="r">
              <a:spcBef>
                <a:spcPct val="50000"/>
              </a:spcBef>
              <a:defRPr/>
            </a:pPr>
            <a:endParaRPr lang="en-US" sz="2800" dirty="0">
              <a:effectLst>
                <a:outerShdw blurRad="38100" dist="38100" dir="2700000" algn="tl">
                  <a:srgbClr val="000000">
                    <a:alpha val="43137"/>
                  </a:srgbClr>
                </a:outerShdw>
              </a:effectLst>
              <a:latin typeface="Sylfaen" pitchFamily="18" charset="0"/>
              <a:cs typeface="Arial" charset="0"/>
            </a:endParaRPr>
          </a:p>
        </p:txBody>
      </p:sp>
      <p:sp>
        <p:nvSpPr>
          <p:cNvPr id="5126" name="Text Box 14"/>
          <p:cNvSpPr txBox="1">
            <a:spLocks noChangeArrowheads="1"/>
          </p:cNvSpPr>
          <p:nvPr/>
        </p:nvSpPr>
        <p:spPr bwMode="auto">
          <a:xfrm>
            <a:off x="6934200" y="3200400"/>
            <a:ext cx="2057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spcBef>
                <a:spcPct val="50000"/>
              </a:spcBef>
            </a:pPr>
            <a:r>
              <a:rPr lang="en-US" altLang="en-US" sz="2400">
                <a:solidFill>
                  <a:srgbClr val="0096E1"/>
                </a:solidFill>
                <a:latin typeface="Sylfaen" pitchFamily="18" charset="0"/>
              </a:rPr>
              <a:t>www.sba.gov</a:t>
            </a:r>
          </a:p>
        </p:txBody>
      </p:sp>
    </p:spTree>
  </p:cSld>
  <p:clrMapOvr>
    <a:masterClrMapping/>
  </p:clrMapOvr>
  <p:transition advClick="0"/>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152400" y="1276350"/>
          <a:ext cx="8686800" cy="52006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2"/>
          <p:cNvSpPr txBox="1">
            <a:spLocks noChangeArrowheads="1"/>
          </p:cNvSpPr>
          <p:nvPr/>
        </p:nvSpPr>
        <p:spPr bwMode="auto">
          <a:xfrm>
            <a:off x="304800" y="144463"/>
            <a:ext cx="8229600" cy="1143000"/>
          </a:xfrm>
          <a:prstGeom prst="rect">
            <a:avLst/>
          </a:prstGeom>
          <a:noFill/>
          <a:ln>
            <a:miter lim="800000"/>
            <a:headEnd/>
            <a:tailEnd/>
          </a:ln>
        </p:spPr>
        <p:txBody>
          <a:bodyPr lIns="92075" tIns="46038" rIns="92075" bIns="46038" anchor="ctr"/>
          <a:lstStyle>
            <a:lvl1pPr algn="ctr" rtl="0" eaLnBrk="0" fontAlgn="base" hangingPunct="0">
              <a:spcBef>
                <a:spcPct val="0"/>
              </a:spcBef>
              <a:spcAft>
                <a:spcPct val="0"/>
              </a:spcAft>
              <a:defRPr sz="4400" b="1">
                <a:solidFill>
                  <a:schemeClr val="tx2"/>
                </a:solidFill>
                <a:latin typeface="+mj-lt"/>
                <a:ea typeface="+mj-ea"/>
                <a:cs typeface="+mj-cs"/>
              </a:defRPr>
            </a:lvl1pPr>
            <a:lvl2pPr algn="ctr" rtl="0" eaLnBrk="0" fontAlgn="base" hangingPunct="0">
              <a:spcBef>
                <a:spcPct val="0"/>
              </a:spcBef>
              <a:spcAft>
                <a:spcPct val="0"/>
              </a:spcAft>
              <a:defRPr sz="4400" b="1">
                <a:solidFill>
                  <a:schemeClr val="tx2"/>
                </a:solidFill>
                <a:latin typeface="Times New Roman" pitchFamily="18" charset="0"/>
                <a:cs typeface="Arial" charset="0"/>
              </a:defRPr>
            </a:lvl2pPr>
            <a:lvl3pPr algn="ctr" rtl="0" eaLnBrk="0" fontAlgn="base" hangingPunct="0">
              <a:spcBef>
                <a:spcPct val="0"/>
              </a:spcBef>
              <a:spcAft>
                <a:spcPct val="0"/>
              </a:spcAft>
              <a:defRPr sz="4400" b="1">
                <a:solidFill>
                  <a:schemeClr val="tx2"/>
                </a:solidFill>
                <a:latin typeface="Times New Roman" pitchFamily="18" charset="0"/>
                <a:cs typeface="Arial" charset="0"/>
              </a:defRPr>
            </a:lvl3pPr>
            <a:lvl4pPr algn="ctr" rtl="0" eaLnBrk="0" fontAlgn="base" hangingPunct="0">
              <a:spcBef>
                <a:spcPct val="0"/>
              </a:spcBef>
              <a:spcAft>
                <a:spcPct val="0"/>
              </a:spcAft>
              <a:defRPr sz="4400" b="1">
                <a:solidFill>
                  <a:schemeClr val="tx2"/>
                </a:solidFill>
                <a:latin typeface="Times New Roman" pitchFamily="18" charset="0"/>
                <a:cs typeface="Arial" charset="0"/>
              </a:defRPr>
            </a:lvl4pPr>
            <a:lvl5pPr algn="ctr" rtl="0" eaLnBrk="0" fontAlgn="base" hangingPunct="0">
              <a:spcBef>
                <a:spcPct val="0"/>
              </a:spcBef>
              <a:spcAft>
                <a:spcPct val="0"/>
              </a:spcAft>
              <a:defRPr sz="4400" b="1">
                <a:solidFill>
                  <a:schemeClr val="tx2"/>
                </a:solidFill>
                <a:latin typeface="Times New Roman" pitchFamily="18" charset="0"/>
                <a:cs typeface="Arial" charset="0"/>
              </a:defRPr>
            </a:lvl5pPr>
            <a:lvl6pPr marL="457200" algn="ctr" rtl="0" fontAlgn="base">
              <a:spcBef>
                <a:spcPct val="0"/>
              </a:spcBef>
              <a:spcAft>
                <a:spcPct val="0"/>
              </a:spcAft>
              <a:defRPr sz="4400" b="1">
                <a:solidFill>
                  <a:schemeClr val="tx2"/>
                </a:solidFill>
                <a:latin typeface="Times New Roman" pitchFamily="18" charset="0"/>
                <a:cs typeface="Arial" charset="0"/>
              </a:defRPr>
            </a:lvl6pPr>
            <a:lvl7pPr marL="914400" algn="ctr" rtl="0" fontAlgn="base">
              <a:spcBef>
                <a:spcPct val="0"/>
              </a:spcBef>
              <a:spcAft>
                <a:spcPct val="0"/>
              </a:spcAft>
              <a:defRPr sz="4400" b="1">
                <a:solidFill>
                  <a:schemeClr val="tx2"/>
                </a:solidFill>
                <a:latin typeface="Times New Roman" pitchFamily="18" charset="0"/>
                <a:cs typeface="Arial" charset="0"/>
              </a:defRPr>
            </a:lvl7pPr>
            <a:lvl8pPr marL="1371600" algn="ctr" rtl="0" fontAlgn="base">
              <a:spcBef>
                <a:spcPct val="0"/>
              </a:spcBef>
              <a:spcAft>
                <a:spcPct val="0"/>
              </a:spcAft>
              <a:defRPr sz="4400" b="1">
                <a:solidFill>
                  <a:schemeClr val="tx2"/>
                </a:solidFill>
                <a:latin typeface="Times New Roman" pitchFamily="18" charset="0"/>
                <a:cs typeface="Arial" charset="0"/>
              </a:defRPr>
            </a:lvl8pPr>
            <a:lvl9pPr marL="1828800" algn="ctr" rtl="0" fontAlgn="base">
              <a:spcBef>
                <a:spcPct val="0"/>
              </a:spcBef>
              <a:spcAft>
                <a:spcPct val="0"/>
              </a:spcAft>
              <a:defRPr sz="4400" b="1">
                <a:solidFill>
                  <a:schemeClr val="tx2"/>
                </a:solidFill>
                <a:latin typeface="Times New Roman" pitchFamily="18" charset="0"/>
                <a:cs typeface="Arial" charset="0"/>
              </a:defRPr>
            </a:lvl9pPr>
          </a:lstStyle>
          <a:p>
            <a:pPr eaLnBrk="1" hangingPunct="1">
              <a:defRPr/>
            </a:pPr>
            <a:r>
              <a:rPr lang="en-US" kern="0" dirty="0" smtClean="0">
                <a:solidFill>
                  <a:schemeClr val="tx1"/>
                </a:solidFill>
              </a:rPr>
              <a:t>8(a) Program Eligibility</a:t>
            </a:r>
            <a:endParaRPr lang="en-US" i="1" kern="0" dirty="0" smtClean="0">
              <a:solidFill>
                <a:schemeClr val="tx1"/>
              </a:solidFill>
            </a:endParaRP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2"/>
          <p:cNvSpPr>
            <a:spLocks noChangeArrowheads="1"/>
          </p:cNvSpPr>
          <p:nvPr/>
        </p:nvSpPr>
        <p:spPr bwMode="auto">
          <a:xfrm>
            <a:off x="1447800" y="457200"/>
            <a:ext cx="7618413" cy="1600200"/>
          </a:xfrm>
          <a:prstGeom prst="rect">
            <a:avLst/>
          </a:prstGeom>
          <a:noFill/>
          <a:ln w="9525">
            <a:noFill/>
            <a:miter lim="800000"/>
            <a:headEnd/>
            <a:tailEnd/>
          </a:ln>
          <a:effectLst/>
        </p:spPr>
        <p:txBody>
          <a:bodyPr lIns="92075" tIns="46038" rIns="92075" bIns="46038" anchor="ctr"/>
          <a:lstStyle/>
          <a:p>
            <a:pPr eaLnBrk="0" hangingPunct="0">
              <a:defRPr/>
            </a:pPr>
            <a:endParaRPr lang="en-US" sz="3600" b="1" dirty="0">
              <a:solidFill>
                <a:schemeClr val="tx2"/>
              </a:solidFill>
              <a:effectLst>
                <a:outerShdw blurRad="38100" dist="38100" dir="2700000" algn="tl">
                  <a:srgbClr val="C0C0C0"/>
                </a:outerShdw>
              </a:effectLst>
              <a:latin typeface="Albertus Extra Bold" pitchFamily="34" charset="0"/>
            </a:endParaRPr>
          </a:p>
        </p:txBody>
      </p:sp>
      <p:sp>
        <p:nvSpPr>
          <p:cNvPr id="43011" name="Rectangle 3"/>
          <p:cNvSpPr>
            <a:spLocks noChangeArrowheads="1"/>
          </p:cNvSpPr>
          <p:nvPr/>
        </p:nvSpPr>
        <p:spPr bwMode="auto">
          <a:xfrm>
            <a:off x="304800" y="2057400"/>
            <a:ext cx="8534400" cy="319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
              </a:spcBef>
            </a:pPr>
            <a:r>
              <a:rPr lang="en-US" altLang="en-US" sz="6600" b="1">
                <a:latin typeface="Times New Roman" pitchFamily="18" charset="0"/>
              </a:rPr>
              <a:t>Other SBA Contracting Programs</a:t>
            </a:r>
          </a:p>
          <a:p>
            <a:pPr>
              <a:spcBef>
                <a:spcPct val="5000"/>
              </a:spcBef>
            </a:pPr>
            <a:endParaRPr lang="en-US" altLang="en-US" sz="6600" b="1">
              <a:latin typeface="Albertus Extra Bold"/>
            </a:endParaRP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Grp="1" noChangeArrowheads="1"/>
          </p:cNvSpPr>
          <p:nvPr>
            <p:ph type="title"/>
          </p:nvPr>
        </p:nvSpPr>
        <p:spPr bwMode="auto">
          <a:xfrm>
            <a:off x="762000" y="381000"/>
            <a:ext cx="7162800" cy="792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eaLnBrk="1" hangingPunct="1"/>
            <a:r>
              <a:rPr lang="en-US" altLang="en-US" smtClean="0">
                <a:solidFill>
                  <a:schemeClr val="tx1"/>
                </a:solidFill>
              </a:rPr>
              <a:t>WOSB</a:t>
            </a:r>
            <a:r>
              <a:rPr lang="en-US" altLang="en-US" b="0" smtClean="0">
                <a:solidFill>
                  <a:schemeClr val="tx1"/>
                </a:solidFill>
              </a:rPr>
              <a:t> </a:t>
            </a:r>
            <a:r>
              <a:rPr lang="en-US" altLang="en-US" smtClean="0">
                <a:solidFill>
                  <a:schemeClr val="tx1"/>
                </a:solidFill>
              </a:rPr>
              <a:t>Program</a:t>
            </a:r>
          </a:p>
        </p:txBody>
      </p:sp>
      <p:graphicFrame>
        <p:nvGraphicFramePr>
          <p:cNvPr id="3" name="Diagram 2"/>
          <p:cNvGraphicFramePr/>
          <p:nvPr/>
        </p:nvGraphicFramePr>
        <p:xfrm>
          <a:off x="304800" y="1476376"/>
          <a:ext cx="8610600" cy="48482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a:spLocks noGrp="1" noChangeArrowheads="1"/>
          </p:cNvSpPr>
          <p:nvPr>
            <p:ph type="title"/>
          </p:nvPr>
        </p:nvSpPr>
        <p:spPr bwMode="auto">
          <a:xfrm>
            <a:off x="1371600" y="350838"/>
            <a:ext cx="7162800" cy="7921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eaLnBrk="1" hangingPunct="1"/>
            <a:r>
              <a:rPr lang="en-US" altLang="en-US" smtClean="0">
                <a:solidFill>
                  <a:schemeClr val="tx1"/>
                </a:solidFill>
              </a:rPr>
              <a:t>WOSB Eligibility</a:t>
            </a:r>
          </a:p>
        </p:txBody>
      </p:sp>
      <p:graphicFrame>
        <p:nvGraphicFramePr>
          <p:cNvPr id="2" name="Diagram 1"/>
          <p:cNvGraphicFramePr/>
          <p:nvPr/>
        </p:nvGraphicFramePr>
        <p:xfrm>
          <a:off x="533400" y="1447800"/>
          <a:ext cx="83058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a:spLocks noGrp="1" noChangeArrowheads="1"/>
          </p:cNvSpPr>
          <p:nvPr>
            <p:ph type="title"/>
          </p:nvPr>
        </p:nvSpPr>
        <p:spPr bwMode="auto">
          <a:xfrm>
            <a:off x="1066800" y="350838"/>
            <a:ext cx="7162800" cy="7921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eaLnBrk="1" hangingPunct="1"/>
            <a:r>
              <a:rPr lang="en-US" altLang="en-US" smtClean="0">
                <a:solidFill>
                  <a:schemeClr val="tx1"/>
                </a:solidFill>
              </a:rPr>
              <a:t>SDVOSB</a:t>
            </a:r>
          </a:p>
        </p:txBody>
      </p:sp>
      <p:graphicFrame>
        <p:nvGraphicFramePr>
          <p:cNvPr id="2" name="Diagram 1"/>
          <p:cNvGraphicFramePr/>
          <p:nvPr/>
        </p:nvGraphicFramePr>
        <p:xfrm>
          <a:off x="152400" y="1601788"/>
          <a:ext cx="8915400" cy="42473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3"/>
          <p:cNvSpPr>
            <a:spLocks noChangeArrowheads="1"/>
          </p:cNvSpPr>
          <p:nvPr/>
        </p:nvSpPr>
        <p:spPr bwMode="auto">
          <a:xfrm>
            <a:off x="762000" y="2098675"/>
            <a:ext cx="800100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39763" indent="-365125"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buClr>
                <a:srgbClr val="C00000"/>
              </a:buClr>
              <a:buFont typeface="Wingdings" pitchFamily="2" charset="2"/>
              <a:buChar char="§"/>
            </a:pPr>
            <a:r>
              <a:rPr lang="en-US" altLang="en-US" sz="2800">
                <a:latin typeface="Sylfaen" pitchFamily="18" charset="0"/>
              </a:rPr>
              <a:t> Start-Up Checklist </a:t>
            </a:r>
            <a:r>
              <a:rPr lang="en-US" altLang="en-US" b="1">
                <a:solidFill>
                  <a:srgbClr val="C00000"/>
                </a:solidFill>
                <a:latin typeface="Sylfaen" pitchFamily="18" charset="0"/>
              </a:rPr>
              <a:t>pg 2</a:t>
            </a:r>
          </a:p>
          <a:p>
            <a:pPr>
              <a:buClr>
                <a:srgbClr val="C00000"/>
              </a:buClr>
              <a:buFont typeface="Wingdings" pitchFamily="2" charset="2"/>
              <a:buChar char="§"/>
            </a:pPr>
            <a:r>
              <a:rPr lang="en-US" altLang="en-US" sz="2800">
                <a:latin typeface="Sylfaen" pitchFamily="18" charset="0"/>
              </a:rPr>
              <a:t> Licensing Contact Info </a:t>
            </a:r>
            <a:r>
              <a:rPr lang="en-US" altLang="en-US" b="1">
                <a:solidFill>
                  <a:srgbClr val="C00000"/>
                </a:solidFill>
                <a:latin typeface="Sylfaen" pitchFamily="18" charset="0"/>
              </a:rPr>
              <a:t>pgs 4-5</a:t>
            </a:r>
            <a:r>
              <a:rPr lang="en-US" altLang="en-US">
                <a:solidFill>
                  <a:srgbClr val="C00000"/>
                </a:solidFill>
                <a:latin typeface="Sylfaen" pitchFamily="18" charset="0"/>
              </a:rPr>
              <a:t> </a:t>
            </a:r>
          </a:p>
          <a:p>
            <a:pPr>
              <a:buClr>
                <a:srgbClr val="C00000"/>
              </a:buClr>
              <a:buFont typeface="Wingdings" pitchFamily="2" charset="2"/>
              <a:buChar char="§"/>
            </a:pPr>
            <a:r>
              <a:rPr lang="en-US" altLang="en-US" sz="2800">
                <a:latin typeface="Sylfaen" pitchFamily="18" charset="0"/>
              </a:rPr>
              <a:t> Business Plan Outline </a:t>
            </a:r>
            <a:r>
              <a:rPr lang="en-US" altLang="en-US" b="1">
                <a:solidFill>
                  <a:srgbClr val="C00000"/>
                </a:solidFill>
                <a:latin typeface="Sylfaen" pitchFamily="18" charset="0"/>
              </a:rPr>
              <a:t>pg 10</a:t>
            </a:r>
          </a:p>
          <a:p>
            <a:pPr>
              <a:buClr>
                <a:srgbClr val="C00000"/>
              </a:buClr>
              <a:buFont typeface="Wingdings" pitchFamily="2" charset="2"/>
              <a:buChar char="§"/>
            </a:pPr>
            <a:r>
              <a:rPr lang="en-US" altLang="en-US" sz="2800">
                <a:latin typeface="Sylfaen" pitchFamily="18" charset="0"/>
              </a:rPr>
              <a:t> Loan Programs </a:t>
            </a:r>
            <a:r>
              <a:rPr lang="en-US" altLang="en-US" b="1">
                <a:solidFill>
                  <a:srgbClr val="C00000"/>
                </a:solidFill>
                <a:latin typeface="Sylfaen" pitchFamily="18" charset="0"/>
              </a:rPr>
              <a:t>pgs 14-19</a:t>
            </a:r>
          </a:p>
          <a:p>
            <a:pPr>
              <a:buClr>
                <a:srgbClr val="C00000"/>
              </a:buClr>
              <a:buFont typeface="Wingdings" pitchFamily="2" charset="2"/>
              <a:buChar char="§"/>
            </a:pPr>
            <a:r>
              <a:rPr lang="en-US" altLang="en-US" sz="2800">
                <a:latin typeface="Sylfaen" pitchFamily="18" charset="0"/>
              </a:rPr>
              <a:t> Counseling/Workshops </a:t>
            </a:r>
            <a:r>
              <a:rPr lang="en-US" altLang="en-US" b="1">
                <a:solidFill>
                  <a:srgbClr val="C00000"/>
                </a:solidFill>
                <a:latin typeface="Sylfaen" pitchFamily="18" charset="0"/>
              </a:rPr>
              <a:t>pgs 12-13</a:t>
            </a:r>
          </a:p>
          <a:p>
            <a:pPr>
              <a:buClr>
                <a:srgbClr val="C00000"/>
              </a:buClr>
              <a:buFont typeface="Wingdings" pitchFamily="2" charset="2"/>
              <a:buChar char="§"/>
            </a:pPr>
            <a:r>
              <a:rPr lang="en-US" altLang="en-US" sz="2800">
                <a:latin typeface="Sylfaen" pitchFamily="18" charset="0"/>
              </a:rPr>
              <a:t> Government Contracting </a:t>
            </a:r>
            <a:r>
              <a:rPr lang="en-US" altLang="en-US" b="1">
                <a:solidFill>
                  <a:srgbClr val="C00000"/>
                </a:solidFill>
                <a:latin typeface="Sylfaen" pitchFamily="18" charset="0"/>
              </a:rPr>
              <a:t>pgs 21-25</a:t>
            </a:r>
          </a:p>
          <a:p>
            <a:pPr>
              <a:buClr>
                <a:srgbClr val="C00000"/>
              </a:buClr>
              <a:buFont typeface="Wingdings" pitchFamily="2" charset="2"/>
              <a:buChar char="§"/>
            </a:pPr>
            <a:r>
              <a:rPr lang="en-US" altLang="en-US" sz="2800">
                <a:latin typeface="Sylfaen" pitchFamily="18" charset="0"/>
              </a:rPr>
              <a:t> International Trade </a:t>
            </a:r>
            <a:r>
              <a:rPr lang="en-US" altLang="en-US" b="1">
                <a:solidFill>
                  <a:srgbClr val="C00000"/>
                </a:solidFill>
                <a:latin typeface="Sylfaen" pitchFamily="18" charset="0"/>
              </a:rPr>
              <a:t>pgs 26</a:t>
            </a:r>
            <a:endParaRPr lang="en-US" altLang="en-US">
              <a:solidFill>
                <a:srgbClr val="C00000"/>
              </a:solidFill>
              <a:latin typeface="Sylfaen" pitchFamily="18" charset="0"/>
            </a:endParaRPr>
          </a:p>
          <a:p>
            <a:pPr>
              <a:buClr>
                <a:srgbClr val="C00000"/>
              </a:buClr>
              <a:buFont typeface="Wingdings" pitchFamily="2" charset="2"/>
              <a:buChar char="§"/>
            </a:pPr>
            <a:r>
              <a:rPr lang="en-US" altLang="en-US" sz="2800">
                <a:latin typeface="Sylfaen" pitchFamily="18" charset="0"/>
              </a:rPr>
              <a:t> Regional Resources </a:t>
            </a:r>
            <a:r>
              <a:rPr lang="en-US" altLang="en-US" b="1">
                <a:solidFill>
                  <a:srgbClr val="C00000"/>
                </a:solidFill>
                <a:latin typeface="Sylfaen" pitchFamily="18" charset="0"/>
              </a:rPr>
              <a:t>pgs 26 - 32</a:t>
            </a:r>
            <a:endParaRPr lang="en-US" altLang="en-US">
              <a:solidFill>
                <a:srgbClr val="C00000"/>
              </a:solidFill>
              <a:latin typeface="Sylfaen" pitchFamily="18" charset="0"/>
            </a:endParaRPr>
          </a:p>
          <a:p>
            <a:pPr>
              <a:buClr>
                <a:srgbClr val="C00000"/>
              </a:buClr>
              <a:buFont typeface="Wingdings" pitchFamily="2" charset="2"/>
              <a:buChar char="§"/>
            </a:pPr>
            <a:endParaRPr lang="en-US" altLang="en-US" sz="2800" b="1">
              <a:solidFill>
                <a:srgbClr val="CC0099"/>
              </a:solidFill>
              <a:latin typeface="Sylfaen" pitchFamily="18" charset="0"/>
            </a:endParaRPr>
          </a:p>
        </p:txBody>
      </p:sp>
      <p:sp>
        <p:nvSpPr>
          <p:cNvPr id="84996" name="Text Box 4"/>
          <p:cNvSpPr txBox="1">
            <a:spLocks noChangeArrowheads="1"/>
          </p:cNvSpPr>
          <p:nvPr/>
        </p:nvSpPr>
        <p:spPr bwMode="auto">
          <a:xfrm>
            <a:off x="762000" y="1066800"/>
            <a:ext cx="7239000" cy="768350"/>
          </a:xfrm>
          <a:prstGeom prst="rect">
            <a:avLst/>
          </a:prstGeom>
          <a:noFill/>
          <a:ln w="9525">
            <a:noFill/>
            <a:miter lim="800000"/>
            <a:headEnd/>
            <a:tailEnd/>
          </a:ln>
          <a:effectLst/>
        </p:spPr>
        <p:txBody>
          <a:bodyPr>
            <a:spAutoFit/>
          </a:bodyPr>
          <a:lstStyle/>
          <a:p>
            <a:pPr eaLnBrk="0" hangingPunct="0">
              <a:defRPr/>
            </a:pPr>
            <a:r>
              <a:rPr lang="en-US" sz="4400" b="1" dirty="0">
                <a:solidFill>
                  <a:schemeClr val="tx1">
                    <a:lumMod val="75000"/>
                    <a:lumOff val="25000"/>
                  </a:schemeClr>
                </a:solidFill>
                <a:effectLst>
                  <a:outerShdw blurRad="38100" dist="38100" dir="2700000" algn="tl">
                    <a:srgbClr val="000000">
                      <a:alpha val="43137"/>
                    </a:srgbClr>
                  </a:outerShdw>
                </a:effectLst>
                <a:latin typeface="Tw Cen MT Condensed" pitchFamily="34" charset="0"/>
                <a:cs typeface="Arial" charset="0"/>
              </a:rPr>
              <a:t>Small Business Resource Guide</a:t>
            </a:r>
          </a:p>
        </p:txBody>
      </p:sp>
      <p:sp>
        <p:nvSpPr>
          <p:cNvPr id="85000" name="Text Box 8"/>
          <p:cNvSpPr txBox="1">
            <a:spLocks noChangeArrowheads="1"/>
          </p:cNvSpPr>
          <p:nvPr/>
        </p:nvSpPr>
        <p:spPr bwMode="auto">
          <a:xfrm>
            <a:off x="5943600" y="3200400"/>
            <a:ext cx="2362200" cy="762000"/>
          </a:xfrm>
          <a:prstGeom prst="rect">
            <a:avLst/>
          </a:prstGeom>
          <a:noFill/>
          <a:ln w="9525">
            <a:noFill/>
            <a:miter lim="800000"/>
            <a:headEnd/>
            <a:tailEnd/>
          </a:ln>
          <a:effectLst/>
        </p:spPr>
        <p:txBody>
          <a:bodyPr>
            <a:spAutoFit/>
          </a:bodyPr>
          <a:lstStyle/>
          <a:p>
            <a:pPr eaLnBrk="0" hangingPunct="0">
              <a:spcBef>
                <a:spcPct val="50000"/>
              </a:spcBef>
              <a:defRPr/>
            </a:pPr>
            <a:endParaRPr lang="en-US" sz="4400" b="1" i="1">
              <a:effectLst>
                <a:outerShdw blurRad="38100" dist="38100" dir="2700000" algn="tl">
                  <a:srgbClr val="000000">
                    <a:alpha val="43137"/>
                  </a:srgbClr>
                </a:outerShdw>
              </a:effectLst>
              <a:latin typeface="Times New Roman" pitchFamily="18" charset="0"/>
              <a:cs typeface="Arial" charset="0"/>
            </a:endParaRPr>
          </a:p>
        </p:txBody>
      </p:sp>
      <p:sp>
        <p:nvSpPr>
          <p:cNvPr id="85001" name="Text Box 9"/>
          <p:cNvSpPr txBox="1">
            <a:spLocks noChangeArrowheads="1"/>
          </p:cNvSpPr>
          <p:nvPr/>
        </p:nvSpPr>
        <p:spPr bwMode="auto">
          <a:xfrm>
            <a:off x="6248400" y="2057400"/>
            <a:ext cx="1447800" cy="762000"/>
          </a:xfrm>
          <a:prstGeom prst="rect">
            <a:avLst/>
          </a:prstGeom>
          <a:noFill/>
          <a:ln w="9525">
            <a:noFill/>
            <a:miter lim="800000"/>
            <a:headEnd/>
            <a:tailEnd/>
          </a:ln>
          <a:effectLst/>
        </p:spPr>
        <p:txBody>
          <a:bodyPr>
            <a:spAutoFit/>
          </a:bodyPr>
          <a:lstStyle/>
          <a:p>
            <a:pPr eaLnBrk="0" hangingPunct="0">
              <a:spcBef>
                <a:spcPct val="50000"/>
              </a:spcBef>
              <a:defRPr/>
            </a:pPr>
            <a:endParaRPr lang="en-US" sz="4400" b="1" i="1">
              <a:effectLst>
                <a:outerShdw blurRad="38100" dist="38100" dir="2700000" algn="tl">
                  <a:srgbClr val="000000">
                    <a:alpha val="43137"/>
                  </a:srgbClr>
                </a:outerShdw>
              </a:effectLst>
              <a:latin typeface="Times New Roman" pitchFamily="18" charset="0"/>
              <a:cs typeface="Arial" charset="0"/>
            </a:endParaRPr>
          </a:p>
        </p:txBody>
      </p:sp>
      <p:pic>
        <p:nvPicPr>
          <p:cNvPr id="41999" name="Picture 16" descr="SBA RG 2008"/>
          <p:cNvPicPr>
            <a:picLocks noChangeAspect="1" noChangeArrowheads="1"/>
          </p:cNvPicPr>
          <p:nvPr/>
        </p:nvPicPr>
        <p:blipFill>
          <a:blip r:embed="rId3"/>
          <a:srcRect l="2639" t="3911" r="2781" b="1917"/>
          <a:stretch>
            <a:fillRect/>
          </a:stretch>
        </p:blipFill>
        <p:spPr bwMode="auto">
          <a:xfrm rot="20485448">
            <a:off x="6281738" y="1878013"/>
            <a:ext cx="2208212" cy="3030537"/>
          </a:xfrm>
          <a:prstGeom prst="rect">
            <a:avLst/>
          </a:prstGeom>
          <a:ln>
            <a:headEnd/>
            <a:tailEnd/>
          </a:ln>
        </p:spPr>
        <p:style>
          <a:lnRef idx="1">
            <a:schemeClr val="accent3"/>
          </a:lnRef>
          <a:fillRef idx="3">
            <a:schemeClr val="accent3"/>
          </a:fillRef>
          <a:effectRef idx="2">
            <a:schemeClr val="accent3"/>
          </a:effectRef>
          <a:fontRef idx="minor">
            <a:schemeClr val="lt1"/>
          </a:fontRef>
        </p:style>
      </p:pic>
      <p:pic>
        <p:nvPicPr>
          <p:cNvPr id="13" name="Picture 12"/>
          <p:cNvPicPr>
            <a:picLocks noChangeAspect="1" noChangeArrowheads="1"/>
          </p:cNvPicPr>
          <p:nvPr/>
        </p:nvPicPr>
        <p:blipFill>
          <a:blip r:embed="rId4" cstate="print">
            <a:clrChange>
              <a:clrFrom>
                <a:srgbClr val="BFBFBF"/>
              </a:clrFrom>
              <a:clrTo>
                <a:srgbClr val="BFBFBF">
                  <a:alpha val="0"/>
                </a:srgbClr>
              </a:clrTo>
            </a:clrChange>
            <a:duotone>
              <a:prstClr val="black"/>
              <a:srgbClr val="FF0000">
                <a:tint val="45000"/>
                <a:satMod val="400000"/>
              </a:srgbClr>
            </a:duotone>
          </a:blip>
          <a:srcRect/>
          <a:stretch>
            <a:fillRect/>
          </a:stretch>
        </p:blipFill>
        <p:spPr bwMode="auto">
          <a:xfrm>
            <a:off x="7620000" y="6079890"/>
            <a:ext cx="1231055" cy="549510"/>
          </a:xfrm>
          <a:prstGeom prst="rect">
            <a:avLst/>
          </a:prstGeom>
          <a:noFill/>
          <a:ln w="9525">
            <a:noFill/>
            <a:miter lim="800000"/>
            <a:headEnd/>
            <a:tailEnd/>
          </a:ln>
        </p:spPr>
      </p:pic>
      <p:sp>
        <p:nvSpPr>
          <p:cNvPr id="14" name="Rectangle 2"/>
          <p:cNvSpPr>
            <a:spLocks noChangeArrowheads="1"/>
          </p:cNvSpPr>
          <p:nvPr/>
        </p:nvSpPr>
        <p:spPr bwMode="auto">
          <a:xfrm>
            <a:off x="0" y="0"/>
            <a:ext cx="685800" cy="6858000"/>
          </a:xfrm>
          <a:prstGeom prst="rect">
            <a:avLst/>
          </a:prstGeom>
          <a:solidFill>
            <a:srgbClr val="C00000"/>
          </a:solidFill>
          <a:ln w="9525">
            <a:no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Arial" charset="0"/>
              <a:cs typeface="Arial" charset="0"/>
            </a:endParaRP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1" name="Rectangle 3"/>
          <p:cNvSpPr>
            <a:spLocks noGrp="1" noChangeArrowheads="1"/>
          </p:cNvSpPr>
          <p:nvPr>
            <p:ph type="title"/>
          </p:nvPr>
        </p:nvSpPr>
        <p:spPr bwMode="auto">
          <a:xfrm>
            <a:off x="533400" y="2362200"/>
            <a:ext cx="4648200" cy="914400"/>
          </a:xfrm>
          <a:ln>
            <a:miter lim="800000"/>
            <a:headEnd/>
            <a:tailEnd/>
          </a:ln>
        </p:spPr>
        <p:txBody>
          <a:bodyPr vert="horz" wrap="square" lIns="91440" tIns="45720" rIns="91440" bIns="45720" numCol="1" anchor="t" anchorCtr="0" compatLnSpc="1">
            <a:prstTxWarp prst="textNoShape">
              <a:avLst/>
            </a:prstTxWarp>
          </a:bodyPr>
          <a:lstStyle/>
          <a:p>
            <a:pPr algn="l" eaLnBrk="1" hangingPunct="1">
              <a:defRPr/>
            </a:pPr>
            <a:r>
              <a:rPr lang="en-US" sz="5400" dirty="0" smtClean="0">
                <a:solidFill>
                  <a:schemeClr val="tx1">
                    <a:lumMod val="75000"/>
                    <a:lumOff val="25000"/>
                  </a:schemeClr>
                </a:solidFill>
                <a:effectLst>
                  <a:outerShdw blurRad="38100" dist="38100" dir="2700000" algn="tl">
                    <a:srgbClr val="000000">
                      <a:alpha val="43137"/>
                    </a:srgbClr>
                  </a:outerShdw>
                </a:effectLst>
                <a:latin typeface="Tw Cen MT Condensed" pitchFamily="34" charset="0"/>
              </a:rPr>
              <a:t>Questions?</a:t>
            </a:r>
          </a:p>
        </p:txBody>
      </p:sp>
      <p:sp>
        <p:nvSpPr>
          <p:cNvPr id="48131" name="Rectangle 5"/>
          <p:cNvSpPr>
            <a:spLocks noChangeArrowheads="1"/>
          </p:cNvSpPr>
          <p:nvPr/>
        </p:nvSpPr>
        <p:spPr bwMode="auto">
          <a:xfrm>
            <a:off x="2286000" y="-461963"/>
            <a:ext cx="4572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endParaRPr lang="en-US" altLang="en-US">
              <a:latin typeface="Times New Roman" pitchFamily="18" charset="0"/>
              <a:cs typeface="Times New Roman" pitchFamily="18" charset="0"/>
            </a:endParaRPr>
          </a:p>
        </p:txBody>
      </p:sp>
      <p:sp>
        <p:nvSpPr>
          <p:cNvPr id="380935" name="Text Box 7"/>
          <p:cNvSpPr txBox="1">
            <a:spLocks noChangeArrowheads="1"/>
          </p:cNvSpPr>
          <p:nvPr/>
        </p:nvSpPr>
        <p:spPr bwMode="auto">
          <a:xfrm>
            <a:off x="6627813" y="3048000"/>
            <a:ext cx="2363787" cy="769938"/>
          </a:xfrm>
          <a:prstGeom prst="rect">
            <a:avLst/>
          </a:prstGeom>
          <a:noFill/>
          <a:ln w="9525">
            <a:noFill/>
            <a:miter lim="800000"/>
            <a:headEnd/>
            <a:tailEnd/>
          </a:ln>
          <a:effectLst/>
        </p:spPr>
        <p:txBody>
          <a:bodyPr wrap="none">
            <a:spAutoFit/>
          </a:bodyPr>
          <a:lstStyle/>
          <a:p>
            <a:pPr algn="r">
              <a:defRPr/>
            </a:pPr>
            <a:r>
              <a:rPr lang="en-US" sz="4400" b="1" dirty="0">
                <a:solidFill>
                  <a:schemeClr val="tx1">
                    <a:lumMod val="75000"/>
                    <a:lumOff val="25000"/>
                  </a:schemeClr>
                </a:solidFill>
                <a:effectLst>
                  <a:outerShdw blurRad="38100" dist="38100" dir="2700000" algn="tl">
                    <a:srgbClr val="C0C0C0"/>
                  </a:outerShdw>
                </a:effectLst>
                <a:latin typeface="Tw Cen MT Condensed" pitchFamily="34" charset="0"/>
                <a:cs typeface="Times New Roman" pitchFamily="18" charset="0"/>
              </a:rPr>
              <a:t>Thank You!</a:t>
            </a:r>
          </a:p>
        </p:txBody>
      </p:sp>
      <p:sp>
        <p:nvSpPr>
          <p:cNvPr id="380936" name="Text Box 8"/>
          <p:cNvSpPr txBox="1">
            <a:spLocks noChangeArrowheads="1"/>
          </p:cNvSpPr>
          <p:nvPr/>
        </p:nvSpPr>
        <p:spPr bwMode="auto">
          <a:xfrm>
            <a:off x="4267200" y="3733800"/>
            <a:ext cx="4724400" cy="2124075"/>
          </a:xfrm>
          <a:prstGeom prst="rect">
            <a:avLst/>
          </a:prstGeom>
          <a:noFill/>
          <a:ln w="9525">
            <a:noFill/>
            <a:miter lim="800000"/>
            <a:headEnd/>
            <a:tailEnd/>
          </a:ln>
          <a:effectLst/>
        </p:spPr>
        <p:txBody>
          <a:bodyPr>
            <a:spAutoFit/>
          </a:bodyPr>
          <a:lstStyle/>
          <a:p>
            <a:pPr algn="r">
              <a:spcBef>
                <a:spcPct val="50000"/>
              </a:spcBef>
              <a:defRPr/>
            </a:pPr>
            <a:r>
              <a:rPr lang="en-US" sz="2400" dirty="0">
                <a:latin typeface="Tw Cen MT Condensed" pitchFamily="34" charset="0"/>
                <a:cs typeface="Times New Roman" pitchFamily="18" charset="0"/>
              </a:rPr>
              <a:t>Spokane Branch Office</a:t>
            </a:r>
            <a:br>
              <a:rPr lang="en-US" sz="2400" dirty="0">
                <a:latin typeface="Tw Cen MT Condensed" pitchFamily="34" charset="0"/>
                <a:cs typeface="Times New Roman" pitchFamily="18" charset="0"/>
              </a:rPr>
            </a:br>
            <a:r>
              <a:rPr lang="en-US" sz="2400" dirty="0">
                <a:latin typeface="Tw Cen MT Condensed" pitchFamily="34" charset="0"/>
                <a:cs typeface="Times New Roman" pitchFamily="18" charset="0"/>
              </a:rPr>
              <a:t>801 W. Riverside Avenue</a:t>
            </a:r>
            <a:br>
              <a:rPr lang="en-US" sz="2400" dirty="0">
                <a:latin typeface="Tw Cen MT Condensed" pitchFamily="34" charset="0"/>
                <a:cs typeface="Times New Roman" pitchFamily="18" charset="0"/>
              </a:rPr>
            </a:br>
            <a:r>
              <a:rPr lang="en-US" sz="2400" dirty="0">
                <a:latin typeface="Tw Cen MT Condensed" pitchFamily="34" charset="0"/>
                <a:cs typeface="Times New Roman" pitchFamily="18" charset="0"/>
              </a:rPr>
              <a:t>Suite 444</a:t>
            </a:r>
            <a:br>
              <a:rPr lang="en-US" sz="2400" dirty="0">
                <a:latin typeface="Tw Cen MT Condensed" pitchFamily="34" charset="0"/>
                <a:cs typeface="Times New Roman" pitchFamily="18" charset="0"/>
              </a:rPr>
            </a:br>
            <a:r>
              <a:rPr lang="en-US" sz="2400" dirty="0">
                <a:latin typeface="Tw Cen MT Condensed" pitchFamily="34" charset="0"/>
                <a:cs typeface="Times New Roman" pitchFamily="18" charset="0"/>
              </a:rPr>
              <a:t>Spokane, WA 99201</a:t>
            </a:r>
            <a:r>
              <a:rPr lang="en-US" sz="2200" b="1" dirty="0">
                <a:effectLst>
                  <a:outerShdw blurRad="38100" dist="38100" dir="2700000" algn="tl">
                    <a:srgbClr val="C0C0C0"/>
                  </a:outerShdw>
                </a:effectLst>
                <a:latin typeface="Times New Roman" pitchFamily="18" charset="0"/>
                <a:cs typeface="Times New Roman" pitchFamily="18" charset="0"/>
              </a:rPr>
              <a:t/>
            </a:r>
            <a:br>
              <a:rPr lang="en-US" sz="2200" b="1" dirty="0">
                <a:effectLst>
                  <a:outerShdw blurRad="38100" dist="38100" dir="2700000" algn="tl">
                    <a:srgbClr val="C0C0C0"/>
                  </a:outerShdw>
                </a:effectLst>
                <a:latin typeface="Times New Roman" pitchFamily="18" charset="0"/>
                <a:cs typeface="Times New Roman" pitchFamily="18" charset="0"/>
              </a:rPr>
            </a:br>
            <a:r>
              <a:rPr lang="en-US" dirty="0">
                <a:solidFill>
                  <a:srgbClr val="0096E1"/>
                </a:solidFill>
                <a:latin typeface="Sylfaen" pitchFamily="18" charset="0"/>
                <a:cs typeface="Times New Roman" pitchFamily="18" charset="0"/>
              </a:rPr>
              <a:t>509-353-2811</a:t>
            </a:r>
            <a:br>
              <a:rPr lang="en-US" dirty="0">
                <a:solidFill>
                  <a:srgbClr val="0096E1"/>
                </a:solidFill>
                <a:latin typeface="Sylfaen" pitchFamily="18" charset="0"/>
                <a:cs typeface="Times New Roman" pitchFamily="18" charset="0"/>
              </a:rPr>
            </a:br>
            <a:r>
              <a:rPr lang="en-US" dirty="0">
                <a:solidFill>
                  <a:srgbClr val="0096E1"/>
                </a:solidFill>
                <a:latin typeface="Sylfaen" pitchFamily="18" charset="0"/>
                <a:cs typeface="Times New Roman" pitchFamily="18" charset="0"/>
              </a:rPr>
              <a:t>www.sba.gov</a:t>
            </a:r>
          </a:p>
        </p:txBody>
      </p:sp>
      <p:graphicFrame>
        <p:nvGraphicFramePr>
          <p:cNvPr id="380937" name="Object 9"/>
          <p:cNvGraphicFramePr>
            <a:graphicFrameLocks noChangeAspect="1"/>
          </p:cNvGraphicFramePr>
          <p:nvPr/>
        </p:nvGraphicFramePr>
        <p:xfrm>
          <a:off x="0" y="4762500"/>
          <a:ext cx="4191000" cy="2095500"/>
        </p:xfrm>
        <a:graphic>
          <a:graphicData uri="http://schemas.openxmlformats.org/presentationml/2006/ole">
            <mc:AlternateContent xmlns:mc="http://schemas.openxmlformats.org/markup-compatibility/2006">
              <mc:Choice xmlns:v="urn:schemas-microsoft-com:vml" Requires="v">
                <p:oleObj spid="_x0000_s48135" name="Microsoft ClipArt Gallery" r:id="rId4" imgW="1638605" imgH="897026" progId="">
                  <p:embed/>
                </p:oleObj>
              </mc:Choice>
              <mc:Fallback>
                <p:oleObj name="Microsoft ClipArt Gallery" r:id="rId4" imgW="1638605" imgH="897026" progId="">
                  <p:embed/>
                  <p:pic>
                    <p:nvPicPr>
                      <p:cNvPr id="0"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762500"/>
                        <a:ext cx="4191000"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380937"/>
                                        </p:tgtEl>
                                        <p:attrNameLst>
                                          <p:attrName>style.visibility</p:attrName>
                                        </p:attrNameLst>
                                      </p:cBhvr>
                                      <p:to>
                                        <p:strVal val="visible"/>
                                      </p:to>
                                    </p:set>
                                    <p:animEffect transition="in" filter="fade">
                                      <p:cBhvr>
                                        <p:cTn id="7" dur="1000"/>
                                        <p:tgtEl>
                                          <p:spTgt spid="380937"/>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80935"/>
                                        </p:tgtEl>
                                        <p:attrNameLst>
                                          <p:attrName>style.visibility</p:attrName>
                                        </p:attrNameLst>
                                      </p:cBhvr>
                                      <p:to>
                                        <p:strVal val="visible"/>
                                      </p:to>
                                    </p:set>
                                    <p:animEffect transition="in" filter="fade">
                                      <p:cBhvr>
                                        <p:cTn id="11" dur="2000"/>
                                        <p:tgtEl>
                                          <p:spTgt spid="3809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0935" grpId="0"/>
    </p:bld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4" name="Rectangle 5"/>
          <p:cNvSpPr>
            <a:spLocks noChangeArrowheads="1"/>
          </p:cNvSpPr>
          <p:nvPr/>
        </p:nvSpPr>
        <p:spPr bwMode="auto">
          <a:xfrm>
            <a:off x="2286000" y="-461963"/>
            <a:ext cx="4572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endParaRPr lang="en-US" altLang="en-US">
              <a:latin typeface="Times New Roman" pitchFamily="18" charset="0"/>
              <a:cs typeface="Times New Roman" pitchFamily="18" charset="0"/>
            </a:endParaRPr>
          </a:p>
        </p:txBody>
      </p:sp>
      <p:pic>
        <p:nvPicPr>
          <p:cNvPr id="7" name="Picture 2" descr="YourSBACyan+K"/>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71500" y="1247775"/>
            <a:ext cx="8001000" cy="4362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3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descr="C:\Documents and Settings\ddhorn\Local Settings\Temporary Internet Files\Content.IE5\HML1PTCP\MC900434807[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304800"/>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5"/>
          <p:cNvSpPr>
            <a:spLocks noGrp="1"/>
          </p:cNvSpPr>
          <p:nvPr>
            <p:ph type="title"/>
          </p:nvPr>
        </p:nvSpPr>
        <p:spPr bwMode="auto">
          <a:xfrm>
            <a:off x="381000" y="304800"/>
            <a:ext cx="6705600" cy="762000"/>
          </a:xfrm>
          <a:ln>
            <a:miter lim="800000"/>
            <a:headEnd/>
            <a:tailEnd/>
          </a:ln>
        </p:spPr>
        <p:txBody>
          <a:bodyPr vert="horz" wrap="square" lIns="91440" tIns="45720" rIns="91440" bIns="45720" numCol="1" anchor="t" anchorCtr="0" compatLnSpc="1">
            <a:prstTxWarp prst="textNoShape">
              <a:avLst/>
            </a:prstTxWarp>
          </a:bodyPr>
          <a:lstStyle/>
          <a:p>
            <a:pPr algn="l">
              <a:defRPr/>
            </a:pPr>
            <a:r>
              <a:rPr lang="en-US" dirty="0" smtClean="0">
                <a:solidFill>
                  <a:schemeClr val="tx1">
                    <a:lumMod val="75000"/>
                    <a:lumOff val="25000"/>
                  </a:schemeClr>
                </a:solidFill>
                <a:effectLst>
                  <a:outerShdw blurRad="38100" dist="38100" dir="2700000" algn="tl">
                    <a:srgbClr val="000000">
                      <a:alpha val="43137"/>
                    </a:srgbClr>
                  </a:outerShdw>
                </a:effectLst>
                <a:latin typeface="Tw Cen MT Condensed" pitchFamily="34" charset="0"/>
              </a:rPr>
              <a:t>Fast  Facts: </a:t>
            </a:r>
          </a:p>
        </p:txBody>
      </p:sp>
      <p:sp>
        <p:nvSpPr>
          <p:cNvPr id="16387" name="Content Placeholder 6"/>
          <p:cNvSpPr>
            <a:spLocks noGrp="1"/>
          </p:cNvSpPr>
          <p:nvPr>
            <p:ph idx="1"/>
          </p:nvPr>
        </p:nvSpPr>
        <p:spPr bwMode="auto">
          <a:xfrm>
            <a:off x="304800" y="1447800"/>
            <a:ext cx="8610600" cy="4373563"/>
          </a:xfrm>
          <a:ln>
            <a:miter lim="800000"/>
            <a:headEnd/>
            <a:tailEnd/>
          </a:ln>
        </p:spPr>
        <p:txBody>
          <a:bodyPr vert="horz" wrap="square" lIns="91440" tIns="45720" rIns="91440" bIns="45720" numCol="1" anchor="t" anchorCtr="0" compatLnSpc="1">
            <a:prstTxWarp prst="textNoShape">
              <a:avLst/>
            </a:prstTxWarp>
          </a:bodyPr>
          <a:lstStyle/>
          <a:p>
            <a:pPr>
              <a:buClr>
                <a:srgbClr val="0096E1"/>
              </a:buClr>
              <a:defRPr/>
            </a:pPr>
            <a:r>
              <a:rPr lang="en-US" sz="2800" b="1" dirty="0" smtClean="0">
                <a:solidFill>
                  <a:schemeClr val="tx1">
                    <a:lumMod val="75000"/>
                    <a:lumOff val="25000"/>
                  </a:schemeClr>
                </a:solidFill>
                <a:latin typeface="Sylfaen" pitchFamily="18" charset="0"/>
              </a:rPr>
              <a:t>How many Small Businesses are there?</a:t>
            </a:r>
            <a:endParaRPr lang="en-US" sz="2800" b="1" dirty="0">
              <a:solidFill>
                <a:schemeClr val="tx1">
                  <a:lumMod val="75000"/>
                  <a:lumOff val="25000"/>
                </a:schemeClr>
              </a:solidFill>
              <a:latin typeface="Sylfaen" pitchFamily="18" charset="0"/>
            </a:endParaRPr>
          </a:p>
          <a:p>
            <a:pPr>
              <a:buClr>
                <a:srgbClr val="0096E1"/>
              </a:buClr>
              <a:defRPr/>
            </a:pPr>
            <a:r>
              <a:rPr lang="en-US" sz="2800" dirty="0" smtClean="0">
                <a:solidFill>
                  <a:schemeClr val="tx1">
                    <a:lumMod val="75000"/>
                    <a:lumOff val="25000"/>
                  </a:schemeClr>
                </a:solidFill>
                <a:latin typeface="Sylfaen" pitchFamily="18" charset="0"/>
              </a:rPr>
              <a:t>Number of Businesses under 500 employees in the US total 31 million</a:t>
            </a:r>
          </a:p>
          <a:p>
            <a:pPr lvl="1">
              <a:buClr>
                <a:srgbClr val="0096E1"/>
              </a:buClr>
              <a:defRPr/>
            </a:pPr>
            <a:r>
              <a:rPr lang="en-US" sz="2400" dirty="0" smtClean="0">
                <a:solidFill>
                  <a:schemeClr val="tx1">
                    <a:lumMod val="75000"/>
                    <a:lumOff val="25000"/>
                  </a:schemeClr>
                </a:solidFill>
                <a:latin typeface="Sylfaen" pitchFamily="18" charset="0"/>
              </a:rPr>
              <a:t>Washington State &gt;300,000 businesses under 500 employed</a:t>
            </a:r>
          </a:p>
          <a:p>
            <a:pPr marL="0" indent="0">
              <a:buClr>
                <a:srgbClr val="0096E1"/>
              </a:buClr>
              <a:buFont typeface="Wingdings" pitchFamily="2" charset="2"/>
              <a:buNone/>
              <a:defRPr/>
            </a:pPr>
            <a:endParaRPr lang="en-US" sz="2800" dirty="0" smtClean="0">
              <a:solidFill>
                <a:schemeClr val="tx1">
                  <a:lumMod val="75000"/>
                  <a:lumOff val="25000"/>
                </a:schemeClr>
              </a:solidFill>
              <a:latin typeface="Sylfaen" pitchFamily="18" charset="0"/>
            </a:endParaRPr>
          </a:p>
          <a:p>
            <a:pPr>
              <a:buClr>
                <a:srgbClr val="0096E1"/>
              </a:buClr>
              <a:defRPr/>
            </a:pPr>
            <a:r>
              <a:rPr lang="en-US" sz="2800" b="1" dirty="0" smtClean="0">
                <a:solidFill>
                  <a:schemeClr val="tx1">
                    <a:lumMod val="75000"/>
                    <a:lumOff val="25000"/>
                  </a:schemeClr>
                </a:solidFill>
                <a:latin typeface="Sylfaen" pitchFamily="18" charset="0"/>
              </a:rPr>
              <a:t>How many do they employee?</a:t>
            </a:r>
          </a:p>
          <a:p>
            <a:pPr lvl="1">
              <a:buClr>
                <a:srgbClr val="0096E1"/>
              </a:buClr>
              <a:defRPr/>
            </a:pPr>
            <a:r>
              <a:rPr lang="en-US" sz="2400" dirty="0" smtClean="0">
                <a:solidFill>
                  <a:schemeClr val="tx1">
                    <a:lumMod val="75000"/>
                    <a:lumOff val="25000"/>
                  </a:schemeClr>
                </a:solidFill>
                <a:latin typeface="Sylfaen" pitchFamily="18" charset="0"/>
              </a:rPr>
              <a:t>&lt; 500 employees employ	</a:t>
            </a:r>
            <a:r>
              <a:rPr lang="en-US" sz="2400" dirty="0" smtClean="0">
                <a:latin typeface="Sylfaen" pitchFamily="18" charset="0"/>
              </a:rPr>
              <a:t>55 million</a:t>
            </a:r>
          </a:p>
          <a:p>
            <a:pPr lvl="1">
              <a:buClr>
                <a:srgbClr val="0096E1"/>
              </a:buClr>
              <a:defRPr/>
            </a:pPr>
            <a:r>
              <a:rPr lang="en-US" sz="2400" dirty="0" smtClean="0">
                <a:solidFill>
                  <a:schemeClr val="tx1">
                    <a:lumMod val="75000"/>
                    <a:lumOff val="25000"/>
                  </a:schemeClr>
                </a:solidFill>
                <a:latin typeface="Sylfaen" pitchFamily="18" charset="0"/>
              </a:rPr>
              <a:t>&lt; 20 employees employ	20 million</a:t>
            </a:r>
          </a:p>
          <a:p>
            <a:pPr lvl="1">
              <a:buClr>
                <a:srgbClr val="0096E1"/>
              </a:buClr>
              <a:defRPr/>
            </a:pPr>
            <a:r>
              <a:rPr lang="en-US" sz="2400" dirty="0" smtClean="0">
                <a:solidFill>
                  <a:schemeClr val="tx1">
                    <a:lumMod val="75000"/>
                    <a:lumOff val="25000"/>
                  </a:schemeClr>
                </a:solidFill>
                <a:latin typeface="Sylfaen" pitchFamily="18" charset="0"/>
              </a:rPr>
              <a:t>&lt;4 employees employ		5.8 million</a:t>
            </a:r>
          </a:p>
          <a:p>
            <a:pPr>
              <a:buClr>
                <a:srgbClr val="0096E1"/>
              </a:buClr>
              <a:defRPr/>
            </a:pPr>
            <a:endParaRPr lang="en-US" sz="2800" dirty="0">
              <a:solidFill>
                <a:schemeClr val="tx1">
                  <a:lumMod val="75000"/>
                  <a:lumOff val="25000"/>
                </a:schemeClr>
              </a:solidFill>
              <a:latin typeface="Sylfaen" pitchFamily="18" charset="0"/>
            </a:endParaRPr>
          </a:p>
          <a:p>
            <a:pPr marL="0" indent="0">
              <a:buClr>
                <a:srgbClr val="0096E1"/>
              </a:buClr>
              <a:buFont typeface="Wingdings" pitchFamily="2" charset="2"/>
              <a:buNone/>
              <a:defRPr/>
            </a:pPr>
            <a:r>
              <a:rPr lang="en-US" sz="2800" dirty="0" smtClean="0">
                <a:solidFill>
                  <a:schemeClr val="tx1">
                    <a:lumMod val="75000"/>
                    <a:lumOff val="25000"/>
                  </a:schemeClr>
                </a:solidFill>
                <a:latin typeface="Sylfaen" pitchFamily="18" charset="0"/>
              </a:rPr>
              <a:t>		*Source 2011 US Census Bureau</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533400" y="1524000"/>
            <a:ext cx="8610600" cy="4191000"/>
          </a:xfrm>
          <a:prstGeom prst="rect">
            <a:avLst/>
          </a:prstGeom>
          <a:noFill/>
          <a:ln w="9525">
            <a:noFill/>
            <a:miter lim="800000"/>
            <a:headEnd/>
            <a:tailEnd/>
          </a:ln>
        </p:spPr>
        <p:txBody>
          <a:bodyPr/>
          <a:lstStyle/>
          <a:p>
            <a:pPr>
              <a:spcBef>
                <a:spcPct val="20000"/>
              </a:spcBef>
              <a:buClr>
                <a:srgbClr val="0096E1"/>
              </a:buClr>
              <a:buSzPct val="75000"/>
              <a:buFont typeface="Wingdings" pitchFamily="2" charset="2"/>
              <a:buChar char="ü"/>
              <a:defRPr/>
            </a:pPr>
            <a:r>
              <a:rPr lang="en-US" sz="2800" b="1" dirty="0">
                <a:solidFill>
                  <a:schemeClr val="tx1">
                    <a:lumMod val="75000"/>
                    <a:lumOff val="25000"/>
                  </a:schemeClr>
                </a:solidFill>
                <a:latin typeface="Sylfaen" pitchFamily="18" charset="0"/>
                <a:cs typeface="Arial" charset="0"/>
              </a:rPr>
              <a:t>  </a:t>
            </a:r>
            <a:r>
              <a:rPr lang="en-US" sz="2800" b="1" dirty="0">
                <a:solidFill>
                  <a:srgbClr val="0096E1"/>
                </a:solidFill>
                <a:latin typeface="Sylfaen" pitchFamily="18" charset="0"/>
                <a:cs typeface="Arial" charset="0"/>
              </a:rPr>
              <a:t>90%   </a:t>
            </a:r>
            <a:r>
              <a:rPr lang="en-US" sz="2800" b="1" dirty="0">
                <a:solidFill>
                  <a:schemeClr val="tx1">
                    <a:lumMod val="75000"/>
                    <a:lumOff val="25000"/>
                  </a:schemeClr>
                </a:solidFill>
                <a:latin typeface="Sylfaen" pitchFamily="18" charset="0"/>
                <a:cs typeface="Arial" charset="0"/>
              </a:rPr>
              <a:t>(Approximately) of all employer firms</a:t>
            </a:r>
          </a:p>
          <a:p>
            <a:pPr>
              <a:spcBef>
                <a:spcPct val="20000"/>
              </a:spcBef>
              <a:buClr>
                <a:srgbClr val="0096E1"/>
              </a:buClr>
              <a:buSzPct val="75000"/>
              <a:buFont typeface="Wingdings" pitchFamily="2" charset="2"/>
              <a:buChar char="ü"/>
              <a:defRPr/>
            </a:pPr>
            <a:r>
              <a:rPr lang="en-US" sz="2800" b="1" dirty="0">
                <a:solidFill>
                  <a:schemeClr val="tx1">
                    <a:lumMod val="75000"/>
                    <a:lumOff val="25000"/>
                  </a:schemeClr>
                </a:solidFill>
                <a:latin typeface="Sylfaen" pitchFamily="18" charset="0"/>
                <a:cs typeface="Arial" charset="0"/>
              </a:rPr>
              <a:t>  </a:t>
            </a:r>
            <a:r>
              <a:rPr lang="en-US" sz="2800" b="1" dirty="0">
                <a:solidFill>
                  <a:srgbClr val="0096E1"/>
                </a:solidFill>
                <a:latin typeface="Sylfaen" pitchFamily="18" charset="0"/>
                <a:cs typeface="Arial" charset="0"/>
              </a:rPr>
              <a:t>65%   </a:t>
            </a:r>
            <a:r>
              <a:rPr lang="en-US" sz="2800" b="1" dirty="0">
                <a:solidFill>
                  <a:schemeClr val="tx1">
                    <a:lumMod val="75000"/>
                    <a:lumOff val="25000"/>
                  </a:schemeClr>
                </a:solidFill>
                <a:latin typeface="Sylfaen" pitchFamily="18" charset="0"/>
                <a:cs typeface="Arial" charset="0"/>
              </a:rPr>
              <a:t>of all new jobs generated annually</a:t>
            </a:r>
          </a:p>
          <a:p>
            <a:pPr>
              <a:spcBef>
                <a:spcPct val="20000"/>
              </a:spcBef>
              <a:buClr>
                <a:srgbClr val="0096E1"/>
              </a:buClr>
              <a:buSzPct val="75000"/>
              <a:buFont typeface="Wingdings" pitchFamily="2" charset="2"/>
              <a:buChar char="ü"/>
              <a:defRPr/>
            </a:pPr>
            <a:r>
              <a:rPr lang="en-US" sz="2800" b="1" dirty="0">
                <a:solidFill>
                  <a:schemeClr val="tx1">
                    <a:lumMod val="75000"/>
                    <a:lumOff val="25000"/>
                  </a:schemeClr>
                </a:solidFill>
                <a:latin typeface="Sylfaen" pitchFamily="18" charset="0"/>
                <a:cs typeface="Arial" charset="0"/>
              </a:rPr>
              <a:t>  </a:t>
            </a:r>
            <a:r>
              <a:rPr lang="en-US" sz="2800" b="1" dirty="0">
                <a:solidFill>
                  <a:srgbClr val="0096E1"/>
                </a:solidFill>
                <a:latin typeface="Sylfaen" pitchFamily="18" charset="0"/>
                <a:cs typeface="Arial" charset="0"/>
              </a:rPr>
              <a:t>55%   </a:t>
            </a:r>
            <a:r>
              <a:rPr lang="en-US" sz="2800" b="1" dirty="0">
                <a:solidFill>
                  <a:schemeClr val="tx1">
                    <a:lumMod val="75000"/>
                    <a:lumOff val="25000"/>
                  </a:schemeClr>
                </a:solidFill>
                <a:latin typeface="Sylfaen" pitchFamily="18" charset="0"/>
                <a:cs typeface="Arial" charset="0"/>
              </a:rPr>
              <a:t>of all new product innovations</a:t>
            </a:r>
          </a:p>
          <a:p>
            <a:pPr>
              <a:spcBef>
                <a:spcPct val="20000"/>
              </a:spcBef>
              <a:buClr>
                <a:srgbClr val="0096E1"/>
              </a:buClr>
              <a:buSzPct val="75000"/>
              <a:buFont typeface="Wingdings" pitchFamily="2" charset="2"/>
              <a:buChar char="ü"/>
              <a:defRPr/>
            </a:pPr>
            <a:r>
              <a:rPr lang="en-US" sz="2800" b="1" dirty="0">
                <a:solidFill>
                  <a:schemeClr val="tx1">
                    <a:lumMod val="75000"/>
                    <a:lumOff val="25000"/>
                  </a:schemeClr>
                </a:solidFill>
                <a:latin typeface="Sylfaen" pitchFamily="18" charset="0"/>
                <a:cs typeface="Arial" charset="0"/>
              </a:rPr>
              <a:t>  </a:t>
            </a:r>
            <a:r>
              <a:rPr lang="en-US" sz="2800" b="1" dirty="0">
                <a:solidFill>
                  <a:srgbClr val="0096E1"/>
                </a:solidFill>
                <a:latin typeface="Sylfaen" pitchFamily="18" charset="0"/>
                <a:cs typeface="Arial" charset="0"/>
              </a:rPr>
              <a:t>52%   </a:t>
            </a:r>
            <a:r>
              <a:rPr lang="en-US" sz="2800" b="1" dirty="0">
                <a:solidFill>
                  <a:schemeClr val="tx1">
                    <a:lumMod val="75000"/>
                    <a:lumOff val="25000"/>
                  </a:schemeClr>
                </a:solidFill>
                <a:latin typeface="Sylfaen" pitchFamily="18" charset="0"/>
                <a:cs typeface="Arial" charset="0"/>
              </a:rPr>
              <a:t>share of the National GDP</a:t>
            </a:r>
          </a:p>
          <a:p>
            <a:pPr>
              <a:spcBef>
                <a:spcPct val="20000"/>
              </a:spcBef>
              <a:buClr>
                <a:srgbClr val="0096E1"/>
              </a:buClr>
              <a:buSzPct val="75000"/>
              <a:buFont typeface="Wingdings" pitchFamily="2" charset="2"/>
              <a:buChar char="ü"/>
              <a:defRPr/>
            </a:pPr>
            <a:r>
              <a:rPr lang="en-US" sz="2800" b="1" dirty="0">
                <a:solidFill>
                  <a:schemeClr val="tx1">
                    <a:lumMod val="75000"/>
                    <a:lumOff val="25000"/>
                  </a:schemeClr>
                </a:solidFill>
                <a:latin typeface="Sylfaen" pitchFamily="18" charset="0"/>
                <a:cs typeface="Arial" charset="0"/>
              </a:rPr>
              <a:t>  </a:t>
            </a:r>
            <a:r>
              <a:rPr lang="en-US" sz="2800" b="1" dirty="0">
                <a:solidFill>
                  <a:srgbClr val="0096E1"/>
                </a:solidFill>
                <a:latin typeface="Sylfaen" pitchFamily="18" charset="0"/>
                <a:cs typeface="Arial" charset="0"/>
              </a:rPr>
              <a:t>45%   </a:t>
            </a:r>
            <a:r>
              <a:rPr lang="en-US" sz="2800" b="1" dirty="0">
                <a:solidFill>
                  <a:schemeClr val="tx1">
                    <a:lumMod val="75000"/>
                    <a:lumOff val="25000"/>
                  </a:schemeClr>
                </a:solidFill>
                <a:latin typeface="Sylfaen" pitchFamily="18" charset="0"/>
                <a:cs typeface="Arial" charset="0"/>
              </a:rPr>
              <a:t>of total U.S. payroll; $1.5 Trillion</a:t>
            </a:r>
          </a:p>
          <a:p>
            <a:pPr>
              <a:spcBef>
                <a:spcPct val="20000"/>
              </a:spcBef>
              <a:buClr>
                <a:srgbClr val="0096E1"/>
              </a:buClr>
              <a:buSzPct val="75000"/>
              <a:buFont typeface="Wingdings" pitchFamily="2" charset="2"/>
              <a:buChar char="ü"/>
              <a:defRPr/>
            </a:pPr>
            <a:r>
              <a:rPr lang="en-US" sz="2800" b="1" dirty="0">
                <a:solidFill>
                  <a:schemeClr val="tx1">
                    <a:lumMod val="75000"/>
                    <a:lumOff val="25000"/>
                  </a:schemeClr>
                </a:solidFill>
                <a:latin typeface="Sylfaen" pitchFamily="18" charset="0"/>
                <a:cs typeface="Arial" charset="0"/>
              </a:rPr>
              <a:t>  </a:t>
            </a:r>
            <a:r>
              <a:rPr lang="en-US" sz="2800" b="1" dirty="0">
                <a:solidFill>
                  <a:srgbClr val="0096E1"/>
                </a:solidFill>
                <a:latin typeface="Sylfaen" pitchFamily="18" charset="0"/>
                <a:cs typeface="Arial" charset="0"/>
              </a:rPr>
              <a:t>23%   </a:t>
            </a:r>
            <a:r>
              <a:rPr lang="en-US" sz="2800" b="1" dirty="0">
                <a:solidFill>
                  <a:schemeClr val="tx1">
                    <a:lumMod val="75000"/>
                    <a:lumOff val="25000"/>
                  </a:schemeClr>
                </a:solidFill>
                <a:latin typeface="Sylfaen" pitchFamily="18" charset="0"/>
                <a:cs typeface="Arial" charset="0"/>
              </a:rPr>
              <a:t>of federal prime contracts</a:t>
            </a:r>
          </a:p>
          <a:p>
            <a:pPr>
              <a:spcBef>
                <a:spcPct val="20000"/>
              </a:spcBef>
              <a:buClr>
                <a:srgbClr val="0096E1"/>
              </a:buClr>
              <a:buSzPct val="75000"/>
              <a:buFont typeface="Wingdings" pitchFamily="2" charset="2"/>
              <a:buChar char="ü"/>
              <a:defRPr/>
            </a:pPr>
            <a:r>
              <a:rPr lang="en-US" sz="2800" b="1" dirty="0">
                <a:solidFill>
                  <a:srgbClr val="0096E1"/>
                </a:solidFill>
                <a:latin typeface="Sylfaen" pitchFamily="18" charset="0"/>
                <a:cs typeface="Arial" charset="0"/>
              </a:rPr>
              <a:t>    7%  </a:t>
            </a:r>
            <a:r>
              <a:rPr lang="en-US" sz="2800" b="1" dirty="0">
                <a:solidFill>
                  <a:schemeClr val="tx1">
                    <a:lumMod val="75000"/>
                    <a:lumOff val="25000"/>
                  </a:schemeClr>
                </a:solidFill>
                <a:latin typeface="Sylfaen" pitchFamily="18" charset="0"/>
                <a:cs typeface="Arial" charset="0"/>
              </a:rPr>
              <a:t> Self-Employed</a:t>
            </a:r>
          </a:p>
          <a:p>
            <a:pPr>
              <a:spcBef>
                <a:spcPct val="20000"/>
              </a:spcBef>
              <a:buClr>
                <a:srgbClr val="0096E1"/>
              </a:buClr>
              <a:buSzPct val="75000"/>
              <a:buFont typeface="Wingdings" pitchFamily="2" charset="2"/>
              <a:buChar char="ü"/>
              <a:defRPr/>
            </a:pPr>
            <a:r>
              <a:rPr lang="en-US" sz="2800" b="1" dirty="0">
                <a:solidFill>
                  <a:schemeClr val="tx1">
                    <a:lumMod val="75000"/>
                    <a:lumOff val="25000"/>
                  </a:schemeClr>
                </a:solidFill>
                <a:latin typeface="Sylfaen" pitchFamily="18" charset="0"/>
                <a:cs typeface="Arial" charset="0"/>
              </a:rPr>
              <a:t>  97%  Of  All  Identified Exporters/28% Export Value</a:t>
            </a:r>
          </a:p>
          <a:p>
            <a:pPr>
              <a:spcBef>
                <a:spcPct val="20000"/>
              </a:spcBef>
              <a:buClr>
                <a:srgbClr val="0096E1"/>
              </a:buClr>
              <a:buSzPct val="75000"/>
              <a:buFont typeface="Wingdings" pitchFamily="2" charset="2"/>
              <a:buChar char="ü"/>
              <a:defRPr/>
            </a:pPr>
            <a:endParaRPr lang="en-US" sz="2800" b="1" dirty="0">
              <a:solidFill>
                <a:schemeClr val="tx1">
                  <a:lumMod val="75000"/>
                  <a:lumOff val="25000"/>
                </a:schemeClr>
              </a:solidFill>
              <a:latin typeface="Sylfaen" pitchFamily="18" charset="0"/>
              <a:cs typeface="Arial" charset="0"/>
            </a:endParaRPr>
          </a:p>
          <a:p>
            <a:pPr>
              <a:spcBef>
                <a:spcPct val="20000"/>
              </a:spcBef>
              <a:buClr>
                <a:srgbClr val="0096E1"/>
              </a:buClr>
              <a:buSzPct val="75000"/>
              <a:buFont typeface="Wingdings" pitchFamily="2" charset="2"/>
              <a:buChar char="ü"/>
              <a:defRPr/>
            </a:pPr>
            <a:endParaRPr lang="en-US" sz="2800" b="1" dirty="0">
              <a:solidFill>
                <a:schemeClr val="tx1">
                  <a:lumMod val="75000"/>
                  <a:lumOff val="25000"/>
                </a:schemeClr>
              </a:solidFill>
              <a:latin typeface="Sylfaen" pitchFamily="18" charset="0"/>
              <a:cs typeface="Arial" charset="0"/>
            </a:endParaRPr>
          </a:p>
        </p:txBody>
      </p:sp>
      <p:sp>
        <p:nvSpPr>
          <p:cNvPr id="7171" name="Rectangle 3"/>
          <p:cNvSpPr>
            <a:spLocks noChangeArrowheads="1"/>
          </p:cNvSpPr>
          <p:nvPr/>
        </p:nvSpPr>
        <p:spPr bwMode="auto">
          <a:xfrm>
            <a:off x="685800" y="60960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endParaRPr lang="en-US" altLang="en-US" sz="1400">
              <a:latin typeface="Times" pitchFamily="18" charset="0"/>
            </a:endParaRPr>
          </a:p>
        </p:txBody>
      </p:sp>
      <p:sp>
        <p:nvSpPr>
          <p:cNvPr id="7172" name="Rectangle 4"/>
          <p:cNvSpPr>
            <a:spLocks noChangeArrowheads="1"/>
          </p:cNvSpPr>
          <p:nvPr/>
        </p:nvSpPr>
        <p:spPr bwMode="auto">
          <a:xfrm>
            <a:off x="3124200" y="60960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endParaRPr lang="en-US" altLang="en-US" sz="1400">
              <a:latin typeface="Times" pitchFamily="18" charset="0"/>
            </a:endParaRPr>
          </a:p>
        </p:txBody>
      </p:sp>
      <p:sp>
        <p:nvSpPr>
          <p:cNvPr id="7173" name="Rectangle 5"/>
          <p:cNvSpPr>
            <a:spLocks noChangeArrowheads="1"/>
          </p:cNvSpPr>
          <p:nvPr/>
        </p:nvSpPr>
        <p:spPr bwMode="auto">
          <a:xfrm>
            <a:off x="2133600" y="304800"/>
            <a:ext cx="7010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5200"/>
              <a:t> </a:t>
            </a:r>
            <a:endParaRPr lang="en-US" altLang="en-US" sz="4800">
              <a:solidFill>
                <a:schemeClr val="tx2"/>
              </a:solidFill>
            </a:endParaRPr>
          </a:p>
        </p:txBody>
      </p:sp>
      <p:sp>
        <p:nvSpPr>
          <p:cNvPr id="15367" name="Text Box 7"/>
          <p:cNvSpPr txBox="1">
            <a:spLocks noChangeArrowheads="1"/>
          </p:cNvSpPr>
          <p:nvPr/>
        </p:nvSpPr>
        <p:spPr bwMode="auto">
          <a:xfrm>
            <a:off x="533400" y="685800"/>
            <a:ext cx="5791200" cy="769938"/>
          </a:xfrm>
          <a:prstGeom prst="rect">
            <a:avLst/>
          </a:prstGeom>
          <a:noFill/>
          <a:ln w="9525">
            <a:noFill/>
            <a:miter lim="800000"/>
            <a:headEnd/>
            <a:tailEnd/>
          </a:ln>
        </p:spPr>
        <p:txBody>
          <a:bodyPr>
            <a:spAutoFit/>
          </a:bodyPr>
          <a:lstStyle/>
          <a:p>
            <a:pPr eaLnBrk="0" hangingPunct="0">
              <a:spcBef>
                <a:spcPct val="50000"/>
              </a:spcBef>
              <a:defRPr/>
            </a:pPr>
            <a:r>
              <a:rPr lang="en-US" sz="4400" b="1" dirty="0">
                <a:solidFill>
                  <a:schemeClr val="tx1">
                    <a:lumMod val="75000"/>
                    <a:lumOff val="25000"/>
                  </a:schemeClr>
                </a:solidFill>
                <a:effectLst>
                  <a:outerShdw blurRad="38100" dist="38100" dir="2700000" algn="tl">
                    <a:srgbClr val="000000">
                      <a:alpha val="43137"/>
                    </a:srgbClr>
                  </a:outerShdw>
                </a:effectLst>
                <a:latin typeface="Tw Cen MT Condensed" pitchFamily="34" charset="0"/>
                <a:cs typeface="Arial" charset="0"/>
              </a:rPr>
              <a:t>Benefits of Small Business</a:t>
            </a:r>
          </a:p>
        </p:txBody>
      </p:sp>
      <p:pic>
        <p:nvPicPr>
          <p:cNvPr id="7175" name="Picture 7" descr="C:\Documents and Settings\ddhorn\Local Settings\Temporary Internet Files\Content.IE5\VK0CS6FT\MC90025075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73925" y="609600"/>
            <a:ext cx="2108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7"/>
          <p:cNvSpPr>
            <a:spLocks noGrp="1" noChangeArrowheads="1"/>
          </p:cNvSpPr>
          <p:nvPr>
            <p:ph type="title"/>
          </p:nvPr>
        </p:nvSpPr>
        <p:spPr bwMode="auto">
          <a:ln>
            <a:miter lim="800000"/>
            <a:headEnd/>
            <a:tailEnd/>
          </a:ln>
        </p:spPr>
        <p:txBody>
          <a:bodyPr vert="horz" wrap="square" lIns="91440" tIns="45720" rIns="91440" bIns="45720" numCol="1" anchor="t" anchorCtr="0" compatLnSpc="1">
            <a:prstTxWarp prst="textNoShape">
              <a:avLst/>
            </a:prstTxWarp>
          </a:bodyPr>
          <a:lstStyle/>
          <a:p>
            <a:pPr algn="l">
              <a:defRPr/>
            </a:pPr>
            <a:r>
              <a:rPr lang="en-US" dirty="0" smtClean="0">
                <a:solidFill>
                  <a:schemeClr val="tx1">
                    <a:lumMod val="75000"/>
                    <a:lumOff val="25000"/>
                  </a:schemeClr>
                </a:solidFill>
                <a:effectLst>
                  <a:outerShdw blurRad="38100" dist="38100" dir="2700000" algn="tl">
                    <a:srgbClr val="000000">
                      <a:alpha val="43137"/>
                    </a:srgbClr>
                  </a:outerShdw>
                </a:effectLst>
                <a:latin typeface="Tw Cen MT Condensed" pitchFamily="34" charset="0"/>
              </a:rPr>
              <a:t>Small Business Success Rates</a:t>
            </a:r>
          </a:p>
        </p:txBody>
      </p:sp>
      <p:sp>
        <p:nvSpPr>
          <p:cNvPr id="4100" name="Text Box 9"/>
          <p:cNvSpPr txBox="1">
            <a:spLocks noChangeArrowheads="1"/>
          </p:cNvSpPr>
          <p:nvPr/>
        </p:nvSpPr>
        <p:spPr bwMode="auto">
          <a:xfrm>
            <a:off x="457200" y="1295400"/>
            <a:ext cx="3505200" cy="5262563"/>
          </a:xfrm>
          <a:prstGeom prst="rect">
            <a:avLst/>
          </a:prstGeom>
          <a:noFill/>
          <a:ln w="9525">
            <a:noFill/>
            <a:miter lim="800000"/>
            <a:headEnd/>
            <a:tailEnd/>
          </a:ln>
        </p:spPr>
        <p:txBody>
          <a:bodyPr>
            <a:spAutoFit/>
          </a:bodyPr>
          <a:lstStyle/>
          <a:p>
            <a:pPr marL="548640" indent="-365760">
              <a:buClr>
                <a:srgbClr val="0096E1"/>
              </a:buClr>
              <a:buFont typeface="Wingdings" pitchFamily="2" charset="2"/>
              <a:buChar char="§"/>
              <a:defRPr/>
            </a:pPr>
            <a:r>
              <a:rPr lang="en-US" sz="2400" b="1" dirty="0">
                <a:solidFill>
                  <a:schemeClr val="tx1">
                    <a:lumMod val="75000"/>
                    <a:lumOff val="25000"/>
                  </a:schemeClr>
                </a:solidFill>
                <a:latin typeface="Sylfaen" pitchFamily="18" charset="0"/>
              </a:rPr>
              <a:t>Approximately </a:t>
            </a:r>
            <a:r>
              <a:rPr lang="en-US" sz="2400" b="1" dirty="0">
                <a:solidFill>
                  <a:srgbClr val="669900"/>
                </a:solidFill>
                <a:effectLst>
                  <a:outerShdw blurRad="38100" dist="38100" dir="2700000" algn="tl">
                    <a:srgbClr val="000000">
                      <a:alpha val="43137"/>
                    </a:srgbClr>
                  </a:outerShdw>
                </a:effectLst>
                <a:latin typeface="Sylfaen" pitchFamily="18" charset="0"/>
              </a:rPr>
              <a:t>25% </a:t>
            </a:r>
            <a:r>
              <a:rPr lang="en-US" sz="2400" b="1" dirty="0">
                <a:solidFill>
                  <a:schemeClr val="tx1">
                    <a:lumMod val="75000"/>
                    <a:lumOff val="25000"/>
                  </a:schemeClr>
                </a:solidFill>
                <a:latin typeface="Sylfaen" pitchFamily="18" charset="0"/>
              </a:rPr>
              <a:t>of Small Businesses Fail within the first two years.</a:t>
            </a:r>
          </a:p>
          <a:p>
            <a:pPr marL="548640" indent="-365760">
              <a:buClr>
                <a:srgbClr val="0096E1"/>
              </a:buClr>
              <a:buFont typeface="Wingdings" pitchFamily="2" charset="2"/>
              <a:buChar char="§"/>
              <a:defRPr/>
            </a:pPr>
            <a:endParaRPr lang="en-US" sz="2400" b="1" dirty="0">
              <a:solidFill>
                <a:schemeClr val="tx1">
                  <a:lumMod val="75000"/>
                  <a:lumOff val="25000"/>
                </a:schemeClr>
              </a:solidFill>
              <a:latin typeface="Sylfaen" pitchFamily="18" charset="0"/>
            </a:endParaRPr>
          </a:p>
          <a:p>
            <a:pPr marL="548640" indent="-365760">
              <a:buClr>
                <a:srgbClr val="0096E1"/>
              </a:buClr>
              <a:buFont typeface="Wingdings" pitchFamily="2" charset="2"/>
              <a:buChar char="§"/>
              <a:defRPr/>
            </a:pPr>
            <a:r>
              <a:rPr lang="en-US" sz="2400" b="1" dirty="0">
                <a:solidFill>
                  <a:schemeClr val="tx1">
                    <a:lumMod val="75000"/>
                    <a:lumOff val="25000"/>
                  </a:schemeClr>
                </a:solidFill>
                <a:latin typeface="Sylfaen" pitchFamily="18" charset="0"/>
              </a:rPr>
              <a:t>Approximately </a:t>
            </a:r>
            <a:r>
              <a:rPr lang="en-US" sz="2400" b="1" dirty="0">
                <a:solidFill>
                  <a:srgbClr val="FFD911"/>
                </a:solidFill>
                <a:effectLst>
                  <a:outerShdw blurRad="38100" dist="38100" dir="2700000" algn="tl">
                    <a:srgbClr val="000000">
                      <a:alpha val="43137"/>
                    </a:srgbClr>
                  </a:outerShdw>
                </a:effectLst>
                <a:latin typeface="Sylfaen" pitchFamily="18" charset="0"/>
              </a:rPr>
              <a:t>50%  </a:t>
            </a:r>
            <a:r>
              <a:rPr lang="en-US" sz="2400" b="1" dirty="0">
                <a:solidFill>
                  <a:schemeClr val="tx1">
                    <a:lumMod val="75000"/>
                    <a:lumOff val="25000"/>
                  </a:schemeClr>
                </a:solidFill>
                <a:latin typeface="Sylfaen" pitchFamily="18" charset="0"/>
              </a:rPr>
              <a:t>of Small Businesses Fail within the first five years.</a:t>
            </a:r>
          </a:p>
          <a:p>
            <a:pPr marL="548640" indent="-365760">
              <a:buClr>
                <a:srgbClr val="0096E1"/>
              </a:buClr>
              <a:buFont typeface="Wingdings" pitchFamily="2" charset="2"/>
              <a:buChar char="§"/>
              <a:defRPr/>
            </a:pPr>
            <a:endParaRPr lang="en-US" sz="2400" b="1" dirty="0">
              <a:solidFill>
                <a:schemeClr val="tx1">
                  <a:lumMod val="75000"/>
                  <a:lumOff val="25000"/>
                </a:schemeClr>
              </a:solidFill>
              <a:latin typeface="Sylfaen" pitchFamily="18" charset="0"/>
            </a:endParaRPr>
          </a:p>
          <a:p>
            <a:pPr marL="548640" indent="-365760">
              <a:buClr>
                <a:srgbClr val="0096E1"/>
              </a:buClr>
              <a:buFont typeface="Wingdings" pitchFamily="2" charset="2"/>
              <a:buChar char="§"/>
              <a:defRPr/>
            </a:pPr>
            <a:r>
              <a:rPr lang="en-US" sz="2400" b="1" dirty="0">
                <a:solidFill>
                  <a:schemeClr val="tx1">
                    <a:lumMod val="75000"/>
                    <a:lumOff val="25000"/>
                  </a:schemeClr>
                </a:solidFill>
                <a:latin typeface="Sylfaen" pitchFamily="18" charset="0"/>
              </a:rPr>
              <a:t>Approximately </a:t>
            </a:r>
            <a:r>
              <a:rPr lang="en-US" sz="2400" b="1" dirty="0">
                <a:solidFill>
                  <a:srgbClr val="FF6600"/>
                </a:solidFill>
                <a:effectLst>
                  <a:outerShdw blurRad="38100" dist="38100" dir="2700000" algn="tl">
                    <a:srgbClr val="000000">
                      <a:alpha val="43137"/>
                    </a:srgbClr>
                  </a:outerShdw>
                </a:effectLst>
                <a:latin typeface="Sylfaen" pitchFamily="18" charset="0"/>
              </a:rPr>
              <a:t>75%  </a:t>
            </a:r>
            <a:r>
              <a:rPr lang="en-US" sz="2400" b="1" dirty="0">
                <a:solidFill>
                  <a:schemeClr val="tx1">
                    <a:lumMod val="75000"/>
                    <a:lumOff val="25000"/>
                  </a:schemeClr>
                </a:solidFill>
                <a:latin typeface="Sylfaen" pitchFamily="18" charset="0"/>
              </a:rPr>
              <a:t>of Small Businesses Fail within the first ten years.</a:t>
            </a:r>
          </a:p>
        </p:txBody>
      </p:sp>
      <p:graphicFrame>
        <p:nvGraphicFramePr>
          <p:cNvPr id="8196" name="Object 2"/>
          <p:cNvGraphicFramePr>
            <a:graphicFrameLocks noChangeAspect="1"/>
          </p:cNvGraphicFramePr>
          <p:nvPr/>
        </p:nvGraphicFramePr>
        <p:xfrm>
          <a:off x="3378200" y="1168400"/>
          <a:ext cx="5664200" cy="4478338"/>
        </p:xfrm>
        <a:graphic>
          <a:graphicData uri="http://schemas.openxmlformats.org/presentationml/2006/ole">
            <mc:AlternateContent xmlns:mc="http://schemas.openxmlformats.org/markup-compatibility/2006">
              <mc:Choice xmlns:v="urn:schemas-microsoft-com:vml" Requires="v">
                <p:oleObj spid="_x0000_s8197" r:id="rId5" imgW="5663675" imgH="4474852" progId="Excel.Chart.8">
                  <p:embed/>
                </p:oleObj>
              </mc:Choice>
              <mc:Fallback>
                <p:oleObj r:id="rId5" imgW="5663675" imgH="4474852" progId="Excel.Chart.8">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78200" y="1168400"/>
                        <a:ext cx="5664200" cy="447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64" name="Rectangle 4"/>
          <p:cNvSpPr>
            <a:spLocks noChangeArrowheads="1"/>
          </p:cNvSpPr>
          <p:nvPr/>
        </p:nvSpPr>
        <p:spPr bwMode="auto">
          <a:xfrm>
            <a:off x="533400" y="838200"/>
            <a:ext cx="6705600" cy="533400"/>
          </a:xfrm>
          <a:prstGeom prst="rect">
            <a:avLst/>
          </a:prstGeom>
          <a:noFill/>
          <a:ln w="9525">
            <a:noFill/>
            <a:miter lim="800000"/>
            <a:headEnd/>
            <a:tailEnd/>
          </a:ln>
          <a:effectLst/>
        </p:spPr>
        <p:txBody>
          <a:bodyPr anchor="ctr"/>
          <a:lstStyle/>
          <a:p>
            <a:pPr>
              <a:defRPr/>
            </a:pPr>
            <a:r>
              <a:rPr lang="en-US" altLang="en-US" sz="4400" b="1" dirty="0">
                <a:solidFill>
                  <a:schemeClr val="tx1">
                    <a:lumMod val="75000"/>
                    <a:lumOff val="25000"/>
                  </a:schemeClr>
                </a:solidFill>
                <a:effectLst>
                  <a:outerShdw blurRad="38100" dist="38100" dir="2700000" algn="tl">
                    <a:srgbClr val="000000">
                      <a:alpha val="43137"/>
                    </a:srgbClr>
                  </a:outerShdw>
                </a:effectLst>
                <a:latin typeface="Tw Cen MT Condensed" pitchFamily="34" charset="0"/>
                <a:cs typeface="Arial" charset="0"/>
              </a:rPr>
              <a:t> Programs &amp; Services Overview</a:t>
            </a:r>
            <a:endParaRPr lang="en-US" altLang="en-US" sz="4400" dirty="0">
              <a:solidFill>
                <a:schemeClr val="tx1">
                  <a:lumMod val="75000"/>
                  <a:lumOff val="25000"/>
                </a:schemeClr>
              </a:solidFill>
              <a:effectLst>
                <a:outerShdw blurRad="38100" dist="38100" dir="2700000" algn="tl">
                  <a:srgbClr val="000000">
                    <a:alpha val="43137"/>
                  </a:srgbClr>
                </a:outerShdw>
              </a:effectLst>
              <a:latin typeface="Arial" charset="0"/>
              <a:cs typeface="Arial" charset="0"/>
            </a:endParaRPr>
          </a:p>
        </p:txBody>
      </p:sp>
      <p:sp>
        <p:nvSpPr>
          <p:cNvPr id="655365" name="Rectangle 5"/>
          <p:cNvSpPr>
            <a:spLocks noChangeArrowheads="1"/>
          </p:cNvSpPr>
          <p:nvPr/>
        </p:nvSpPr>
        <p:spPr bwMode="auto">
          <a:xfrm>
            <a:off x="533400" y="3352800"/>
            <a:ext cx="8229600" cy="1676400"/>
          </a:xfrm>
          <a:prstGeom prst="rect">
            <a:avLst/>
          </a:prstGeom>
          <a:noFill/>
          <a:ln w="9525">
            <a:noFill/>
            <a:miter lim="800000"/>
            <a:headEnd/>
            <a:tailEnd/>
          </a:ln>
          <a:effectLst/>
        </p:spPr>
        <p:txBody>
          <a:bodyPr/>
          <a:lstStyle/>
          <a:p>
            <a:pPr marL="548640" indent="-342900">
              <a:lnSpc>
                <a:spcPct val="110000"/>
              </a:lnSpc>
              <a:spcBef>
                <a:spcPct val="20000"/>
              </a:spcBef>
              <a:buClr>
                <a:srgbClr val="0096E1"/>
              </a:buClr>
              <a:buSzPct val="90000"/>
              <a:buFont typeface="Wingdings" pitchFamily="2" charset="2"/>
              <a:buChar char="§"/>
              <a:defRPr/>
            </a:pPr>
            <a:r>
              <a:rPr lang="en-US" altLang="en-US" sz="2800" dirty="0">
                <a:solidFill>
                  <a:srgbClr val="0096E1"/>
                </a:solidFill>
                <a:effectLst>
                  <a:outerShdw blurRad="38100" dist="38100" dir="2700000" algn="tl">
                    <a:srgbClr val="000000">
                      <a:alpha val="43137"/>
                    </a:srgbClr>
                  </a:outerShdw>
                </a:effectLst>
                <a:latin typeface="Sylfaen" pitchFamily="18" charset="0"/>
                <a:cs typeface="Arial" charset="0"/>
              </a:rPr>
              <a:t>Capital </a:t>
            </a:r>
          </a:p>
          <a:p>
            <a:pPr marL="548640" indent="-342900">
              <a:lnSpc>
                <a:spcPct val="110000"/>
              </a:lnSpc>
              <a:spcBef>
                <a:spcPct val="20000"/>
              </a:spcBef>
              <a:buClr>
                <a:srgbClr val="C00000"/>
              </a:buClr>
              <a:buSzPct val="90000"/>
              <a:buFont typeface="Wingdings" pitchFamily="2" charset="2"/>
              <a:buChar char="§"/>
              <a:defRPr/>
            </a:pPr>
            <a:r>
              <a:rPr lang="en-US" altLang="en-US" sz="2800" dirty="0">
                <a:solidFill>
                  <a:srgbClr val="C00000"/>
                </a:solidFill>
                <a:effectLst>
                  <a:outerShdw blurRad="38100" dist="38100" dir="2700000" algn="tl">
                    <a:srgbClr val="000000">
                      <a:alpha val="43137"/>
                    </a:srgbClr>
                  </a:outerShdw>
                </a:effectLst>
                <a:latin typeface="Sylfaen" pitchFamily="18" charset="0"/>
                <a:cs typeface="Arial" charset="0"/>
              </a:rPr>
              <a:t>Counseling &amp; Training</a:t>
            </a:r>
          </a:p>
          <a:p>
            <a:pPr marL="548640" indent="-342900">
              <a:lnSpc>
                <a:spcPct val="110000"/>
              </a:lnSpc>
              <a:spcBef>
                <a:spcPct val="20000"/>
              </a:spcBef>
              <a:buClr>
                <a:srgbClr val="FFD911"/>
              </a:buClr>
              <a:buSzPct val="90000"/>
              <a:buFont typeface="Wingdings" pitchFamily="2" charset="2"/>
              <a:buChar char="§"/>
              <a:defRPr/>
            </a:pPr>
            <a:r>
              <a:rPr lang="en-US" altLang="en-US" sz="2800" dirty="0">
                <a:solidFill>
                  <a:srgbClr val="FFD911"/>
                </a:solidFill>
                <a:effectLst>
                  <a:outerShdw blurRad="38100" dist="38100" dir="2700000" algn="tl">
                    <a:srgbClr val="000000">
                      <a:alpha val="43137"/>
                    </a:srgbClr>
                  </a:outerShdw>
                </a:effectLst>
                <a:latin typeface="Sylfaen" pitchFamily="18" charset="0"/>
                <a:cs typeface="Arial" charset="0"/>
              </a:rPr>
              <a:t>Contracting</a:t>
            </a:r>
          </a:p>
        </p:txBody>
      </p:sp>
      <p:sp>
        <p:nvSpPr>
          <p:cNvPr id="20484" name="TextBox 5"/>
          <p:cNvSpPr txBox="1">
            <a:spLocks noChangeArrowheads="1"/>
          </p:cNvSpPr>
          <p:nvPr/>
        </p:nvSpPr>
        <p:spPr bwMode="auto">
          <a:xfrm>
            <a:off x="533400" y="2506663"/>
            <a:ext cx="5715000" cy="769937"/>
          </a:xfrm>
          <a:prstGeom prst="rect">
            <a:avLst/>
          </a:prstGeom>
          <a:noFill/>
          <a:ln w="9525">
            <a:noFill/>
            <a:miter lim="800000"/>
            <a:headEnd/>
            <a:tailEnd/>
          </a:ln>
        </p:spPr>
        <p:txBody>
          <a:bodyPr>
            <a:spAutoFit/>
          </a:bodyPr>
          <a:lstStyle/>
          <a:p>
            <a:pPr>
              <a:defRPr/>
            </a:pPr>
            <a:r>
              <a:rPr lang="en-US" altLang="en-US" sz="4400" dirty="0">
                <a:solidFill>
                  <a:schemeClr val="tx1">
                    <a:lumMod val="75000"/>
                    <a:lumOff val="25000"/>
                  </a:schemeClr>
                </a:solidFill>
                <a:latin typeface="Tw Cen MT Condensed" pitchFamily="34" charset="0"/>
                <a:cs typeface="Arial" charset="0"/>
              </a:rPr>
              <a:t>“The 3 C’s of SBA”</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bwMode="auto">
          <a:xfrm>
            <a:off x="838200" y="274638"/>
            <a:ext cx="8012113" cy="715962"/>
          </a:xfrm>
          <a:ln>
            <a:miter lim="800000"/>
            <a:headEnd/>
            <a:tailEnd/>
          </a:ln>
        </p:spPr>
        <p:txBody>
          <a:bodyPr vert="horz" wrap="square" lIns="91440" tIns="45720" rIns="91440" bIns="45720" numCol="1" anchor="t" anchorCtr="0" compatLnSpc="1">
            <a:prstTxWarp prst="textNoShape">
              <a:avLst/>
            </a:prstTxWarp>
          </a:bodyPr>
          <a:lstStyle/>
          <a:p>
            <a:pPr algn="l" eaLnBrk="1" hangingPunct="1">
              <a:defRPr/>
            </a:pPr>
            <a:r>
              <a:rPr lang="en-US" dirty="0" smtClean="0">
                <a:solidFill>
                  <a:schemeClr val="tx1">
                    <a:lumMod val="75000"/>
                    <a:lumOff val="25000"/>
                  </a:schemeClr>
                </a:solidFill>
                <a:effectLst>
                  <a:outerShdw blurRad="38100" dist="38100" dir="2700000" algn="tl">
                    <a:srgbClr val="000000">
                      <a:alpha val="43137"/>
                    </a:srgbClr>
                  </a:outerShdw>
                </a:effectLst>
                <a:latin typeface="Tw Cen MT Condensed" pitchFamily="34" charset="0"/>
              </a:rPr>
              <a:t>Capital: How SBA Business Loans Work</a:t>
            </a:r>
          </a:p>
        </p:txBody>
      </p:sp>
      <p:sp>
        <p:nvSpPr>
          <p:cNvPr id="22531" name="Rectangle 3"/>
          <p:cNvSpPr>
            <a:spLocks noGrp="1" noChangeArrowheads="1"/>
          </p:cNvSpPr>
          <p:nvPr>
            <p:ph type="body" idx="1"/>
          </p:nvPr>
        </p:nvSpPr>
        <p:spPr bwMode="auto">
          <a:xfrm>
            <a:off x="838200" y="1965325"/>
            <a:ext cx="6477000" cy="4114800"/>
          </a:xfrm>
          <a:ln>
            <a:miter lim="800000"/>
            <a:headEnd/>
            <a:tailEnd/>
          </a:ln>
        </p:spPr>
        <p:txBody>
          <a:bodyPr vert="horz" wrap="square" lIns="91440" tIns="45720" rIns="91440" bIns="45720" numCol="1" anchor="t" anchorCtr="0" compatLnSpc="1">
            <a:prstTxWarp prst="textNoShape">
              <a:avLst/>
            </a:prstTxWarp>
          </a:bodyPr>
          <a:lstStyle/>
          <a:p>
            <a:pPr marL="0" indent="0" eaLnBrk="1" hangingPunct="1">
              <a:lnSpc>
                <a:spcPct val="90000"/>
              </a:lnSpc>
              <a:spcBef>
                <a:spcPct val="50000"/>
              </a:spcBef>
              <a:buFont typeface="Wingdings" pitchFamily="2" charset="2"/>
              <a:buNone/>
              <a:defRPr/>
            </a:pPr>
            <a:r>
              <a:rPr lang="en-US" sz="2800" dirty="0" smtClean="0">
                <a:solidFill>
                  <a:schemeClr val="tx1">
                    <a:lumMod val="75000"/>
                    <a:lumOff val="25000"/>
                  </a:schemeClr>
                </a:solidFill>
                <a:latin typeface="Sylfaen" pitchFamily="18" charset="0"/>
              </a:rPr>
              <a:t>SBA is </a:t>
            </a:r>
            <a:r>
              <a:rPr lang="en-US" sz="2800" b="1" dirty="0" smtClean="0">
                <a:solidFill>
                  <a:schemeClr val="tx1">
                    <a:lumMod val="75000"/>
                    <a:lumOff val="25000"/>
                  </a:schemeClr>
                </a:solidFill>
                <a:latin typeface="Sylfaen" pitchFamily="18" charset="0"/>
              </a:rPr>
              <a:t>not</a:t>
            </a:r>
            <a:r>
              <a:rPr lang="en-US" sz="2800" dirty="0" smtClean="0">
                <a:solidFill>
                  <a:schemeClr val="tx1">
                    <a:lumMod val="75000"/>
                    <a:lumOff val="25000"/>
                  </a:schemeClr>
                </a:solidFill>
                <a:latin typeface="Sylfaen" pitchFamily="18" charset="0"/>
              </a:rPr>
              <a:t> a direct lender (</a:t>
            </a:r>
            <a:r>
              <a:rPr lang="en-US" sz="2800" i="1" dirty="0" smtClean="0">
                <a:solidFill>
                  <a:schemeClr val="tx1">
                    <a:lumMod val="75000"/>
                    <a:lumOff val="25000"/>
                  </a:schemeClr>
                </a:solidFill>
                <a:latin typeface="Sylfaen" pitchFamily="18" charset="0"/>
              </a:rPr>
              <a:t>with the exception of disaster loans</a:t>
            </a:r>
            <a:r>
              <a:rPr lang="en-US" sz="2800" dirty="0" smtClean="0">
                <a:solidFill>
                  <a:schemeClr val="tx1">
                    <a:lumMod val="75000"/>
                    <a:lumOff val="25000"/>
                  </a:schemeClr>
                </a:solidFill>
                <a:latin typeface="Sylfaen" pitchFamily="18" charset="0"/>
              </a:rPr>
              <a:t>).  </a:t>
            </a:r>
          </a:p>
          <a:p>
            <a:pPr marL="0" indent="0" eaLnBrk="1" hangingPunct="1">
              <a:lnSpc>
                <a:spcPct val="90000"/>
              </a:lnSpc>
              <a:spcBef>
                <a:spcPct val="50000"/>
              </a:spcBef>
              <a:buFont typeface="Wingdings" pitchFamily="2" charset="2"/>
              <a:buNone/>
              <a:defRPr/>
            </a:pPr>
            <a:r>
              <a:rPr lang="en-US" sz="2800" dirty="0" smtClean="0">
                <a:solidFill>
                  <a:schemeClr val="tx1">
                    <a:lumMod val="75000"/>
                    <a:lumOff val="25000"/>
                  </a:schemeClr>
                </a:solidFill>
                <a:latin typeface="Sylfaen" pitchFamily="18" charset="0"/>
              </a:rPr>
              <a:t>SBA </a:t>
            </a:r>
            <a:r>
              <a:rPr lang="en-US" sz="2800" b="1" dirty="0" smtClean="0">
                <a:solidFill>
                  <a:schemeClr val="tx1">
                    <a:lumMod val="75000"/>
                    <a:lumOff val="25000"/>
                  </a:schemeClr>
                </a:solidFill>
                <a:latin typeface="Sylfaen" pitchFamily="18" charset="0"/>
              </a:rPr>
              <a:t>guarantees</a:t>
            </a:r>
            <a:r>
              <a:rPr lang="en-US" sz="2800" dirty="0" smtClean="0">
                <a:solidFill>
                  <a:schemeClr val="tx1">
                    <a:lumMod val="75000"/>
                    <a:lumOff val="25000"/>
                  </a:schemeClr>
                </a:solidFill>
                <a:latin typeface="Sylfaen" pitchFamily="18" charset="0"/>
              </a:rPr>
              <a:t> loans </a:t>
            </a:r>
            <a:br>
              <a:rPr lang="en-US" sz="2800" dirty="0" smtClean="0">
                <a:solidFill>
                  <a:schemeClr val="tx1">
                    <a:lumMod val="75000"/>
                    <a:lumOff val="25000"/>
                  </a:schemeClr>
                </a:solidFill>
                <a:latin typeface="Sylfaen" pitchFamily="18" charset="0"/>
              </a:rPr>
            </a:br>
            <a:r>
              <a:rPr lang="en-US" sz="2800" dirty="0" smtClean="0">
                <a:solidFill>
                  <a:schemeClr val="tx1">
                    <a:lumMod val="75000"/>
                    <a:lumOff val="25000"/>
                  </a:schemeClr>
                </a:solidFill>
                <a:latin typeface="Sylfaen" pitchFamily="18" charset="0"/>
              </a:rPr>
              <a:t>that Lenders make to businesses.</a:t>
            </a:r>
          </a:p>
          <a:p>
            <a:pPr marL="0" indent="0" eaLnBrk="1" hangingPunct="1">
              <a:lnSpc>
                <a:spcPct val="90000"/>
              </a:lnSpc>
              <a:spcBef>
                <a:spcPct val="50000"/>
              </a:spcBef>
              <a:buFont typeface="Wingdings" pitchFamily="2" charset="2"/>
              <a:buNone/>
              <a:defRPr/>
            </a:pPr>
            <a:r>
              <a:rPr lang="en-US" sz="2800" b="1" dirty="0" smtClean="0">
                <a:solidFill>
                  <a:schemeClr val="tx1">
                    <a:lumMod val="75000"/>
                    <a:lumOff val="25000"/>
                  </a:schemeClr>
                </a:solidFill>
                <a:latin typeface="Sylfaen" pitchFamily="18" charset="0"/>
              </a:rPr>
              <a:t>Businesses</a:t>
            </a:r>
            <a:r>
              <a:rPr lang="en-US" sz="2800" dirty="0" smtClean="0">
                <a:solidFill>
                  <a:schemeClr val="tx1">
                    <a:lumMod val="75000"/>
                    <a:lumOff val="25000"/>
                  </a:schemeClr>
                </a:solidFill>
                <a:latin typeface="Sylfaen" pitchFamily="18" charset="0"/>
              </a:rPr>
              <a:t> work with their </a:t>
            </a:r>
            <a:r>
              <a:rPr lang="en-US" sz="2800" b="1" dirty="0" smtClean="0">
                <a:solidFill>
                  <a:schemeClr val="tx1">
                    <a:lumMod val="75000"/>
                    <a:lumOff val="25000"/>
                  </a:schemeClr>
                </a:solidFill>
                <a:latin typeface="Sylfaen" pitchFamily="18" charset="0"/>
              </a:rPr>
              <a:t>Lenders</a:t>
            </a:r>
            <a:r>
              <a:rPr lang="en-US" sz="2800" dirty="0" smtClean="0">
                <a:solidFill>
                  <a:schemeClr val="tx1">
                    <a:lumMod val="75000"/>
                    <a:lumOff val="25000"/>
                  </a:schemeClr>
                </a:solidFill>
                <a:latin typeface="Sylfaen" pitchFamily="18" charset="0"/>
              </a:rPr>
              <a:t>.</a:t>
            </a:r>
          </a:p>
          <a:p>
            <a:pPr marL="0" indent="0" eaLnBrk="1" hangingPunct="1">
              <a:lnSpc>
                <a:spcPct val="90000"/>
              </a:lnSpc>
              <a:spcBef>
                <a:spcPct val="50000"/>
              </a:spcBef>
              <a:buFont typeface="Wingdings" pitchFamily="2" charset="2"/>
              <a:buNone/>
              <a:defRPr/>
            </a:pPr>
            <a:r>
              <a:rPr lang="en-US" sz="2800" dirty="0" smtClean="0">
                <a:solidFill>
                  <a:schemeClr val="tx1">
                    <a:lumMod val="75000"/>
                    <a:lumOff val="25000"/>
                  </a:schemeClr>
                </a:solidFill>
                <a:latin typeface="Sylfaen" pitchFamily="18" charset="0"/>
              </a:rPr>
              <a:t>The </a:t>
            </a:r>
            <a:r>
              <a:rPr lang="en-US" sz="2800" b="1" dirty="0" smtClean="0">
                <a:solidFill>
                  <a:schemeClr val="tx1">
                    <a:lumMod val="75000"/>
                    <a:lumOff val="25000"/>
                  </a:schemeClr>
                </a:solidFill>
                <a:latin typeface="Sylfaen" pitchFamily="18" charset="0"/>
              </a:rPr>
              <a:t>Lende</a:t>
            </a:r>
            <a:r>
              <a:rPr lang="en-US" sz="2800" dirty="0" smtClean="0">
                <a:solidFill>
                  <a:schemeClr val="tx1">
                    <a:lumMod val="75000"/>
                    <a:lumOff val="25000"/>
                  </a:schemeClr>
                </a:solidFill>
                <a:latin typeface="Sylfaen" pitchFamily="18" charset="0"/>
              </a:rPr>
              <a:t>r applies to SBA.</a:t>
            </a:r>
          </a:p>
          <a:p>
            <a:pPr marL="0" indent="0" eaLnBrk="1" hangingPunct="1">
              <a:lnSpc>
                <a:spcPct val="90000"/>
              </a:lnSpc>
              <a:spcBef>
                <a:spcPct val="50000"/>
              </a:spcBef>
              <a:buFont typeface="Wingdings" pitchFamily="2" charset="2"/>
              <a:buNone/>
              <a:defRPr/>
            </a:pPr>
            <a:r>
              <a:rPr lang="en-US" sz="2800" dirty="0" smtClean="0">
                <a:solidFill>
                  <a:schemeClr val="tx1">
                    <a:lumMod val="75000"/>
                    <a:lumOff val="25000"/>
                  </a:schemeClr>
                </a:solidFill>
                <a:latin typeface="Sylfaen" pitchFamily="18" charset="0"/>
              </a:rPr>
              <a:t>If a borrower defaults, SBA pays guaranty to Lender.</a:t>
            </a:r>
          </a:p>
          <a:p>
            <a:pPr marL="0" indent="0" eaLnBrk="1" hangingPunct="1">
              <a:lnSpc>
                <a:spcPct val="90000"/>
              </a:lnSpc>
              <a:buFont typeface="Wingdings" pitchFamily="2" charset="2"/>
              <a:buNone/>
              <a:defRPr/>
            </a:pPr>
            <a:endParaRPr lang="en-US" sz="2800" dirty="0" smtClean="0">
              <a:solidFill>
                <a:schemeClr val="tx1">
                  <a:lumMod val="75000"/>
                  <a:lumOff val="25000"/>
                </a:schemeClr>
              </a:solidFill>
              <a:latin typeface="Sylfaen" pitchFamily="18" charset="0"/>
            </a:endParaRPr>
          </a:p>
        </p:txBody>
      </p:sp>
      <p:pic>
        <p:nvPicPr>
          <p:cNvPr id="10244" name="Picture 7" descr="MCj0233778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7950" y="2514600"/>
            <a:ext cx="2449513"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Text Box 8"/>
          <p:cNvSpPr txBox="1">
            <a:spLocks noChangeArrowheads="1"/>
          </p:cNvSpPr>
          <p:nvPr/>
        </p:nvSpPr>
        <p:spPr bwMode="auto">
          <a:xfrm>
            <a:off x="838200" y="6096000"/>
            <a:ext cx="6096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altLang="en-US" sz="2000" i="1">
                <a:solidFill>
                  <a:srgbClr val="0096E1"/>
                </a:solidFill>
                <a:latin typeface="Times New Roman" pitchFamily="18" charset="0"/>
              </a:rPr>
              <a:t>Loan application guidance – SBA Resource Guide pg 13</a:t>
            </a:r>
          </a:p>
        </p:txBody>
      </p:sp>
      <p:pic>
        <p:nvPicPr>
          <p:cNvPr id="8" name="Picture 7"/>
          <p:cNvPicPr>
            <a:picLocks noChangeAspect="1" noChangeArrowheads="1"/>
          </p:cNvPicPr>
          <p:nvPr/>
        </p:nvPicPr>
        <p:blipFill>
          <a:blip r:embed="rId4" cstate="print">
            <a:clrChange>
              <a:clrFrom>
                <a:srgbClr val="BFBFBF"/>
              </a:clrFrom>
              <a:clrTo>
                <a:srgbClr val="BFBFBF">
                  <a:alpha val="0"/>
                </a:srgbClr>
              </a:clrTo>
            </a:clrChange>
            <a:duotone>
              <a:prstClr val="black"/>
              <a:srgbClr val="0096E1">
                <a:tint val="45000"/>
                <a:satMod val="400000"/>
              </a:srgbClr>
            </a:duotone>
            <a:lum/>
          </a:blip>
          <a:srcRect/>
          <a:stretch>
            <a:fillRect/>
          </a:stretch>
        </p:blipFill>
        <p:spPr bwMode="auto">
          <a:xfrm>
            <a:off x="7620000" y="6079890"/>
            <a:ext cx="1231055" cy="549510"/>
          </a:xfrm>
          <a:prstGeom prst="rect">
            <a:avLst/>
          </a:prstGeom>
          <a:noFill/>
          <a:ln w="9525">
            <a:noFill/>
            <a:miter lim="800000"/>
            <a:headEnd/>
            <a:tailEnd/>
          </a:ln>
        </p:spPr>
      </p:pic>
      <p:sp>
        <p:nvSpPr>
          <p:cNvPr id="9" name="Rectangle 2"/>
          <p:cNvSpPr>
            <a:spLocks noChangeArrowheads="1"/>
          </p:cNvSpPr>
          <p:nvPr/>
        </p:nvSpPr>
        <p:spPr bwMode="auto">
          <a:xfrm>
            <a:off x="0" y="0"/>
            <a:ext cx="685800" cy="6858000"/>
          </a:xfrm>
          <a:prstGeom prst="rect">
            <a:avLst/>
          </a:prstGeom>
          <a:solidFill>
            <a:srgbClr val="0096E1"/>
          </a:solidFill>
          <a:ln w="9525">
            <a:noFill/>
            <a:miter lim="800000"/>
            <a:headEnd/>
            <a:tailEnd/>
          </a:ln>
          <a:effectLst/>
        </p:spPr>
        <p:txBody>
          <a:bodyPr wrap="none" anchor="ctr"/>
          <a:lstStyle/>
          <a:p>
            <a:pPr>
              <a:defRPr/>
            </a:pPr>
            <a:endParaRPr lang="en-US" dirty="0">
              <a:effectLst>
                <a:outerShdw blurRad="38100" dist="38100" dir="2700000" algn="tl">
                  <a:srgbClr val="000000">
                    <a:alpha val="43137"/>
                  </a:srgbClr>
                </a:outerShdw>
              </a:effectLst>
              <a:latin typeface="Arial" charset="0"/>
              <a:cs typeface="Arial" charset="0"/>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imes New Roman"/>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ab5d7b00-834a-4efe-8968-9d97478a3691">EWUPACEUPKES-170-9297</_dlc_DocId>
    <_dlc_DocIdUrl xmlns="ab5d7b00-834a-4efe-8968-9d97478a3691">
      <Url>http://stage-des/_layouts/DocIdRedir.aspx?ID=EWUPACEUPKES-170-9297</Url>
      <Description>EWUPACEUPKES-170-9297</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A41A54BADD08F46A25A439CA5113C81" ma:contentTypeVersion="2" ma:contentTypeDescription="Create a new document." ma:contentTypeScope="" ma:versionID="b0572839a5f1b379d340e89a57fe4ebe">
  <xsd:schema xmlns:xsd="http://www.w3.org/2001/XMLSchema" xmlns:xs="http://www.w3.org/2001/XMLSchema" xmlns:p="http://schemas.microsoft.com/office/2006/metadata/properties" xmlns:ns1="http://schemas.microsoft.com/sharepoint/v3" xmlns:ns2="ab5d7b00-834a-4efe-8968-9d97478a3691" targetNamespace="http://schemas.microsoft.com/office/2006/metadata/properties" ma:root="true" ma:fieldsID="b8b80030ab68ff9f9ef10e2a8494e4c4" ns1:_="" ns2:_="">
    <xsd:import namespace="http://schemas.microsoft.com/sharepoint/v3"/>
    <xsd:import namespace="ab5d7b00-834a-4efe-8968-9d97478a3691"/>
    <xsd:element name="properties">
      <xsd:complexType>
        <xsd:sequence>
          <xsd:element name="documentManagement">
            <xsd:complexType>
              <xsd:all>
                <xsd:element ref="ns2:_dlc_DocId" minOccurs="0"/>
                <xsd:element ref="ns2:_dlc_DocIdUrl" minOccurs="0"/>
                <xsd:element ref="ns2:_dlc_DocIdPersistId"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1" nillable="true" ma:displayName="Scheduling Start Date" ma:description="" ma:internalName="PublishingStartDate">
      <xsd:simpleType>
        <xsd:restriction base="dms:Unknown"/>
      </xsd:simpleType>
    </xsd:element>
    <xsd:element name="PublishingExpirationDate" ma:index="12" nillable="true" ma:displayName="Scheduling End Date" ma:description=""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b5d7b00-834a-4efe-8968-9d97478a3691"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273A1FCD-2686-4895-9976-AA34CD8E24F5}"/>
</file>

<file path=customXml/itemProps2.xml><?xml version="1.0" encoding="utf-8"?>
<ds:datastoreItem xmlns:ds="http://schemas.openxmlformats.org/officeDocument/2006/customXml" ds:itemID="{3303E959-F91F-47CD-9EC3-4F689AA080EB}"/>
</file>

<file path=customXml/itemProps3.xml><?xml version="1.0" encoding="utf-8"?>
<ds:datastoreItem xmlns:ds="http://schemas.openxmlformats.org/officeDocument/2006/customXml" ds:itemID="{219AFBC6-842B-4F03-8584-C3D579A2CDC8}"/>
</file>

<file path=customXml/itemProps4.xml><?xml version="1.0" encoding="utf-8"?>
<ds:datastoreItem xmlns:ds="http://schemas.openxmlformats.org/officeDocument/2006/customXml" ds:itemID="{B3ABA2F1-82A4-427F-935C-75D567D9F677}"/>
</file>

<file path=docProps/app.xml><?xml version="1.0" encoding="utf-8"?>
<Properties xmlns="http://schemas.openxmlformats.org/officeDocument/2006/extended-properties" xmlns:vt="http://schemas.openxmlformats.org/officeDocument/2006/docPropsVTypes">
  <TotalTime>15405</TotalTime>
  <Words>3905</Words>
  <Application>Microsoft Office PowerPoint</Application>
  <PresentationFormat>On-screen Show (4:3)</PresentationFormat>
  <Paragraphs>565</Paragraphs>
  <Slides>47</Slides>
  <Notes>45</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3</vt:i4>
      </vt:variant>
      <vt:variant>
        <vt:lpstr>Slide Titles</vt:lpstr>
      </vt:variant>
      <vt:variant>
        <vt:i4>47</vt:i4>
      </vt:variant>
    </vt:vector>
  </HeadingPairs>
  <TitlesOfParts>
    <vt:vector size="63" baseType="lpstr">
      <vt:lpstr>Arial</vt:lpstr>
      <vt:lpstr>Times New Roman</vt:lpstr>
      <vt:lpstr>Wingdings</vt:lpstr>
      <vt:lpstr>Wingdings 3</vt:lpstr>
      <vt:lpstr>Sylfaen</vt:lpstr>
      <vt:lpstr>Tw Cen MT Condensed</vt:lpstr>
      <vt:lpstr>Tahoma</vt:lpstr>
      <vt:lpstr>Times</vt:lpstr>
      <vt:lpstr>Calibri</vt:lpstr>
      <vt:lpstr>Wingdings 2</vt:lpstr>
      <vt:lpstr>Albertus Extra Bold</vt:lpstr>
      <vt:lpstr>Monotype Sorts</vt:lpstr>
      <vt:lpstr>Default Design</vt:lpstr>
      <vt:lpstr>Microsoft Excel Chart</vt:lpstr>
      <vt:lpstr>Microsoft Excel 97-2003 Worksheet</vt:lpstr>
      <vt:lpstr>Microsoft ClipArt Gallery</vt:lpstr>
      <vt:lpstr>PowerPoint Presentation</vt:lpstr>
      <vt:lpstr>PowerPoint Presentation</vt:lpstr>
      <vt:lpstr>PowerPoint Presentation</vt:lpstr>
      <vt:lpstr>PowerPoint Presentation</vt:lpstr>
      <vt:lpstr>Fast  Facts: </vt:lpstr>
      <vt:lpstr>PowerPoint Presentation</vt:lpstr>
      <vt:lpstr>Small Business Success Rates</vt:lpstr>
      <vt:lpstr>PowerPoint Presentation</vt:lpstr>
      <vt:lpstr>Capital: How SBA Business Loans Work</vt:lpstr>
      <vt:lpstr>PowerPoint Presentation</vt:lpstr>
      <vt:lpstr>PowerPoint Presentation</vt:lpstr>
      <vt:lpstr>PowerPoint Presentation</vt:lpstr>
      <vt:lpstr>PowerPoint Presentation</vt:lpstr>
      <vt:lpstr>PowerPoint Presentation</vt:lpstr>
      <vt:lpstr>Why Lenders Use SBA Financing</vt:lpstr>
      <vt:lpstr>Counseling</vt:lpstr>
      <vt:lpstr>PowerPoint Presentation</vt:lpstr>
      <vt:lpstr>PowerPoint Presentation</vt:lpstr>
      <vt:lpstr>PowerPoint Presentation</vt:lpstr>
      <vt:lpstr> </vt:lpstr>
      <vt:lpstr>       Size Standards</vt:lpstr>
      <vt:lpstr> </vt:lpstr>
      <vt:lpstr>Prime Contracting Government-wide Procurement Goals</vt:lpstr>
      <vt:lpstr>FY 2013 Federal Contracting Amounts </vt:lpstr>
      <vt:lpstr>FY 2013 Top Federal Contracting Agencies  </vt:lpstr>
      <vt:lpstr>Government Contracting Is it Right for You?</vt:lpstr>
      <vt:lpstr>SBA Certifications</vt:lpstr>
      <vt:lpstr>PowerPoint Presentation</vt:lpstr>
      <vt:lpstr>PowerPoint Presentation</vt:lpstr>
      <vt:lpstr>PowerPoint Presentation</vt:lpstr>
      <vt:lpstr>PowerPoint Presentation</vt:lpstr>
      <vt:lpstr>      HUBZone Eligibility</vt:lpstr>
      <vt:lpstr>PowerPoint Presentation</vt:lpstr>
      <vt:lpstr>PowerPoint Presentation</vt:lpstr>
      <vt:lpstr>8(a) Business Development Program</vt:lpstr>
      <vt:lpstr> 8(a) Program</vt:lpstr>
      <vt:lpstr>8(a) Program Benefits </vt:lpstr>
      <vt:lpstr>8(a) Program Eligibility</vt:lpstr>
      <vt:lpstr>8(a) Program Eligibility</vt:lpstr>
      <vt:lpstr>PowerPoint Presentation</vt:lpstr>
      <vt:lpstr>PowerPoint Presentation</vt:lpstr>
      <vt:lpstr>WOSB Program</vt:lpstr>
      <vt:lpstr>WOSB Eligibility</vt:lpstr>
      <vt:lpstr>SDVOSB</vt:lpstr>
      <vt:lpstr>PowerPoint Presentation</vt:lpstr>
      <vt:lpstr>Questions?</vt:lpstr>
      <vt:lpstr>PowerPoint Presentation</vt:lpstr>
    </vt:vector>
  </TitlesOfParts>
  <Company>Shellehamer Designs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Gary L Shellehamer</dc:creator>
  <cp:lastModifiedBy>Asato, Kennly (DES)</cp:lastModifiedBy>
  <cp:revision>676</cp:revision>
  <cp:lastPrinted>2015-01-21T18:51:23Z</cp:lastPrinted>
  <dcterms:created xsi:type="dcterms:W3CDTF">2004-08-31T00:03:47Z</dcterms:created>
  <dcterms:modified xsi:type="dcterms:W3CDTF">2015-05-04T19:51:06Z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0x0101002A41A54BADD08F46A25A439CA5113C81</vt:lpwstr>
  </property>
  <property fmtid="{D5CDD505-2E9C-101B-9397-08002B2CF9AE}" pid="3" name="_dlc_DocIdItemGuid">
    <vt:lpwstr>67fc785e-c4dc-45f9-b38a-b06413c24356</vt:lpwstr>
  </property>
</Properties>
</file>