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slides/slide55.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s/slide56.xml" ContentType="application/vnd.openxmlformats-officedocument.presentationml.slide+xml"/>
  <Override PartName="/ppt/presentation.xml" ContentType="application/vnd.openxmlformats-officedocument.presentationml.presentation.main+xml"/>
  <Override PartName="/ppt/slides/slide54.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9.xml" ContentType="application/vnd.openxmlformats-officedocument.presentationml.slide+xml"/>
  <Override PartName="/ppt/slides/slide39.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53.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diagrams/colors2.xml" ContentType="application/vnd.openxmlformats-officedocument.drawingml.diagramColors+xml"/>
  <Override PartName="/ppt/notesMasters/notesMaster1.xml" ContentType="application/vnd.openxmlformats-officedocument.presentationml.notesMaster+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diagrams/drawing2.xml" ContentType="application/vnd.ms-office.drawingml.diagramDrawing+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diagrams/layout2.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62"/>
  </p:notesMasterIdLst>
  <p:handoutMasterIdLst>
    <p:handoutMasterId r:id="rId63"/>
  </p:handoutMasterIdLst>
  <p:sldIdLst>
    <p:sldId id="420" r:id="rId6"/>
    <p:sldId id="369" r:id="rId7"/>
    <p:sldId id="283" r:id="rId8"/>
    <p:sldId id="372" r:id="rId9"/>
    <p:sldId id="358" r:id="rId10"/>
    <p:sldId id="373" r:id="rId11"/>
    <p:sldId id="375" r:id="rId12"/>
    <p:sldId id="374" r:id="rId13"/>
    <p:sldId id="378" r:id="rId14"/>
    <p:sldId id="376" r:id="rId15"/>
    <p:sldId id="379" r:id="rId16"/>
    <p:sldId id="380" r:id="rId17"/>
    <p:sldId id="381" r:id="rId18"/>
    <p:sldId id="382" r:id="rId19"/>
    <p:sldId id="333" r:id="rId20"/>
    <p:sldId id="334" r:id="rId21"/>
    <p:sldId id="335" r:id="rId22"/>
    <p:sldId id="336" r:id="rId23"/>
    <p:sldId id="340" r:id="rId24"/>
    <p:sldId id="397" r:id="rId25"/>
    <p:sldId id="396" r:id="rId26"/>
    <p:sldId id="341" r:id="rId27"/>
    <p:sldId id="398" r:id="rId28"/>
    <p:sldId id="399" r:id="rId29"/>
    <p:sldId id="400" r:id="rId30"/>
    <p:sldId id="401" r:id="rId31"/>
    <p:sldId id="402" r:id="rId32"/>
    <p:sldId id="403" r:id="rId33"/>
    <p:sldId id="404" r:id="rId34"/>
    <p:sldId id="405" r:id="rId35"/>
    <p:sldId id="406" r:id="rId36"/>
    <p:sldId id="407" r:id="rId37"/>
    <p:sldId id="408" r:id="rId38"/>
    <p:sldId id="409" r:id="rId39"/>
    <p:sldId id="410" r:id="rId40"/>
    <p:sldId id="411" r:id="rId41"/>
    <p:sldId id="412" r:id="rId42"/>
    <p:sldId id="413" r:id="rId43"/>
    <p:sldId id="415" r:id="rId44"/>
    <p:sldId id="416" r:id="rId45"/>
    <p:sldId id="417" r:id="rId46"/>
    <p:sldId id="418" r:id="rId47"/>
    <p:sldId id="342" r:id="rId48"/>
    <p:sldId id="343" r:id="rId49"/>
    <p:sldId id="344" r:id="rId50"/>
    <p:sldId id="345" r:id="rId51"/>
    <p:sldId id="346" r:id="rId52"/>
    <p:sldId id="347" r:id="rId53"/>
    <p:sldId id="392" r:id="rId54"/>
    <p:sldId id="393" r:id="rId55"/>
    <p:sldId id="394" r:id="rId56"/>
    <p:sldId id="395" r:id="rId57"/>
    <p:sldId id="419" r:id="rId58"/>
    <p:sldId id="391" r:id="rId59"/>
    <p:sldId id="278" r:id="rId60"/>
    <p:sldId id="421" r:id="rId61"/>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DB33F"/>
    <a:srgbClr val="032B6D"/>
    <a:srgbClr val="ADA6B4"/>
    <a:srgbClr val="A4A3B7"/>
    <a:srgbClr val="021F4E"/>
    <a:srgbClr val="243962"/>
    <a:srgbClr val="28315E"/>
    <a:srgbClr val="055B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1" autoAdjust="0"/>
    <p:restoredTop sz="86980" autoAdjust="0"/>
  </p:normalViewPr>
  <p:slideViewPr>
    <p:cSldViewPr>
      <p:cViewPr>
        <p:scale>
          <a:sx n="62" d="100"/>
          <a:sy n="62" d="100"/>
        </p:scale>
        <p:origin x="-3024" y="-10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776"/>
    </p:cViewPr>
  </p:sorterViewPr>
  <p:notesViewPr>
    <p:cSldViewPr>
      <p:cViewPr varScale="1">
        <p:scale>
          <a:sx n="66" d="100"/>
          <a:sy n="66" d="100"/>
        </p:scale>
        <p:origin x="-3106" y="-77"/>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68" Type="http://schemas.openxmlformats.org/officeDocument/2006/relationships/customXml" Target="../customXml/item4.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1B5ED-11A1-4E1C-ABBD-0BC91746A0B0}" type="doc">
      <dgm:prSet loTypeId="urn:microsoft.com/office/officeart/2005/8/layout/hList6" loCatId="list" qsTypeId="urn:microsoft.com/office/officeart/2005/8/quickstyle/simple1" qsCatId="simple" csTypeId="urn:microsoft.com/office/officeart/2005/8/colors/accent3_1" csCatId="accent3" phldr="1"/>
      <dgm:spPr/>
      <dgm:t>
        <a:bodyPr/>
        <a:lstStyle/>
        <a:p>
          <a:endParaRPr lang="en-US"/>
        </a:p>
      </dgm:t>
    </dgm:pt>
    <dgm:pt modelId="{9D1D8CE2-564E-43CA-84DA-8F44033A1C21}">
      <dgm:prSet phldrT="[Text]" custT="1"/>
      <dgm:spPr/>
      <dgm:t>
        <a:bodyPr/>
        <a:lstStyle/>
        <a:p>
          <a:r>
            <a:rPr lang="en-US" sz="1400" b="1" dirty="0" smtClean="0"/>
            <a:t>Economic Equity</a:t>
          </a:r>
          <a:endParaRPr lang="en-US" sz="1400" b="1" dirty="0"/>
        </a:p>
      </dgm:t>
    </dgm:pt>
    <dgm:pt modelId="{31F6653B-EDBE-4277-B22C-F977A24A774D}" type="parTrans" cxnId="{63A0E396-AD37-458E-9801-02AAE4FAFEC6}">
      <dgm:prSet/>
      <dgm:spPr/>
      <dgm:t>
        <a:bodyPr/>
        <a:lstStyle/>
        <a:p>
          <a:endParaRPr lang="en-US"/>
        </a:p>
      </dgm:t>
    </dgm:pt>
    <dgm:pt modelId="{04293679-F066-41F7-B5AF-29B20BC56263}" type="sibTrans" cxnId="{63A0E396-AD37-458E-9801-02AAE4FAFEC6}">
      <dgm:prSet/>
      <dgm:spPr/>
      <dgm:t>
        <a:bodyPr/>
        <a:lstStyle/>
        <a:p>
          <a:endParaRPr lang="en-US"/>
        </a:p>
      </dgm:t>
    </dgm:pt>
    <dgm:pt modelId="{4B552FE3-5EB3-4A40-A15C-8084773D8979}">
      <dgm:prSet phldrT="[Text]" custT="1"/>
      <dgm:spPr/>
      <dgm:t>
        <a:bodyPr/>
        <a:lstStyle/>
        <a:p>
          <a:r>
            <a:rPr lang="en-US" sz="1400" b="1" dirty="0" smtClean="0"/>
            <a:t>State </a:t>
          </a:r>
          <a:r>
            <a:rPr lang="en-US" sz="1400" dirty="0" smtClean="0"/>
            <a:t>Anti-discrimination Law</a:t>
          </a:r>
          <a:endParaRPr lang="en-US" sz="1400" dirty="0"/>
        </a:p>
      </dgm:t>
    </dgm:pt>
    <dgm:pt modelId="{806DE1A4-CA27-455C-AED5-44EB6381CB4D}" type="parTrans" cxnId="{C01E69B0-FEC2-4E4E-BD22-A9223CDA9759}">
      <dgm:prSet/>
      <dgm:spPr/>
      <dgm:t>
        <a:bodyPr/>
        <a:lstStyle/>
        <a:p>
          <a:endParaRPr lang="en-US"/>
        </a:p>
      </dgm:t>
    </dgm:pt>
    <dgm:pt modelId="{DC46F30B-ACEB-45D6-8A78-7FD660909125}" type="sibTrans" cxnId="{C01E69B0-FEC2-4E4E-BD22-A9223CDA9759}">
      <dgm:prSet/>
      <dgm:spPr/>
      <dgm:t>
        <a:bodyPr/>
        <a:lstStyle/>
        <a:p>
          <a:endParaRPr lang="en-US"/>
        </a:p>
      </dgm:t>
    </dgm:pt>
    <dgm:pt modelId="{4EA87179-F558-4818-8192-BE580858F10F}">
      <dgm:prSet phldrT="[Text]" custT="1"/>
      <dgm:spPr/>
      <dgm:t>
        <a:bodyPr/>
        <a:lstStyle/>
        <a:p>
          <a:r>
            <a:rPr lang="en-US" sz="1400" b="1" dirty="0" smtClean="0"/>
            <a:t>Federal </a:t>
          </a:r>
          <a:r>
            <a:rPr lang="en-US" sz="1400" dirty="0" smtClean="0"/>
            <a:t>Equal Rights Law</a:t>
          </a:r>
          <a:endParaRPr lang="en-US" sz="1400" dirty="0"/>
        </a:p>
      </dgm:t>
    </dgm:pt>
    <dgm:pt modelId="{391EDE12-6153-4253-8FF9-260E28D28A68}" type="parTrans" cxnId="{582F3D57-6B45-4A13-95EE-2BB78F978B55}">
      <dgm:prSet/>
      <dgm:spPr/>
      <dgm:t>
        <a:bodyPr/>
        <a:lstStyle/>
        <a:p>
          <a:endParaRPr lang="en-US"/>
        </a:p>
      </dgm:t>
    </dgm:pt>
    <dgm:pt modelId="{AB13E719-0739-43E9-B32B-013849F0EFA4}" type="sibTrans" cxnId="{582F3D57-6B45-4A13-95EE-2BB78F978B55}">
      <dgm:prSet/>
      <dgm:spPr/>
      <dgm:t>
        <a:bodyPr/>
        <a:lstStyle/>
        <a:p>
          <a:endParaRPr lang="en-US"/>
        </a:p>
      </dgm:t>
    </dgm:pt>
    <dgm:pt modelId="{8E2742F2-F0AD-4972-ACAF-8C2203D64C5E}">
      <dgm:prSet phldrT="[Text]" custT="1"/>
      <dgm:spPr/>
      <dgm:t>
        <a:bodyPr/>
        <a:lstStyle/>
        <a:p>
          <a:r>
            <a:rPr lang="en-US" sz="1400" b="1" dirty="0" smtClean="0"/>
            <a:t>For Certified Diverse Businesses</a:t>
          </a:r>
          <a:endParaRPr lang="en-US" sz="1400" b="1" dirty="0"/>
        </a:p>
      </dgm:t>
    </dgm:pt>
    <dgm:pt modelId="{F4E75A8D-4754-4DFA-9218-8406B01CCE3A}" type="parTrans" cxnId="{75235FB6-C805-4580-88EF-1509923A7820}">
      <dgm:prSet/>
      <dgm:spPr/>
      <dgm:t>
        <a:bodyPr/>
        <a:lstStyle/>
        <a:p>
          <a:endParaRPr lang="en-US"/>
        </a:p>
      </dgm:t>
    </dgm:pt>
    <dgm:pt modelId="{A7C09BD8-D685-4234-9776-F53924A7FAD0}" type="sibTrans" cxnId="{75235FB6-C805-4580-88EF-1509923A7820}">
      <dgm:prSet/>
      <dgm:spPr/>
      <dgm:t>
        <a:bodyPr/>
        <a:lstStyle/>
        <a:p>
          <a:endParaRPr lang="en-US"/>
        </a:p>
      </dgm:t>
    </dgm:pt>
    <dgm:pt modelId="{8E40AA1C-7ED8-4B04-A910-6FAD5109DAED}">
      <dgm:prSet phldrT="[Text]" custT="1"/>
      <dgm:spPr/>
      <dgm:t>
        <a:bodyPr/>
        <a:lstStyle/>
        <a:p>
          <a:r>
            <a:rPr lang="en-US" sz="1400" b="1" dirty="0" smtClean="0"/>
            <a:t>WA State </a:t>
          </a:r>
          <a:r>
            <a:rPr lang="en-US" sz="1400" dirty="0" smtClean="0"/>
            <a:t>Minority Owned, Woman Owned, Veteran Owned, Small  - Mini – Micro</a:t>
          </a:r>
          <a:endParaRPr lang="en-US" sz="1400" dirty="0"/>
        </a:p>
      </dgm:t>
    </dgm:pt>
    <dgm:pt modelId="{56B8DF59-D3AD-424C-BA51-6D7316968684}" type="parTrans" cxnId="{8E8797DF-E132-47FB-BC25-8F8EB0CCD413}">
      <dgm:prSet/>
      <dgm:spPr/>
      <dgm:t>
        <a:bodyPr/>
        <a:lstStyle/>
        <a:p>
          <a:endParaRPr lang="en-US"/>
        </a:p>
      </dgm:t>
    </dgm:pt>
    <dgm:pt modelId="{DEF83AB7-0E48-4B1A-AFC8-26E0CE3B8D99}" type="sibTrans" cxnId="{8E8797DF-E132-47FB-BC25-8F8EB0CCD413}">
      <dgm:prSet/>
      <dgm:spPr/>
      <dgm:t>
        <a:bodyPr/>
        <a:lstStyle/>
        <a:p>
          <a:endParaRPr lang="en-US"/>
        </a:p>
      </dgm:t>
    </dgm:pt>
    <dgm:pt modelId="{0786A5A7-F9B2-44C9-A1AB-5050B820B911}">
      <dgm:prSet phldrT="[Text]" custT="1"/>
      <dgm:spPr/>
      <dgm:t>
        <a:bodyPr/>
        <a:lstStyle/>
        <a:p>
          <a:r>
            <a:rPr lang="en-US" sz="1400" b="1" dirty="0" smtClean="0"/>
            <a:t>Federal </a:t>
          </a:r>
          <a:r>
            <a:rPr lang="en-US" sz="1400" dirty="0" smtClean="0"/>
            <a:t>DBE, 8a, Hub Zones</a:t>
          </a:r>
          <a:endParaRPr lang="en-US" sz="1400" dirty="0"/>
        </a:p>
      </dgm:t>
    </dgm:pt>
    <dgm:pt modelId="{D7348408-5CC2-4ED2-9CB2-0A8E0459088D}" type="parTrans" cxnId="{B655415B-77A1-4183-A26E-0BDEBA934B8F}">
      <dgm:prSet/>
      <dgm:spPr/>
      <dgm:t>
        <a:bodyPr/>
        <a:lstStyle/>
        <a:p>
          <a:endParaRPr lang="en-US"/>
        </a:p>
      </dgm:t>
    </dgm:pt>
    <dgm:pt modelId="{0895A4C3-AE3F-4BC5-BA44-270D957206DC}" type="sibTrans" cxnId="{B655415B-77A1-4183-A26E-0BDEBA934B8F}">
      <dgm:prSet/>
      <dgm:spPr/>
      <dgm:t>
        <a:bodyPr/>
        <a:lstStyle/>
        <a:p>
          <a:endParaRPr lang="en-US"/>
        </a:p>
      </dgm:t>
    </dgm:pt>
    <dgm:pt modelId="{38A84B81-1B09-4152-87A1-E24579D3CE3D}">
      <dgm:prSet phldrT="[Text]"/>
      <dgm:spPr/>
      <dgm:t>
        <a:bodyPr/>
        <a:lstStyle/>
        <a:p>
          <a:r>
            <a:rPr lang="en-US" sz="1400" b="1" dirty="0" smtClean="0"/>
            <a:t>Diverse Business  Assistance</a:t>
          </a:r>
          <a:endParaRPr lang="en-US" sz="1400" b="1" dirty="0"/>
        </a:p>
      </dgm:t>
    </dgm:pt>
    <dgm:pt modelId="{F6951E98-6C9A-400C-8EC0-29FC908BDDBB}" type="parTrans" cxnId="{04CD68EE-D15B-43D9-A45B-6B5C7DD56374}">
      <dgm:prSet/>
      <dgm:spPr/>
      <dgm:t>
        <a:bodyPr/>
        <a:lstStyle/>
        <a:p>
          <a:endParaRPr lang="en-US"/>
        </a:p>
      </dgm:t>
    </dgm:pt>
    <dgm:pt modelId="{E4E1C871-D6FD-4D2C-A0A1-0C196F2EF620}" type="sibTrans" cxnId="{04CD68EE-D15B-43D9-A45B-6B5C7DD56374}">
      <dgm:prSet/>
      <dgm:spPr/>
      <dgm:t>
        <a:bodyPr/>
        <a:lstStyle/>
        <a:p>
          <a:endParaRPr lang="en-US"/>
        </a:p>
      </dgm:t>
    </dgm:pt>
    <dgm:pt modelId="{A9C3B9CF-5BBA-4D79-98F1-2A225483D7CC}">
      <dgm:prSet phldrT="[Text]" custT="1"/>
      <dgm:spPr/>
      <dgm:t>
        <a:bodyPr/>
        <a:lstStyle/>
        <a:p>
          <a:r>
            <a:rPr lang="en-US" sz="1400" b="1" baseline="0" dirty="0" smtClean="0"/>
            <a:t>WA State </a:t>
          </a:r>
          <a:r>
            <a:rPr lang="en-US" sz="1400" baseline="0" dirty="0" smtClean="0"/>
            <a:t>ORIA, OMWBE, DES, Commerce, Ethnic Commissions</a:t>
          </a:r>
          <a:endParaRPr lang="en-US" sz="1400" baseline="0" dirty="0"/>
        </a:p>
      </dgm:t>
    </dgm:pt>
    <dgm:pt modelId="{6ADDD432-C2A6-4746-BA29-1CB1AAC4B053}" type="parTrans" cxnId="{13371B24-B64E-476C-B3EA-3D059B325C00}">
      <dgm:prSet/>
      <dgm:spPr/>
      <dgm:t>
        <a:bodyPr/>
        <a:lstStyle/>
        <a:p>
          <a:endParaRPr lang="en-US"/>
        </a:p>
      </dgm:t>
    </dgm:pt>
    <dgm:pt modelId="{4FF9AF80-159A-4B91-AB89-EDE86D2677BB}" type="sibTrans" cxnId="{13371B24-B64E-476C-B3EA-3D059B325C00}">
      <dgm:prSet/>
      <dgm:spPr/>
      <dgm:t>
        <a:bodyPr/>
        <a:lstStyle/>
        <a:p>
          <a:endParaRPr lang="en-US"/>
        </a:p>
      </dgm:t>
    </dgm:pt>
    <dgm:pt modelId="{D23C2ED6-DF74-440A-A67B-55E5DD8A088F}">
      <dgm:prSet phldrT="[Text]" custT="1"/>
      <dgm:spPr/>
      <dgm:t>
        <a:bodyPr/>
        <a:lstStyle/>
        <a:p>
          <a:r>
            <a:rPr lang="en-US" sz="1400" b="1" baseline="0" dirty="0" smtClean="0"/>
            <a:t>WA State Agencies </a:t>
          </a:r>
          <a:r>
            <a:rPr lang="en-US" sz="1400" baseline="0" dirty="0" smtClean="0"/>
            <a:t>EEO Office or Business Diversity Offices</a:t>
          </a:r>
          <a:endParaRPr lang="en-US" sz="1400" baseline="0" dirty="0"/>
        </a:p>
      </dgm:t>
    </dgm:pt>
    <dgm:pt modelId="{01EB5E08-D51C-4AD8-98F8-4B7342256F4A}" type="parTrans" cxnId="{20AFFE0B-6C50-476F-AD85-45FA4A01876F}">
      <dgm:prSet/>
      <dgm:spPr/>
      <dgm:t>
        <a:bodyPr/>
        <a:lstStyle/>
        <a:p>
          <a:endParaRPr lang="en-US"/>
        </a:p>
      </dgm:t>
    </dgm:pt>
    <dgm:pt modelId="{2F97053B-E8E2-45D2-AD0C-33F8EB919696}" type="sibTrans" cxnId="{20AFFE0B-6C50-476F-AD85-45FA4A01876F}">
      <dgm:prSet/>
      <dgm:spPr/>
      <dgm:t>
        <a:bodyPr/>
        <a:lstStyle/>
        <a:p>
          <a:endParaRPr lang="en-US"/>
        </a:p>
      </dgm:t>
    </dgm:pt>
    <dgm:pt modelId="{0DBFD4DD-C376-493D-92B3-A5F0310DE7CF}">
      <dgm:prSet phldrT="[Text]" custT="1"/>
      <dgm:spPr/>
      <dgm:t>
        <a:bodyPr/>
        <a:lstStyle/>
        <a:p>
          <a:r>
            <a:rPr lang="en-US" sz="1400" b="1" baseline="0" dirty="0" smtClean="0"/>
            <a:t>Federal</a:t>
          </a:r>
          <a:r>
            <a:rPr lang="en-US" sz="1400" baseline="0" dirty="0" smtClean="0"/>
            <a:t> US SBA, PTAC, SBDC, Commerce</a:t>
          </a:r>
          <a:endParaRPr lang="en-US" sz="1400" baseline="0" dirty="0"/>
        </a:p>
      </dgm:t>
    </dgm:pt>
    <dgm:pt modelId="{BDFDA3BF-F08F-4792-ABD5-79AB10EC16DB}" type="parTrans" cxnId="{08321413-D095-4768-8EBF-3EED32E2BA1E}">
      <dgm:prSet/>
      <dgm:spPr/>
      <dgm:t>
        <a:bodyPr/>
        <a:lstStyle/>
        <a:p>
          <a:endParaRPr lang="en-US"/>
        </a:p>
      </dgm:t>
    </dgm:pt>
    <dgm:pt modelId="{64BDFEB4-E247-4AD0-8668-6712F61CFD67}" type="sibTrans" cxnId="{08321413-D095-4768-8EBF-3EED32E2BA1E}">
      <dgm:prSet/>
      <dgm:spPr/>
      <dgm:t>
        <a:bodyPr/>
        <a:lstStyle/>
        <a:p>
          <a:endParaRPr lang="en-US"/>
        </a:p>
      </dgm:t>
    </dgm:pt>
    <dgm:pt modelId="{F6F42A2B-5B13-4B0F-875C-341E8AAF0EAB}">
      <dgm:prSet custT="1"/>
      <dgm:spPr/>
      <dgm:t>
        <a:bodyPr/>
        <a:lstStyle/>
        <a:p>
          <a:r>
            <a:rPr lang="en-US" sz="1400" b="1" dirty="0" smtClean="0"/>
            <a:t>Diverse Business  Economic Value Add</a:t>
          </a:r>
          <a:endParaRPr lang="en-US" sz="1400" b="1" dirty="0"/>
        </a:p>
      </dgm:t>
    </dgm:pt>
    <dgm:pt modelId="{AD1928BA-B722-4E0A-8A43-55487F243CC6}" type="parTrans" cxnId="{2440EFA3-411E-4E87-A841-4337BE136047}">
      <dgm:prSet/>
      <dgm:spPr/>
      <dgm:t>
        <a:bodyPr/>
        <a:lstStyle/>
        <a:p>
          <a:endParaRPr lang="en-US"/>
        </a:p>
      </dgm:t>
    </dgm:pt>
    <dgm:pt modelId="{DA8B05D0-F79C-451D-BFA9-4A097131C8FD}" type="sibTrans" cxnId="{2440EFA3-411E-4E87-A841-4337BE136047}">
      <dgm:prSet/>
      <dgm:spPr/>
      <dgm:t>
        <a:bodyPr/>
        <a:lstStyle/>
        <a:p>
          <a:endParaRPr lang="en-US"/>
        </a:p>
      </dgm:t>
    </dgm:pt>
    <dgm:pt modelId="{EF0625DC-5A28-47B5-B249-912E20E0E410}">
      <dgm:prSet custT="1"/>
      <dgm:spPr/>
      <dgm:t>
        <a:bodyPr/>
        <a:lstStyle/>
        <a:p>
          <a:r>
            <a:rPr lang="en-US" sz="1400" b="1" dirty="0" smtClean="0"/>
            <a:t>Stronger state government business </a:t>
          </a:r>
          <a:r>
            <a:rPr lang="en-US" sz="1400" dirty="0" smtClean="0"/>
            <a:t>link to majority of businesses driving the Washington State Economy</a:t>
          </a:r>
          <a:endParaRPr lang="en-US" sz="1400" dirty="0"/>
        </a:p>
      </dgm:t>
    </dgm:pt>
    <dgm:pt modelId="{D1B335E2-2A72-4AB8-969E-958F4B2E893A}" type="parTrans" cxnId="{85E3DBAA-6AE0-4D85-A950-61A7A7985B5B}">
      <dgm:prSet/>
      <dgm:spPr/>
      <dgm:t>
        <a:bodyPr/>
        <a:lstStyle/>
        <a:p>
          <a:endParaRPr lang="en-US"/>
        </a:p>
      </dgm:t>
    </dgm:pt>
    <dgm:pt modelId="{CF7DFD20-DA0B-4BC2-A986-D953607EAA90}" type="sibTrans" cxnId="{85E3DBAA-6AE0-4D85-A950-61A7A7985B5B}">
      <dgm:prSet/>
      <dgm:spPr/>
      <dgm:t>
        <a:bodyPr/>
        <a:lstStyle/>
        <a:p>
          <a:endParaRPr lang="en-US"/>
        </a:p>
      </dgm:t>
    </dgm:pt>
    <dgm:pt modelId="{5657D2A2-AB4F-4517-84FB-E078D3EFBAA9}">
      <dgm:prSet phldrT="[Text]" custT="1"/>
      <dgm:spPr/>
      <dgm:t>
        <a:bodyPr/>
        <a:lstStyle/>
        <a:p>
          <a:endParaRPr lang="en-US" sz="1400" baseline="0" dirty="0"/>
        </a:p>
      </dgm:t>
    </dgm:pt>
    <dgm:pt modelId="{D8B89FD0-9BA4-4B95-BA1F-80D84F0E1CAF}" type="parTrans" cxnId="{A8DD520A-EF16-450E-9474-055F89A81626}">
      <dgm:prSet/>
      <dgm:spPr/>
      <dgm:t>
        <a:bodyPr/>
        <a:lstStyle/>
        <a:p>
          <a:endParaRPr lang="en-US"/>
        </a:p>
      </dgm:t>
    </dgm:pt>
    <dgm:pt modelId="{2E3B3EAC-7982-4D79-8AB4-82C5C9EDF469}" type="sibTrans" cxnId="{A8DD520A-EF16-450E-9474-055F89A81626}">
      <dgm:prSet/>
      <dgm:spPr/>
      <dgm:t>
        <a:bodyPr/>
        <a:lstStyle/>
        <a:p>
          <a:endParaRPr lang="en-US"/>
        </a:p>
      </dgm:t>
    </dgm:pt>
    <dgm:pt modelId="{557B6BFC-4BE1-48C8-8839-EBF7F346498B}">
      <dgm:prSet phldrT="[Text]" custT="1"/>
      <dgm:spPr/>
      <dgm:t>
        <a:bodyPr/>
        <a:lstStyle/>
        <a:p>
          <a:endParaRPr lang="en-US" sz="1400" baseline="0" dirty="0"/>
        </a:p>
      </dgm:t>
    </dgm:pt>
    <dgm:pt modelId="{2D4777B8-BD8A-4C3E-867D-FB5E850A6C4E}" type="parTrans" cxnId="{1D300FC3-8C6B-490F-9AEB-ECC760335DF2}">
      <dgm:prSet/>
      <dgm:spPr/>
      <dgm:t>
        <a:bodyPr/>
        <a:lstStyle/>
        <a:p>
          <a:endParaRPr lang="en-US"/>
        </a:p>
      </dgm:t>
    </dgm:pt>
    <dgm:pt modelId="{DE936CC6-D537-4F7B-9B39-276E1459231F}" type="sibTrans" cxnId="{1D300FC3-8C6B-490F-9AEB-ECC760335DF2}">
      <dgm:prSet/>
      <dgm:spPr/>
      <dgm:t>
        <a:bodyPr/>
        <a:lstStyle/>
        <a:p>
          <a:endParaRPr lang="en-US"/>
        </a:p>
      </dgm:t>
    </dgm:pt>
    <dgm:pt modelId="{9B5EE845-6930-4E28-A8D0-06859EC9B940}">
      <dgm:prSet phldrT="[Text]" custT="1"/>
      <dgm:spPr/>
      <dgm:t>
        <a:bodyPr/>
        <a:lstStyle/>
        <a:p>
          <a:endParaRPr lang="en-US" sz="1400" dirty="0"/>
        </a:p>
      </dgm:t>
    </dgm:pt>
    <dgm:pt modelId="{DF2BB917-570A-4C9A-B878-0489E8371F46}" type="parTrans" cxnId="{2BF6D7DC-7156-4919-BBCB-70F3ED94559F}">
      <dgm:prSet/>
      <dgm:spPr/>
      <dgm:t>
        <a:bodyPr/>
        <a:lstStyle/>
        <a:p>
          <a:endParaRPr lang="en-US"/>
        </a:p>
      </dgm:t>
    </dgm:pt>
    <dgm:pt modelId="{36E106CA-7048-415D-ABD7-73390A79AE75}" type="sibTrans" cxnId="{2BF6D7DC-7156-4919-BBCB-70F3ED94559F}">
      <dgm:prSet/>
      <dgm:spPr/>
      <dgm:t>
        <a:bodyPr/>
        <a:lstStyle/>
        <a:p>
          <a:endParaRPr lang="en-US"/>
        </a:p>
      </dgm:t>
    </dgm:pt>
    <dgm:pt modelId="{7C22ED58-EBD0-4301-8E1B-CB5FEAF98B9C}">
      <dgm:prSet phldrT="[Text]" custT="1"/>
      <dgm:spPr/>
      <dgm:t>
        <a:bodyPr/>
        <a:lstStyle/>
        <a:p>
          <a:endParaRPr lang="en-US" sz="1400" dirty="0"/>
        </a:p>
      </dgm:t>
    </dgm:pt>
    <dgm:pt modelId="{22B9F758-BD4E-429A-A42C-85A88D79E9AC}" type="parTrans" cxnId="{0663F5E4-EDE9-4F80-84AD-354EC30FAE32}">
      <dgm:prSet/>
      <dgm:spPr/>
      <dgm:t>
        <a:bodyPr/>
        <a:lstStyle/>
        <a:p>
          <a:endParaRPr lang="en-US"/>
        </a:p>
      </dgm:t>
    </dgm:pt>
    <dgm:pt modelId="{371C97AC-CF6D-4713-B1E4-F53C22628E0F}" type="sibTrans" cxnId="{0663F5E4-EDE9-4F80-84AD-354EC30FAE32}">
      <dgm:prSet/>
      <dgm:spPr/>
      <dgm:t>
        <a:bodyPr/>
        <a:lstStyle/>
        <a:p>
          <a:endParaRPr lang="en-US"/>
        </a:p>
      </dgm:t>
    </dgm:pt>
    <dgm:pt modelId="{DE7AF636-350C-4336-91B9-60FCA66AF185}">
      <dgm:prSet phldrT="[Text]" custT="1"/>
      <dgm:spPr/>
      <dgm:t>
        <a:bodyPr/>
        <a:lstStyle/>
        <a:p>
          <a:endParaRPr lang="en-US" sz="1400" baseline="0" dirty="0"/>
        </a:p>
      </dgm:t>
    </dgm:pt>
    <dgm:pt modelId="{8D861273-91AB-490E-AE43-39DDB77C493E}" type="parTrans" cxnId="{5B2B208B-A096-4650-BF85-4C1B0E6977A4}">
      <dgm:prSet/>
      <dgm:spPr/>
      <dgm:t>
        <a:bodyPr/>
        <a:lstStyle/>
        <a:p>
          <a:endParaRPr lang="en-US"/>
        </a:p>
      </dgm:t>
    </dgm:pt>
    <dgm:pt modelId="{C1A86F7D-B753-444F-9B3E-91593EC0E31E}" type="sibTrans" cxnId="{5B2B208B-A096-4650-BF85-4C1B0E6977A4}">
      <dgm:prSet/>
      <dgm:spPr/>
      <dgm:t>
        <a:bodyPr/>
        <a:lstStyle/>
        <a:p>
          <a:endParaRPr lang="en-US"/>
        </a:p>
      </dgm:t>
    </dgm:pt>
    <dgm:pt modelId="{EFA632C9-4C74-4E6E-BB09-B93741C1EC96}">
      <dgm:prSet custT="1"/>
      <dgm:spPr/>
      <dgm:t>
        <a:bodyPr/>
        <a:lstStyle/>
        <a:p>
          <a:r>
            <a:rPr lang="en-US" sz="1400" b="1" dirty="0" smtClean="0"/>
            <a:t>Diverse Business  Relationship Value Add</a:t>
          </a:r>
          <a:endParaRPr lang="en-US" sz="1400" b="1" dirty="0"/>
        </a:p>
      </dgm:t>
    </dgm:pt>
    <dgm:pt modelId="{8314B9E9-AB67-41E7-9CD4-E7BE9A610489}" type="parTrans" cxnId="{74B0D06B-0683-4778-B8CD-617CA02F993E}">
      <dgm:prSet/>
      <dgm:spPr/>
      <dgm:t>
        <a:bodyPr/>
        <a:lstStyle/>
        <a:p>
          <a:endParaRPr lang="en-US"/>
        </a:p>
      </dgm:t>
    </dgm:pt>
    <dgm:pt modelId="{89334698-77FF-43BC-84A0-6E18463CFEB7}" type="sibTrans" cxnId="{74B0D06B-0683-4778-B8CD-617CA02F993E}">
      <dgm:prSet/>
      <dgm:spPr/>
      <dgm:t>
        <a:bodyPr/>
        <a:lstStyle/>
        <a:p>
          <a:endParaRPr lang="en-US"/>
        </a:p>
      </dgm:t>
    </dgm:pt>
    <dgm:pt modelId="{F60A52E3-A67E-4583-A0FA-263B1E177A2A}">
      <dgm:prSet custT="1"/>
      <dgm:spPr/>
      <dgm:t>
        <a:bodyPr/>
        <a:lstStyle/>
        <a:p>
          <a:r>
            <a:rPr lang="en-US" sz="1400" b="1" dirty="0" smtClean="0"/>
            <a:t>Improved synergy </a:t>
          </a:r>
          <a:r>
            <a:rPr lang="en-US" sz="1400" b="0" dirty="0" smtClean="0"/>
            <a:t>between Washington businesses and Washington State Government Programs where businesses assists the State and the State strengthens WA businesses &amp; workers.</a:t>
          </a:r>
          <a:endParaRPr lang="en-US" sz="1400" b="0" dirty="0"/>
        </a:p>
      </dgm:t>
    </dgm:pt>
    <dgm:pt modelId="{E463CE4E-4462-4095-8044-7415910277FF}" type="parTrans" cxnId="{BAC11F6F-15F3-4911-853C-45F02C8EFE90}">
      <dgm:prSet/>
      <dgm:spPr/>
      <dgm:t>
        <a:bodyPr/>
        <a:lstStyle/>
        <a:p>
          <a:endParaRPr lang="en-US"/>
        </a:p>
      </dgm:t>
    </dgm:pt>
    <dgm:pt modelId="{9C39E327-661B-4ACB-8413-96FE1C6FD1BA}" type="sibTrans" cxnId="{BAC11F6F-15F3-4911-853C-45F02C8EFE90}">
      <dgm:prSet/>
      <dgm:spPr/>
      <dgm:t>
        <a:bodyPr/>
        <a:lstStyle/>
        <a:p>
          <a:endParaRPr lang="en-US"/>
        </a:p>
      </dgm:t>
    </dgm:pt>
    <dgm:pt modelId="{7F4E3A0F-DB9A-4D85-8FC6-745CA9D6149C}" type="pres">
      <dgm:prSet presAssocID="{4EB1B5ED-11A1-4E1C-ABBD-0BC91746A0B0}" presName="Name0" presStyleCnt="0">
        <dgm:presLayoutVars>
          <dgm:dir/>
          <dgm:resizeHandles val="exact"/>
        </dgm:presLayoutVars>
      </dgm:prSet>
      <dgm:spPr/>
      <dgm:t>
        <a:bodyPr/>
        <a:lstStyle/>
        <a:p>
          <a:endParaRPr lang="en-US"/>
        </a:p>
      </dgm:t>
    </dgm:pt>
    <dgm:pt modelId="{29CFD08E-05AB-4986-9B75-9FB2784E0F94}" type="pres">
      <dgm:prSet presAssocID="{9D1D8CE2-564E-43CA-84DA-8F44033A1C21}" presName="node" presStyleLbl="node1" presStyleIdx="0" presStyleCnt="5">
        <dgm:presLayoutVars>
          <dgm:bulletEnabled val="1"/>
        </dgm:presLayoutVars>
      </dgm:prSet>
      <dgm:spPr/>
      <dgm:t>
        <a:bodyPr/>
        <a:lstStyle/>
        <a:p>
          <a:endParaRPr lang="en-US"/>
        </a:p>
      </dgm:t>
    </dgm:pt>
    <dgm:pt modelId="{21293608-E34E-40DF-9FDA-860BB00D17B7}" type="pres">
      <dgm:prSet presAssocID="{04293679-F066-41F7-B5AF-29B20BC56263}" presName="sibTrans" presStyleCnt="0"/>
      <dgm:spPr/>
    </dgm:pt>
    <dgm:pt modelId="{A251F94A-DC69-4FCA-9736-86B8331A917C}" type="pres">
      <dgm:prSet presAssocID="{8E2742F2-F0AD-4972-ACAF-8C2203D64C5E}" presName="node" presStyleLbl="node1" presStyleIdx="1" presStyleCnt="5">
        <dgm:presLayoutVars>
          <dgm:bulletEnabled val="1"/>
        </dgm:presLayoutVars>
      </dgm:prSet>
      <dgm:spPr/>
      <dgm:t>
        <a:bodyPr/>
        <a:lstStyle/>
        <a:p>
          <a:endParaRPr lang="en-US"/>
        </a:p>
      </dgm:t>
    </dgm:pt>
    <dgm:pt modelId="{4299470C-DFF4-4A8B-9AD0-0E50C0D8DD69}" type="pres">
      <dgm:prSet presAssocID="{A7C09BD8-D685-4234-9776-F53924A7FAD0}" presName="sibTrans" presStyleCnt="0"/>
      <dgm:spPr/>
    </dgm:pt>
    <dgm:pt modelId="{D01C7925-F021-46D6-9EEE-AF5ABAEDC10B}" type="pres">
      <dgm:prSet presAssocID="{38A84B81-1B09-4152-87A1-E24579D3CE3D}" presName="node" presStyleLbl="node1" presStyleIdx="2" presStyleCnt="5">
        <dgm:presLayoutVars>
          <dgm:bulletEnabled val="1"/>
        </dgm:presLayoutVars>
      </dgm:prSet>
      <dgm:spPr/>
      <dgm:t>
        <a:bodyPr/>
        <a:lstStyle/>
        <a:p>
          <a:endParaRPr lang="en-US"/>
        </a:p>
      </dgm:t>
    </dgm:pt>
    <dgm:pt modelId="{C36DF725-4E96-4090-8848-BC033C219656}" type="pres">
      <dgm:prSet presAssocID="{E4E1C871-D6FD-4D2C-A0A1-0C196F2EF620}" presName="sibTrans" presStyleCnt="0"/>
      <dgm:spPr/>
    </dgm:pt>
    <dgm:pt modelId="{1E0C8492-7F4A-4445-B845-BA45D7B817B6}" type="pres">
      <dgm:prSet presAssocID="{F6F42A2B-5B13-4B0F-875C-341E8AAF0EAB}" presName="node" presStyleLbl="node1" presStyleIdx="3" presStyleCnt="5">
        <dgm:presLayoutVars>
          <dgm:bulletEnabled val="1"/>
        </dgm:presLayoutVars>
      </dgm:prSet>
      <dgm:spPr/>
      <dgm:t>
        <a:bodyPr/>
        <a:lstStyle/>
        <a:p>
          <a:endParaRPr lang="en-US"/>
        </a:p>
      </dgm:t>
    </dgm:pt>
    <dgm:pt modelId="{F0070831-C504-44AA-AB73-0B1E97278F07}" type="pres">
      <dgm:prSet presAssocID="{DA8B05D0-F79C-451D-BFA9-4A097131C8FD}" presName="sibTrans" presStyleCnt="0"/>
      <dgm:spPr/>
    </dgm:pt>
    <dgm:pt modelId="{A28C7919-EA40-4FBE-BF25-FBDC55EACBC2}" type="pres">
      <dgm:prSet presAssocID="{EFA632C9-4C74-4E6E-BB09-B93741C1EC96}" presName="node" presStyleLbl="node1" presStyleIdx="4" presStyleCnt="5">
        <dgm:presLayoutVars>
          <dgm:bulletEnabled val="1"/>
        </dgm:presLayoutVars>
      </dgm:prSet>
      <dgm:spPr/>
      <dgm:t>
        <a:bodyPr/>
        <a:lstStyle/>
        <a:p>
          <a:endParaRPr lang="en-US"/>
        </a:p>
      </dgm:t>
    </dgm:pt>
  </dgm:ptLst>
  <dgm:cxnLst>
    <dgm:cxn modelId="{08321413-D095-4768-8EBF-3EED32E2BA1E}" srcId="{38A84B81-1B09-4152-87A1-E24579D3CE3D}" destId="{0DBFD4DD-C376-493D-92B3-A5F0310DE7CF}" srcOrd="4" destOrd="0" parTransId="{BDFDA3BF-F08F-4792-ABD5-79AB10EC16DB}" sibTransId="{64BDFEB4-E247-4AD0-8668-6712F61CFD67}"/>
    <dgm:cxn modelId="{582F3D57-6B45-4A13-95EE-2BB78F978B55}" srcId="{9D1D8CE2-564E-43CA-84DA-8F44033A1C21}" destId="{4EA87179-F558-4818-8192-BE580858F10F}" srcOrd="2" destOrd="0" parTransId="{391EDE12-6153-4253-8FF9-260E28D28A68}" sibTransId="{AB13E719-0739-43E9-B32B-013849F0EFA4}"/>
    <dgm:cxn modelId="{14416A3D-CFCE-4110-BF9F-38354548E70C}" type="presOf" srcId="{4EA87179-F558-4818-8192-BE580858F10F}" destId="{29CFD08E-05AB-4986-9B75-9FB2784E0F94}" srcOrd="0" destOrd="3" presId="urn:microsoft.com/office/officeart/2005/8/layout/hList6"/>
    <dgm:cxn modelId="{75235FB6-C805-4580-88EF-1509923A7820}" srcId="{4EB1B5ED-11A1-4E1C-ABBD-0BC91746A0B0}" destId="{8E2742F2-F0AD-4972-ACAF-8C2203D64C5E}" srcOrd="1" destOrd="0" parTransId="{F4E75A8D-4754-4DFA-9218-8406B01CCE3A}" sibTransId="{A7C09BD8-D685-4234-9776-F53924A7FAD0}"/>
    <dgm:cxn modelId="{2440EFA3-411E-4E87-A841-4337BE136047}" srcId="{4EB1B5ED-11A1-4E1C-ABBD-0BC91746A0B0}" destId="{F6F42A2B-5B13-4B0F-875C-341E8AAF0EAB}" srcOrd="3" destOrd="0" parTransId="{AD1928BA-B722-4E0A-8A43-55487F243CC6}" sibTransId="{DA8B05D0-F79C-451D-BFA9-4A097131C8FD}"/>
    <dgm:cxn modelId="{763C6EBA-B393-45AC-8F44-45BDD370B3E2}" type="presOf" srcId="{5657D2A2-AB4F-4517-84FB-E078D3EFBAA9}" destId="{D01C7925-F021-46D6-9EEE-AF5ABAEDC10B}" srcOrd="0" destOrd="2" presId="urn:microsoft.com/office/officeart/2005/8/layout/hList6"/>
    <dgm:cxn modelId="{C01E69B0-FEC2-4E4E-BD22-A9223CDA9759}" srcId="{9D1D8CE2-564E-43CA-84DA-8F44033A1C21}" destId="{4B552FE3-5EB3-4A40-A15C-8084773D8979}" srcOrd="0" destOrd="0" parTransId="{806DE1A4-CA27-455C-AED5-44EB6381CB4D}" sibTransId="{DC46F30B-ACEB-45D6-8A78-7FD660909125}"/>
    <dgm:cxn modelId="{7C4F9DF8-D20E-4C98-8AA1-8A6D184187C3}" type="presOf" srcId="{9D1D8CE2-564E-43CA-84DA-8F44033A1C21}" destId="{29CFD08E-05AB-4986-9B75-9FB2784E0F94}" srcOrd="0" destOrd="0" presId="urn:microsoft.com/office/officeart/2005/8/layout/hList6"/>
    <dgm:cxn modelId="{63A0E396-AD37-458E-9801-02AAE4FAFEC6}" srcId="{4EB1B5ED-11A1-4E1C-ABBD-0BC91746A0B0}" destId="{9D1D8CE2-564E-43CA-84DA-8F44033A1C21}" srcOrd="0" destOrd="0" parTransId="{31F6653B-EDBE-4277-B22C-F977A24A774D}" sibTransId="{04293679-F066-41F7-B5AF-29B20BC56263}"/>
    <dgm:cxn modelId="{22BCB1EC-105A-4BA5-9803-FC9843C770E3}" type="presOf" srcId="{0786A5A7-F9B2-44C9-A1AB-5050B820B911}" destId="{A251F94A-DC69-4FCA-9736-86B8331A917C}" srcOrd="0" destOrd="3" presId="urn:microsoft.com/office/officeart/2005/8/layout/hList6"/>
    <dgm:cxn modelId="{04CD68EE-D15B-43D9-A45B-6B5C7DD56374}" srcId="{4EB1B5ED-11A1-4E1C-ABBD-0BC91746A0B0}" destId="{38A84B81-1B09-4152-87A1-E24579D3CE3D}" srcOrd="2" destOrd="0" parTransId="{F6951E98-6C9A-400C-8EC0-29FC908BDDBB}" sibTransId="{E4E1C871-D6FD-4D2C-A0A1-0C196F2EF620}"/>
    <dgm:cxn modelId="{85E3DBAA-6AE0-4D85-A950-61A7A7985B5B}" srcId="{F6F42A2B-5B13-4B0F-875C-341E8AAF0EAB}" destId="{EF0625DC-5A28-47B5-B249-912E20E0E410}" srcOrd="0" destOrd="0" parTransId="{D1B335E2-2A72-4AB8-969E-958F4B2E893A}" sibTransId="{CF7DFD20-DA0B-4BC2-A986-D953607EAA90}"/>
    <dgm:cxn modelId="{8E8797DF-E132-47FB-BC25-8F8EB0CCD413}" srcId="{8E2742F2-F0AD-4972-ACAF-8C2203D64C5E}" destId="{8E40AA1C-7ED8-4B04-A910-6FAD5109DAED}" srcOrd="0" destOrd="0" parTransId="{56B8DF59-D3AD-424C-BA51-6D7316968684}" sibTransId="{DEF83AB7-0E48-4B1A-AFC8-26E0CE3B8D99}"/>
    <dgm:cxn modelId="{A8DD520A-EF16-450E-9474-055F89A81626}" srcId="{38A84B81-1B09-4152-87A1-E24579D3CE3D}" destId="{5657D2A2-AB4F-4517-84FB-E078D3EFBAA9}" srcOrd="1" destOrd="0" parTransId="{D8B89FD0-9BA4-4B95-BA1F-80D84F0E1CAF}" sibTransId="{2E3B3EAC-7982-4D79-8AB4-82C5C9EDF469}"/>
    <dgm:cxn modelId="{BAC11F6F-15F3-4911-853C-45F02C8EFE90}" srcId="{EFA632C9-4C74-4E6E-BB09-B93741C1EC96}" destId="{F60A52E3-A67E-4583-A0FA-263B1E177A2A}" srcOrd="0" destOrd="0" parTransId="{E463CE4E-4462-4095-8044-7415910277FF}" sibTransId="{9C39E327-661B-4ACB-8413-96FE1C6FD1BA}"/>
    <dgm:cxn modelId="{D38B45F5-1059-4710-8B9C-5F1C929DC0AF}" type="presOf" srcId="{F6F42A2B-5B13-4B0F-875C-341E8AAF0EAB}" destId="{1E0C8492-7F4A-4445-B845-BA45D7B817B6}" srcOrd="0" destOrd="0" presId="urn:microsoft.com/office/officeart/2005/8/layout/hList6"/>
    <dgm:cxn modelId="{3E4D8359-384E-4E1F-A019-A8B5D40D21D3}" type="presOf" srcId="{8E2742F2-F0AD-4972-ACAF-8C2203D64C5E}" destId="{A251F94A-DC69-4FCA-9736-86B8331A917C}" srcOrd="0" destOrd="0" presId="urn:microsoft.com/office/officeart/2005/8/layout/hList6"/>
    <dgm:cxn modelId="{5B2B208B-A096-4650-BF85-4C1B0E6977A4}" srcId="{38A84B81-1B09-4152-87A1-E24579D3CE3D}" destId="{DE7AF636-350C-4336-91B9-60FCA66AF185}" srcOrd="5" destOrd="0" parTransId="{8D861273-91AB-490E-AE43-39DDB77C493E}" sibTransId="{C1A86F7D-B753-444F-9B3E-91593EC0E31E}"/>
    <dgm:cxn modelId="{510BEF97-C051-4D6D-A5E4-D333778E8244}" type="presOf" srcId="{9B5EE845-6930-4E28-A8D0-06859EC9B940}" destId="{A251F94A-DC69-4FCA-9736-86B8331A917C}" srcOrd="0" destOrd="2" presId="urn:microsoft.com/office/officeart/2005/8/layout/hList6"/>
    <dgm:cxn modelId="{EB19D877-3949-488B-83EB-1FDA81BAA44A}" type="presOf" srcId="{7C22ED58-EBD0-4301-8E1B-CB5FEAF98B9C}" destId="{29CFD08E-05AB-4986-9B75-9FB2784E0F94}" srcOrd="0" destOrd="2" presId="urn:microsoft.com/office/officeart/2005/8/layout/hList6"/>
    <dgm:cxn modelId="{20AFFE0B-6C50-476F-AD85-45FA4A01876F}" srcId="{38A84B81-1B09-4152-87A1-E24579D3CE3D}" destId="{D23C2ED6-DF74-440A-A67B-55E5DD8A088F}" srcOrd="2" destOrd="0" parTransId="{01EB5E08-D51C-4AD8-98F8-4B7342256F4A}" sibTransId="{2F97053B-E8E2-45D2-AD0C-33F8EB919696}"/>
    <dgm:cxn modelId="{60680EE6-39BD-4FE1-9685-2C079E9862F3}" type="presOf" srcId="{4EB1B5ED-11A1-4E1C-ABBD-0BC91746A0B0}" destId="{7F4E3A0F-DB9A-4D85-8FC6-745CA9D6149C}" srcOrd="0" destOrd="0" presId="urn:microsoft.com/office/officeart/2005/8/layout/hList6"/>
    <dgm:cxn modelId="{51E2E742-A828-4B8B-82D1-0EA65AF0BC37}" type="presOf" srcId="{38A84B81-1B09-4152-87A1-E24579D3CE3D}" destId="{D01C7925-F021-46D6-9EEE-AF5ABAEDC10B}" srcOrd="0" destOrd="0" presId="urn:microsoft.com/office/officeart/2005/8/layout/hList6"/>
    <dgm:cxn modelId="{1D300FC3-8C6B-490F-9AEB-ECC760335DF2}" srcId="{38A84B81-1B09-4152-87A1-E24579D3CE3D}" destId="{557B6BFC-4BE1-48C8-8839-EBF7F346498B}" srcOrd="3" destOrd="0" parTransId="{2D4777B8-BD8A-4C3E-867D-FB5E850A6C4E}" sibTransId="{DE936CC6-D537-4F7B-9B39-276E1459231F}"/>
    <dgm:cxn modelId="{DFCFE970-2255-4FD3-98C2-7DCCAFC3B541}" type="presOf" srcId="{A9C3B9CF-5BBA-4D79-98F1-2A225483D7CC}" destId="{D01C7925-F021-46D6-9EEE-AF5ABAEDC10B}" srcOrd="0" destOrd="1" presId="urn:microsoft.com/office/officeart/2005/8/layout/hList6"/>
    <dgm:cxn modelId="{75132CB8-2246-4995-8C2D-C587A5514696}" type="presOf" srcId="{EF0625DC-5A28-47B5-B249-912E20E0E410}" destId="{1E0C8492-7F4A-4445-B845-BA45D7B817B6}" srcOrd="0" destOrd="1" presId="urn:microsoft.com/office/officeart/2005/8/layout/hList6"/>
    <dgm:cxn modelId="{EDB8E0FF-0BFD-47DF-ADC0-7027B9B00537}" type="presOf" srcId="{557B6BFC-4BE1-48C8-8839-EBF7F346498B}" destId="{D01C7925-F021-46D6-9EEE-AF5ABAEDC10B}" srcOrd="0" destOrd="4" presId="urn:microsoft.com/office/officeart/2005/8/layout/hList6"/>
    <dgm:cxn modelId="{DB26373B-F589-4D7E-B754-D73C580E0445}" type="presOf" srcId="{4B552FE3-5EB3-4A40-A15C-8084773D8979}" destId="{29CFD08E-05AB-4986-9B75-9FB2784E0F94}" srcOrd="0" destOrd="1" presId="urn:microsoft.com/office/officeart/2005/8/layout/hList6"/>
    <dgm:cxn modelId="{0663F5E4-EDE9-4F80-84AD-354EC30FAE32}" srcId="{9D1D8CE2-564E-43CA-84DA-8F44033A1C21}" destId="{7C22ED58-EBD0-4301-8E1B-CB5FEAF98B9C}" srcOrd="1" destOrd="0" parTransId="{22B9F758-BD4E-429A-A42C-85A88D79E9AC}" sibTransId="{371C97AC-CF6D-4713-B1E4-F53C22628E0F}"/>
    <dgm:cxn modelId="{74B0D06B-0683-4778-B8CD-617CA02F993E}" srcId="{4EB1B5ED-11A1-4E1C-ABBD-0BC91746A0B0}" destId="{EFA632C9-4C74-4E6E-BB09-B93741C1EC96}" srcOrd="4" destOrd="0" parTransId="{8314B9E9-AB67-41E7-9CD4-E7BE9A610489}" sibTransId="{89334698-77FF-43BC-84A0-6E18463CFEB7}"/>
    <dgm:cxn modelId="{13371B24-B64E-476C-B3EA-3D059B325C00}" srcId="{38A84B81-1B09-4152-87A1-E24579D3CE3D}" destId="{A9C3B9CF-5BBA-4D79-98F1-2A225483D7CC}" srcOrd="0" destOrd="0" parTransId="{6ADDD432-C2A6-4746-BA29-1CB1AAC4B053}" sibTransId="{4FF9AF80-159A-4B91-AB89-EDE86D2677BB}"/>
    <dgm:cxn modelId="{FFA6900D-E76F-4AAC-B367-2381CAF64F50}" type="presOf" srcId="{DE7AF636-350C-4336-91B9-60FCA66AF185}" destId="{D01C7925-F021-46D6-9EEE-AF5ABAEDC10B}" srcOrd="0" destOrd="6" presId="urn:microsoft.com/office/officeart/2005/8/layout/hList6"/>
    <dgm:cxn modelId="{243AAE25-51B5-4A8B-AF9C-B9D340F97E35}" type="presOf" srcId="{EFA632C9-4C74-4E6E-BB09-B93741C1EC96}" destId="{A28C7919-EA40-4FBE-BF25-FBDC55EACBC2}" srcOrd="0" destOrd="0" presId="urn:microsoft.com/office/officeart/2005/8/layout/hList6"/>
    <dgm:cxn modelId="{F57D9CCB-6CCE-4E20-995A-B666F9760D56}" type="presOf" srcId="{0DBFD4DD-C376-493D-92B3-A5F0310DE7CF}" destId="{D01C7925-F021-46D6-9EEE-AF5ABAEDC10B}" srcOrd="0" destOrd="5" presId="urn:microsoft.com/office/officeart/2005/8/layout/hList6"/>
    <dgm:cxn modelId="{2BF6D7DC-7156-4919-BBCB-70F3ED94559F}" srcId="{8E2742F2-F0AD-4972-ACAF-8C2203D64C5E}" destId="{9B5EE845-6930-4E28-A8D0-06859EC9B940}" srcOrd="1" destOrd="0" parTransId="{DF2BB917-570A-4C9A-B878-0489E8371F46}" sibTransId="{36E106CA-7048-415D-ABD7-73390A79AE75}"/>
    <dgm:cxn modelId="{FA0B9237-94D1-44B0-BF3A-EADD6BF892C0}" type="presOf" srcId="{8E40AA1C-7ED8-4B04-A910-6FAD5109DAED}" destId="{A251F94A-DC69-4FCA-9736-86B8331A917C}" srcOrd="0" destOrd="1" presId="urn:microsoft.com/office/officeart/2005/8/layout/hList6"/>
    <dgm:cxn modelId="{B655415B-77A1-4183-A26E-0BDEBA934B8F}" srcId="{8E2742F2-F0AD-4972-ACAF-8C2203D64C5E}" destId="{0786A5A7-F9B2-44C9-A1AB-5050B820B911}" srcOrd="2" destOrd="0" parTransId="{D7348408-5CC2-4ED2-9CB2-0A8E0459088D}" sibTransId="{0895A4C3-AE3F-4BC5-BA44-270D957206DC}"/>
    <dgm:cxn modelId="{E1BB9FD0-23FB-423D-A77B-094F2C1CCE3F}" type="presOf" srcId="{F60A52E3-A67E-4583-A0FA-263B1E177A2A}" destId="{A28C7919-EA40-4FBE-BF25-FBDC55EACBC2}" srcOrd="0" destOrd="1" presId="urn:microsoft.com/office/officeart/2005/8/layout/hList6"/>
    <dgm:cxn modelId="{E52AE682-AEA1-4F2B-855F-3613110D9359}" type="presOf" srcId="{D23C2ED6-DF74-440A-A67B-55E5DD8A088F}" destId="{D01C7925-F021-46D6-9EEE-AF5ABAEDC10B}" srcOrd="0" destOrd="3" presId="urn:microsoft.com/office/officeart/2005/8/layout/hList6"/>
    <dgm:cxn modelId="{C4F77CA4-FD39-4F53-95DA-8C3633130DCC}" type="presParOf" srcId="{7F4E3A0F-DB9A-4D85-8FC6-745CA9D6149C}" destId="{29CFD08E-05AB-4986-9B75-9FB2784E0F94}" srcOrd="0" destOrd="0" presId="urn:microsoft.com/office/officeart/2005/8/layout/hList6"/>
    <dgm:cxn modelId="{CFADDF23-72A8-4ECE-9902-ACE099875B51}" type="presParOf" srcId="{7F4E3A0F-DB9A-4D85-8FC6-745CA9D6149C}" destId="{21293608-E34E-40DF-9FDA-860BB00D17B7}" srcOrd="1" destOrd="0" presId="urn:microsoft.com/office/officeart/2005/8/layout/hList6"/>
    <dgm:cxn modelId="{78B65081-52CA-4508-8197-C55127031D4D}" type="presParOf" srcId="{7F4E3A0F-DB9A-4D85-8FC6-745CA9D6149C}" destId="{A251F94A-DC69-4FCA-9736-86B8331A917C}" srcOrd="2" destOrd="0" presId="urn:microsoft.com/office/officeart/2005/8/layout/hList6"/>
    <dgm:cxn modelId="{FA0AB278-B621-49BF-B6D5-94B2640D3849}" type="presParOf" srcId="{7F4E3A0F-DB9A-4D85-8FC6-745CA9D6149C}" destId="{4299470C-DFF4-4A8B-9AD0-0E50C0D8DD69}" srcOrd="3" destOrd="0" presId="urn:microsoft.com/office/officeart/2005/8/layout/hList6"/>
    <dgm:cxn modelId="{D408ACA1-ECA1-4E9A-B9DD-E4F3C4EE6E35}" type="presParOf" srcId="{7F4E3A0F-DB9A-4D85-8FC6-745CA9D6149C}" destId="{D01C7925-F021-46D6-9EEE-AF5ABAEDC10B}" srcOrd="4" destOrd="0" presId="urn:microsoft.com/office/officeart/2005/8/layout/hList6"/>
    <dgm:cxn modelId="{630F24B8-6789-4C24-B752-CC509464812A}" type="presParOf" srcId="{7F4E3A0F-DB9A-4D85-8FC6-745CA9D6149C}" destId="{C36DF725-4E96-4090-8848-BC033C219656}" srcOrd="5" destOrd="0" presId="urn:microsoft.com/office/officeart/2005/8/layout/hList6"/>
    <dgm:cxn modelId="{5D3FAD0F-74A6-459A-87A6-DFAB0B3391B1}" type="presParOf" srcId="{7F4E3A0F-DB9A-4D85-8FC6-745CA9D6149C}" destId="{1E0C8492-7F4A-4445-B845-BA45D7B817B6}" srcOrd="6" destOrd="0" presId="urn:microsoft.com/office/officeart/2005/8/layout/hList6"/>
    <dgm:cxn modelId="{722110A0-1A4B-4D44-A574-F6793CDF6AF6}" type="presParOf" srcId="{7F4E3A0F-DB9A-4D85-8FC6-745CA9D6149C}" destId="{F0070831-C504-44AA-AB73-0B1E97278F07}" srcOrd="7" destOrd="0" presId="urn:microsoft.com/office/officeart/2005/8/layout/hList6"/>
    <dgm:cxn modelId="{0E34D594-1893-4F85-8B8C-81008442F256}" type="presParOf" srcId="{7F4E3A0F-DB9A-4D85-8FC6-745CA9D6149C}" destId="{A28C7919-EA40-4FBE-BF25-FBDC55EACBC2}"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B1B5ED-11A1-4E1C-ABBD-0BC91746A0B0}" type="doc">
      <dgm:prSet loTypeId="urn:microsoft.com/office/officeart/2005/8/layout/hList6" loCatId="list" qsTypeId="urn:microsoft.com/office/officeart/2005/8/quickstyle/simple1" qsCatId="simple" csTypeId="urn:microsoft.com/office/officeart/2005/8/colors/accent3_1" csCatId="accent3" phldr="1"/>
      <dgm:spPr/>
      <dgm:t>
        <a:bodyPr/>
        <a:lstStyle/>
        <a:p>
          <a:endParaRPr lang="en-US"/>
        </a:p>
      </dgm:t>
    </dgm:pt>
    <dgm:pt modelId="{9D1D8CE2-564E-43CA-84DA-8F44033A1C21}">
      <dgm:prSet phldrT="[Text]" custT="1"/>
      <dgm:spPr/>
      <dgm:t>
        <a:bodyPr/>
        <a:lstStyle/>
        <a:p>
          <a:r>
            <a:rPr lang="en-US" sz="1400" b="1" dirty="0" smtClean="0"/>
            <a:t>Economic Equity</a:t>
          </a:r>
          <a:endParaRPr lang="en-US" sz="1400" b="1" dirty="0"/>
        </a:p>
      </dgm:t>
    </dgm:pt>
    <dgm:pt modelId="{31F6653B-EDBE-4277-B22C-F977A24A774D}" type="parTrans" cxnId="{63A0E396-AD37-458E-9801-02AAE4FAFEC6}">
      <dgm:prSet/>
      <dgm:spPr/>
      <dgm:t>
        <a:bodyPr/>
        <a:lstStyle/>
        <a:p>
          <a:endParaRPr lang="en-US"/>
        </a:p>
      </dgm:t>
    </dgm:pt>
    <dgm:pt modelId="{04293679-F066-41F7-B5AF-29B20BC56263}" type="sibTrans" cxnId="{63A0E396-AD37-458E-9801-02AAE4FAFEC6}">
      <dgm:prSet/>
      <dgm:spPr/>
      <dgm:t>
        <a:bodyPr/>
        <a:lstStyle/>
        <a:p>
          <a:endParaRPr lang="en-US"/>
        </a:p>
      </dgm:t>
    </dgm:pt>
    <dgm:pt modelId="{4B552FE3-5EB3-4A40-A15C-8084773D8979}">
      <dgm:prSet phldrT="[Text]" custT="1"/>
      <dgm:spPr/>
      <dgm:t>
        <a:bodyPr/>
        <a:lstStyle/>
        <a:p>
          <a:r>
            <a:rPr lang="en-US" sz="1400" b="1" dirty="0" smtClean="0"/>
            <a:t>State </a:t>
          </a:r>
          <a:r>
            <a:rPr lang="en-US" sz="1400" dirty="0" smtClean="0"/>
            <a:t>Anti-discrimination Law</a:t>
          </a:r>
          <a:endParaRPr lang="en-US" sz="1400" dirty="0"/>
        </a:p>
      </dgm:t>
    </dgm:pt>
    <dgm:pt modelId="{806DE1A4-CA27-455C-AED5-44EB6381CB4D}" type="parTrans" cxnId="{C01E69B0-FEC2-4E4E-BD22-A9223CDA9759}">
      <dgm:prSet/>
      <dgm:spPr/>
      <dgm:t>
        <a:bodyPr/>
        <a:lstStyle/>
        <a:p>
          <a:endParaRPr lang="en-US"/>
        </a:p>
      </dgm:t>
    </dgm:pt>
    <dgm:pt modelId="{DC46F30B-ACEB-45D6-8A78-7FD660909125}" type="sibTrans" cxnId="{C01E69B0-FEC2-4E4E-BD22-A9223CDA9759}">
      <dgm:prSet/>
      <dgm:spPr/>
      <dgm:t>
        <a:bodyPr/>
        <a:lstStyle/>
        <a:p>
          <a:endParaRPr lang="en-US"/>
        </a:p>
      </dgm:t>
    </dgm:pt>
    <dgm:pt modelId="{4EA87179-F558-4818-8192-BE580858F10F}">
      <dgm:prSet phldrT="[Text]" custT="1"/>
      <dgm:spPr/>
      <dgm:t>
        <a:bodyPr/>
        <a:lstStyle/>
        <a:p>
          <a:r>
            <a:rPr lang="en-US" sz="1400" b="1" dirty="0" smtClean="0"/>
            <a:t>Federal </a:t>
          </a:r>
          <a:r>
            <a:rPr lang="en-US" sz="1400" dirty="0" smtClean="0"/>
            <a:t>Equal Rights Law</a:t>
          </a:r>
          <a:endParaRPr lang="en-US" sz="1400" dirty="0"/>
        </a:p>
      </dgm:t>
    </dgm:pt>
    <dgm:pt modelId="{391EDE12-6153-4253-8FF9-260E28D28A68}" type="parTrans" cxnId="{582F3D57-6B45-4A13-95EE-2BB78F978B55}">
      <dgm:prSet/>
      <dgm:spPr/>
      <dgm:t>
        <a:bodyPr/>
        <a:lstStyle/>
        <a:p>
          <a:endParaRPr lang="en-US"/>
        </a:p>
      </dgm:t>
    </dgm:pt>
    <dgm:pt modelId="{AB13E719-0739-43E9-B32B-013849F0EFA4}" type="sibTrans" cxnId="{582F3D57-6B45-4A13-95EE-2BB78F978B55}">
      <dgm:prSet/>
      <dgm:spPr/>
      <dgm:t>
        <a:bodyPr/>
        <a:lstStyle/>
        <a:p>
          <a:endParaRPr lang="en-US"/>
        </a:p>
      </dgm:t>
    </dgm:pt>
    <dgm:pt modelId="{8E2742F2-F0AD-4972-ACAF-8C2203D64C5E}">
      <dgm:prSet phldrT="[Text]" custT="1"/>
      <dgm:spPr/>
      <dgm:t>
        <a:bodyPr/>
        <a:lstStyle/>
        <a:p>
          <a:r>
            <a:rPr lang="en-US" sz="1400" b="1" dirty="0" smtClean="0"/>
            <a:t>For Certified Diverse Businesses</a:t>
          </a:r>
          <a:endParaRPr lang="en-US" sz="1400" b="1" dirty="0"/>
        </a:p>
      </dgm:t>
    </dgm:pt>
    <dgm:pt modelId="{F4E75A8D-4754-4DFA-9218-8406B01CCE3A}" type="parTrans" cxnId="{75235FB6-C805-4580-88EF-1509923A7820}">
      <dgm:prSet/>
      <dgm:spPr/>
      <dgm:t>
        <a:bodyPr/>
        <a:lstStyle/>
        <a:p>
          <a:endParaRPr lang="en-US"/>
        </a:p>
      </dgm:t>
    </dgm:pt>
    <dgm:pt modelId="{A7C09BD8-D685-4234-9776-F53924A7FAD0}" type="sibTrans" cxnId="{75235FB6-C805-4580-88EF-1509923A7820}">
      <dgm:prSet/>
      <dgm:spPr/>
      <dgm:t>
        <a:bodyPr/>
        <a:lstStyle/>
        <a:p>
          <a:endParaRPr lang="en-US"/>
        </a:p>
      </dgm:t>
    </dgm:pt>
    <dgm:pt modelId="{8E40AA1C-7ED8-4B04-A910-6FAD5109DAED}">
      <dgm:prSet phldrT="[Text]" custT="1"/>
      <dgm:spPr/>
      <dgm:t>
        <a:bodyPr/>
        <a:lstStyle/>
        <a:p>
          <a:r>
            <a:rPr lang="en-US" sz="1400" b="1" dirty="0" smtClean="0"/>
            <a:t>WA State </a:t>
          </a:r>
          <a:r>
            <a:rPr lang="en-US" sz="1400" dirty="0" smtClean="0"/>
            <a:t>Minority Owned, Woman Owned, Veteran Owned, Small  - Mini – Micro</a:t>
          </a:r>
          <a:endParaRPr lang="en-US" sz="1400" dirty="0"/>
        </a:p>
      </dgm:t>
    </dgm:pt>
    <dgm:pt modelId="{56B8DF59-D3AD-424C-BA51-6D7316968684}" type="parTrans" cxnId="{8E8797DF-E132-47FB-BC25-8F8EB0CCD413}">
      <dgm:prSet/>
      <dgm:spPr/>
      <dgm:t>
        <a:bodyPr/>
        <a:lstStyle/>
        <a:p>
          <a:endParaRPr lang="en-US"/>
        </a:p>
      </dgm:t>
    </dgm:pt>
    <dgm:pt modelId="{DEF83AB7-0E48-4B1A-AFC8-26E0CE3B8D99}" type="sibTrans" cxnId="{8E8797DF-E132-47FB-BC25-8F8EB0CCD413}">
      <dgm:prSet/>
      <dgm:spPr/>
      <dgm:t>
        <a:bodyPr/>
        <a:lstStyle/>
        <a:p>
          <a:endParaRPr lang="en-US"/>
        </a:p>
      </dgm:t>
    </dgm:pt>
    <dgm:pt modelId="{0786A5A7-F9B2-44C9-A1AB-5050B820B911}">
      <dgm:prSet phldrT="[Text]" custT="1"/>
      <dgm:spPr/>
      <dgm:t>
        <a:bodyPr/>
        <a:lstStyle/>
        <a:p>
          <a:r>
            <a:rPr lang="en-US" sz="1400" b="1" dirty="0" smtClean="0"/>
            <a:t>Federal </a:t>
          </a:r>
          <a:r>
            <a:rPr lang="en-US" sz="1400" dirty="0" smtClean="0"/>
            <a:t>DBE, 8a, Hub Zones</a:t>
          </a:r>
          <a:endParaRPr lang="en-US" sz="1400" dirty="0"/>
        </a:p>
      </dgm:t>
    </dgm:pt>
    <dgm:pt modelId="{D7348408-5CC2-4ED2-9CB2-0A8E0459088D}" type="parTrans" cxnId="{B655415B-77A1-4183-A26E-0BDEBA934B8F}">
      <dgm:prSet/>
      <dgm:spPr/>
      <dgm:t>
        <a:bodyPr/>
        <a:lstStyle/>
        <a:p>
          <a:endParaRPr lang="en-US"/>
        </a:p>
      </dgm:t>
    </dgm:pt>
    <dgm:pt modelId="{0895A4C3-AE3F-4BC5-BA44-270D957206DC}" type="sibTrans" cxnId="{B655415B-77A1-4183-A26E-0BDEBA934B8F}">
      <dgm:prSet/>
      <dgm:spPr/>
      <dgm:t>
        <a:bodyPr/>
        <a:lstStyle/>
        <a:p>
          <a:endParaRPr lang="en-US"/>
        </a:p>
      </dgm:t>
    </dgm:pt>
    <dgm:pt modelId="{38A84B81-1B09-4152-87A1-E24579D3CE3D}">
      <dgm:prSet phldrT="[Text]"/>
      <dgm:spPr/>
      <dgm:t>
        <a:bodyPr/>
        <a:lstStyle/>
        <a:p>
          <a:r>
            <a:rPr lang="en-US" sz="1400" b="1" dirty="0" smtClean="0"/>
            <a:t>Diverse Business  Assistance</a:t>
          </a:r>
          <a:endParaRPr lang="en-US" sz="1400" b="1" dirty="0"/>
        </a:p>
      </dgm:t>
    </dgm:pt>
    <dgm:pt modelId="{F6951E98-6C9A-400C-8EC0-29FC908BDDBB}" type="parTrans" cxnId="{04CD68EE-D15B-43D9-A45B-6B5C7DD56374}">
      <dgm:prSet/>
      <dgm:spPr/>
      <dgm:t>
        <a:bodyPr/>
        <a:lstStyle/>
        <a:p>
          <a:endParaRPr lang="en-US"/>
        </a:p>
      </dgm:t>
    </dgm:pt>
    <dgm:pt modelId="{E4E1C871-D6FD-4D2C-A0A1-0C196F2EF620}" type="sibTrans" cxnId="{04CD68EE-D15B-43D9-A45B-6B5C7DD56374}">
      <dgm:prSet/>
      <dgm:spPr/>
      <dgm:t>
        <a:bodyPr/>
        <a:lstStyle/>
        <a:p>
          <a:endParaRPr lang="en-US"/>
        </a:p>
      </dgm:t>
    </dgm:pt>
    <dgm:pt modelId="{A9C3B9CF-5BBA-4D79-98F1-2A225483D7CC}">
      <dgm:prSet phldrT="[Text]" custT="1"/>
      <dgm:spPr/>
      <dgm:t>
        <a:bodyPr/>
        <a:lstStyle/>
        <a:p>
          <a:r>
            <a:rPr lang="en-US" sz="1400" b="1" baseline="0" dirty="0" smtClean="0"/>
            <a:t>WA State </a:t>
          </a:r>
          <a:r>
            <a:rPr lang="en-US" sz="1400" baseline="0" dirty="0" smtClean="0"/>
            <a:t>ORIA, OMWBE, DES, Commerce, Ethnic Commissions</a:t>
          </a:r>
          <a:endParaRPr lang="en-US" sz="1400" baseline="0" dirty="0"/>
        </a:p>
      </dgm:t>
    </dgm:pt>
    <dgm:pt modelId="{6ADDD432-C2A6-4746-BA29-1CB1AAC4B053}" type="parTrans" cxnId="{13371B24-B64E-476C-B3EA-3D059B325C00}">
      <dgm:prSet/>
      <dgm:spPr/>
      <dgm:t>
        <a:bodyPr/>
        <a:lstStyle/>
        <a:p>
          <a:endParaRPr lang="en-US"/>
        </a:p>
      </dgm:t>
    </dgm:pt>
    <dgm:pt modelId="{4FF9AF80-159A-4B91-AB89-EDE86D2677BB}" type="sibTrans" cxnId="{13371B24-B64E-476C-B3EA-3D059B325C00}">
      <dgm:prSet/>
      <dgm:spPr/>
      <dgm:t>
        <a:bodyPr/>
        <a:lstStyle/>
        <a:p>
          <a:endParaRPr lang="en-US"/>
        </a:p>
      </dgm:t>
    </dgm:pt>
    <dgm:pt modelId="{D23C2ED6-DF74-440A-A67B-55E5DD8A088F}">
      <dgm:prSet phldrT="[Text]" custT="1"/>
      <dgm:spPr/>
      <dgm:t>
        <a:bodyPr/>
        <a:lstStyle/>
        <a:p>
          <a:r>
            <a:rPr lang="en-US" sz="1400" b="1" baseline="0" dirty="0" smtClean="0"/>
            <a:t>WA State Agencies </a:t>
          </a:r>
          <a:r>
            <a:rPr lang="en-US" sz="1400" baseline="0" dirty="0" smtClean="0"/>
            <a:t>EEO Office or Business Diversity Offices</a:t>
          </a:r>
          <a:endParaRPr lang="en-US" sz="1400" baseline="0" dirty="0"/>
        </a:p>
      </dgm:t>
    </dgm:pt>
    <dgm:pt modelId="{01EB5E08-D51C-4AD8-98F8-4B7342256F4A}" type="parTrans" cxnId="{20AFFE0B-6C50-476F-AD85-45FA4A01876F}">
      <dgm:prSet/>
      <dgm:spPr/>
      <dgm:t>
        <a:bodyPr/>
        <a:lstStyle/>
        <a:p>
          <a:endParaRPr lang="en-US"/>
        </a:p>
      </dgm:t>
    </dgm:pt>
    <dgm:pt modelId="{2F97053B-E8E2-45D2-AD0C-33F8EB919696}" type="sibTrans" cxnId="{20AFFE0B-6C50-476F-AD85-45FA4A01876F}">
      <dgm:prSet/>
      <dgm:spPr/>
      <dgm:t>
        <a:bodyPr/>
        <a:lstStyle/>
        <a:p>
          <a:endParaRPr lang="en-US"/>
        </a:p>
      </dgm:t>
    </dgm:pt>
    <dgm:pt modelId="{0DBFD4DD-C376-493D-92B3-A5F0310DE7CF}">
      <dgm:prSet phldrT="[Text]" custT="1"/>
      <dgm:spPr/>
      <dgm:t>
        <a:bodyPr/>
        <a:lstStyle/>
        <a:p>
          <a:r>
            <a:rPr lang="en-US" sz="1400" b="1" baseline="0" dirty="0" smtClean="0"/>
            <a:t>Federal</a:t>
          </a:r>
          <a:r>
            <a:rPr lang="en-US" sz="1400" baseline="0" dirty="0" smtClean="0"/>
            <a:t> US SBA, PTAC, SBDC, Commerce</a:t>
          </a:r>
          <a:endParaRPr lang="en-US" sz="1400" baseline="0" dirty="0"/>
        </a:p>
      </dgm:t>
    </dgm:pt>
    <dgm:pt modelId="{BDFDA3BF-F08F-4792-ABD5-79AB10EC16DB}" type="parTrans" cxnId="{08321413-D095-4768-8EBF-3EED32E2BA1E}">
      <dgm:prSet/>
      <dgm:spPr/>
      <dgm:t>
        <a:bodyPr/>
        <a:lstStyle/>
        <a:p>
          <a:endParaRPr lang="en-US"/>
        </a:p>
      </dgm:t>
    </dgm:pt>
    <dgm:pt modelId="{64BDFEB4-E247-4AD0-8668-6712F61CFD67}" type="sibTrans" cxnId="{08321413-D095-4768-8EBF-3EED32E2BA1E}">
      <dgm:prSet/>
      <dgm:spPr/>
      <dgm:t>
        <a:bodyPr/>
        <a:lstStyle/>
        <a:p>
          <a:endParaRPr lang="en-US"/>
        </a:p>
      </dgm:t>
    </dgm:pt>
    <dgm:pt modelId="{F6F42A2B-5B13-4B0F-875C-341E8AAF0EAB}">
      <dgm:prSet custT="1"/>
      <dgm:spPr/>
      <dgm:t>
        <a:bodyPr/>
        <a:lstStyle/>
        <a:p>
          <a:r>
            <a:rPr lang="en-US" sz="1400" b="1" dirty="0" smtClean="0"/>
            <a:t>Diverse Business  Economic Value Add</a:t>
          </a:r>
          <a:endParaRPr lang="en-US" sz="1400" b="1" dirty="0"/>
        </a:p>
      </dgm:t>
    </dgm:pt>
    <dgm:pt modelId="{AD1928BA-B722-4E0A-8A43-55487F243CC6}" type="parTrans" cxnId="{2440EFA3-411E-4E87-A841-4337BE136047}">
      <dgm:prSet/>
      <dgm:spPr/>
      <dgm:t>
        <a:bodyPr/>
        <a:lstStyle/>
        <a:p>
          <a:endParaRPr lang="en-US"/>
        </a:p>
      </dgm:t>
    </dgm:pt>
    <dgm:pt modelId="{DA8B05D0-F79C-451D-BFA9-4A097131C8FD}" type="sibTrans" cxnId="{2440EFA3-411E-4E87-A841-4337BE136047}">
      <dgm:prSet/>
      <dgm:spPr/>
      <dgm:t>
        <a:bodyPr/>
        <a:lstStyle/>
        <a:p>
          <a:endParaRPr lang="en-US"/>
        </a:p>
      </dgm:t>
    </dgm:pt>
    <dgm:pt modelId="{EF0625DC-5A28-47B5-B249-912E20E0E410}">
      <dgm:prSet custT="1"/>
      <dgm:spPr/>
      <dgm:t>
        <a:bodyPr/>
        <a:lstStyle/>
        <a:p>
          <a:r>
            <a:rPr lang="en-US" sz="1400" b="1" dirty="0" smtClean="0"/>
            <a:t>Stronger state government business </a:t>
          </a:r>
          <a:r>
            <a:rPr lang="en-US" sz="1400" dirty="0" smtClean="0"/>
            <a:t>link to majority of businesses driving the Washington State Economy</a:t>
          </a:r>
          <a:endParaRPr lang="en-US" sz="1400" dirty="0"/>
        </a:p>
      </dgm:t>
    </dgm:pt>
    <dgm:pt modelId="{D1B335E2-2A72-4AB8-969E-958F4B2E893A}" type="parTrans" cxnId="{85E3DBAA-6AE0-4D85-A950-61A7A7985B5B}">
      <dgm:prSet/>
      <dgm:spPr/>
      <dgm:t>
        <a:bodyPr/>
        <a:lstStyle/>
        <a:p>
          <a:endParaRPr lang="en-US"/>
        </a:p>
      </dgm:t>
    </dgm:pt>
    <dgm:pt modelId="{CF7DFD20-DA0B-4BC2-A986-D953607EAA90}" type="sibTrans" cxnId="{85E3DBAA-6AE0-4D85-A950-61A7A7985B5B}">
      <dgm:prSet/>
      <dgm:spPr/>
      <dgm:t>
        <a:bodyPr/>
        <a:lstStyle/>
        <a:p>
          <a:endParaRPr lang="en-US"/>
        </a:p>
      </dgm:t>
    </dgm:pt>
    <dgm:pt modelId="{5657D2A2-AB4F-4517-84FB-E078D3EFBAA9}">
      <dgm:prSet phldrT="[Text]" custT="1"/>
      <dgm:spPr/>
      <dgm:t>
        <a:bodyPr/>
        <a:lstStyle/>
        <a:p>
          <a:endParaRPr lang="en-US" sz="1400" baseline="0" dirty="0"/>
        </a:p>
      </dgm:t>
    </dgm:pt>
    <dgm:pt modelId="{D8B89FD0-9BA4-4B95-BA1F-80D84F0E1CAF}" type="parTrans" cxnId="{A8DD520A-EF16-450E-9474-055F89A81626}">
      <dgm:prSet/>
      <dgm:spPr/>
      <dgm:t>
        <a:bodyPr/>
        <a:lstStyle/>
        <a:p>
          <a:endParaRPr lang="en-US"/>
        </a:p>
      </dgm:t>
    </dgm:pt>
    <dgm:pt modelId="{2E3B3EAC-7982-4D79-8AB4-82C5C9EDF469}" type="sibTrans" cxnId="{A8DD520A-EF16-450E-9474-055F89A81626}">
      <dgm:prSet/>
      <dgm:spPr/>
      <dgm:t>
        <a:bodyPr/>
        <a:lstStyle/>
        <a:p>
          <a:endParaRPr lang="en-US"/>
        </a:p>
      </dgm:t>
    </dgm:pt>
    <dgm:pt modelId="{557B6BFC-4BE1-48C8-8839-EBF7F346498B}">
      <dgm:prSet phldrT="[Text]" custT="1"/>
      <dgm:spPr/>
      <dgm:t>
        <a:bodyPr/>
        <a:lstStyle/>
        <a:p>
          <a:endParaRPr lang="en-US" sz="1400" baseline="0" dirty="0"/>
        </a:p>
      </dgm:t>
    </dgm:pt>
    <dgm:pt modelId="{2D4777B8-BD8A-4C3E-867D-FB5E850A6C4E}" type="parTrans" cxnId="{1D300FC3-8C6B-490F-9AEB-ECC760335DF2}">
      <dgm:prSet/>
      <dgm:spPr/>
      <dgm:t>
        <a:bodyPr/>
        <a:lstStyle/>
        <a:p>
          <a:endParaRPr lang="en-US"/>
        </a:p>
      </dgm:t>
    </dgm:pt>
    <dgm:pt modelId="{DE936CC6-D537-4F7B-9B39-276E1459231F}" type="sibTrans" cxnId="{1D300FC3-8C6B-490F-9AEB-ECC760335DF2}">
      <dgm:prSet/>
      <dgm:spPr/>
      <dgm:t>
        <a:bodyPr/>
        <a:lstStyle/>
        <a:p>
          <a:endParaRPr lang="en-US"/>
        </a:p>
      </dgm:t>
    </dgm:pt>
    <dgm:pt modelId="{9B5EE845-6930-4E28-A8D0-06859EC9B940}">
      <dgm:prSet phldrT="[Text]" custT="1"/>
      <dgm:spPr/>
      <dgm:t>
        <a:bodyPr/>
        <a:lstStyle/>
        <a:p>
          <a:endParaRPr lang="en-US" sz="1400" dirty="0"/>
        </a:p>
      </dgm:t>
    </dgm:pt>
    <dgm:pt modelId="{DF2BB917-570A-4C9A-B878-0489E8371F46}" type="parTrans" cxnId="{2BF6D7DC-7156-4919-BBCB-70F3ED94559F}">
      <dgm:prSet/>
      <dgm:spPr/>
      <dgm:t>
        <a:bodyPr/>
        <a:lstStyle/>
        <a:p>
          <a:endParaRPr lang="en-US"/>
        </a:p>
      </dgm:t>
    </dgm:pt>
    <dgm:pt modelId="{36E106CA-7048-415D-ABD7-73390A79AE75}" type="sibTrans" cxnId="{2BF6D7DC-7156-4919-BBCB-70F3ED94559F}">
      <dgm:prSet/>
      <dgm:spPr/>
      <dgm:t>
        <a:bodyPr/>
        <a:lstStyle/>
        <a:p>
          <a:endParaRPr lang="en-US"/>
        </a:p>
      </dgm:t>
    </dgm:pt>
    <dgm:pt modelId="{7C22ED58-EBD0-4301-8E1B-CB5FEAF98B9C}">
      <dgm:prSet phldrT="[Text]" custT="1"/>
      <dgm:spPr/>
      <dgm:t>
        <a:bodyPr/>
        <a:lstStyle/>
        <a:p>
          <a:endParaRPr lang="en-US" sz="1400" dirty="0"/>
        </a:p>
      </dgm:t>
    </dgm:pt>
    <dgm:pt modelId="{22B9F758-BD4E-429A-A42C-85A88D79E9AC}" type="parTrans" cxnId="{0663F5E4-EDE9-4F80-84AD-354EC30FAE32}">
      <dgm:prSet/>
      <dgm:spPr/>
      <dgm:t>
        <a:bodyPr/>
        <a:lstStyle/>
        <a:p>
          <a:endParaRPr lang="en-US"/>
        </a:p>
      </dgm:t>
    </dgm:pt>
    <dgm:pt modelId="{371C97AC-CF6D-4713-B1E4-F53C22628E0F}" type="sibTrans" cxnId="{0663F5E4-EDE9-4F80-84AD-354EC30FAE32}">
      <dgm:prSet/>
      <dgm:spPr/>
      <dgm:t>
        <a:bodyPr/>
        <a:lstStyle/>
        <a:p>
          <a:endParaRPr lang="en-US"/>
        </a:p>
      </dgm:t>
    </dgm:pt>
    <dgm:pt modelId="{DE7AF636-350C-4336-91B9-60FCA66AF185}">
      <dgm:prSet phldrT="[Text]" custT="1"/>
      <dgm:spPr/>
      <dgm:t>
        <a:bodyPr/>
        <a:lstStyle/>
        <a:p>
          <a:endParaRPr lang="en-US" sz="1400" baseline="0" dirty="0"/>
        </a:p>
      </dgm:t>
    </dgm:pt>
    <dgm:pt modelId="{8D861273-91AB-490E-AE43-39DDB77C493E}" type="parTrans" cxnId="{5B2B208B-A096-4650-BF85-4C1B0E6977A4}">
      <dgm:prSet/>
      <dgm:spPr/>
      <dgm:t>
        <a:bodyPr/>
        <a:lstStyle/>
        <a:p>
          <a:endParaRPr lang="en-US"/>
        </a:p>
      </dgm:t>
    </dgm:pt>
    <dgm:pt modelId="{C1A86F7D-B753-444F-9B3E-91593EC0E31E}" type="sibTrans" cxnId="{5B2B208B-A096-4650-BF85-4C1B0E6977A4}">
      <dgm:prSet/>
      <dgm:spPr/>
      <dgm:t>
        <a:bodyPr/>
        <a:lstStyle/>
        <a:p>
          <a:endParaRPr lang="en-US"/>
        </a:p>
      </dgm:t>
    </dgm:pt>
    <dgm:pt modelId="{EFA632C9-4C74-4E6E-BB09-B93741C1EC96}">
      <dgm:prSet custT="1"/>
      <dgm:spPr/>
      <dgm:t>
        <a:bodyPr/>
        <a:lstStyle/>
        <a:p>
          <a:r>
            <a:rPr lang="en-US" sz="1400" b="1" dirty="0" smtClean="0"/>
            <a:t>Diverse Business  Relationship Value Add</a:t>
          </a:r>
          <a:endParaRPr lang="en-US" sz="1400" b="1" dirty="0"/>
        </a:p>
      </dgm:t>
    </dgm:pt>
    <dgm:pt modelId="{8314B9E9-AB67-41E7-9CD4-E7BE9A610489}" type="parTrans" cxnId="{74B0D06B-0683-4778-B8CD-617CA02F993E}">
      <dgm:prSet/>
      <dgm:spPr/>
      <dgm:t>
        <a:bodyPr/>
        <a:lstStyle/>
        <a:p>
          <a:endParaRPr lang="en-US"/>
        </a:p>
      </dgm:t>
    </dgm:pt>
    <dgm:pt modelId="{89334698-77FF-43BC-84A0-6E18463CFEB7}" type="sibTrans" cxnId="{74B0D06B-0683-4778-B8CD-617CA02F993E}">
      <dgm:prSet/>
      <dgm:spPr/>
      <dgm:t>
        <a:bodyPr/>
        <a:lstStyle/>
        <a:p>
          <a:endParaRPr lang="en-US"/>
        </a:p>
      </dgm:t>
    </dgm:pt>
    <dgm:pt modelId="{F60A52E3-A67E-4583-A0FA-263B1E177A2A}">
      <dgm:prSet custT="1"/>
      <dgm:spPr/>
      <dgm:t>
        <a:bodyPr/>
        <a:lstStyle/>
        <a:p>
          <a:r>
            <a:rPr lang="en-US" sz="1400" b="1" dirty="0" smtClean="0"/>
            <a:t>Improved synergy </a:t>
          </a:r>
          <a:r>
            <a:rPr lang="en-US" sz="1400" b="0" dirty="0" smtClean="0"/>
            <a:t>between Washington businesses and Washington State Government Programs where businesses assists the State and the State strengthens WA businesses &amp; workers.</a:t>
          </a:r>
          <a:endParaRPr lang="en-US" sz="1400" b="0" dirty="0"/>
        </a:p>
      </dgm:t>
    </dgm:pt>
    <dgm:pt modelId="{E463CE4E-4462-4095-8044-7415910277FF}" type="parTrans" cxnId="{BAC11F6F-15F3-4911-853C-45F02C8EFE90}">
      <dgm:prSet/>
      <dgm:spPr/>
      <dgm:t>
        <a:bodyPr/>
        <a:lstStyle/>
        <a:p>
          <a:endParaRPr lang="en-US"/>
        </a:p>
      </dgm:t>
    </dgm:pt>
    <dgm:pt modelId="{9C39E327-661B-4ACB-8413-96FE1C6FD1BA}" type="sibTrans" cxnId="{BAC11F6F-15F3-4911-853C-45F02C8EFE90}">
      <dgm:prSet/>
      <dgm:spPr/>
      <dgm:t>
        <a:bodyPr/>
        <a:lstStyle/>
        <a:p>
          <a:endParaRPr lang="en-US"/>
        </a:p>
      </dgm:t>
    </dgm:pt>
    <dgm:pt modelId="{7F4E3A0F-DB9A-4D85-8FC6-745CA9D6149C}" type="pres">
      <dgm:prSet presAssocID="{4EB1B5ED-11A1-4E1C-ABBD-0BC91746A0B0}" presName="Name0" presStyleCnt="0">
        <dgm:presLayoutVars>
          <dgm:dir/>
          <dgm:resizeHandles val="exact"/>
        </dgm:presLayoutVars>
      </dgm:prSet>
      <dgm:spPr/>
      <dgm:t>
        <a:bodyPr/>
        <a:lstStyle/>
        <a:p>
          <a:endParaRPr lang="en-US"/>
        </a:p>
      </dgm:t>
    </dgm:pt>
    <dgm:pt modelId="{29CFD08E-05AB-4986-9B75-9FB2784E0F94}" type="pres">
      <dgm:prSet presAssocID="{9D1D8CE2-564E-43CA-84DA-8F44033A1C21}" presName="node" presStyleLbl="node1" presStyleIdx="0" presStyleCnt="5">
        <dgm:presLayoutVars>
          <dgm:bulletEnabled val="1"/>
        </dgm:presLayoutVars>
      </dgm:prSet>
      <dgm:spPr/>
      <dgm:t>
        <a:bodyPr/>
        <a:lstStyle/>
        <a:p>
          <a:endParaRPr lang="en-US"/>
        </a:p>
      </dgm:t>
    </dgm:pt>
    <dgm:pt modelId="{21293608-E34E-40DF-9FDA-860BB00D17B7}" type="pres">
      <dgm:prSet presAssocID="{04293679-F066-41F7-B5AF-29B20BC56263}" presName="sibTrans" presStyleCnt="0"/>
      <dgm:spPr/>
    </dgm:pt>
    <dgm:pt modelId="{A251F94A-DC69-4FCA-9736-86B8331A917C}" type="pres">
      <dgm:prSet presAssocID="{8E2742F2-F0AD-4972-ACAF-8C2203D64C5E}" presName="node" presStyleLbl="node1" presStyleIdx="1" presStyleCnt="5">
        <dgm:presLayoutVars>
          <dgm:bulletEnabled val="1"/>
        </dgm:presLayoutVars>
      </dgm:prSet>
      <dgm:spPr/>
      <dgm:t>
        <a:bodyPr/>
        <a:lstStyle/>
        <a:p>
          <a:endParaRPr lang="en-US"/>
        </a:p>
      </dgm:t>
    </dgm:pt>
    <dgm:pt modelId="{4299470C-DFF4-4A8B-9AD0-0E50C0D8DD69}" type="pres">
      <dgm:prSet presAssocID="{A7C09BD8-D685-4234-9776-F53924A7FAD0}" presName="sibTrans" presStyleCnt="0"/>
      <dgm:spPr/>
    </dgm:pt>
    <dgm:pt modelId="{D01C7925-F021-46D6-9EEE-AF5ABAEDC10B}" type="pres">
      <dgm:prSet presAssocID="{38A84B81-1B09-4152-87A1-E24579D3CE3D}" presName="node" presStyleLbl="node1" presStyleIdx="2" presStyleCnt="5">
        <dgm:presLayoutVars>
          <dgm:bulletEnabled val="1"/>
        </dgm:presLayoutVars>
      </dgm:prSet>
      <dgm:spPr/>
      <dgm:t>
        <a:bodyPr/>
        <a:lstStyle/>
        <a:p>
          <a:endParaRPr lang="en-US"/>
        </a:p>
      </dgm:t>
    </dgm:pt>
    <dgm:pt modelId="{C36DF725-4E96-4090-8848-BC033C219656}" type="pres">
      <dgm:prSet presAssocID="{E4E1C871-D6FD-4D2C-A0A1-0C196F2EF620}" presName="sibTrans" presStyleCnt="0"/>
      <dgm:spPr/>
    </dgm:pt>
    <dgm:pt modelId="{1E0C8492-7F4A-4445-B845-BA45D7B817B6}" type="pres">
      <dgm:prSet presAssocID="{F6F42A2B-5B13-4B0F-875C-341E8AAF0EAB}" presName="node" presStyleLbl="node1" presStyleIdx="3" presStyleCnt="5">
        <dgm:presLayoutVars>
          <dgm:bulletEnabled val="1"/>
        </dgm:presLayoutVars>
      </dgm:prSet>
      <dgm:spPr/>
      <dgm:t>
        <a:bodyPr/>
        <a:lstStyle/>
        <a:p>
          <a:endParaRPr lang="en-US"/>
        </a:p>
      </dgm:t>
    </dgm:pt>
    <dgm:pt modelId="{F0070831-C504-44AA-AB73-0B1E97278F07}" type="pres">
      <dgm:prSet presAssocID="{DA8B05D0-F79C-451D-BFA9-4A097131C8FD}" presName="sibTrans" presStyleCnt="0"/>
      <dgm:spPr/>
    </dgm:pt>
    <dgm:pt modelId="{A28C7919-EA40-4FBE-BF25-FBDC55EACBC2}" type="pres">
      <dgm:prSet presAssocID="{EFA632C9-4C74-4E6E-BB09-B93741C1EC96}" presName="node" presStyleLbl="node1" presStyleIdx="4" presStyleCnt="5">
        <dgm:presLayoutVars>
          <dgm:bulletEnabled val="1"/>
        </dgm:presLayoutVars>
      </dgm:prSet>
      <dgm:spPr/>
      <dgm:t>
        <a:bodyPr/>
        <a:lstStyle/>
        <a:p>
          <a:endParaRPr lang="en-US"/>
        </a:p>
      </dgm:t>
    </dgm:pt>
  </dgm:ptLst>
  <dgm:cxnLst>
    <dgm:cxn modelId="{08321413-D095-4768-8EBF-3EED32E2BA1E}" srcId="{38A84B81-1B09-4152-87A1-E24579D3CE3D}" destId="{0DBFD4DD-C376-493D-92B3-A5F0310DE7CF}" srcOrd="4" destOrd="0" parTransId="{BDFDA3BF-F08F-4792-ABD5-79AB10EC16DB}" sibTransId="{64BDFEB4-E247-4AD0-8668-6712F61CFD67}"/>
    <dgm:cxn modelId="{582F3D57-6B45-4A13-95EE-2BB78F978B55}" srcId="{9D1D8CE2-564E-43CA-84DA-8F44033A1C21}" destId="{4EA87179-F558-4818-8192-BE580858F10F}" srcOrd="2" destOrd="0" parTransId="{391EDE12-6153-4253-8FF9-260E28D28A68}" sibTransId="{AB13E719-0739-43E9-B32B-013849F0EFA4}"/>
    <dgm:cxn modelId="{D28A5FDE-B983-4CA7-9CAA-D58EEE1DF5BC}" type="presOf" srcId="{4EA87179-F558-4818-8192-BE580858F10F}" destId="{29CFD08E-05AB-4986-9B75-9FB2784E0F94}" srcOrd="0" destOrd="3" presId="urn:microsoft.com/office/officeart/2005/8/layout/hList6"/>
    <dgm:cxn modelId="{1A62618B-73E7-4E74-BAB0-24CB4F353533}" type="presOf" srcId="{4EB1B5ED-11A1-4E1C-ABBD-0BC91746A0B0}" destId="{7F4E3A0F-DB9A-4D85-8FC6-745CA9D6149C}" srcOrd="0" destOrd="0" presId="urn:microsoft.com/office/officeart/2005/8/layout/hList6"/>
    <dgm:cxn modelId="{8BDF16CA-30EE-42DE-A04C-3F577AD70791}" type="presOf" srcId="{F60A52E3-A67E-4583-A0FA-263B1E177A2A}" destId="{A28C7919-EA40-4FBE-BF25-FBDC55EACBC2}" srcOrd="0" destOrd="1" presId="urn:microsoft.com/office/officeart/2005/8/layout/hList6"/>
    <dgm:cxn modelId="{75235FB6-C805-4580-88EF-1509923A7820}" srcId="{4EB1B5ED-11A1-4E1C-ABBD-0BC91746A0B0}" destId="{8E2742F2-F0AD-4972-ACAF-8C2203D64C5E}" srcOrd="1" destOrd="0" parTransId="{F4E75A8D-4754-4DFA-9218-8406B01CCE3A}" sibTransId="{A7C09BD8-D685-4234-9776-F53924A7FAD0}"/>
    <dgm:cxn modelId="{2440EFA3-411E-4E87-A841-4337BE136047}" srcId="{4EB1B5ED-11A1-4E1C-ABBD-0BC91746A0B0}" destId="{F6F42A2B-5B13-4B0F-875C-341E8AAF0EAB}" srcOrd="3" destOrd="0" parTransId="{AD1928BA-B722-4E0A-8A43-55487F243CC6}" sibTransId="{DA8B05D0-F79C-451D-BFA9-4A097131C8FD}"/>
    <dgm:cxn modelId="{C01E69B0-FEC2-4E4E-BD22-A9223CDA9759}" srcId="{9D1D8CE2-564E-43CA-84DA-8F44033A1C21}" destId="{4B552FE3-5EB3-4A40-A15C-8084773D8979}" srcOrd="0" destOrd="0" parTransId="{806DE1A4-CA27-455C-AED5-44EB6381CB4D}" sibTransId="{DC46F30B-ACEB-45D6-8A78-7FD660909125}"/>
    <dgm:cxn modelId="{63A0E396-AD37-458E-9801-02AAE4FAFEC6}" srcId="{4EB1B5ED-11A1-4E1C-ABBD-0BC91746A0B0}" destId="{9D1D8CE2-564E-43CA-84DA-8F44033A1C21}" srcOrd="0" destOrd="0" parTransId="{31F6653B-EDBE-4277-B22C-F977A24A774D}" sibTransId="{04293679-F066-41F7-B5AF-29B20BC56263}"/>
    <dgm:cxn modelId="{04CD68EE-D15B-43D9-A45B-6B5C7DD56374}" srcId="{4EB1B5ED-11A1-4E1C-ABBD-0BC91746A0B0}" destId="{38A84B81-1B09-4152-87A1-E24579D3CE3D}" srcOrd="2" destOrd="0" parTransId="{F6951E98-6C9A-400C-8EC0-29FC908BDDBB}" sibTransId="{E4E1C871-D6FD-4D2C-A0A1-0C196F2EF620}"/>
    <dgm:cxn modelId="{85E3DBAA-6AE0-4D85-A950-61A7A7985B5B}" srcId="{F6F42A2B-5B13-4B0F-875C-341E8AAF0EAB}" destId="{EF0625DC-5A28-47B5-B249-912E20E0E410}" srcOrd="0" destOrd="0" parTransId="{D1B335E2-2A72-4AB8-969E-958F4B2E893A}" sibTransId="{CF7DFD20-DA0B-4BC2-A986-D953607EAA90}"/>
    <dgm:cxn modelId="{4EC4E9E1-C96B-4E3A-ADB7-8811FACDACB8}" type="presOf" srcId="{4B552FE3-5EB3-4A40-A15C-8084773D8979}" destId="{29CFD08E-05AB-4986-9B75-9FB2784E0F94}" srcOrd="0" destOrd="1" presId="urn:microsoft.com/office/officeart/2005/8/layout/hList6"/>
    <dgm:cxn modelId="{8E8797DF-E132-47FB-BC25-8F8EB0CCD413}" srcId="{8E2742F2-F0AD-4972-ACAF-8C2203D64C5E}" destId="{8E40AA1C-7ED8-4B04-A910-6FAD5109DAED}" srcOrd="0" destOrd="0" parTransId="{56B8DF59-D3AD-424C-BA51-6D7316968684}" sibTransId="{DEF83AB7-0E48-4B1A-AFC8-26E0CE3B8D99}"/>
    <dgm:cxn modelId="{DFFDFC81-1E34-4839-987E-A60390101527}" type="presOf" srcId="{A9C3B9CF-5BBA-4D79-98F1-2A225483D7CC}" destId="{D01C7925-F021-46D6-9EEE-AF5ABAEDC10B}" srcOrd="0" destOrd="1" presId="urn:microsoft.com/office/officeart/2005/8/layout/hList6"/>
    <dgm:cxn modelId="{A8DD520A-EF16-450E-9474-055F89A81626}" srcId="{38A84B81-1B09-4152-87A1-E24579D3CE3D}" destId="{5657D2A2-AB4F-4517-84FB-E078D3EFBAA9}" srcOrd="1" destOrd="0" parTransId="{D8B89FD0-9BA4-4B95-BA1F-80D84F0E1CAF}" sibTransId="{2E3B3EAC-7982-4D79-8AB4-82C5C9EDF469}"/>
    <dgm:cxn modelId="{BAC11F6F-15F3-4911-853C-45F02C8EFE90}" srcId="{EFA632C9-4C74-4E6E-BB09-B93741C1EC96}" destId="{F60A52E3-A67E-4583-A0FA-263B1E177A2A}" srcOrd="0" destOrd="0" parTransId="{E463CE4E-4462-4095-8044-7415910277FF}" sibTransId="{9C39E327-661B-4ACB-8413-96FE1C6FD1BA}"/>
    <dgm:cxn modelId="{67C09C7A-F2A0-4841-B04A-8147339B7714}" type="presOf" srcId="{9D1D8CE2-564E-43CA-84DA-8F44033A1C21}" destId="{29CFD08E-05AB-4986-9B75-9FB2784E0F94}" srcOrd="0" destOrd="0" presId="urn:microsoft.com/office/officeart/2005/8/layout/hList6"/>
    <dgm:cxn modelId="{9219BE4C-1441-45C7-B9C8-8AF11005004E}" type="presOf" srcId="{D23C2ED6-DF74-440A-A67B-55E5DD8A088F}" destId="{D01C7925-F021-46D6-9EEE-AF5ABAEDC10B}" srcOrd="0" destOrd="3" presId="urn:microsoft.com/office/officeart/2005/8/layout/hList6"/>
    <dgm:cxn modelId="{C0BDF983-7080-426A-A57E-722EFE18BF53}" type="presOf" srcId="{8E40AA1C-7ED8-4B04-A910-6FAD5109DAED}" destId="{A251F94A-DC69-4FCA-9736-86B8331A917C}" srcOrd="0" destOrd="1" presId="urn:microsoft.com/office/officeart/2005/8/layout/hList6"/>
    <dgm:cxn modelId="{5B2B208B-A096-4650-BF85-4C1B0E6977A4}" srcId="{38A84B81-1B09-4152-87A1-E24579D3CE3D}" destId="{DE7AF636-350C-4336-91B9-60FCA66AF185}" srcOrd="5" destOrd="0" parTransId="{8D861273-91AB-490E-AE43-39DDB77C493E}" sibTransId="{C1A86F7D-B753-444F-9B3E-91593EC0E31E}"/>
    <dgm:cxn modelId="{20AFFE0B-6C50-476F-AD85-45FA4A01876F}" srcId="{38A84B81-1B09-4152-87A1-E24579D3CE3D}" destId="{D23C2ED6-DF74-440A-A67B-55E5DD8A088F}" srcOrd="2" destOrd="0" parTransId="{01EB5E08-D51C-4AD8-98F8-4B7342256F4A}" sibTransId="{2F97053B-E8E2-45D2-AD0C-33F8EB919696}"/>
    <dgm:cxn modelId="{D6CD2A74-7768-4A96-82B5-5A8E95CBE691}" type="presOf" srcId="{EFA632C9-4C74-4E6E-BB09-B93741C1EC96}" destId="{A28C7919-EA40-4FBE-BF25-FBDC55EACBC2}" srcOrd="0" destOrd="0" presId="urn:microsoft.com/office/officeart/2005/8/layout/hList6"/>
    <dgm:cxn modelId="{1D300FC3-8C6B-490F-9AEB-ECC760335DF2}" srcId="{38A84B81-1B09-4152-87A1-E24579D3CE3D}" destId="{557B6BFC-4BE1-48C8-8839-EBF7F346498B}" srcOrd="3" destOrd="0" parTransId="{2D4777B8-BD8A-4C3E-867D-FB5E850A6C4E}" sibTransId="{DE936CC6-D537-4F7B-9B39-276E1459231F}"/>
    <dgm:cxn modelId="{F01FFC71-6463-4A27-9E78-1AC365EAEF22}" type="presOf" srcId="{5657D2A2-AB4F-4517-84FB-E078D3EFBAA9}" destId="{D01C7925-F021-46D6-9EEE-AF5ABAEDC10B}" srcOrd="0" destOrd="2" presId="urn:microsoft.com/office/officeart/2005/8/layout/hList6"/>
    <dgm:cxn modelId="{670A15EB-797B-43DB-8EA5-B0F28780EDFA}" type="presOf" srcId="{8E2742F2-F0AD-4972-ACAF-8C2203D64C5E}" destId="{A251F94A-DC69-4FCA-9736-86B8331A917C}" srcOrd="0" destOrd="0" presId="urn:microsoft.com/office/officeart/2005/8/layout/hList6"/>
    <dgm:cxn modelId="{BAB9279F-E67A-464B-AE79-E11C690DC07A}" type="presOf" srcId="{F6F42A2B-5B13-4B0F-875C-341E8AAF0EAB}" destId="{1E0C8492-7F4A-4445-B845-BA45D7B817B6}" srcOrd="0" destOrd="0" presId="urn:microsoft.com/office/officeart/2005/8/layout/hList6"/>
    <dgm:cxn modelId="{8B944F8D-1321-4DB0-8EF1-09EE5F176D4F}" type="presOf" srcId="{0786A5A7-F9B2-44C9-A1AB-5050B820B911}" destId="{A251F94A-DC69-4FCA-9736-86B8331A917C}" srcOrd="0" destOrd="3" presId="urn:microsoft.com/office/officeart/2005/8/layout/hList6"/>
    <dgm:cxn modelId="{0663F5E4-EDE9-4F80-84AD-354EC30FAE32}" srcId="{9D1D8CE2-564E-43CA-84DA-8F44033A1C21}" destId="{7C22ED58-EBD0-4301-8E1B-CB5FEAF98B9C}" srcOrd="1" destOrd="0" parTransId="{22B9F758-BD4E-429A-A42C-85A88D79E9AC}" sibTransId="{371C97AC-CF6D-4713-B1E4-F53C22628E0F}"/>
    <dgm:cxn modelId="{74B0D06B-0683-4778-B8CD-617CA02F993E}" srcId="{4EB1B5ED-11A1-4E1C-ABBD-0BC91746A0B0}" destId="{EFA632C9-4C74-4E6E-BB09-B93741C1EC96}" srcOrd="4" destOrd="0" parTransId="{8314B9E9-AB67-41E7-9CD4-E7BE9A610489}" sibTransId="{89334698-77FF-43BC-84A0-6E18463CFEB7}"/>
    <dgm:cxn modelId="{7911D85C-B5A9-4074-9D81-2A81171ED19F}" type="presOf" srcId="{0DBFD4DD-C376-493D-92B3-A5F0310DE7CF}" destId="{D01C7925-F021-46D6-9EEE-AF5ABAEDC10B}" srcOrd="0" destOrd="5" presId="urn:microsoft.com/office/officeart/2005/8/layout/hList6"/>
    <dgm:cxn modelId="{13371B24-B64E-476C-B3EA-3D059B325C00}" srcId="{38A84B81-1B09-4152-87A1-E24579D3CE3D}" destId="{A9C3B9CF-5BBA-4D79-98F1-2A225483D7CC}" srcOrd="0" destOrd="0" parTransId="{6ADDD432-C2A6-4746-BA29-1CB1AAC4B053}" sibTransId="{4FF9AF80-159A-4B91-AB89-EDE86D2677BB}"/>
    <dgm:cxn modelId="{09911995-E746-465A-B4D2-58F38DE33037}" type="presOf" srcId="{EF0625DC-5A28-47B5-B249-912E20E0E410}" destId="{1E0C8492-7F4A-4445-B845-BA45D7B817B6}" srcOrd="0" destOrd="1" presId="urn:microsoft.com/office/officeart/2005/8/layout/hList6"/>
    <dgm:cxn modelId="{37BD0302-8B4B-4AB0-A995-664EB0BC8949}" type="presOf" srcId="{9B5EE845-6930-4E28-A8D0-06859EC9B940}" destId="{A251F94A-DC69-4FCA-9736-86B8331A917C}" srcOrd="0" destOrd="2" presId="urn:microsoft.com/office/officeart/2005/8/layout/hList6"/>
    <dgm:cxn modelId="{B0182AFB-17AA-4577-BA36-8EBF6839FC86}" type="presOf" srcId="{DE7AF636-350C-4336-91B9-60FCA66AF185}" destId="{D01C7925-F021-46D6-9EEE-AF5ABAEDC10B}" srcOrd="0" destOrd="6" presId="urn:microsoft.com/office/officeart/2005/8/layout/hList6"/>
    <dgm:cxn modelId="{2BF6D7DC-7156-4919-BBCB-70F3ED94559F}" srcId="{8E2742F2-F0AD-4972-ACAF-8C2203D64C5E}" destId="{9B5EE845-6930-4E28-A8D0-06859EC9B940}" srcOrd="1" destOrd="0" parTransId="{DF2BB917-570A-4C9A-B878-0489E8371F46}" sibTransId="{36E106CA-7048-415D-ABD7-73390A79AE75}"/>
    <dgm:cxn modelId="{6827CD05-3558-47CE-9F32-4D6AF4334C28}" type="presOf" srcId="{7C22ED58-EBD0-4301-8E1B-CB5FEAF98B9C}" destId="{29CFD08E-05AB-4986-9B75-9FB2784E0F94}" srcOrd="0" destOrd="2" presId="urn:microsoft.com/office/officeart/2005/8/layout/hList6"/>
    <dgm:cxn modelId="{D0C20536-8056-4092-8330-619AE05D6E90}" type="presOf" srcId="{557B6BFC-4BE1-48C8-8839-EBF7F346498B}" destId="{D01C7925-F021-46D6-9EEE-AF5ABAEDC10B}" srcOrd="0" destOrd="4" presId="urn:microsoft.com/office/officeart/2005/8/layout/hList6"/>
    <dgm:cxn modelId="{D451BA2E-44A6-44B8-BAFE-611B47E40054}" type="presOf" srcId="{38A84B81-1B09-4152-87A1-E24579D3CE3D}" destId="{D01C7925-F021-46D6-9EEE-AF5ABAEDC10B}" srcOrd="0" destOrd="0" presId="urn:microsoft.com/office/officeart/2005/8/layout/hList6"/>
    <dgm:cxn modelId="{B655415B-77A1-4183-A26E-0BDEBA934B8F}" srcId="{8E2742F2-F0AD-4972-ACAF-8C2203D64C5E}" destId="{0786A5A7-F9B2-44C9-A1AB-5050B820B911}" srcOrd="2" destOrd="0" parTransId="{D7348408-5CC2-4ED2-9CB2-0A8E0459088D}" sibTransId="{0895A4C3-AE3F-4BC5-BA44-270D957206DC}"/>
    <dgm:cxn modelId="{87811ABF-F3C8-4B26-B534-A479FE52399D}" type="presParOf" srcId="{7F4E3A0F-DB9A-4D85-8FC6-745CA9D6149C}" destId="{29CFD08E-05AB-4986-9B75-9FB2784E0F94}" srcOrd="0" destOrd="0" presId="urn:microsoft.com/office/officeart/2005/8/layout/hList6"/>
    <dgm:cxn modelId="{8BA00802-184D-4BF0-B12E-F78B6CF386D4}" type="presParOf" srcId="{7F4E3A0F-DB9A-4D85-8FC6-745CA9D6149C}" destId="{21293608-E34E-40DF-9FDA-860BB00D17B7}" srcOrd="1" destOrd="0" presId="urn:microsoft.com/office/officeart/2005/8/layout/hList6"/>
    <dgm:cxn modelId="{56B18929-BD2D-4941-8E42-6A778FBACEF9}" type="presParOf" srcId="{7F4E3A0F-DB9A-4D85-8FC6-745CA9D6149C}" destId="{A251F94A-DC69-4FCA-9736-86B8331A917C}" srcOrd="2" destOrd="0" presId="urn:microsoft.com/office/officeart/2005/8/layout/hList6"/>
    <dgm:cxn modelId="{3D538B28-DF07-4559-9CA5-7AC1F38FE03E}" type="presParOf" srcId="{7F4E3A0F-DB9A-4D85-8FC6-745CA9D6149C}" destId="{4299470C-DFF4-4A8B-9AD0-0E50C0D8DD69}" srcOrd="3" destOrd="0" presId="urn:microsoft.com/office/officeart/2005/8/layout/hList6"/>
    <dgm:cxn modelId="{3BBF8330-4C72-46C6-92FC-433B99A8483D}" type="presParOf" srcId="{7F4E3A0F-DB9A-4D85-8FC6-745CA9D6149C}" destId="{D01C7925-F021-46D6-9EEE-AF5ABAEDC10B}" srcOrd="4" destOrd="0" presId="urn:microsoft.com/office/officeart/2005/8/layout/hList6"/>
    <dgm:cxn modelId="{2BBAC83D-58A1-4CE5-ACFE-B539E39A53D7}" type="presParOf" srcId="{7F4E3A0F-DB9A-4D85-8FC6-745CA9D6149C}" destId="{C36DF725-4E96-4090-8848-BC033C219656}" srcOrd="5" destOrd="0" presId="urn:microsoft.com/office/officeart/2005/8/layout/hList6"/>
    <dgm:cxn modelId="{514108F6-41F6-43DA-88C9-384FCD2C08CE}" type="presParOf" srcId="{7F4E3A0F-DB9A-4D85-8FC6-745CA9D6149C}" destId="{1E0C8492-7F4A-4445-B845-BA45D7B817B6}" srcOrd="6" destOrd="0" presId="urn:microsoft.com/office/officeart/2005/8/layout/hList6"/>
    <dgm:cxn modelId="{406EF266-CE29-48F0-BD00-091554DB17BC}" type="presParOf" srcId="{7F4E3A0F-DB9A-4D85-8FC6-745CA9D6149C}" destId="{F0070831-C504-44AA-AB73-0B1E97278F07}" srcOrd="7" destOrd="0" presId="urn:microsoft.com/office/officeart/2005/8/layout/hList6"/>
    <dgm:cxn modelId="{AD644281-074E-4E6D-9CB2-ED6A4C88C9BC}" type="presParOf" srcId="{7F4E3A0F-DB9A-4D85-8FC6-745CA9D6149C}" destId="{A28C7919-EA40-4FBE-BF25-FBDC55EACBC2}"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FD08E-05AB-4986-9B75-9FB2784E0F94}">
      <dsp:nvSpPr>
        <dsp:cNvPr id="0" name=""/>
        <dsp:cNvSpPr/>
      </dsp:nvSpPr>
      <dsp:spPr>
        <a:xfrm rot="16200000">
          <a:off x="-1658436" y="1662856"/>
          <a:ext cx="4876800" cy="1551086"/>
        </a:xfrm>
        <a:prstGeom prst="flowChartManualOperati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n-US" sz="1400" b="1" kern="1200" dirty="0" smtClean="0"/>
            <a:t>Economic Equity</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State </a:t>
          </a:r>
          <a:r>
            <a:rPr lang="en-US" sz="1400" kern="1200" dirty="0" smtClean="0"/>
            <a:t>Anti-discrimination Law</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b="1" kern="1200" dirty="0" smtClean="0"/>
            <a:t>Federal </a:t>
          </a:r>
          <a:r>
            <a:rPr lang="en-US" sz="1400" kern="1200" dirty="0" smtClean="0"/>
            <a:t>Equal Rights Law</a:t>
          </a:r>
          <a:endParaRPr lang="en-US" sz="1400" kern="1200" dirty="0"/>
        </a:p>
      </dsp:txBody>
      <dsp:txXfrm rot="5400000">
        <a:off x="4421" y="975359"/>
        <a:ext cx="1551086" cy="2926080"/>
      </dsp:txXfrm>
    </dsp:sp>
    <dsp:sp modelId="{A251F94A-DC69-4FCA-9736-86B8331A917C}">
      <dsp:nvSpPr>
        <dsp:cNvPr id="0" name=""/>
        <dsp:cNvSpPr/>
      </dsp:nvSpPr>
      <dsp:spPr>
        <a:xfrm rot="16200000">
          <a:off x="8981" y="1662856"/>
          <a:ext cx="4876800" cy="1551086"/>
        </a:xfrm>
        <a:prstGeom prst="flowChartManualOperati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n-US" sz="1400" b="1" kern="1200" dirty="0" smtClean="0"/>
            <a:t>For Certified Diverse Businesses</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WA State </a:t>
          </a:r>
          <a:r>
            <a:rPr lang="en-US" sz="1400" kern="1200" dirty="0" smtClean="0"/>
            <a:t>Minority Owned, Woman Owned, Veteran Owned, Small  - Mini – Micro</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b="1" kern="1200" dirty="0" smtClean="0"/>
            <a:t>Federal </a:t>
          </a:r>
          <a:r>
            <a:rPr lang="en-US" sz="1400" kern="1200" dirty="0" smtClean="0"/>
            <a:t>DBE, 8a, Hub Zones</a:t>
          </a:r>
          <a:endParaRPr lang="en-US" sz="1400" kern="1200" dirty="0"/>
        </a:p>
      </dsp:txBody>
      <dsp:txXfrm rot="5400000">
        <a:off x="1671838" y="975359"/>
        <a:ext cx="1551086" cy="2926080"/>
      </dsp:txXfrm>
    </dsp:sp>
    <dsp:sp modelId="{D01C7925-F021-46D6-9EEE-AF5ABAEDC10B}">
      <dsp:nvSpPr>
        <dsp:cNvPr id="0" name=""/>
        <dsp:cNvSpPr/>
      </dsp:nvSpPr>
      <dsp:spPr>
        <a:xfrm rot="16200000">
          <a:off x="1676400" y="1662856"/>
          <a:ext cx="4876800" cy="1551086"/>
        </a:xfrm>
        <a:prstGeom prst="flowChartManualOperati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n-US" sz="1400" b="1" kern="1200" dirty="0" smtClean="0"/>
            <a:t>Diverse Business  Assistance</a:t>
          </a:r>
          <a:endParaRPr lang="en-US" sz="1400" b="1" kern="1200" dirty="0"/>
        </a:p>
        <a:p>
          <a:pPr marL="114300" lvl="1" indent="-114300" algn="l" defTabSz="622300">
            <a:lnSpc>
              <a:spcPct val="90000"/>
            </a:lnSpc>
            <a:spcBef>
              <a:spcPct val="0"/>
            </a:spcBef>
            <a:spcAft>
              <a:spcPct val="15000"/>
            </a:spcAft>
            <a:buChar char="••"/>
          </a:pPr>
          <a:r>
            <a:rPr lang="en-US" sz="1400" b="1" kern="1200" baseline="0" dirty="0" smtClean="0"/>
            <a:t>WA State </a:t>
          </a:r>
          <a:r>
            <a:rPr lang="en-US" sz="1400" kern="1200" baseline="0" dirty="0" smtClean="0"/>
            <a:t>ORIA, OMWBE, DES, Commerce, Ethnic Commissions</a:t>
          </a:r>
          <a:endParaRPr lang="en-US" sz="1400" kern="1200" baseline="0" dirty="0"/>
        </a:p>
        <a:p>
          <a:pPr marL="114300" lvl="1" indent="-114300" algn="l" defTabSz="622300">
            <a:lnSpc>
              <a:spcPct val="90000"/>
            </a:lnSpc>
            <a:spcBef>
              <a:spcPct val="0"/>
            </a:spcBef>
            <a:spcAft>
              <a:spcPct val="15000"/>
            </a:spcAft>
            <a:buChar char="••"/>
          </a:pPr>
          <a:endParaRPr lang="en-US" sz="1400" kern="1200" baseline="0" dirty="0"/>
        </a:p>
        <a:p>
          <a:pPr marL="114300" lvl="1" indent="-114300" algn="l" defTabSz="622300">
            <a:lnSpc>
              <a:spcPct val="90000"/>
            </a:lnSpc>
            <a:spcBef>
              <a:spcPct val="0"/>
            </a:spcBef>
            <a:spcAft>
              <a:spcPct val="15000"/>
            </a:spcAft>
            <a:buChar char="••"/>
          </a:pPr>
          <a:r>
            <a:rPr lang="en-US" sz="1400" b="1" kern="1200" baseline="0" dirty="0" smtClean="0"/>
            <a:t>WA State Agencies </a:t>
          </a:r>
          <a:r>
            <a:rPr lang="en-US" sz="1400" kern="1200" baseline="0" dirty="0" smtClean="0"/>
            <a:t>EEO Office or Business Diversity Offices</a:t>
          </a:r>
          <a:endParaRPr lang="en-US" sz="1400" kern="1200" baseline="0" dirty="0"/>
        </a:p>
        <a:p>
          <a:pPr marL="114300" lvl="1" indent="-114300" algn="l" defTabSz="622300">
            <a:lnSpc>
              <a:spcPct val="90000"/>
            </a:lnSpc>
            <a:spcBef>
              <a:spcPct val="0"/>
            </a:spcBef>
            <a:spcAft>
              <a:spcPct val="15000"/>
            </a:spcAft>
            <a:buChar char="••"/>
          </a:pPr>
          <a:endParaRPr lang="en-US" sz="1400" kern="1200" baseline="0" dirty="0"/>
        </a:p>
        <a:p>
          <a:pPr marL="114300" lvl="1" indent="-114300" algn="l" defTabSz="622300">
            <a:lnSpc>
              <a:spcPct val="90000"/>
            </a:lnSpc>
            <a:spcBef>
              <a:spcPct val="0"/>
            </a:spcBef>
            <a:spcAft>
              <a:spcPct val="15000"/>
            </a:spcAft>
            <a:buChar char="••"/>
          </a:pPr>
          <a:r>
            <a:rPr lang="en-US" sz="1400" b="1" kern="1200" baseline="0" dirty="0" smtClean="0"/>
            <a:t>Federal</a:t>
          </a:r>
          <a:r>
            <a:rPr lang="en-US" sz="1400" kern="1200" baseline="0" dirty="0" smtClean="0"/>
            <a:t> US SBA, PTAC, SBDC, Commerce</a:t>
          </a:r>
          <a:endParaRPr lang="en-US" sz="1400" kern="1200" baseline="0" dirty="0"/>
        </a:p>
        <a:p>
          <a:pPr marL="114300" lvl="1" indent="-114300" algn="l" defTabSz="622300">
            <a:lnSpc>
              <a:spcPct val="90000"/>
            </a:lnSpc>
            <a:spcBef>
              <a:spcPct val="0"/>
            </a:spcBef>
            <a:spcAft>
              <a:spcPct val="15000"/>
            </a:spcAft>
            <a:buChar char="••"/>
          </a:pPr>
          <a:endParaRPr lang="en-US" sz="1400" kern="1200" baseline="0" dirty="0"/>
        </a:p>
      </dsp:txBody>
      <dsp:txXfrm rot="5400000">
        <a:off x="3339257" y="975359"/>
        <a:ext cx="1551086" cy="2926080"/>
      </dsp:txXfrm>
    </dsp:sp>
    <dsp:sp modelId="{1E0C8492-7F4A-4445-B845-BA45D7B817B6}">
      <dsp:nvSpPr>
        <dsp:cNvPr id="0" name=""/>
        <dsp:cNvSpPr/>
      </dsp:nvSpPr>
      <dsp:spPr>
        <a:xfrm rot="16200000">
          <a:off x="3343818" y="1662856"/>
          <a:ext cx="4876800" cy="1551086"/>
        </a:xfrm>
        <a:prstGeom prst="flowChartManualOperati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n-US" sz="1400" b="1" kern="1200" dirty="0" smtClean="0"/>
            <a:t>Diverse Business  Economic Value Add</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Stronger state government business </a:t>
          </a:r>
          <a:r>
            <a:rPr lang="en-US" sz="1400" kern="1200" dirty="0" smtClean="0"/>
            <a:t>link to majority of businesses driving the Washington State Economy</a:t>
          </a:r>
          <a:endParaRPr lang="en-US" sz="1400" kern="1200" dirty="0"/>
        </a:p>
      </dsp:txBody>
      <dsp:txXfrm rot="5400000">
        <a:off x="5006675" y="975359"/>
        <a:ext cx="1551086" cy="2926080"/>
      </dsp:txXfrm>
    </dsp:sp>
    <dsp:sp modelId="{A28C7919-EA40-4FBE-BF25-FBDC55EACBC2}">
      <dsp:nvSpPr>
        <dsp:cNvPr id="0" name=""/>
        <dsp:cNvSpPr/>
      </dsp:nvSpPr>
      <dsp:spPr>
        <a:xfrm rot="16200000">
          <a:off x="5011236" y="1662856"/>
          <a:ext cx="4876800" cy="1551086"/>
        </a:xfrm>
        <a:prstGeom prst="flowChartManualOperati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n-US" sz="1400" b="1" kern="1200" dirty="0" smtClean="0"/>
            <a:t>Diverse Business  Relationship Value Add</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Improved synergy </a:t>
          </a:r>
          <a:r>
            <a:rPr lang="en-US" sz="1400" b="0" kern="1200" dirty="0" smtClean="0"/>
            <a:t>between Washington businesses and Washington State Government Programs where businesses assists the State and the State strengthens WA businesses &amp; workers.</a:t>
          </a:r>
          <a:endParaRPr lang="en-US" sz="1400" b="0" kern="1200" dirty="0"/>
        </a:p>
      </dsp:txBody>
      <dsp:txXfrm rot="5400000">
        <a:off x="6674093" y="975359"/>
        <a:ext cx="1551086" cy="2926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301" cy="350281"/>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sz="quarter" idx="1"/>
          </p:nvPr>
        </p:nvSpPr>
        <p:spPr>
          <a:xfrm>
            <a:off x="5265999" y="0"/>
            <a:ext cx="4028301" cy="350281"/>
          </a:xfrm>
          <a:prstGeom prst="rect">
            <a:avLst/>
          </a:prstGeom>
        </p:spPr>
        <p:txBody>
          <a:bodyPr vert="horz" lIns="91294" tIns="45647" rIns="91294" bIns="45647" rtlCol="0"/>
          <a:lstStyle>
            <a:lvl1pPr algn="r">
              <a:defRPr sz="1200"/>
            </a:lvl1pPr>
          </a:lstStyle>
          <a:p>
            <a:fld id="{1DE8C81C-EFF6-4EA3-82D5-469F82F4C8B0}" type="datetimeFigureOut">
              <a:rPr lang="en-US" smtClean="0"/>
              <a:t>11/2/2015</a:t>
            </a:fld>
            <a:endParaRPr lang="en-US" dirty="0"/>
          </a:p>
        </p:txBody>
      </p:sp>
      <p:sp>
        <p:nvSpPr>
          <p:cNvPr id="4" name="Footer Placeholder 3"/>
          <p:cNvSpPr>
            <a:spLocks noGrp="1"/>
          </p:cNvSpPr>
          <p:nvPr>
            <p:ph type="ftr" sz="quarter" idx="2"/>
          </p:nvPr>
        </p:nvSpPr>
        <p:spPr>
          <a:xfrm>
            <a:off x="1" y="6658924"/>
            <a:ext cx="4028301" cy="350281"/>
          </a:xfrm>
          <a:prstGeom prst="rect">
            <a:avLst/>
          </a:prstGeom>
        </p:spPr>
        <p:txBody>
          <a:bodyPr vert="horz" lIns="91294" tIns="45647" rIns="91294" bIns="45647"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999" y="6658924"/>
            <a:ext cx="4028301" cy="350281"/>
          </a:xfrm>
          <a:prstGeom prst="rect">
            <a:avLst/>
          </a:prstGeom>
        </p:spPr>
        <p:txBody>
          <a:bodyPr vert="horz" lIns="91294" tIns="45647" rIns="91294" bIns="45647" rtlCol="0" anchor="b"/>
          <a:lstStyle>
            <a:lvl1pPr algn="r">
              <a:defRPr sz="1200"/>
            </a:lvl1pPr>
          </a:lstStyle>
          <a:p>
            <a:fld id="{A2BBE241-F1D4-48A3-A40C-CD774D617F98}" type="slidenum">
              <a:rPr lang="en-US" smtClean="0"/>
              <a:t>‹#›</a:t>
            </a:fld>
            <a:endParaRPr lang="en-US" dirty="0"/>
          </a:p>
        </p:txBody>
      </p:sp>
    </p:spTree>
    <p:extLst>
      <p:ext uri="{BB962C8B-B14F-4D97-AF65-F5344CB8AC3E}">
        <p14:creationId xmlns:p14="http://schemas.microsoft.com/office/powerpoint/2010/main" val="3692709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5265810" y="0"/>
            <a:ext cx="4028440" cy="350520"/>
          </a:xfrm>
          <a:prstGeom prst="rect">
            <a:avLst/>
          </a:prstGeom>
        </p:spPr>
        <p:txBody>
          <a:bodyPr vert="horz" lIns="93175" tIns="46587" rIns="93175" bIns="46587" rtlCol="0"/>
          <a:lstStyle>
            <a:lvl1pPr algn="r">
              <a:defRPr sz="1200"/>
            </a:lvl1pPr>
          </a:lstStyle>
          <a:p>
            <a:fld id="{5294D073-375B-4414-951B-1CB3216E2BB8}" type="datetimeFigureOut">
              <a:rPr lang="en-US" smtClean="0"/>
              <a:pPr/>
              <a:t>11/2/2015</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0" y="6658664"/>
            <a:ext cx="4028440" cy="350520"/>
          </a:xfrm>
          <a:prstGeom prst="rect">
            <a:avLst/>
          </a:prstGeom>
        </p:spPr>
        <p:txBody>
          <a:bodyPr vert="horz" lIns="93175" tIns="46587" rIns="93175" bIns="46587" rtlCol="0" anchor="b"/>
          <a:lstStyle>
            <a:lvl1pPr algn="r">
              <a:defRPr sz="1200"/>
            </a:lvl1pPr>
          </a:lstStyle>
          <a:p>
            <a:fld id="{906C41FE-50D3-409A-B028-0F48A32A3A64}" type="slidenum">
              <a:rPr lang="en-US" smtClean="0"/>
              <a:pPr/>
              <a:t>‹#›</a:t>
            </a:fld>
            <a:endParaRPr lang="en-US" dirty="0"/>
          </a:p>
        </p:txBody>
      </p:sp>
    </p:spTree>
    <p:extLst>
      <p:ext uri="{BB962C8B-B14F-4D97-AF65-F5344CB8AC3E}">
        <p14:creationId xmlns:p14="http://schemas.microsoft.com/office/powerpoint/2010/main" val="427845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4</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55</a:t>
            </a:fld>
            <a:endParaRPr lang="en-US" dirty="0"/>
          </a:p>
        </p:txBody>
      </p:sp>
    </p:spTree>
    <p:extLst>
      <p:ext uri="{BB962C8B-B14F-4D97-AF65-F5344CB8AC3E}">
        <p14:creationId xmlns:p14="http://schemas.microsoft.com/office/powerpoint/2010/main" val="2737111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a:prstGeom prst="rect">
            <a:avLst/>
          </a:prstGeom>
        </p:spPr>
        <p:txBody>
          <a:bodyPr>
            <a:normAutofit/>
          </a:bodyPr>
          <a:lstStyle>
            <a:lvl1pPr>
              <a:defRPr sz="42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i="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FD57423B-749D-49A9-BE8F-43E421A3158F}" type="datetime1">
              <a:rPr lang="en-US" smtClean="0"/>
              <a:t>11/2/2015</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AF4633DB-60EA-4E8C-BBF5-C6905058522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3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33487"/>
            <a:ext cx="3008313" cy="1162050"/>
          </a:xfr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476374"/>
            <a:ext cx="5111750" cy="52435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3955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22142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61998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105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34100" y="1371600"/>
            <a:ext cx="1943100" cy="5334000"/>
          </a:xfrm>
        </p:spPr>
        <p:txBody>
          <a:bodyPr vert="eaVert"/>
          <a:lstStyle>
            <a:lvl1pPr>
              <a:defRPr sz="2800">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4800" y="1371600"/>
            <a:ext cx="5676900" cy="5334000"/>
          </a:xfrm>
        </p:spPr>
        <p:txBody>
          <a:bodyPr vert="eaVert"/>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781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C80BB19-F988-47C2-81D0-AF82B8CB13E0}" type="datetime1">
              <a:rPr lang="en-US" smtClean="0"/>
              <a:t>11/2/2015</a:t>
            </a:fld>
            <a:endParaRPr lang="en-US" dirty="0"/>
          </a:p>
        </p:txBody>
      </p:sp>
      <p:sp>
        <p:nvSpPr>
          <p:cNvPr id="6" name="Slide Number Placeholder 5"/>
          <p:cNvSpPr>
            <a:spLocks noGrp="1"/>
          </p:cNvSpPr>
          <p:nvPr>
            <p:ph type="sldNum" sz="quarter" idx="12"/>
          </p:nvPr>
        </p:nvSpPr>
        <p:spPr>
          <a:xfrm>
            <a:off x="3505200" y="6340475"/>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3B91C49F-171B-49CF-9AE2-46179F22522A}" type="datetime1">
              <a:rPr lang="en-US" smtClean="0"/>
              <a:t>11/2/2015</a:t>
            </a:fld>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28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38499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7772400" cy="762000"/>
          </a:xfrm>
        </p:spPr>
        <p:txBody>
          <a:bodyPr/>
          <a:lstStyle>
            <a:lvl1pPr>
              <a:defRPr sz="2800">
                <a:solidFill>
                  <a:srgbClr val="7030A0"/>
                </a:solidFill>
                <a:latin typeface="+mj-lt"/>
                <a:ea typeface="Arial Hebrew" charset="0"/>
                <a:cs typeface="Arial Hebrew"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2514600"/>
            <a:ext cx="7772400" cy="4191000"/>
          </a:xfrm>
        </p:spPr>
        <p:txBody>
          <a:bodyPr/>
          <a:lstStyle>
            <a:lvl1pPr>
              <a:buClr>
                <a:srgbClr val="324C80"/>
              </a:buCl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335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2800" b="1" cap="none">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67115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304800" y="2514600"/>
            <a:ext cx="3810000" cy="40386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2514600"/>
            <a:ext cx="3810000" cy="40386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901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362"/>
            <a:ext cx="8229600" cy="808038"/>
          </a:xfrm>
        </p:spPr>
        <p:txBody>
          <a:bodyPr/>
          <a:lstStyle>
            <a:lvl1pPr>
              <a:defRPr sz="280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84438"/>
            <a:ext cx="4040188" cy="639762"/>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246437"/>
            <a:ext cx="4040188" cy="338296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484438"/>
            <a:ext cx="4041775" cy="639762"/>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246437"/>
            <a:ext cx="4041775" cy="338296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618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704679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4DEE2-EC2F-46B3-8B57-EE5B602918E0}" type="datetime1">
              <a:rPr lang="en-US" smtClean="0"/>
              <a:t>11/2/2015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633DB-60EA-4E8C-BBF5-C6905058522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752600"/>
            <a:ext cx="7772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304800" y="2514600"/>
            <a:ext cx="77724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1600596"/>
      </p:ext>
    </p:extLst>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rtl="0" eaLnBrk="1" fontAlgn="base" hangingPunct="1">
        <a:spcBef>
          <a:spcPct val="0"/>
        </a:spcBef>
        <a:spcAft>
          <a:spcPct val="0"/>
        </a:spcAft>
        <a:defRPr sz="2800" b="1">
          <a:solidFill>
            <a:srgbClr val="7030A0"/>
          </a:solidFill>
          <a:latin typeface="Calibri"/>
          <a:ea typeface="+mj-ea"/>
          <a:cs typeface="Calibri"/>
        </a:defRPr>
      </a:lvl1pPr>
      <a:lvl2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2pPr>
      <a:lvl3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3pPr>
      <a:lvl4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4pPr>
      <a:lvl5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5pPr>
      <a:lvl6pPr marL="457200" algn="l" rtl="0" eaLnBrk="1" fontAlgn="base" hangingPunct="1">
        <a:spcBef>
          <a:spcPct val="0"/>
        </a:spcBef>
        <a:spcAft>
          <a:spcPct val="0"/>
        </a:spcAft>
        <a:defRPr sz="3200">
          <a:solidFill>
            <a:srgbClr val="1A4454"/>
          </a:solidFill>
          <a:latin typeface="Arial" charset="0"/>
          <a:ea typeface="ＭＳ Ｐゴシック" pitchFamily="-48" charset="-128"/>
        </a:defRPr>
      </a:lvl6pPr>
      <a:lvl7pPr marL="914400" algn="l" rtl="0" eaLnBrk="1" fontAlgn="base" hangingPunct="1">
        <a:spcBef>
          <a:spcPct val="0"/>
        </a:spcBef>
        <a:spcAft>
          <a:spcPct val="0"/>
        </a:spcAft>
        <a:defRPr sz="3200">
          <a:solidFill>
            <a:srgbClr val="1A4454"/>
          </a:solidFill>
          <a:latin typeface="Arial" charset="0"/>
          <a:ea typeface="ＭＳ Ｐゴシック" pitchFamily="-48" charset="-128"/>
        </a:defRPr>
      </a:lvl7pPr>
      <a:lvl8pPr marL="1371600" algn="l" rtl="0" eaLnBrk="1" fontAlgn="base" hangingPunct="1">
        <a:spcBef>
          <a:spcPct val="0"/>
        </a:spcBef>
        <a:spcAft>
          <a:spcPct val="0"/>
        </a:spcAft>
        <a:defRPr sz="3200">
          <a:solidFill>
            <a:srgbClr val="1A4454"/>
          </a:solidFill>
          <a:latin typeface="Arial" charset="0"/>
          <a:ea typeface="ＭＳ Ｐゴシック" pitchFamily="-48" charset="-128"/>
        </a:defRPr>
      </a:lvl8pPr>
      <a:lvl9pPr marL="1828800" algn="l" rtl="0" eaLnBrk="1" fontAlgn="base" hangingPunct="1">
        <a:spcBef>
          <a:spcPct val="0"/>
        </a:spcBef>
        <a:spcAft>
          <a:spcPct val="0"/>
        </a:spcAft>
        <a:defRPr sz="3200">
          <a:solidFill>
            <a:srgbClr val="1A4454"/>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lr>
          <a:srgbClr val="324C80"/>
        </a:buClr>
        <a:buFont typeface="Times" charset="0"/>
        <a:buChar char="•"/>
        <a:defRPr sz="1800">
          <a:solidFill>
            <a:srgbClr val="363636"/>
          </a:solidFill>
          <a:latin typeface="+mj-lt"/>
          <a:ea typeface="+mn-ea"/>
          <a:cs typeface="ＭＳ Ｐゴシック" charset="0"/>
        </a:defRPr>
      </a:lvl1pPr>
      <a:lvl2pPr marL="742950" indent="-285750" algn="l" rtl="0" eaLnBrk="1" fontAlgn="base" hangingPunct="1">
        <a:spcBef>
          <a:spcPct val="20000"/>
        </a:spcBef>
        <a:spcAft>
          <a:spcPct val="0"/>
        </a:spcAft>
        <a:buChar char="–"/>
        <a:defRPr sz="1800">
          <a:solidFill>
            <a:srgbClr val="363636"/>
          </a:solidFill>
          <a:latin typeface="+mj-lt"/>
          <a:ea typeface="+mn-ea"/>
        </a:defRPr>
      </a:lvl2pPr>
      <a:lvl3pPr marL="1143000" indent="-228600" algn="l" rtl="0" eaLnBrk="1" fontAlgn="base" hangingPunct="1">
        <a:spcBef>
          <a:spcPct val="20000"/>
        </a:spcBef>
        <a:spcAft>
          <a:spcPct val="0"/>
        </a:spcAft>
        <a:buClr>
          <a:schemeClr val="tx1">
            <a:lumMod val="50000"/>
            <a:lumOff val="50000"/>
          </a:schemeClr>
        </a:buClr>
        <a:buFont typeface="Wingdings" charset="0"/>
        <a:buChar char="§"/>
        <a:defRPr sz="1800">
          <a:solidFill>
            <a:srgbClr val="363636"/>
          </a:solidFill>
          <a:latin typeface="+mj-lt"/>
          <a:ea typeface="+mn-ea"/>
        </a:defRPr>
      </a:lvl3pPr>
      <a:lvl4pPr marL="1600200" indent="-228600" algn="l" rtl="0" eaLnBrk="1" fontAlgn="base" hangingPunct="1">
        <a:spcBef>
          <a:spcPct val="20000"/>
        </a:spcBef>
        <a:spcAft>
          <a:spcPct val="0"/>
        </a:spcAft>
        <a:buChar char="o"/>
        <a:defRPr sz="1800">
          <a:solidFill>
            <a:srgbClr val="363636"/>
          </a:solidFill>
          <a:latin typeface="+mj-lt"/>
          <a:ea typeface="+mn-ea"/>
        </a:defRPr>
      </a:lvl4pPr>
      <a:lvl5pPr marL="2057400" indent="-228600" algn="l" rtl="0" eaLnBrk="1" fontAlgn="base" hangingPunct="1">
        <a:spcBef>
          <a:spcPct val="20000"/>
        </a:spcBef>
        <a:spcAft>
          <a:spcPct val="0"/>
        </a:spcAft>
        <a:buFont typeface="Times" charset="0"/>
        <a:buChar char="•"/>
        <a:defRPr sz="1800">
          <a:solidFill>
            <a:srgbClr val="363636"/>
          </a:solidFill>
          <a:latin typeface="+mj-lt"/>
          <a:ea typeface="+mn-ea"/>
        </a:defRPr>
      </a:lvl5pPr>
      <a:lvl6pPr marL="25146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6pPr>
      <a:lvl7pPr marL="29718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7pPr>
      <a:lvl8pPr marL="34290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8pPr>
      <a:lvl9pPr marL="38862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file:///H:/WEBS%20Diversity%20Reports/DES%20AFRS%20MWBE%20Report%20Calendar%202014.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file:///H:/WEBS%20Diversity%20Reports/179-DES-corrected-Projected.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des.wa.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WEBS%20Diversity%20Reports/WEBS%20Training%20Screen.pdf" TargetMode="External"/><Relationship Id="rId2" Type="http://schemas.openxmlformats.org/officeDocument/2006/relationships/hyperlink" Target="WEBS%20Diversity%20Reports/WEBS%20Training%20Front%20Page.doc" TargetMode="External"/><Relationship Id="rId1" Type="http://schemas.openxmlformats.org/officeDocument/2006/relationships/slideLayout" Target="../slideLayouts/slideLayout2.xml"/><Relationship Id="rId5" Type="http://schemas.openxmlformats.org/officeDocument/2006/relationships/hyperlink" Target="WEBS%20Diversity%20Reports/WEBS%20Government%20Training%20Videos.pdf" TargetMode="External"/><Relationship Id="rId4" Type="http://schemas.openxmlformats.org/officeDocument/2006/relationships/hyperlink" Target="WEBS%20Diversity%20Reports/WEBS%20User%20Guides%20Screen.pdf"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WEBS%20Diversity%20Reports/WEBS%20Government%20Training%20Videos.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WEBS%20Diversity%20Reports/Diverse%20Business%20Registration%2020150827.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WEBS%20Diversity%20Reports/Award%20Information%20Summary.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WEBS%20Diversity%20Reports/Solicitation%20Information%20Summary%20WEBS%20Ecology.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WEBS%20Diversity%20Reports/AGR%20MWBE%20Participation%20Plan%20Report%2020130701%20To%2020140831.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WEBS%20Diversity%20Reports/Vendors%20by%20Commodity%20Code%20Keyword%20Cobol%20All.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WEBS%20Diversity%20Reports/Vendor%20Commodity%20Code%20Detail.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WEBS%20Diversity%20Reports/Vendor%20History%20DOH%20Gloves%2020150827.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WEBS%20Diversity%20Reports/Vendors%20on%20Prequalified%20Notification%20Lists%20for%20Business%20Analysts.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omwbe.w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WEBS%20Diversity%20Reports/Solicitation%20Download%20Detail%20Paint.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WEBS%20Diversity%20Reports/Solicitation%20Information%20Detail%20Paint%202013.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sba.gov/offices/district/wa/seattle" TargetMode="External"/><Relationship Id="rId2" Type="http://schemas.openxmlformats.org/officeDocument/2006/relationships/hyperlink" Target="http://washingtonptac.org/" TargetMode="External"/><Relationship Id="rId1" Type="http://schemas.openxmlformats.org/officeDocument/2006/relationships/slideLayout" Target="../slideLayouts/slideLayout2.xml"/><Relationship Id="rId4" Type="http://schemas.openxmlformats.org/officeDocument/2006/relationships/hyperlink" Target="https://wsbdc.or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Servando.patlan@des.w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Edwinam@omwbe.wa.gov" TargetMode="External"/><Relationship Id="rId4" Type="http://schemas.openxmlformats.org/officeDocument/2006/relationships/hyperlink" Target="mailto:Jenniferm@dva.wa.gov"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omwbe.wa.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4343400"/>
            <a:ext cx="7772400" cy="1295400"/>
          </a:xfrm>
        </p:spPr>
        <p:txBody>
          <a:bodyPr/>
          <a:lstStyle/>
          <a:p>
            <a:pPr eaLnBrk="1" hangingPunct="1"/>
            <a:r>
              <a:rPr lang="en-US" dirty="0" smtClean="0">
                <a:ea typeface="ＭＳ Ｐゴシック" charset="0"/>
              </a:rPr>
              <a:t>Business Diversity Inclusion 101</a:t>
            </a:r>
            <a:br>
              <a:rPr lang="en-US" dirty="0" smtClean="0">
                <a:ea typeface="ＭＳ Ｐゴシック" charset="0"/>
              </a:rPr>
            </a:br>
            <a:r>
              <a:rPr lang="en-US" dirty="0" smtClean="0">
                <a:ea typeface="ＭＳ Ｐゴシック" charset="0"/>
              </a:rPr>
              <a:t>Tools &amp; Strategies</a:t>
            </a:r>
            <a:endParaRPr lang="en-US" sz="2800" dirty="0">
              <a:solidFill>
                <a:srgbClr val="7030A0"/>
              </a:solidFill>
              <a:latin typeface="+mj-lt"/>
              <a:ea typeface="ＭＳ Ｐゴシック" charset="0"/>
              <a:cs typeface="Calibri"/>
            </a:endParaRPr>
          </a:p>
        </p:txBody>
      </p:sp>
      <p:sp>
        <p:nvSpPr>
          <p:cNvPr id="14339" name="Rectangle 3"/>
          <p:cNvSpPr>
            <a:spLocks noGrp="1" noChangeArrowheads="1"/>
          </p:cNvSpPr>
          <p:nvPr>
            <p:ph type="subTitle" idx="1"/>
          </p:nvPr>
        </p:nvSpPr>
        <p:spPr>
          <a:xfrm>
            <a:off x="1600200" y="5486400"/>
            <a:ext cx="6248400" cy="762000"/>
          </a:xfrm>
        </p:spPr>
        <p:txBody>
          <a:bodyPr/>
          <a:lstStyle/>
          <a:p>
            <a:pPr eaLnBrk="1" hangingPunct="1"/>
            <a:r>
              <a:rPr lang="en-US" sz="1400" dirty="0" smtClean="0">
                <a:solidFill>
                  <a:srgbClr val="324C80"/>
                </a:solidFill>
                <a:ea typeface="ＭＳ Ｐゴシック" charset="0"/>
              </a:rPr>
              <a:t>Presented by Servando Patlan</a:t>
            </a:r>
          </a:p>
          <a:p>
            <a:pPr eaLnBrk="1" hangingPunct="1"/>
            <a:r>
              <a:rPr lang="en-US" sz="1400" dirty="0" smtClean="0">
                <a:solidFill>
                  <a:srgbClr val="324C80"/>
                </a:solidFill>
                <a:ea typeface="ＭＳ Ｐゴシック" charset="0"/>
              </a:rPr>
              <a:t>Business Diversity &amp; Outreach Manager</a:t>
            </a:r>
          </a:p>
          <a:p>
            <a:pPr eaLnBrk="1" hangingPunct="1"/>
            <a:r>
              <a:rPr lang="en-US" sz="1400" dirty="0" smtClean="0">
                <a:solidFill>
                  <a:srgbClr val="324C80"/>
                </a:solidFill>
                <a:ea typeface="ＭＳ Ｐゴシック" charset="0"/>
              </a:rPr>
              <a:t>November 2015</a:t>
            </a:r>
          </a:p>
          <a:p>
            <a:pPr eaLnBrk="1" hangingPunct="1"/>
            <a:r>
              <a:rPr lang="en-US" sz="1800" dirty="0" smtClean="0">
                <a:solidFill>
                  <a:schemeClr val="tx2">
                    <a:lumMod val="20000"/>
                    <a:lumOff val="80000"/>
                  </a:schemeClr>
                </a:solidFill>
                <a:ea typeface="ＭＳ Ｐゴシック" charset="0"/>
              </a:rPr>
              <a:t>Location or Date</a:t>
            </a:r>
            <a:endParaRPr lang="en-US" sz="1800" dirty="0">
              <a:solidFill>
                <a:schemeClr val="tx2">
                  <a:lumMod val="20000"/>
                  <a:lumOff val="80000"/>
                </a:schemeClr>
              </a:solidFill>
              <a:ea typeface="ＭＳ Ｐゴシック" charset="0"/>
            </a:endParaRPr>
          </a:p>
        </p:txBody>
      </p:sp>
    </p:spTree>
    <p:extLst>
      <p:ext uri="{BB962C8B-B14F-4D97-AF65-F5344CB8AC3E}">
        <p14:creationId xmlns:p14="http://schemas.microsoft.com/office/powerpoint/2010/main" val="763303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10</a:t>
            </a:fld>
            <a:endParaRPr lang="en-US" dirty="0"/>
          </a:p>
        </p:txBody>
      </p:sp>
      <p:sp>
        <p:nvSpPr>
          <p:cNvPr id="4" name="Title 3"/>
          <p:cNvSpPr>
            <a:spLocks noGrp="1"/>
          </p:cNvSpPr>
          <p:nvPr>
            <p:ph type="title"/>
          </p:nvPr>
        </p:nvSpPr>
        <p:spPr/>
        <p:txBody>
          <a:bodyPr>
            <a:normAutofit fontScale="90000"/>
          </a:bodyPr>
          <a:lstStyle/>
          <a:p>
            <a:r>
              <a:rPr lang="en-US" dirty="0" smtClean="0"/>
              <a:t>Where is my Business Diversity PDCA? Click on 2014 percent</a:t>
            </a:r>
            <a:endParaRPr lang="en-US" dirty="0"/>
          </a:p>
        </p:txBody>
      </p:sp>
      <p:sp>
        <p:nvSpPr>
          <p:cNvPr id="2" name="Content Placeholder 1"/>
          <p:cNvSpPr>
            <a:spLocks noGrp="1"/>
          </p:cNvSpPr>
          <p:nvPr>
            <p:ph idx="1"/>
          </p:nvPr>
        </p:nvSpPr>
        <p:spPr/>
        <p:txBody>
          <a:bodyPr/>
          <a:lstStyle/>
          <a:p>
            <a:pPr marL="0" indent="0">
              <a:buNone/>
            </a:pPr>
            <a:r>
              <a:rPr lang="en-US" dirty="0" smtClean="0">
                <a:hlinkClick r:id="rId2" action="ppaction://hlinkfile"/>
              </a:rPr>
              <a:t>H:\WEBS Diversity Reports\DES AFRS MWBE Report Calendar 2014.pdf</a:t>
            </a:r>
            <a:endParaRPr lang="en-US" dirty="0" smtClean="0"/>
          </a:p>
          <a:p>
            <a:pPr marL="0" indent="0">
              <a:buNone/>
            </a:pPr>
            <a:endParaRPr lang="en-US" dirty="0"/>
          </a:p>
          <a:p>
            <a:pPr marL="0" indent="0">
              <a:buNone/>
            </a:pPr>
            <a:r>
              <a:rPr lang="en-US" dirty="0" smtClean="0"/>
              <a:t>This shows my financial system report of my agency’s utilization of diverse  businesses in the calendar year 2014</a:t>
            </a:r>
            <a:endParaRPr lang="en-US" dirty="0"/>
          </a:p>
        </p:txBody>
      </p:sp>
    </p:spTree>
    <p:extLst>
      <p:ext uri="{BB962C8B-B14F-4D97-AF65-F5344CB8AC3E}">
        <p14:creationId xmlns:p14="http://schemas.microsoft.com/office/powerpoint/2010/main" val="1650431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11</a:t>
            </a:fld>
            <a:endParaRPr lang="en-US" dirty="0"/>
          </a:p>
        </p:txBody>
      </p:sp>
      <p:sp>
        <p:nvSpPr>
          <p:cNvPr id="4" name="Title 3"/>
          <p:cNvSpPr>
            <a:spLocks noGrp="1"/>
          </p:cNvSpPr>
          <p:nvPr>
            <p:ph type="title"/>
          </p:nvPr>
        </p:nvSpPr>
        <p:spPr/>
        <p:txBody>
          <a:bodyPr>
            <a:normAutofit fontScale="90000"/>
          </a:bodyPr>
          <a:lstStyle/>
          <a:p>
            <a:r>
              <a:rPr lang="en-US" dirty="0" smtClean="0"/>
              <a:t>Where is my Business Diversity PDCA? Click on projected percent</a:t>
            </a:r>
            <a:endParaRPr lang="en-US" dirty="0"/>
          </a:p>
        </p:txBody>
      </p:sp>
      <p:sp>
        <p:nvSpPr>
          <p:cNvPr id="2" name="Content Placeholder 1"/>
          <p:cNvSpPr>
            <a:spLocks noGrp="1"/>
          </p:cNvSpPr>
          <p:nvPr>
            <p:ph idx="1"/>
          </p:nvPr>
        </p:nvSpPr>
        <p:spPr/>
        <p:txBody>
          <a:bodyPr/>
          <a:lstStyle/>
          <a:p>
            <a:pPr marL="0" indent="0">
              <a:buNone/>
            </a:pPr>
            <a:r>
              <a:rPr lang="en-US" dirty="0" smtClean="0">
                <a:hlinkClick r:id="rId2" action="ppaction://hlinkfile"/>
              </a:rPr>
              <a:t>H:\WEBS Diversity Reports\179-DES-corrected-Projected.pdf</a:t>
            </a:r>
            <a:r>
              <a:rPr lang="en-US" dirty="0" smtClean="0"/>
              <a:t> </a:t>
            </a:r>
          </a:p>
          <a:p>
            <a:pPr marL="0" indent="0">
              <a:buNone/>
            </a:pPr>
            <a:endParaRPr lang="en-US" dirty="0"/>
          </a:p>
          <a:p>
            <a:pPr marL="0" indent="0">
              <a:buNone/>
            </a:pPr>
            <a:r>
              <a:rPr lang="en-US" dirty="0" smtClean="0"/>
              <a:t>This shows my agency’s 2015 aspirational goal is 1% of spend.  At roughly $12.3 million that is double the DES actual MWBE participation for 2014. </a:t>
            </a:r>
            <a:endParaRPr lang="en-US" dirty="0"/>
          </a:p>
        </p:txBody>
      </p:sp>
    </p:spTree>
    <p:extLst>
      <p:ext uri="{BB962C8B-B14F-4D97-AF65-F5344CB8AC3E}">
        <p14:creationId xmlns:p14="http://schemas.microsoft.com/office/powerpoint/2010/main" val="78136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12</a:t>
            </a:fld>
            <a:endParaRPr lang="en-US" dirty="0"/>
          </a:p>
        </p:txBody>
      </p:sp>
      <p:sp>
        <p:nvSpPr>
          <p:cNvPr id="4" name="Title 3"/>
          <p:cNvSpPr>
            <a:spLocks noGrp="1"/>
          </p:cNvSpPr>
          <p:nvPr>
            <p:ph type="title"/>
          </p:nvPr>
        </p:nvSpPr>
        <p:spPr/>
        <p:txBody>
          <a:bodyPr>
            <a:normAutofit fontScale="90000"/>
          </a:bodyPr>
          <a:lstStyle/>
          <a:p>
            <a:r>
              <a:rPr lang="en-US" dirty="0" smtClean="0"/>
              <a:t>Is this really all of my Agency’s Business Diversity PDCA?</a:t>
            </a:r>
            <a:endParaRPr lang="en-US" dirty="0"/>
          </a:p>
        </p:txBody>
      </p:sp>
      <p:sp>
        <p:nvSpPr>
          <p:cNvPr id="2" name="Content Placeholder 1"/>
          <p:cNvSpPr>
            <a:spLocks noGrp="1"/>
          </p:cNvSpPr>
          <p:nvPr>
            <p:ph idx="1"/>
          </p:nvPr>
        </p:nvSpPr>
        <p:spPr/>
        <p:txBody>
          <a:bodyPr/>
          <a:lstStyle/>
          <a:p>
            <a:pPr marL="514350" indent="-514350">
              <a:buFont typeface="+mj-lt"/>
              <a:buAutoNum type="arabicPeriod"/>
            </a:pPr>
            <a:r>
              <a:rPr lang="en-US" dirty="0" smtClean="0"/>
              <a:t>That last report said purchase card transactions were excluded.</a:t>
            </a:r>
          </a:p>
          <a:p>
            <a:pPr marL="514350" indent="-514350">
              <a:buFont typeface="+mj-lt"/>
              <a:buAutoNum type="arabicPeriod"/>
            </a:pPr>
            <a:r>
              <a:rPr lang="en-US" dirty="0" smtClean="0"/>
              <a:t>What about master contracts?</a:t>
            </a:r>
          </a:p>
          <a:p>
            <a:pPr marL="514350" indent="-514350">
              <a:buFont typeface="+mj-lt"/>
              <a:buAutoNum type="arabicPeriod"/>
            </a:pPr>
            <a:r>
              <a:rPr lang="en-US" dirty="0" smtClean="0"/>
              <a:t>What about those construction projects with subcontractors and sub-suppliers?</a:t>
            </a:r>
          </a:p>
          <a:p>
            <a:pPr marL="514350" indent="-514350">
              <a:buFont typeface="+mj-lt"/>
              <a:buAutoNum type="arabicPeriod"/>
            </a:pPr>
            <a:r>
              <a:rPr lang="en-US" dirty="0" smtClean="0"/>
              <a:t>What about that IT contractor and their sub-contractors?</a:t>
            </a:r>
          </a:p>
          <a:p>
            <a:pPr marL="514350" indent="-514350">
              <a:buFont typeface="+mj-lt"/>
              <a:buAutoNum type="arabicPeriod"/>
            </a:pPr>
            <a:r>
              <a:rPr lang="en-US" dirty="0" smtClean="0"/>
              <a:t>What about that software click through agreement? </a:t>
            </a:r>
            <a:endParaRPr lang="en-US" dirty="0"/>
          </a:p>
        </p:txBody>
      </p:sp>
    </p:spTree>
    <p:extLst>
      <p:ext uri="{BB962C8B-B14F-4D97-AF65-F5344CB8AC3E}">
        <p14:creationId xmlns:p14="http://schemas.microsoft.com/office/powerpoint/2010/main" val="2513390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13</a:t>
            </a:fld>
            <a:endParaRPr lang="en-US" dirty="0"/>
          </a:p>
        </p:txBody>
      </p:sp>
      <p:sp>
        <p:nvSpPr>
          <p:cNvPr id="4" name="Title 3"/>
          <p:cNvSpPr>
            <a:spLocks noGrp="1"/>
          </p:cNvSpPr>
          <p:nvPr>
            <p:ph type="title"/>
          </p:nvPr>
        </p:nvSpPr>
        <p:spPr/>
        <p:txBody>
          <a:bodyPr>
            <a:normAutofit/>
          </a:bodyPr>
          <a:lstStyle/>
          <a:p>
            <a:r>
              <a:rPr lang="en-US" dirty="0" smtClean="0"/>
              <a:t>I wish I had a better view – a plan</a:t>
            </a:r>
            <a:endParaRPr lang="en-US" dirty="0"/>
          </a:p>
        </p:txBody>
      </p:sp>
      <p:sp>
        <p:nvSpPr>
          <p:cNvPr id="2" name="Content Placeholder 1"/>
          <p:cNvSpPr>
            <a:spLocks noGrp="1"/>
          </p:cNvSpPr>
          <p:nvPr>
            <p:ph idx="1"/>
          </p:nvPr>
        </p:nvSpPr>
        <p:spPr/>
        <p:txBody>
          <a:bodyPr>
            <a:normAutofit lnSpcReduction="10000"/>
          </a:bodyPr>
          <a:lstStyle/>
          <a:p>
            <a:pPr marL="514350" indent="-514350">
              <a:buFont typeface="+mj-lt"/>
              <a:buAutoNum type="arabicPeriod"/>
            </a:pPr>
            <a:r>
              <a:rPr lang="en-US" dirty="0" smtClean="0"/>
              <a:t>If I could see all the diverse businesses in the state I could know what I am after?</a:t>
            </a:r>
          </a:p>
          <a:p>
            <a:pPr marL="514350" indent="-514350">
              <a:buFont typeface="+mj-lt"/>
              <a:buAutoNum type="arabicPeriod"/>
            </a:pPr>
            <a:r>
              <a:rPr lang="en-US" dirty="0" smtClean="0"/>
              <a:t>If I could see what my agency did last year I might have an idea of who to talk  to if they are going to make the same procurements again?</a:t>
            </a:r>
          </a:p>
          <a:p>
            <a:pPr marL="514350" indent="-514350">
              <a:buFont typeface="+mj-lt"/>
              <a:buAutoNum type="arabicPeriod"/>
            </a:pPr>
            <a:r>
              <a:rPr lang="en-US" dirty="0" smtClean="0"/>
              <a:t>If I could see my agency procurements and who did them and if there are diverse vendors available that were not available before?</a:t>
            </a:r>
          </a:p>
          <a:p>
            <a:pPr marL="514350" indent="-514350">
              <a:buFont typeface="+mj-lt"/>
              <a:buAutoNum type="arabicPeriod"/>
            </a:pPr>
            <a:endParaRPr lang="en-US" dirty="0"/>
          </a:p>
        </p:txBody>
      </p:sp>
    </p:spTree>
    <p:extLst>
      <p:ext uri="{BB962C8B-B14F-4D97-AF65-F5344CB8AC3E}">
        <p14:creationId xmlns:p14="http://schemas.microsoft.com/office/powerpoint/2010/main" val="1597131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14</a:t>
            </a:fld>
            <a:endParaRPr lang="en-US" dirty="0"/>
          </a:p>
        </p:txBody>
      </p:sp>
      <p:sp>
        <p:nvSpPr>
          <p:cNvPr id="4" name="Title 3"/>
          <p:cNvSpPr>
            <a:spLocks noGrp="1"/>
          </p:cNvSpPr>
          <p:nvPr>
            <p:ph type="title"/>
          </p:nvPr>
        </p:nvSpPr>
        <p:spPr/>
        <p:txBody>
          <a:bodyPr>
            <a:normAutofit fontScale="90000"/>
          </a:bodyPr>
          <a:lstStyle/>
          <a:p>
            <a:r>
              <a:rPr lang="en-US" dirty="0" smtClean="0">
                <a:solidFill>
                  <a:srgbClr val="FF0000"/>
                </a:solidFill>
              </a:rPr>
              <a:t>How am I going to do the LEAN check and adjust?</a:t>
            </a:r>
            <a:endParaRPr lang="en-US" dirty="0">
              <a:solidFill>
                <a:srgbClr val="FF0000"/>
              </a:solidFill>
            </a:endParaRPr>
          </a:p>
        </p:txBody>
      </p:sp>
      <p:sp>
        <p:nvSpPr>
          <p:cNvPr id="2" name="Content Placeholder 1"/>
          <p:cNvSpPr>
            <a:spLocks noGrp="1"/>
          </p:cNvSpPr>
          <p:nvPr>
            <p:ph idx="1"/>
          </p:nvPr>
        </p:nvSpPr>
        <p:spPr/>
        <p:txBody>
          <a:bodyPr>
            <a:normAutofit lnSpcReduction="10000"/>
          </a:bodyPr>
          <a:lstStyle/>
          <a:p>
            <a:pPr marL="514350" indent="-514350">
              <a:buFont typeface="+mj-lt"/>
              <a:buAutoNum type="arabicPeriod"/>
            </a:pPr>
            <a:r>
              <a:rPr lang="en-US" dirty="0" smtClean="0"/>
              <a:t>I need to know how many diverse firms got notified?</a:t>
            </a:r>
          </a:p>
          <a:p>
            <a:pPr marL="514350" indent="-514350">
              <a:buFont typeface="+mj-lt"/>
              <a:buAutoNum type="arabicPeriod"/>
            </a:pPr>
            <a:r>
              <a:rPr lang="en-US" dirty="0" smtClean="0"/>
              <a:t>How many diverse firms are downloading my agency posted solicitations?</a:t>
            </a:r>
          </a:p>
          <a:p>
            <a:pPr marL="514350" indent="-514350">
              <a:buFont typeface="+mj-lt"/>
              <a:buAutoNum type="arabicPeriod"/>
            </a:pPr>
            <a:r>
              <a:rPr lang="en-US" dirty="0" smtClean="0"/>
              <a:t>How many diverse firms responded with a bid?</a:t>
            </a:r>
          </a:p>
          <a:p>
            <a:pPr marL="514350" indent="-514350">
              <a:buFont typeface="+mj-lt"/>
              <a:buAutoNum type="arabicPeriod"/>
            </a:pPr>
            <a:r>
              <a:rPr lang="en-US" dirty="0" smtClean="0"/>
              <a:t>If any diverse firms were awarded a contract?</a:t>
            </a:r>
          </a:p>
          <a:p>
            <a:pPr marL="514350" indent="-514350">
              <a:buFont typeface="+mj-lt"/>
              <a:buAutoNum type="arabicPeriod"/>
            </a:pPr>
            <a:r>
              <a:rPr lang="en-US" dirty="0" smtClean="0"/>
              <a:t>Did my agency ever use or buy from that contract? </a:t>
            </a:r>
            <a:endParaRPr lang="en-US" dirty="0"/>
          </a:p>
        </p:txBody>
      </p:sp>
    </p:spTree>
    <p:extLst>
      <p:ext uri="{BB962C8B-B14F-4D97-AF65-F5344CB8AC3E}">
        <p14:creationId xmlns:p14="http://schemas.microsoft.com/office/powerpoint/2010/main" val="1363521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Washington State Master Contracts include many opportunities to purchase from and contract with diverse businesses</a:t>
            </a:r>
          </a:p>
          <a:p>
            <a:r>
              <a:rPr lang="en-US" dirty="0" smtClean="0"/>
              <a:t>Go to the DES Website </a:t>
            </a:r>
            <a:r>
              <a:rPr lang="en-US" dirty="0" smtClean="0">
                <a:hlinkClick r:id="rId2"/>
              </a:rPr>
              <a:t>www.des.wa.gov</a:t>
            </a:r>
            <a:r>
              <a:rPr lang="en-US" dirty="0" smtClean="0"/>
              <a:t> </a:t>
            </a:r>
          </a:p>
          <a:p>
            <a:r>
              <a:rPr lang="en-US" dirty="0" smtClean="0"/>
              <a:t>Select Current Contracts </a:t>
            </a:r>
          </a:p>
          <a:p>
            <a:r>
              <a:rPr lang="en-US" dirty="0" smtClean="0"/>
              <a:t>Select View Vendors by Contract</a:t>
            </a:r>
          </a:p>
          <a:p>
            <a:r>
              <a:rPr lang="en-US" dirty="0" smtClean="0"/>
              <a:t>The last 3 columns on the right Diversity, Veteran, Small Business can be sorted by clicking on these headers</a:t>
            </a:r>
            <a:endParaRPr lang="en-US" dirty="0"/>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15</a:t>
            </a:fld>
            <a:endParaRPr lang="en-US" dirty="0"/>
          </a:p>
        </p:txBody>
      </p:sp>
      <p:sp>
        <p:nvSpPr>
          <p:cNvPr id="4" name="Title 3"/>
          <p:cNvSpPr>
            <a:spLocks noGrp="1"/>
          </p:cNvSpPr>
          <p:nvPr>
            <p:ph type="title"/>
          </p:nvPr>
        </p:nvSpPr>
        <p:spPr/>
        <p:txBody>
          <a:bodyPr>
            <a:normAutofit fontScale="90000"/>
          </a:bodyPr>
          <a:lstStyle/>
          <a:p>
            <a:r>
              <a:rPr lang="en-US" dirty="0" smtClean="0"/>
              <a:t>What are the Master Contract opportunities?</a:t>
            </a:r>
            <a:endParaRPr lang="en-US" dirty="0"/>
          </a:p>
        </p:txBody>
      </p:sp>
    </p:spTree>
    <p:extLst>
      <p:ext uri="{BB962C8B-B14F-4D97-AF65-F5344CB8AC3E}">
        <p14:creationId xmlns:p14="http://schemas.microsoft.com/office/powerpoint/2010/main" val="1947338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16</a:t>
            </a:fld>
            <a:endParaRPr lang="en-US" dirty="0"/>
          </a:p>
        </p:txBody>
      </p:sp>
      <p:sp>
        <p:nvSpPr>
          <p:cNvPr id="4" name="Title 3"/>
          <p:cNvSpPr>
            <a:spLocks noGrp="1"/>
          </p:cNvSpPr>
          <p:nvPr>
            <p:ph type="title"/>
          </p:nvPr>
        </p:nvSpPr>
        <p:spPr/>
        <p:txBody>
          <a:bodyPr>
            <a:normAutofit/>
          </a:bodyPr>
          <a:lstStyle/>
          <a:p>
            <a:r>
              <a:rPr lang="en-US" dirty="0" smtClean="0"/>
              <a:t>View Vendors by Contract </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676400"/>
            <a:ext cx="7513673" cy="403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4058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smtClean="0"/>
              <a:t>DES has been encouraging its master contract vendors to include diverse businesses in the state of Washington to help service the state of Washington customers.  The Managed Print Contract # 02012 is a good example. </a:t>
            </a:r>
          </a:p>
          <a:p>
            <a:pPr marL="0" indent="0">
              <a:buNone/>
            </a:pPr>
            <a:endParaRPr lang="en-US" dirty="0"/>
          </a:p>
          <a:p>
            <a:pPr marL="0" indent="0">
              <a:buNone/>
            </a:pPr>
            <a:r>
              <a:rPr lang="en-US" dirty="0" smtClean="0"/>
              <a:t>At first glance the awarded contractors Canon, HP, Lexmark, Ricoh, Toshiba, or Xerox do not appear to be diverse business opportunities</a:t>
            </a:r>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17</a:t>
            </a:fld>
            <a:endParaRPr lang="en-US" dirty="0"/>
          </a:p>
        </p:txBody>
      </p:sp>
      <p:sp>
        <p:nvSpPr>
          <p:cNvPr id="4" name="Title 3"/>
          <p:cNvSpPr>
            <a:spLocks noGrp="1"/>
          </p:cNvSpPr>
          <p:nvPr>
            <p:ph type="title"/>
          </p:nvPr>
        </p:nvSpPr>
        <p:spPr/>
        <p:txBody>
          <a:bodyPr>
            <a:normAutofit fontScale="90000"/>
          </a:bodyPr>
          <a:lstStyle/>
          <a:p>
            <a:r>
              <a:rPr lang="en-US" dirty="0" smtClean="0"/>
              <a:t>What are the </a:t>
            </a:r>
            <a:r>
              <a:rPr lang="en-US" dirty="0" smtClean="0">
                <a:solidFill>
                  <a:schemeClr val="accent6"/>
                </a:solidFill>
              </a:rPr>
              <a:t>hidden</a:t>
            </a:r>
            <a:r>
              <a:rPr lang="en-US" dirty="0" smtClean="0"/>
              <a:t> Master Contract opportunities?</a:t>
            </a:r>
            <a:endParaRPr lang="en-US" dirty="0"/>
          </a:p>
        </p:txBody>
      </p:sp>
    </p:spTree>
    <p:extLst>
      <p:ext uri="{BB962C8B-B14F-4D97-AF65-F5344CB8AC3E}">
        <p14:creationId xmlns:p14="http://schemas.microsoft.com/office/powerpoint/2010/main" val="1351829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Open the Managed Print Contract # 02012  </a:t>
            </a:r>
          </a:p>
          <a:p>
            <a:pPr marL="0" indent="0">
              <a:buNone/>
            </a:pPr>
            <a:endParaRPr lang="en-US" dirty="0"/>
          </a:p>
          <a:p>
            <a:pPr marL="0" indent="0">
              <a:buNone/>
            </a:pPr>
            <a:r>
              <a:rPr lang="en-US" dirty="0" smtClean="0"/>
              <a:t>At first glance the awarded contractors Canon, HP, Lexmark, Ricoh, Toshiba, or Xerox do not appear to be diverse business opportunities; however checking WEBS for the dealers they listed shows: </a:t>
            </a:r>
            <a:r>
              <a:rPr lang="en-US" dirty="0" err="1" smtClean="0"/>
              <a:t>Oasys</a:t>
            </a:r>
            <a:r>
              <a:rPr lang="en-US" dirty="0" smtClean="0"/>
              <a:t>, Inc. (Veteran), Woodburn Co. (Minority Small </a:t>
            </a:r>
            <a:r>
              <a:rPr lang="en-US" dirty="0"/>
              <a:t>B</a:t>
            </a:r>
            <a:r>
              <a:rPr lang="en-US" dirty="0" smtClean="0"/>
              <a:t>usiness), Preferred Copier Systems (Small Business) and </a:t>
            </a:r>
            <a:r>
              <a:rPr lang="en-US" dirty="0" err="1" smtClean="0"/>
              <a:t>Bandt</a:t>
            </a:r>
            <a:r>
              <a:rPr lang="en-US" dirty="0" smtClean="0"/>
              <a:t> Corp. (Small Business) </a:t>
            </a:r>
          </a:p>
          <a:p>
            <a:pPr marL="0" indent="0">
              <a:buNone/>
            </a:pPr>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18</a:t>
            </a:fld>
            <a:endParaRPr lang="en-US" dirty="0"/>
          </a:p>
        </p:txBody>
      </p:sp>
      <p:sp>
        <p:nvSpPr>
          <p:cNvPr id="4" name="Title 3"/>
          <p:cNvSpPr>
            <a:spLocks noGrp="1"/>
          </p:cNvSpPr>
          <p:nvPr>
            <p:ph type="title"/>
          </p:nvPr>
        </p:nvSpPr>
        <p:spPr/>
        <p:txBody>
          <a:bodyPr>
            <a:normAutofit fontScale="90000"/>
          </a:bodyPr>
          <a:lstStyle/>
          <a:p>
            <a:r>
              <a:rPr lang="en-US" dirty="0" smtClean="0"/>
              <a:t>What are the </a:t>
            </a:r>
            <a:r>
              <a:rPr lang="en-US" dirty="0" smtClean="0">
                <a:solidFill>
                  <a:schemeClr val="accent6"/>
                </a:solidFill>
              </a:rPr>
              <a:t>hidden</a:t>
            </a:r>
            <a:r>
              <a:rPr lang="en-US" dirty="0" smtClean="0"/>
              <a:t> Master Contract opportunities?</a:t>
            </a:r>
            <a:endParaRPr lang="en-US" dirty="0"/>
          </a:p>
        </p:txBody>
      </p:sp>
    </p:spTree>
    <p:extLst>
      <p:ext uri="{BB962C8B-B14F-4D97-AF65-F5344CB8AC3E}">
        <p14:creationId xmlns:p14="http://schemas.microsoft.com/office/powerpoint/2010/main" val="279276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19</a:t>
            </a:fld>
            <a:endParaRPr lang="en-US" dirty="0"/>
          </a:p>
        </p:txBody>
      </p:sp>
      <p:sp>
        <p:nvSpPr>
          <p:cNvPr id="4" name="Title 3"/>
          <p:cNvSpPr>
            <a:spLocks noGrp="1"/>
          </p:cNvSpPr>
          <p:nvPr>
            <p:ph type="title"/>
          </p:nvPr>
        </p:nvSpPr>
        <p:spPr/>
        <p:txBody>
          <a:bodyPr>
            <a:normAutofit fontScale="90000"/>
          </a:bodyPr>
          <a:lstStyle/>
          <a:p>
            <a:r>
              <a:rPr lang="en-US" dirty="0" smtClean="0"/>
              <a:t>WEBS has a database history for reporting</a:t>
            </a:r>
            <a:endParaRPr lang="en-US" dirty="0"/>
          </a:p>
        </p:txBody>
      </p:sp>
      <p:sp>
        <p:nvSpPr>
          <p:cNvPr id="5" name="Content Placeholder 4"/>
          <p:cNvSpPr>
            <a:spLocks noGrp="1"/>
          </p:cNvSpPr>
          <p:nvPr>
            <p:ph idx="1"/>
          </p:nvPr>
        </p:nvSpPr>
        <p:spPr/>
        <p:txBody>
          <a:bodyPr>
            <a:normAutofit/>
          </a:bodyPr>
          <a:lstStyle/>
          <a:p>
            <a:r>
              <a:rPr lang="en-US" dirty="0" smtClean="0"/>
              <a:t>WEBS is the Washington Electronic Business Solution </a:t>
            </a:r>
          </a:p>
          <a:p>
            <a:r>
              <a:rPr lang="en-US" dirty="0" smtClean="0"/>
              <a:t>Free to businesses and free to agencies and local governments and non-profits with a free Master Contract User Agreement</a:t>
            </a:r>
          </a:p>
          <a:p>
            <a:r>
              <a:rPr lang="en-US" dirty="0" smtClean="0"/>
              <a:t>It is an online vendor registration and notification system for posting public procurements</a:t>
            </a:r>
            <a:endParaRPr lang="en-US" dirty="0"/>
          </a:p>
        </p:txBody>
      </p:sp>
    </p:spTree>
    <p:extLst>
      <p:ext uri="{BB962C8B-B14F-4D97-AF65-F5344CB8AC3E}">
        <p14:creationId xmlns:p14="http://schemas.microsoft.com/office/powerpoint/2010/main" val="655098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Diverse business is future business </a:t>
            </a:r>
          </a:p>
          <a:p>
            <a:endParaRPr lang="en-US" dirty="0"/>
          </a:p>
          <a:p>
            <a:r>
              <a:rPr lang="en-US" dirty="0" smtClean="0"/>
              <a:t>Small business is the dominant business in the state of Washington; including veteran owned, minority owned, and woman owned businesses</a:t>
            </a:r>
          </a:p>
          <a:p>
            <a:endParaRPr lang="en-US" dirty="0"/>
          </a:p>
          <a:p>
            <a:r>
              <a:rPr lang="en-US" dirty="0" smtClean="0"/>
              <a:t>The state of Washington is home to many cutting edge emerging businesses</a:t>
            </a:r>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2</a:t>
            </a:fld>
            <a:endParaRPr lang="en-US" dirty="0"/>
          </a:p>
        </p:txBody>
      </p:sp>
      <p:sp>
        <p:nvSpPr>
          <p:cNvPr id="4" name="Title 3"/>
          <p:cNvSpPr>
            <a:spLocks noGrp="1"/>
          </p:cNvSpPr>
          <p:nvPr>
            <p:ph type="title"/>
          </p:nvPr>
        </p:nvSpPr>
        <p:spPr/>
        <p:txBody>
          <a:bodyPr/>
          <a:lstStyle/>
          <a:p>
            <a:r>
              <a:rPr lang="en-US" dirty="0" smtClean="0"/>
              <a:t>Why Business Diversity?</a:t>
            </a:r>
            <a:endParaRPr lang="en-US" dirty="0"/>
          </a:p>
        </p:txBody>
      </p:sp>
    </p:spTree>
    <p:extLst>
      <p:ext uri="{BB962C8B-B14F-4D97-AF65-F5344CB8AC3E}">
        <p14:creationId xmlns:p14="http://schemas.microsoft.com/office/powerpoint/2010/main" val="3688526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20</a:t>
            </a:fld>
            <a:endParaRPr lang="en-US" dirty="0"/>
          </a:p>
        </p:txBody>
      </p:sp>
      <p:sp>
        <p:nvSpPr>
          <p:cNvPr id="4" name="Title 3"/>
          <p:cNvSpPr>
            <a:spLocks noGrp="1"/>
          </p:cNvSpPr>
          <p:nvPr>
            <p:ph type="title"/>
          </p:nvPr>
        </p:nvSpPr>
        <p:spPr/>
        <p:txBody>
          <a:bodyPr>
            <a:normAutofit fontScale="90000"/>
          </a:bodyPr>
          <a:lstStyle/>
          <a:p>
            <a:r>
              <a:rPr lang="en-US" dirty="0" smtClean="0"/>
              <a:t>WEBS has a database history for reporting</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t>WEBS History can be used to give anyone a</a:t>
            </a:r>
          </a:p>
          <a:p>
            <a:r>
              <a:rPr lang="en-US" dirty="0" smtClean="0"/>
              <a:t> Statewide View</a:t>
            </a:r>
          </a:p>
          <a:p>
            <a:r>
              <a:rPr lang="en-US" dirty="0" smtClean="0"/>
              <a:t>Agency View</a:t>
            </a:r>
          </a:p>
          <a:p>
            <a:r>
              <a:rPr lang="en-US" dirty="0" smtClean="0"/>
              <a:t>Solicitation view</a:t>
            </a:r>
          </a:p>
          <a:p>
            <a:r>
              <a:rPr lang="en-US" dirty="0" smtClean="0"/>
              <a:t>View of vendor responsiveness</a:t>
            </a:r>
          </a:p>
          <a:p>
            <a:pPr marL="0" indent="0">
              <a:buNone/>
            </a:pPr>
            <a:r>
              <a:rPr lang="en-US" dirty="0" smtClean="0"/>
              <a:t>I am going to show you how to use WEBS Reports to generate enough views for your Business Diversity LEAN PDCA</a:t>
            </a:r>
            <a:endParaRPr lang="en-US" dirty="0"/>
          </a:p>
          <a:p>
            <a:endParaRPr lang="en-US" dirty="0"/>
          </a:p>
        </p:txBody>
      </p:sp>
    </p:spTree>
    <p:extLst>
      <p:ext uri="{BB962C8B-B14F-4D97-AF65-F5344CB8AC3E}">
        <p14:creationId xmlns:p14="http://schemas.microsoft.com/office/powerpoint/2010/main" val="2577144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21</a:t>
            </a:fld>
            <a:endParaRPr lang="en-US" dirty="0"/>
          </a:p>
        </p:txBody>
      </p:sp>
      <p:sp>
        <p:nvSpPr>
          <p:cNvPr id="4" name="Title 3"/>
          <p:cNvSpPr>
            <a:spLocks noGrp="1"/>
          </p:cNvSpPr>
          <p:nvPr>
            <p:ph type="title"/>
          </p:nvPr>
        </p:nvSpPr>
        <p:spPr/>
        <p:txBody>
          <a:bodyPr>
            <a:normAutofit/>
          </a:bodyPr>
          <a:lstStyle/>
          <a:p>
            <a:r>
              <a:rPr lang="en-US" dirty="0" smtClean="0"/>
              <a:t>WEBS Training Online</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Webs Front Page </a:t>
            </a:r>
            <a:r>
              <a:rPr lang="en-US" dirty="0" smtClean="0">
                <a:hlinkClick r:id="rId2" action="ppaction://hlinkfile"/>
              </a:rPr>
              <a:t>WEBS Diversity Reports\WEBS Training Front Page.doc</a:t>
            </a:r>
            <a:endParaRPr lang="en-US" dirty="0" smtClean="0"/>
          </a:p>
          <a:p>
            <a:endParaRPr lang="en-US" dirty="0"/>
          </a:p>
          <a:p>
            <a:r>
              <a:rPr lang="en-US" dirty="0" smtClean="0"/>
              <a:t>WEBS Training Page </a:t>
            </a:r>
            <a:r>
              <a:rPr lang="en-US" dirty="0" smtClean="0">
                <a:hlinkClick r:id="rId3" action="ppaction://hlinkfile"/>
              </a:rPr>
              <a:t>WEBS Diversity Reports\WEBS Training Screen.pdf</a:t>
            </a:r>
            <a:endParaRPr lang="en-US" dirty="0" smtClean="0"/>
          </a:p>
          <a:p>
            <a:endParaRPr lang="en-US" dirty="0"/>
          </a:p>
          <a:p>
            <a:r>
              <a:rPr lang="en-US" dirty="0" smtClean="0"/>
              <a:t>WEBS Training for Government Page </a:t>
            </a:r>
            <a:r>
              <a:rPr lang="en-US" dirty="0" smtClean="0">
                <a:hlinkClick r:id="rId4" action="ppaction://hlinkfile"/>
              </a:rPr>
              <a:t>WEBS Diversity Reports\WEBS User Guides Screen.pdf</a:t>
            </a:r>
            <a:endParaRPr lang="en-US" dirty="0" smtClean="0"/>
          </a:p>
          <a:p>
            <a:endParaRPr lang="en-US" dirty="0"/>
          </a:p>
          <a:p>
            <a:r>
              <a:rPr lang="en-US" dirty="0" smtClean="0"/>
              <a:t>WEBS Government Training Videos Page </a:t>
            </a:r>
            <a:r>
              <a:rPr lang="en-US" dirty="0" smtClean="0">
                <a:hlinkClick r:id="rId5" action="ppaction://hlinkfile"/>
              </a:rPr>
              <a:t>WEBS Diversity Reports\WEBS Government Training Videos.pdf</a:t>
            </a:r>
            <a:endParaRPr lang="en-US" dirty="0"/>
          </a:p>
        </p:txBody>
      </p:sp>
    </p:spTree>
    <p:extLst>
      <p:ext uri="{BB962C8B-B14F-4D97-AF65-F5344CB8AC3E}">
        <p14:creationId xmlns:p14="http://schemas.microsoft.com/office/powerpoint/2010/main" val="3072521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22</a:t>
            </a:fld>
            <a:endParaRPr lang="en-US" dirty="0"/>
          </a:p>
        </p:txBody>
      </p:sp>
      <p:sp>
        <p:nvSpPr>
          <p:cNvPr id="4" name="Title 3"/>
          <p:cNvSpPr>
            <a:spLocks noGrp="1"/>
          </p:cNvSpPr>
          <p:nvPr>
            <p:ph type="title"/>
          </p:nvPr>
        </p:nvSpPr>
        <p:spPr/>
        <p:txBody>
          <a:bodyPr>
            <a:normAutofit fontScale="90000"/>
          </a:bodyPr>
          <a:lstStyle/>
          <a:p>
            <a:r>
              <a:rPr lang="en-US" dirty="0" smtClean="0"/>
              <a:t>WEBS Critical Data Capture for Diversity Reporting</a:t>
            </a:r>
            <a:endParaRPr lang="en-US" dirty="0"/>
          </a:p>
        </p:txBody>
      </p:sp>
      <p:sp>
        <p:nvSpPr>
          <p:cNvPr id="5" name="Content Placeholder 4"/>
          <p:cNvSpPr>
            <a:spLocks noGrp="1"/>
          </p:cNvSpPr>
          <p:nvPr>
            <p:ph idx="1"/>
          </p:nvPr>
        </p:nvSpPr>
        <p:spPr/>
        <p:txBody>
          <a:bodyPr>
            <a:normAutofit/>
          </a:bodyPr>
          <a:lstStyle/>
          <a:p>
            <a:r>
              <a:rPr lang="en-US" dirty="0" smtClean="0"/>
              <a:t>WEBS Government Training Videos Page </a:t>
            </a:r>
            <a:r>
              <a:rPr lang="en-US" dirty="0" smtClean="0">
                <a:hlinkClick r:id="rId2" action="ppaction://hlinkfile"/>
              </a:rPr>
              <a:t>WEBS Diversity Reports\WEBS Government Training Videos.pdf</a:t>
            </a:r>
            <a:endParaRPr lang="en-US" dirty="0" smtClean="0"/>
          </a:p>
          <a:p>
            <a:r>
              <a:rPr lang="en-US" dirty="0" smtClean="0"/>
              <a:t>Please watch the 11</a:t>
            </a:r>
            <a:r>
              <a:rPr lang="en-US" baseline="30000" dirty="0" smtClean="0"/>
              <a:t>th</a:t>
            </a:r>
            <a:r>
              <a:rPr lang="en-US" dirty="0" smtClean="0"/>
              <a:t> video “Recording Bid Results” </a:t>
            </a:r>
          </a:p>
          <a:p>
            <a:r>
              <a:rPr lang="en-US" dirty="0" smtClean="0"/>
              <a:t>Between closing and archiving you can record vendors responding and awarded and if you did not enter a bid value you can add it now for future analysis</a:t>
            </a:r>
            <a:endParaRPr lang="en-US" dirty="0"/>
          </a:p>
        </p:txBody>
      </p:sp>
    </p:spTree>
    <p:extLst>
      <p:ext uri="{BB962C8B-B14F-4D97-AF65-F5344CB8AC3E}">
        <p14:creationId xmlns:p14="http://schemas.microsoft.com/office/powerpoint/2010/main" val="1322387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23</a:t>
            </a:fld>
            <a:endParaRPr lang="en-US" dirty="0"/>
          </a:p>
        </p:txBody>
      </p:sp>
      <p:sp>
        <p:nvSpPr>
          <p:cNvPr id="4" name="Title 3"/>
          <p:cNvSpPr>
            <a:spLocks noGrp="1"/>
          </p:cNvSpPr>
          <p:nvPr>
            <p:ph type="title"/>
          </p:nvPr>
        </p:nvSpPr>
        <p:spPr/>
        <p:txBody>
          <a:bodyPr>
            <a:normAutofit fontScale="90000"/>
          </a:bodyPr>
          <a:lstStyle/>
          <a:p>
            <a:r>
              <a:rPr lang="en-US" dirty="0" smtClean="0"/>
              <a:t>Where is that WEBS Statewide View? </a:t>
            </a:r>
            <a:endParaRPr lang="en-US" dirty="0"/>
          </a:p>
        </p:txBody>
      </p:sp>
      <p:sp>
        <p:nvSpPr>
          <p:cNvPr id="5" name="Content Placeholder 4"/>
          <p:cNvSpPr>
            <a:spLocks noGrp="1"/>
          </p:cNvSpPr>
          <p:nvPr>
            <p:ph idx="1"/>
          </p:nvPr>
        </p:nvSpPr>
        <p:spPr/>
        <p:txBody>
          <a:bodyPr>
            <a:normAutofit/>
          </a:bodyPr>
          <a:lstStyle/>
          <a:p>
            <a:r>
              <a:rPr lang="en-US" dirty="0" smtClean="0"/>
              <a:t>The Diverse Business Registration Report is the 2</a:t>
            </a:r>
            <a:r>
              <a:rPr lang="en-US" baseline="30000" dirty="0" smtClean="0"/>
              <a:t>nd</a:t>
            </a:r>
            <a:r>
              <a:rPr lang="en-US" dirty="0" smtClean="0"/>
              <a:t> WEBS Report</a:t>
            </a:r>
          </a:p>
          <a:p>
            <a:r>
              <a:rPr lang="en-US" dirty="0" smtClean="0"/>
              <a:t>You enter 2 dates and the report will give you a count of vendors in WEBS with a diversity breakdown for each date and calculate a percent change</a:t>
            </a:r>
          </a:p>
          <a:p>
            <a:r>
              <a:rPr lang="en-US" dirty="0" smtClean="0"/>
              <a:t>This is a good report to run after an outreach event to see if you recruited more diverse businesses to WEBS </a:t>
            </a:r>
          </a:p>
        </p:txBody>
      </p:sp>
    </p:spTree>
    <p:extLst>
      <p:ext uri="{BB962C8B-B14F-4D97-AF65-F5344CB8AC3E}">
        <p14:creationId xmlns:p14="http://schemas.microsoft.com/office/powerpoint/2010/main" val="435112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24</a:t>
            </a:fld>
            <a:endParaRPr lang="en-US" dirty="0"/>
          </a:p>
        </p:txBody>
      </p:sp>
      <p:sp>
        <p:nvSpPr>
          <p:cNvPr id="4" name="Title 3"/>
          <p:cNvSpPr>
            <a:spLocks noGrp="1"/>
          </p:cNvSpPr>
          <p:nvPr>
            <p:ph type="title"/>
          </p:nvPr>
        </p:nvSpPr>
        <p:spPr/>
        <p:txBody>
          <a:bodyPr>
            <a:normAutofit fontScale="90000"/>
          </a:bodyPr>
          <a:lstStyle/>
          <a:p>
            <a:r>
              <a:rPr lang="en-US" dirty="0" smtClean="0"/>
              <a:t>Where is that WEBS Statewide View? </a:t>
            </a:r>
            <a:endParaRPr lang="en-US" dirty="0"/>
          </a:p>
        </p:txBody>
      </p:sp>
      <p:sp>
        <p:nvSpPr>
          <p:cNvPr id="5" name="Content Placeholder 4"/>
          <p:cNvSpPr>
            <a:spLocks noGrp="1"/>
          </p:cNvSpPr>
          <p:nvPr>
            <p:ph idx="1"/>
          </p:nvPr>
        </p:nvSpPr>
        <p:spPr/>
        <p:txBody>
          <a:bodyPr>
            <a:normAutofit/>
          </a:bodyPr>
          <a:lstStyle/>
          <a:p>
            <a:r>
              <a:rPr lang="en-US" dirty="0" smtClean="0">
                <a:hlinkClick r:id="rId2" action="ppaction://hlinkfile"/>
              </a:rPr>
              <a:t>WEBS Diversity Reports\Diverse Business Registration 20150827.pdf</a:t>
            </a:r>
            <a:endParaRPr lang="en-US" dirty="0" smtClean="0"/>
          </a:p>
        </p:txBody>
      </p:sp>
    </p:spTree>
    <p:extLst>
      <p:ext uri="{BB962C8B-B14F-4D97-AF65-F5344CB8AC3E}">
        <p14:creationId xmlns:p14="http://schemas.microsoft.com/office/powerpoint/2010/main" val="3335121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25</a:t>
            </a:fld>
            <a:endParaRPr lang="en-US" dirty="0"/>
          </a:p>
        </p:txBody>
      </p:sp>
      <p:sp>
        <p:nvSpPr>
          <p:cNvPr id="4" name="Title 3"/>
          <p:cNvSpPr>
            <a:spLocks noGrp="1"/>
          </p:cNvSpPr>
          <p:nvPr>
            <p:ph type="title"/>
          </p:nvPr>
        </p:nvSpPr>
        <p:spPr/>
        <p:txBody>
          <a:bodyPr>
            <a:normAutofit fontScale="90000"/>
          </a:bodyPr>
          <a:lstStyle/>
          <a:p>
            <a:r>
              <a:rPr lang="en-US" dirty="0" smtClean="0"/>
              <a:t>Who is my agency doing business with? </a:t>
            </a:r>
            <a:endParaRPr lang="en-US" dirty="0"/>
          </a:p>
        </p:txBody>
      </p:sp>
      <p:sp>
        <p:nvSpPr>
          <p:cNvPr id="5" name="Content Placeholder 4"/>
          <p:cNvSpPr>
            <a:spLocks noGrp="1"/>
          </p:cNvSpPr>
          <p:nvPr>
            <p:ph idx="1"/>
          </p:nvPr>
        </p:nvSpPr>
        <p:spPr/>
        <p:txBody>
          <a:bodyPr>
            <a:normAutofit lnSpcReduction="10000"/>
          </a:bodyPr>
          <a:lstStyle/>
          <a:p>
            <a:r>
              <a:rPr lang="en-US" dirty="0" smtClean="0"/>
              <a:t>The Award Information Summary Report is the 1st WEBS Report</a:t>
            </a:r>
          </a:p>
          <a:p>
            <a:r>
              <a:rPr lang="en-US" dirty="0" smtClean="0"/>
              <a:t>You select your agency enter 2 dates and select all for status and solicitation type the report will list all your agency postings in WEBS and identify awarded businesses</a:t>
            </a:r>
          </a:p>
          <a:p>
            <a:r>
              <a:rPr lang="en-US" dirty="0" smtClean="0"/>
              <a:t>You may notice few awards and multiple announcements without awards or dollar values, this may be missing data or market fatigue, ask the listed buyer why?</a:t>
            </a:r>
          </a:p>
        </p:txBody>
      </p:sp>
    </p:spTree>
    <p:extLst>
      <p:ext uri="{BB962C8B-B14F-4D97-AF65-F5344CB8AC3E}">
        <p14:creationId xmlns:p14="http://schemas.microsoft.com/office/powerpoint/2010/main" val="675037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26</a:t>
            </a:fld>
            <a:endParaRPr lang="en-US" dirty="0"/>
          </a:p>
        </p:txBody>
      </p:sp>
      <p:sp>
        <p:nvSpPr>
          <p:cNvPr id="4" name="Title 3"/>
          <p:cNvSpPr>
            <a:spLocks noGrp="1"/>
          </p:cNvSpPr>
          <p:nvPr>
            <p:ph type="title"/>
          </p:nvPr>
        </p:nvSpPr>
        <p:spPr/>
        <p:txBody>
          <a:bodyPr>
            <a:normAutofit fontScale="90000"/>
          </a:bodyPr>
          <a:lstStyle/>
          <a:p>
            <a:r>
              <a:rPr lang="en-US" dirty="0" smtClean="0"/>
              <a:t>Who is my agency doing business with? </a:t>
            </a:r>
            <a:endParaRPr lang="en-US" dirty="0"/>
          </a:p>
        </p:txBody>
      </p:sp>
      <p:sp>
        <p:nvSpPr>
          <p:cNvPr id="5" name="Content Placeholder 4"/>
          <p:cNvSpPr>
            <a:spLocks noGrp="1"/>
          </p:cNvSpPr>
          <p:nvPr>
            <p:ph idx="1"/>
          </p:nvPr>
        </p:nvSpPr>
        <p:spPr/>
        <p:txBody>
          <a:bodyPr>
            <a:normAutofit/>
          </a:bodyPr>
          <a:lstStyle/>
          <a:p>
            <a:r>
              <a:rPr lang="en-US" dirty="0" smtClean="0">
                <a:hlinkClick r:id="rId2" action="ppaction://hlinkfile"/>
              </a:rPr>
              <a:t>WEBS Diversity Reports\Award Information Summary.pdf</a:t>
            </a:r>
            <a:endParaRPr lang="en-US" dirty="0" smtClean="0"/>
          </a:p>
        </p:txBody>
      </p:sp>
    </p:spTree>
    <p:extLst>
      <p:ext uri="{BB962C8B-B14F-4D97-AF65-F5344CB8AC3E}">
        <p14:creationId xmlns:p14="http://schemas.microsoft.com/office/powerpoint/2010/main" val="20990881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27</a:t>
            </a:fld>
            <a:endParaRPr lang="en-US" dirty="0"/>
          </a:p>
        </p:txBody>
      </p:sp>
      <p:sp>
        <p:nvSpPr>
          <p:cNvPr id="4" name="Title 3"/>
          <p:cNvSpPr>
            <a:spLocks noGrp="1"/>
          </p:cNvSpPr>
          <p:nvPr>
            <p:ph type="title"/>
          </p:nvPr>
        </p:nvSpPr>
        <p:spPr/>
        <p:txBody>
          <a:bodyPr>
            <a:normAutofit fontScale="90000"/>
          </a:bodyPr>
          <a:lstStyle/>
          <a:p>
            <a:r>
              <a:rPr lang="en-US" dirty="0" smtClean="0"/>
              <a:t>What commodity codes has my agency going to market with? </a:t>
            </a:r>
            <a:endParaRPr lang="en-US" dirty="0"/>
          </a:p>
        </p:txBody>
      </p:sp>
      <p:sp>
        <p:nvSpPr>
          <p:cNvPr id="5" name="Content Placeholder 4"/>
          <p:cNvSpPr>
            <a:spLocks noGrp="1"/>
          </p:cNvSpPr>
          <p:nvPr>
            <p:ph idx="1"/>
          </p:nvPr>
        </p:nvSpPr>
        <p:spPr/>
        <p:txBody>
          <a:bodyPr>
            <a:normAutofit/>
          </a:bodyPr>
          <a:lstStyle/>
          <a:p>
            <a:r>
              <a:rPr lang="en-US" dirty="0" smtClean="0"/>
              <a:t>The Solicitation Information Summary Report is the 6th WEBS Report</a:t>
            </a:r>
          </a:p>
          <a:p>
            <a:r>
              <a:rPr lang="en-US" dirty="0" smtClean="0"/>
              <a:t>You select your agency and select all for status and solicitation type the report will list all your agency postings in WEBS and associated commodity codes</a:t>
            </a:r>
          </a:p>
          <a:p>
            <a:r>
              <a:rPr lang="en-US" dirty="0" smtClean="0"/>
              <a:t>It will also count the number of businesses notified with a business diversity break out.</a:t>
            </a:r>
          </a:p>
        </p:txBody>
      </p:sp>
    </p:spTree>
    <p:extLst>
      <p:ext uri="{BB962C8B-B14F-4D97-AF65-F5344CB8AC3E}">
        <p14:creationId xmlns:p14="http://schemas.microsoft.com/office/powerpoint/2010/main" val="1570248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28</a:t>
            </a:fld>
            <a:endParaRPr lang="en-US" dirty="0"/>
          </a:p>
        </p:txBody>
      </p:sp>
      <p:sp>
        <p:nvSpPr>
          <p:cNvPr id="4" name="Title 3"/>
          <p:cNvSpPr>
            <a:spLocks noGrp="1"/>
          </p:cNvSpPr>
          <p:nvPr>
            <p:ph type="title"/>
          </p:nvPr>
        </p:nvSpPr>
        <p:spPr/>
        <p:txBody>
          <a:bodyPr>
            <a:normAutofit fontScale="90000"/>
          </a:bodyPr>
          <a:lstStyle/>
          <a:p>
            <a:r>
              <a:rPr lang="en-US" dirty="0"/>
              <a:t>What commodity codes is my agency going to market with? </a:t>
            </a:r>
          </a:p>
        </p:txBody>
      </p:sp>
      <p:sp>
        <p:nvSpPr>
          <p:cNvPr id="5" name="Content Placeholder 4"/>
          <p:cNvSpPr>
            <a:spLocks noGrp="1"/>
          </p:cNvSpPr>
          <p:nvPr>
            <p:ph idx="1"/>
          </p:nvPr>
        </p:nvSpPr>
        <p:spPr/>
        <p:txBody>
          <a:bodyPr>
            <a:normAutofit/>
          </a:bodyPr>
          <a:lstStyle/>
          <a:p>
            <a:r>
              <a:rPr lang="en-US" dirty="0" smtClean="0">
                <a:hlinkClick r:id="rId2" action="ppaction://hlinkfile"/>
              </a:rPr>
              <a:t>WEBS Diversity Reports\Solicitation Information Summary WEBS Ecology.pdf</a:t>
            </a:r>
            <a:endParaRPr lang="en-US" dirty="0" smtClean="0"/>
          </a:p>
        </p:txBody>
      </p:sp>
    </p:spTree>
    <p:extLst>
      <p:ext uri="{BB962C8B-B14F-4D97-AF65-F5344CB8AC3E}">
        <p14:creationId xmlns:p14="http://schemas.microsoft.com/office/powerpoint/2010/main" val="2340970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29</a:t>
            </a:fld>
            <a:endParaRPr lang="en-US" dirty="0"/>
          </a:p>
        </p:txBody>
      </p:sp>
      <p:sp>
        <p:nvSpPr>
          <p:cNvPr id="4" name="Title 3"/>
          <p:cNvSpPr>
            <a:spLocks noGrp="1"/>
          </p:cNvSpPr>
          <p:nvPr>
            <p:ph type="title"/>
          </p:nvPr>
        </p:nvSpPr>
        <p:spPr/>
        <p:txBody>
          <a:bodyPr>
            <a:normAutofit fontScale="90000"/>
          </a:bodyPr>
          <a:lstStyle/>
          <a:p>
            <a:r>
              <a:rPr lang="en-US" dirty="0" smtClean="0"/>
              <a:t>Are there more diverse businesses today for these commodity codes? </a:t>
            </a:r>
            <a:endParaRPr lang="en-US" dirty="0"/>
          </a:p>
        </p:txBody>
      </p:sp>
      <p:sp>
        <p:nvSpPr>
          <p:cNvPr id="5" name="Content Placeholder 4"/>
          <p:cNvSpPr>
            <a:spLocks noGrp="1"/>
          </p:cNvSpPr>
          <p:nvPr>
            <p:ph idx="1"/>
          </p:nvPr>
        </p:nvSpPr>
        <p:spPr/>
        <p:txBody>
          <a:bodyPr>
            <a:normAutofit/>
          </a:bodyPr>
          <a:lstStyle/>
          <a:p>
            <a:r>
              <a:rPr lang="en-US" dirty="0" smtClean="0"/>
              <a:t>The WEBS MWBE Participation Plan Report is the 3rd WEBS Report</a:t>
            </a:r>
          </a:p>
          <a:p>
            <a:r>
              <a:rPr lang="en-US" dirty="0" smtClean="0"/>
              <a:t>You select your agency and select a begin and end date</a:t>
            </a:r>
          </a:p>
          <a:p>
            <a:r>
              <a:rPr lang="en-US" dirty="0" smtClean="0"/>
              <a:t>The report will show the number of businesses notified for solicitations posted in the period and the number available today for those same commodity codes with a diversity break out.</a:t>
            </a:r>
          </a:p>
        </p:txBody>
      </p:sp>
    </p:spTree>
    <p:extLst>
      <p:ext uri="{BB962C8B-B14F-4D97-AF65-F5344CB8AC3E}">
        <p14:creationId xmlns:p14="http://schemas.microsoft.com/office/powerpoint/2010/main" val="1108961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3</a:t>
            </a:fld>
            <a:endParaRPr lang="en-US" dirty="0"/>
          </a:p>
        </p:txBody>
      </p:sp>
      <p:sp>
        <p:nvSpPr>
          <p:cNvPr id="4" name="Title 3"/>
          <p:cNvSpPr>
            <a:spLocks noGrp="1"/>
          </p:cNvSpPr>
          <p:nvPr>
            <p:ph type="title"/>
          </p:nvPr>
        </p:nvSpPr>
        <p:spPr/>
        <p:txBody>
          <a:bodyPr anchor="ctr">
            <a:normAutofit fontScale="90000"/>
          </a:bodyPr>
          <a:lstStyle/>
          <a:p>
            <a:r>
              <a:rPr lang="en-US" u="sng" dirty="0"/>
              <a:t>Governor’s Executive Order 13-04 Results Washington</a:t>
            </a:r>
          </a:p>
        </p:txBody>
      </p:sp>
      <p:sp>
        <p:nvSpPr>
          <p:cNvPr id="6" name="Rectangle 5"/>
          <p:cNvSpPr/>
          <p:nvPr/>
        </p:nvSpPr>
        <p:spPr>
          <a:xfrm>
            <a:off x="762000" y="1371600"/>
            <a:ext cx="7391400" cy="4555093"/>
          </a:xfrm>
          <a:prstGeom prst="rect">
            <a:avLst/>
          </a:prstGeom>
        </p:spPr>
        <p:txBody>
          <a:bodyPr wrap="square">
            <a:spAutoFit/>
          </a:bodyPr>
          <a:lstStyle/>
          <a:p>
            <a:endParaRPr lang="en-US" sz="2400" u="sng" dirty="0" smtClean="0"/>
          </a:p>
          <a:p>
            <a:r>
              <a:rPr lang="en-US" sz="2400" dirty="0" smtClean="0"/>
              <a:t>Goal 2:4.1a</a:t>
            </a:r>
          </a:p>
          <a:p>
            <a:pPr marL="342900" indent="-342900">
              <a:buFont typeface="Arial" panose="020B0604020202020204" pitchFamily="34" charset="0"/>
              <a:buChar char="•"/>
            </a:pPr>
            <a:endParaRPr lang="en-US" sz="1000" dirty="0" smtClean="0"/>
          </a:p>
          <a:p>
            <a:r>
              <a:rPr lang="en-US" sz="2400" dirty="0"/>
              <a:t>Increase state agency and educational institution utilization of </a:t>
            </a:r>
            <a:r>
              <a:rPr lang="en-US" sz="2400" b="1" dirty="0"/>
              <a:t>state-certified</a:t>
            </a:r>
            <a:r>
              <a:rPr lang="en-US" sz="2400" dirty="0"/>
              <a:t> small businesses in public works and other contracting and procurement by 2017 to:</a:t>
            </a:r>
          </a:p>
          <a:p>
            <a:endParaRPr lang="en-US" sz="2400" dirty="0" smtClean="0"/>
          </a:p>
          <a:p>
            <a:r>
              <a:rPr lang="en-US" sz="2400" dirty="0" smtClean="0"/>
              <a:t>MBE </a:t>
            </a:r>
            <a:r>
              <a:rPr lang="en-US" sz="2400" dirty="0"/>
              <a:t>goals – </a:t>
            </a:r>
            <a:r>
              <a:rPr lang="en-US" sz="2400" dirty="0" smtClean="0"/>
              <a:t>10%</a:t>
            </a:r>
            <a:endParaRPr lang="en-US" sz="2400" dirty="0"/>
          </a:p>
          <a:p>
            <a:r>
              <a:rPr lang="en-US" sz="2400" dirty="0" smtClean="0"/>
              <a:t>WBE goals – 6%</a:t>
            </a:r>
          </a:p>
          <a:p>
            <a:r>
              <a:rPr lang="en-US" sz="2400" dirty="0" smtClean="0"/>
              <a:t>Small Business goals – 5% (Free)</a:t>
            </a:r>
          </a:p>
          <a:p>
            <a:r>
              <a:rPr lang="en-US" sz="2400" dirty="0" smtClean="0"/>
              <a:t>Department of Veterans Affairs (DVA) goals – 5% (Free)</a:t>
            </a:r>
          </a:p>
          <a:p>
            <a:endParaRPr lang="en-US" sz="2400" dirty="0"/>
          </a:p>
          <a:p>
            <a:r>
              <a:rPr lang="en-US" sz="1600" dirty="0" smtClean="0"/>
              <a:t>		</a:t>
            </a:r>
            <a:endParaRPr lang="en-US" sz="2400" dirty="0"/>
          </a:p>
        </p:txBody>
      </p:sp>
    </p:spTree>
    <p:extLst>
      <p:ext uri="{BB962C8B-B14F-4D97-AF65-F5344CB8AC3E}">
        <p14:creationId xmlns:p14="http://schemas.microsoft.com/office/powerpoint/2010/main" val="2825909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30</a:t>
            </a:fld>
            <a:endParaRPr lang="en-US" dirty="0"/>
          </a:p>
        </p:txBody>
      </p:sp>
      <p:sp>
        <p:nvSpPr>
          <p:cNvPr id="4" name="Title 3"/>
          <p:cNvSpPr>
            <a:spLocks noGrp="1"/>
          </p:cNvSpPr>
          <p:nvPr>
            <p:ph type="title"/>
          </p:nvPr>
        </p:nvSpPr>
        <p:spPr/>
        <p:txBody>
          <a:bodyPr>
            <a:normAutofit fontScale="90000"/>
          </a:bodyPr>
          <a:lstStyle/>
          <a:p>
            <a:r>
              <a:rPr lang="en-US" dirty="0"/>
              <a:t>Are there more diverse businesses today for these commodity codes? </a:t>
            </a:r>
          </a:p>
        </p:txBody>
      </p:sp>
      <p:sp>
        <p:nvSpPr>
          <p:cNvPr id="5" name="Content Placeholder 4"/>
          <p:cNvSpPr>
            <a:spLocks noGrp="1"/>
          </p:cNvSpPr>
          <p:nvPr>
            <p:ph idx="1"/>
          </p:nvPr>
        </p:nvSpPr>
        <p:spPr/>
        <p:txBody>
          <a:bodyPr>
            <a:normAutofit/>
          </a:bodyPr>
          <a:lstStyle/>
          <a:p>
            <a:r>
              <a:rPr lang="en-US" dirty="0" smtClean="0">
                <a:hlinkClick r:id="rId2" action="ppaction://hlinkfile"/>
              </a:rPr>
              <a:t>WEBS Diversity Reports\AGR MWBE Participation Plan Report 20130701 To 20140831.pdf</a:t>
            </a:r>
            <a:endParaRPr lang="en-US" dirty="0" smtClean="0"/>
          </a:p>
          <a:p>
            <a:endParaRPr lang="en-US" dirty="0"/>
          </a:p>
          <a:p>
            <a:r>
              <a:rPr lang="en-US" dirty="0" smtClean="0"/>
              <a:t>Use the dollar values to focus on large dollar opportunities and to determine if additional diverse business outreach is needed for a particular commodity code before going back out to market.</a:t>
            </a:r>
          </a:p>
        </p:txBody>
      </p:sp>
    </p:spTree>
    <p:extLst>
      <p:ext uri="{BB962C8B-B14F-4D97-AF65-F5344CB8AC3E}">
        <p14:creationId xmlns:p14="http://schemas.microsoft.com/office/powerpoint/2010/main" val="3957986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31</a:t>
            </a:fld>
            <a:endParaRPr lang="en-US" dirty="0"/>
          </a:p>
        </p:txBody>
      </p:sp>
      <p:sp>
        <p:nvSpPr>
          <p:cNvPr id="4" name="Title 3"/>
          <p:cNvSpPr>
            <a:spLocks noGrp="1"/>
          </p:cNvSpPr>
          <p:nvPr>
            <p:ph type="title"/>
          </p:nvPr>
        </p:nvSpPr>
        <p:spPr/>
        <p:txBody>
          <a:bodyPr>
            <a:normAutofit fontScale="90000"/>
          </a:bodyPr>
          <a:lstStyle/>
          <a:p>
            <a:r>
              <a:rPr lang="en-US" dirty="0" smtClean="0"/>
              <a:t>Programs have identified markets and </a:t>
            </a:r>
            <a:r>
              <a:rPr lang="en-US" dirty="0" err="1" smtClean="0"/>
              <a:t>busiensses</a:t>
            </a:r>
            <a:r>
              <a:rPr lang="en-US" dirty="0" smtClean="0"/>
              <a:t> – now what? </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The WEBS Vendors by Commodity Code Report is the 9th WEBS Report</a:t>
            </a:r>
          </a:p>
          <a:p>
            <a:r>
              <a:rPr lang="en-US" dirty="0" smtClean="0"/>
              <a:t>You can enter the commodity codes or use a key word for the commodities</a:t>
            </a:r>
          </a:p>
          <a:p>
            <a:r>
              <a:rPr lang="en-US" dirty="0" smtClean="0"/>
              <a:t>To see all vendors start with radio button False for “Include only partnering display vendors” </a:t>
            </a:r>
          </a:p>
          <a:p>
            <a:r>
              <a:rPr lang="en-US" dirty="0" smtClean="0"/>
              <a:t>The report will show the number of businesses in WEBS with those commodity codes and their diversity status, email, city and state </a:t>
            </a:r>
          </a:p>
        </p:txBody>
      </p:sp>
    </p:spTree>
    <p:extLst>
      <p:ext uri="{BB962C8B-B14F-4D97-AF65-F5344CB8AC3E}">
        <p14:creationId xmlns:p14="http://schemas.microsoft.com/office/powerpoint/2010/main" val="230500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32</a:t>
            </a:fld>
            <a:endParaRPr lang="en-US" dirty="0"/>
          </a:p>
        </p:txBody>
      </p:sp>
      <p:sp>
        <p:nvSpPr>
          <p:cNvPr id="4" name="Title 3"/>
          <p:cNvSpPr>
            <a:spLocks noGrp="1"/>
          </p:cNvSpPr>
          <p:nvPr>
            <p:ph type="title"/>
          </p:nvPr>
        </p:nvSpPr>
        <p:spPr/>
        <p:txBody>
          <a:bodyPr>
            <a:normAutofit fontScale="90000"/>
          </a:bodyPr>
          <a:lstStyle/>
          <a:p>
            <a:r>
              <a:rPr lang="en-US" dirty="0"/>
              <a:t>Programs have identified markets and </a:t>
            </a:r>
            <a:r>
              <a:rPr lang="en-US" dirty="0" err="1"/>
              <a:t>busiensses</a:t>
            </a:r>
            <a:r>
              <a:rPr lang="en-US" dirty="0"/>
              <a:t> – now what? </a:t>
            </a:r>
          </a:p>
        </p:txBody>
      </p:sp>
      <p:sp>
        <p:nvSpPr>
          <p:cNvPr id="5" name="Content Placeholder 4"/>
          <p:cNvSpPr>
            <a:spLocks noGrp="1"/>
          </p:cNvSpPr>
          <p:nvPr>
            <p:ph idx="1"/>
          </p:nvPr>
        </p:nvSpPr>
        <p:spPr/>
        <p:txBody>
          <a:bodyPr>
            <a:normAutofit lnSpcReduction="10000"/>
          </a:bodyPr>
          <a:lstStyle/>
          <a:p>
            <a:pPr marL="0" indent="0">
              <a:buNone/>
            </a:pPr>
            <a:r>
              <a:rPr lang="en-US" dirty="0" smtClean="0">
                <a:hlinkClick r:id="rId2" action="ppaction://hlinkfile"/>
              </a:rPr>
              <a:t>WEBS Diversity Reports\Vendors by Commodity Code Keyword Cobol All.pdf</a:t>
            </a:r>
            <a:endParaRPr lang="en-US" dirty="0" smtClean="0"/>
          </a:p>
          <a:p>
            <a:pPr marL="0" indent="0">
              <a:buNone/>
            </a:pPr>
            <a:r>
              <a:rPr lang="en-US" dirty="0" smtClean="0"/>
              <a:t>You can check the diversity count, contact diverse businesses to see if they match the anticipated need and to determine their interest or recommendations for trade shows to recruit new diverse businesses for participation. Ask if they want to partner with a larger firm and if yes to select share contact on WEBS.</a:t>
            </a:r>
            <a:endParaRPr lang="en-US" dirty="0"/>
          </a:p>
        </p:txBody>
      </p:sp>
    </p:spTree>
    <p:extLst>
      <p:ext uri="{BB962C8B-B14F-4D97-AF65-F5344CB8AC3E}">
        <p14:creationId xmlns:p14="http://schemas.microsoft.com/office/powerpoint/2010/main" val="4589388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33</a:t>
            </a:fld>
            <a:endParaRPr lang="en-US" dirty="0"/>
          </a:p>
        </p:txBody>
      </p:sp>
      <p:sp>
        <p:nvSpPr>
          <p:cNvPr id="4" name="Title 3"/>
          <p:cNvSpPr>
            <a:spLocks noGrp="1"/>
          </p:cNvSpPr>
          <p:nvPr>
            <p:ph type="title"/>
          </p:nvPr>
        </p:nvSpPr>
        <p:spPr/>
        <p:txBody>
          <a:bodyPr>
            <a:normAutofit fontScale="90000"/>
          </a:bodyPr>
          <a:lstStyle/>
          <a:p>
            <a:r>
              <a:rPr lang="en-US" dirty="0" smtClean="0"/>
              <a:t>Programs want more history on diverse businesses? </a:t>
            </a:r>
            <a:endParaRPr lang="en-US" dirty="0"/>
          </a:p>
        </p:txBody>
      </p:sp>
      <p:sp>
        <p:nvSpPr>
          <p:cNvPr id="5" name="Content Placeholder 4"/>
          <p:cNvSpPr>
            <a:spLocks noGrp="1"/>
          </p:cNvSpPr>
          <p:nvPr>
            <p:ph idx="1"/>
          </p:nvPr>
        </p:nvSpPr>
        <p:spPr/>
        <p:txBody>
          <a:bodyPr>
            <a:normAutofit lnSpcReduction="10000"/>
          </a:bodyPr>
          <a:lstStyle/>
          <a:p>
            <a:r>
              <a:rPr lang="en-US" dirty="0" smtClean="0"/>
              <a:t>The WEBS Vendors by Commodity Code Detail Report is the 7th WEBS Report</a:t>
            </a:r>
          </a:p>
          <a:p>
            <a:r>
              <a:rPr lang="en-US" dirty="0" smtClean="0"/>
              <a:t>You must enter the commodity code (no key word)</a:t>
            </a:r>
          </a:p>
          <a:p>
            <a:r>
              <a:rPr lang="en-US" dirty="0" smtClean="0"/>
              <a:t>The report will show all businesses in WEBS with that commodity codes and their diversity status, email, city and state, years in business, annual revenue, employee count, contact name and phone number </a:t>
            </a:r>
          </a:p>
        </p:txBody>
      </p:sp>
    </p:spTree>
    <p:extLst>
      <p:ext uri="{BB962C8B-B14F-4D97-AF65-F5344CB8AC3E}">
        <p14:creationId xmlns:p14="http://schemas.microsoft.com/office/powerpoint/2010/main" val="2968378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34</a:t>
            </a:fld>
            <a:endParaRPr lang="en-US" dirty="0"/>
          </a:p>
        </p:txBody>
      </p:sp>
      <p:sp>
        <p:nvSpPr>
          <p:cNvPr id="4" name="Title 3"/>
          <p:cNvSpPr>
            <a:spLocks noGrp="1"/>
          </p:cNvSpPr>
          <p:nvPr>
            <p:ph type="title"/>
          </p:nvPr>
        </p:nvSpPr>
        <p:spPr/>
        <p:txBody>
          <a:bodyPr>
            <a:normAutofit fontScale="90000"/>
          </a:bodyPr>
          <a:lstStyle/>
          <a:p>
            <a:r>
              <a:rPr lang="en-US" dirty="0"/>
              <a:t>Programs have identified markets and </a:t>
            </a:r>
            <a:r>
              <a:rPr lang="en-US" dirty="0" err="1"/>
              <a:t>busiensses</a:t>
            </a:r>
            <a:r>
              <a:rPr lang="en-US" dirty="0"/>
              <a:t> – now what? </a:t>
            </a:r>
          </a:p>
        </p:txBody>
      </p:sp>
      <p:sp>
        <p:nvSpPr>
          <p:cNvPr id="5" name="Content Placeholder 4"/>
          <p:cNvSpPr>
            <a:spLocks noGrp="1"/>
          </p:cNvSpPr>
          <p:nvPr>
            <p:ph idx="1"/>
          </p:nvPr>
        </p:nvSpPr>
        <p:spPr/>
        <p:txBody>
          <a:bodyPr>
            <a:normAutofit fontScale="92500" lnSpcReduction="10000"/>
          </a:bodyPr>
          <a:lstStyle/>
          <a:p>
            <a:pPr marL="0" indent="0">
              <a:buNone/>
            </a:pPr>
            <a:r>
              <a:rPr lang="en-US" dirty="0" smtClean="0">
                <a:hlinkClick r:id="rId2" action="ppaction://hlinkfile"/>
              </a:rPr>
              <a:t>WEBS Diversity Reports\Vendor Commodity Code Detail.pdf</a:t>
            </a:r>
            <a:endParaRPr lang="en-US" dirty="0" smtClean="0"/>
          </a:p>
          <a:p>
            <a:pPr marL="0" indent="0">
              <a:buNone/>
            </a:pPr>
            <a:r>
              <a:rPr lang="en-US" dirty="0" smtClean="0"/>
              <a:t>DES has asked all businesses interested in attending pre-construction outreach events to include in their WEBS profile Commodity Code 914-84 Trade Services Construction Non-classified. </a:t>
            </a:r>
          </a:p>
          <a:p>
            <a:pPr marL="0" indent="0">
              <a:buNone/>
            </a:pPr>
            <a:r>
              <a:rPr lang="en-US" dirty="0" smtClean="0"/>
              <a:t>Be careful not to use employee count, years in business, or annual gross revenue to disqualify small and diverse businesses. Firm size data may be out of date.</a:t>
            </a:r>
            <a:endParaRPr lang="en-US" dirty="0"/>
          </a:p>
        </p:txBody>
      </p:sp>
    </p:spTree>
    <p:extLst>
      <p:ext uri="{BB962C8B-B14F-4D97-AF65-F5344CB8AC3E}">
        <p14:creationId xmlns:p14="http://schemas.microsoft.com/office/powerpoint/2010/main" val="22011928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35</a:t>
            </a:fld>
            <a:endParaRPr lang="en-US" dirty="0"/>
          </a:p>
        </p:txBody>
      </p:sp>
      <p:sp>
        <p:nvSpPr>
          <p:cNvPr id="4" name="Title 3"/>
          <p:cNvSpPr>
            <a:spLocks noGrp="1"/>
          </p:cNvSpPr>
          <p:nvPr>
            <p:ph type="title"/>
          </p:nvPr>
        </p:nvSpPr>
        <p:spPr/>
        <p:txBody>
          <a:bodyPr>
            <a:normAutofit fontScale="90000"/>
          </a:bodyPr>
          <a:lstStyle/>
          <a:p>
            <a:r>
              <a:rPr lang="en-US" dirty="0" smtClean="0"/>
              <a:t>Vendors are telling me they used to do business with my agency? </a:t>
            </a:r>
            <a:endParaRPr lang="en-US" dirty="0"/>
          </a:p>
        </p:txBody>
      </p:sp>
      <p:sp>
        <p:nvSpPr>
          <p:cNvPr id="5" name="Content Placeholder 4"/>
          <p:cNvSpPr>
            <a:spLocks noGrp="1"/>
          </p:cNvSpPr>
          <p:nvPr>
            <p:ph idx="1"/>
          </p:nvPr>
        </p:nvSpPr>
        <p:spPr/>
        <p:txBody>
          <a:bodyPr>
            <a:normAutofit lnSpcReduction="10000"/>
          </a:bodyPr>
          <a:lstStyle/>
          <a:p>
            <a:r>
              <a:rPr lang="en-US" dirty="0" smtClean="0"/>
              <a:t>The WEBS Vendor History Report is the 8th WEBS Report</a:t>
            </a:r>
          </a:p>
          <a:p>
            <a:r>
              <a:rPr lang="en-US" dirty="0" smtClean="0"/>
              <a:t>You must enter a start and end date, vendor name, of you don’t know the solicitation Reference ID, enter ALL.</a:t>
            </a:r>
          </a:p>
          <a:p>
            <a:r>
              <a:rPr lang="en-US" dirty="0" smtClean="0"/>
              <a:t>The report will show the Customer reference number Solicitation Title and if that vendor was notified, if they downloaded the solicitation, responded, or were awarded.  </a:t>
            </a:r>
          </a:p>
        </p:txBody>
      </p:sp>
    </p:spTree>
    <p:extLst>
      <p:ext uri="{BB962C8B-B14F-4D97-AF65-F5344CB8AC3E}">
        <p14:creationId xmlns:p14="http://schemas.microsoft.com/office/powerpoint/2010/main" val="1892865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36</a:t>
            </a:fld>
            <a:endParaRPr lang="en-US" dirty="0"/>
          </a:p>
        </p:txBody>
      </p:sp>
      <p:sp>
        <p:nvSpPr>
          <p:cNvPr id="4" name="Title 3"/>
          <p:cNvSpPr>
            <a:spLocks noGrp="1"/>
          </p:cNvSpPr>
          <p:nvPr>
            <p:ph type="title"/>
          </p:nvPr>
        </p:nvSpPr>
        <p:spPr/>
        <p:txBody>
          <a:bodyPr>
            <a:normAutofit fontScale="90000"/>
          </a:bodyPr>
          <a:lstStyle/>
          <a:p>
            <a:r>
              <a:rPr lang="en-US" dirty="0"/>
              <a:t>Vendors are telling me they used to do business with my agency? </a:t>
            </a:r>
          </a:p>
        </p:txBody>
      </p:sp>
      <p:sp>
        <p:nvSpPr>
          <p:cNvPr id="5" name="Content Placeholder 4"/>
          <p:cNvSpPr>
            <a:spLocks noGrp="1"/>
          </p:cNvSpPr>
          <p:nvPr>
            <p:ph idx="1"/>
          </p:nvPr>
        </p:nvSpPr>
        <p:spPr/>
        <p:txBody>
          <a:bodyPr>
            <a:normAutofit/>
          </a:bodyPr>
          <a:lstStyle/>
          <a:p>
            <a:pPr marL="0" indent="0">
              <a:buNone/>
            </a:pPr>
            <a:r>
              <a:rPr lang="en-US" dirty="0" smtClean="0">
                <a:hlinkClick r:id="rId2" action="ppaction://hlinkfile"/>
              </a:rPr>
              <a:t>WEBS Diversity Reports\Vendor History DOH Gloves 20150827.pdf</a:t>
            </a:r>
            <a:r>
              <a:rPr lang="en-US" dirty="0" smtClean="0"/>
              <a:t> </a:t>
            </a:r>
          </a:p>
          <a:p>
            <a:pPr marL="0" indent="0">
              <a:buNone/>
            </a:pPr>
            <a:r>
              <a:rPr lang="en-US" dirty="0" smtClean="0"/>
              <a:t>You can use the solicitation reference number to gain more detail from a WEBS Database search on a particular customer reference number. </a:t>
            </a:r>
          </a:p>
        </p:txBody>
      </p:sp>
    </p:spTree>
    <p:extLst>
      <p:ext uri="{BB962C8B-B14F-4D97-AF65-F5344CB8AC3E}">
        <p14:creationId xmlns:p14="http://schemas.microsoft.com/office/powerpoint/2010/main" val="26565021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37</a:t>
            </a:fld>
            <a:endParaRPr lang="en-US" dirty="0"/>
          </a:p>
        </p:txBody>
      </p:sp>
      <p:sp>
        <p:nvSpPr>
          <p:cNvPr id="4" name="Title 3"/>
          <p:cNvSpPr>
            <a:spLocks noGrp="1"/>
          </p:cNvSpPr>
          <p:nvPr>
            <p:ph type="title"/>
          </p:nvPr>
        </p:nvSpPr>
        <p:spPr/>
        <p:txBody>
          <a:bodyPr>
            <a:normAutofit fontScale="90000"/>
          </a:bodyPr>
          <a:lstStyle/>
          <a:p>
            <a:r>
              <a:rPr lang="en-US" dirty="0" smtClean="0"/>
              <a:t>I am almost ready to post a solicitation, now what?</a:t>
            </a:r>
            <a:endParaRPr lang="en-US" dirty="0"/>
          </a:p>
        </p:txBody>
      </p:sp>
      <p:sp>
        <p:nvSpPr>
          <p:cNvPr id="5" name="Content Placeholder 4"/>
          <p:cNvSpPr>
            <a:spLocks noGrp="1"/>
          </p:cNvSpPr>
          <p:nvPr>
            <p:ph idx="1"/>
          </p:nvPr>
        </p:nvSpPr>
        <p:spPr/>
        <p:txBody>
          <a:bodyPr>
            <a:normAutofit fontScale="92500"/>
          </a:bodyPr>
          <a:lstStyle/>
          <a:p>
            <a:r>
              <a:rPr lang="en-US" dirty="0" smtClean="0"/>
              <a:t>Use WEBS Report #10 Vendors on Notification Lists to determine if a pre-qualified list has been used by your agency or a current master contract.</a:t>
            </a:r>
          </a:p>
          <a:p>
            <a:r>
              <a:rPr lang="en-US" dirty="0" smtClean="0"/>
              <a:t> A drop down box will show all available lists.</a:t>
            </a:r>
          </a:p>
          <a:p>
            <a:r>
              <a:rPr lang="en-US" dirty="0" smtClean="0"/>
              <a:t>Confirm with the agency if the list is current and must be used.</a:t>
            </a:r>
          </a:p>
          <a:p>
            <a:r>
              <a:rPr lang="en-US" dirty="0" smtClean="0"/>
              <a:t>Look for diverse businesses on the list and outreach to them to encourage participation. </a:t>
            </a:r>
          </a:p>
        </p:txBody>
      </p:sp>
    </p:spTree>
    <p:extLst>
      <p:ext uri="{BB962C8B-B14F-4D97-AF65-F5344CB8AC3E}">
        <p14:creationId xmlns:p14="http://schemas.microsoft.com/office/powerpoint/2010/main" val="18397816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38</a:t>
            </a:fld>
            <a:endParaRPr lang="en-US" dirty="0"/>
          </a:p>
        </p:txBody>
      </p:sp>
      <p:sp>
        <p:nvSpPr>
          <p:cNvPr id="4" name="Title 3"/>
          <p:cNvSpPr>
            <a:spLocks noGrp="1"/>
          </p:cNvSpPr>
          <p:nvPr>
            <p:ph type="title"/>
          </p:nvPr>
        </p:nvSpPr>
        <p:spPr/>
        <p:txBody>
          <a:bodyPr>
            <a:normAutofit fontScale="90000"/>
          </a:bodyPr>
          <a:lstStyle/>
          <a:p>
            <a:r>
              <a:rPr lang="en-US" dirty="0"/>
              <a:t>Vendors are telling me they used to do business with my agency? </a:t>
            </a:r>
          </a:p>
        </p:txBody>
      </p:sp>
      <p:sp>
        <p:nvSpPr>
          <p:cNvPr id="5" name="Content Placeholder 4"/>
          <p:cNvSpPr>
            <a:spLocks noGrp="1"/>
          </p:cNvSpPr>
          <p:nvPr>
            <p:ph idx="1"/>
          </p:nvPr>
        </p:nvSpPr>
        <p:spPr/>
        <p:txBody>
          <a:bodyPr>
            <a:normAutofit/>
          </a:bodyPr>
          <a:lstStyle/>
          <a:p>
            <a:pPr marL="0" indent="0">
              <a:buNone/>
            </a:pPr>
            <a:r>
              <a:rPr lang="en-US" dirty="0" smtClean="0">
                <a:hlinkClick r:id="rId2" action="ppaction://hlinkfile"/>
              </a:rPr>
              <a:t>WEBS Diversity Reports\Vendors on Prequalified Notification Lists for Business Analysts.pdf</a:t>
            </a:r>
            <a:r>
              <a:rPr lang="en-US" dirty="0" smtClean="0"/>
              <a:t> </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3476622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39</a:t>
            </a:fld>
            <a:endParaRPr lang="en-US" dirty="0"/>
          </a:p>
        </p:txBody>
      </p:sp>
      <p:sp>
        <p:nvSpPr>
          <p:cNvPr id="4" name="Title 3"/>
          <p:cNvSpPr>
            <a:spLocks noGrp="1"/>
          </p:cNvSpPr>
          <p:nvPr>
            <p:ph type="title"/>
          </p:nvPr>
        </p:nvSpPr>
        <p:spPr/>
        <p:txBody>
          <a:bodyPr>
            <a:normAutofit fontScale="90000"/>
          </a:bodyPr>
          <a:lstStyle/>
          <a:p>
            <a:r>
              <a:rPr lang="en-US" dirty="0"/>
              <a:t>My agency posted a solicitation in WEBS, now what?</a:t>
            </a:r>
          </a:p>
        </p:txBody>
      </p:sp>
      <p:sp>
        <p:nvSpPr>
          <p:cNvPr id="5" name="Content Placeholder 4"/>
          <p:cNvSpPr>
            <a:spLocks noGrp="1"/>
          </p:cNvSpPr>
          <p:nvPr>
            <p:ph idx="1"/>
          </p:nvPr>
        </p:nvSpPr>
        <p:spPr/>
        <p:txBody>
          <a:bodyPr>
            <a:normAutofit fontScale="92500" lnSpcReduction="10000"/>
          </a:bodyPr>
          <a:lstStyle/>
          <a:p>
            <a:pPr marL="0" indent="0">
              <a:buNone/>
            </a:pPr>
            <a:r>
              <a:rPr lang="en-US" dirty="0" smtClean="0"/>
              <a:t>Use WEBS report # 4 Solicitation Download Detail to see how many businesses have down loaded the solicitation and if any of them are diverse businesses. </a:t>
            </a:r>
          </a:p>
          <a:p>
            <a:pPr marL="0" indent="0">
              <a:buNone/>
            </a:pPr>
            <a:endParaRPr lang="en-US" dirty="0"/>
          </a:p>
          <a:p>
            <a:pPr marL="0" indent="0">
              <a:buNone/>
            </a:pPr>
            <a:r>
              <a:rPr lang="en-US" dirty="0" smtClean="0"/>
              <a:t>If diverse business interest is low you may want to talk to the buyer about outreach or to ask if a pre-bid conference can be scheduled for clarification on barriers to participation or to encourage partnering between large and small businesses.</a:t>
            </a:r>
            <a:endParaRPr lang="en-US" dirty="0"/>
          </a:p>
          <a:p>
            <a:pPr marL="0" indent="0">
              <a:buNone/>
            </a:pPr>
            <a:endParaRPr lang="en-US" dirty="0" smtClean="0"/>
          </a:p>
        </p:txBody>
      </p:sp>
    </p:spTree>
    <p:extLst>
      <p:ext uri="{BB962C8B-B14F-4D97-AF65-F5344CB8AC3E}">
        <p14:creationId xmlns:p14="http://schemas.microsoft.com/office/powerpoint/2010/main" val="1542530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4</a:t>
            </a:fld>
            <a:endParaRPr lang="en-US" dirty="0"/>
          </a:p>
        </p:txBody>
      </p:sp>
      <p:sp>
        <p:nvSpPr>
          <p:cNvPr id="4" name="Title 3"/>
          <p:cNvSpPr>
            <a:spLocks noGrp="1"/>
          </p:cNvSpPr>
          <p:nvPr>
            <p:ph type="title"/>
          </p:nvPr>
        </p:nvSpPr>
        <p:spPr/>
        <p:txBody>
          <a:bodyPr anchor="ctr">
            <a:normAutofit fontScale="90000"/>
          </a:bodyPr>
          <a:lstStyle/>
          <a:p>
            <a:r>
              <a:rPr lang="en-US" u="sng" dirty="0"/>
              <a:t>Governor’s </a:t>
            </a:r>
            <a:r>
              <a:rPr lang="en-US" u="sng" dirty="0" smtClean="0"/>
              <a:t>Business Diversity Subcabinet</a:t>
            </a:r>
            <a:endParaRPr lang="en-US" u="sng" dirty="0"/>
          </a:p>
        </p:txBody>
      </p:sp>
      <p:sp>
        <p:nvSpPr>
          <p:cNvPr id="6" name="Rectangle 5"/>
          <p:cNvSpPr/>
          <p:nvPr/>
        </p:nvSpPr>
        <p:spPr>
          <a:xfrm>
            <a:off x="762000" y="1371600"/>
            <a:ext cx="7391400" cy="4739759"/>
          </a:xfrm>
          <a:prstGeom prst="rect">
            <a:avLst/>
          </a:prstGeom>
        </p:spPr>
        <p:txBody>
          <a:bodyPr wrap="square">
            <a:spAutoFit/>
          </a:bodyPr>
          <a:lstStyle/>
          <a:p>
            <a:endParaRPr lang="en-US" sz="2400" u="sng" dirty="0" smtClean="0"/>
          </a:p>
          <a:p>
            <a:r>
              <a:rPr lang="en-US" sz="2400" dirty="0"/>
              <a:t>Cabinet agencies serve under the direction of the governor. In July 2015, Gov. Inslee chose 6</a:t>
            </a:r>
            <a:r>
              <a:rPr lang="en-US" sz="2400" dirty="0" smtClean="0"/>
              <a:t> </a:t>
            </a:r>
            <a:r>
              <a:rPr lang="en-US" sz="2400" dirty="0"/>
              <a:t>of his cabinet agencies and tasked them with increasing ways for small and diverse businesses to participate in Washington state contracting opportunities. </a:t>
            </a:r>
            <a:endParaRPr lang="en-US" sz="2400" dirty="0" smtClean="0"/>
          </a:p>
          <a:p>
            <a:endParaRPr lang="en-US" sz="2400" dirty="0"/>
          </a:p>
          <a:p>
            <a:r>
              <a:rPr lang="en-US" sz="2400" dirty="0" smtClean="0"/>
              <a:t>This </a:t>
            </a:r>
            <a:r>
              <a:rPr lang="en-US" sz="2400" dirty="0"/>
              <a:t>Governor subcabinet is directed to develop a cohesive statewide strategy instead of relying on the agency-by-agency strategies of the past. </a:t>
            </a:r>
          </a:p>
          <a:p>
            <a:endParaRPr lang="en-US" sz="2400" dirty="0" smtClean="0"/>
          </a:p>
          <a:p>
            <a:r>
              <a:rPr lang="en-US" sz="2200" dirty="0" smtClean="0"/>
              <a:t>See </a:t>
            </a:r>
            <a:r>
              <a:rPr lang="en-US" sz="2200" dirty="0" smtClean="0">
                <a:hlinkClick r:id="rId3"/>
              </a:rPr>
              <a:t>www.omwbe.wa.gov</a:t>
            </a:r>
            <a:r>
              <a:rPr lang="en-US" sz="2200" dirty="0" smtClean="0"/>
              <a:t> for Diversity Subcabinet progress</a:t>
            </a:r>
          </a:p>
          <a:p>
            <a:r>
              <a:rPr lang="en-US" sz="1600" dirty="0" smtClean="0"/>
              <a:t>                            		</a:t>
            </a:r>
            <a:endParaRPr lang="en-US" sz="2400" dirty="0"/>
          </a:p>
        </p:txBody>
      </p:sp>
    </p:spTree>
    <p:extLst>
      <p:ext uri="{BB962C8B-B14F-4D97-AF65-F5344CB8AC3E}">
        <p14:creationId xmlns:p14="http://schemas.microsoft.com/office/powerpoint/2010/main" val="25012500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40</a:t>
            </a:fld>
            <a:endParaRPr lang="en-US" dirty="0"/>
          </a:p>
        </p:txBody>
      </p:sp>
      <p:sp>
        <p:nvSpPr>
          <p:cNvPr id="4" name="Title 3"/>
          <p:cNvSpPr>
            <a:spLocks noGrp="1"/>
          </p:cNvSpPr>
          <p:nvPr>
            <p:ph type="title"/>
          </p:nvPr>
        </p:nvSpPr>
        <p:spPr/>
        <p:txBody>
          <a:bodyPr>
            <a:normAutofit fontScale="90000"/>
          </a:bodyPr>
          <a:lstStyle/>
          <a:p>
            <a:r>
              <a:rPr lang="en-US" dirty="0"/>
              <a:t>My agency posted a solicitation in WEBS, now what?</a:t>
            </a:r>
          </a:p>
        </p:txBody>
      </p:sp>
      <p:sp>
        <p:nvSpPr>
          <p:cNvPr id="5" name="Content Placeholder 4"/>
          <p:cNvSpPr>
            <a:spLocks noGrp="1"/>
          </p:cNvSpPr>
          <p:nvPr>
            <p:ph idx="1"/>
          </p:nvPr>
        </p:nvSpPr>
        <p:spPr/>
        <p:txBody>
          <a:bodyPr>
            <a:normAutofit/>
          </a:bodyPr>
          <a:lstStyle/>
          <a:p>
            <a:pPr marL="0" indent="0">
              <a:buNone/>
            </a:pPr>
            <a:r>
              <a:rPr lang="en-US" dirty="0" smtClean="0">
                <a:hlinkClick r:id="rId2" action="ppaction://hlinkfile"/>
              </a:rPr>
              <a:t>WEBS Diversity Reports\Solicitation Download Detail Paint.pdf</a:t>
            </a:r>
            <a:endParaRPr lang="en-US" dirty="0"/>
          </a:p>
          <a:p>
            <a:pPr marL="0" indent="0">
              <a:buNone/>
            </a:pPr>
            <a:endParaRPr lang="en-US" dirty="0" smtClean="0"/>
          </a:p>
        </p:txBody>
      </p:sp>
    </p:spTree>
    <p:extLst>
      <p:ext uri="{BB962C8B-B14F-4D97-AF65-F5344CB8AC3E}">
        <p14:creationId xmlns:p14="http://schemas.microsoft.com/office/powerpoint/2010/main" val="18454587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41</a:t>
            </a:fld>
            <a:endParaRPr lang="en-US" dirty="0"/>
          </a:p>
        </p:txBody>
      </p:sp>
      <p:sp>
        <p:nvSpPr>
          <p:cNvPr id="4" name="Title 3"/>
          <p:cNvSpPr>
            <a:spLocks noGrp="1"/>
          </p:cNvSpPr>
          <p:nvPr>
            <p:ph type="title"/>
          </p:nvPr>
        </p:nvSpPr>
        <p:spPr/>
        <p:txBody>
          <a:bodyPr>
            <a:normAutofit fontScale="90000"/>
          </a:bodyPr>
          <a:lstStyle/>
          <a:p>
            <a:r>
              <a:rPr lang="en-US" dirty="0" smtClean="0"/>
              <a:t>A contract was awarded, how about the Check Adjust of PDCA?</a:t>
            </a:r>
            <a:endParaRPr lang="en-US" dirty="0"/>
          </a:p>
        </p:txBody>
      </p:sp>
      <p:sp>
        <p:nvSpPr>
          <p:cNvPr id="5" name="Content Placeholder 4"/>
          <p:cNvSpPr>
            <a:spLocks noGrp="1"/>
          </p:cNvSpPr>
          <p:nvPr>
            <p:ph idx="1"/>
          </p:nvPr>
        </p:nvSpPr>
        <p:spPr/>
        <p:txBody>
          <a:bodyPr>
            <a:normAutofit fontScale="92500"/>
          </a:bodyPr>
          <a:lstStyle/>
          <a:p>
            <a:pPr marL="0" indent="0">
              <a:buNone/>
            </a:pPr>
            <a:r>
              <a:rPr lang="en-US" dirty="0" smtClean="0"/>
              <a:t>Use WEBS report # 5 Solicitation Information Detail to see if a diverse firm was awarded.  If not check to see how many were notified and if any downloaded the solicitation or responded with a bid or proposal. Check to see if dollar values were posted to help small business size their bid. Check to see if statewide requirements were necessary and if that limited small business, perhaps a geographical award could have been more attractive. </a:t>
            </a:r>
          </a:p>
        </p:txBody>
      </p:sp>
    </p:spTree>
    <p:extLst>
      <p:ext uri="{BB962C8B-B14F-4D97-AF65-F5344CB8AC3E}">
        <p14:creationId xmlns:p14="http://schemas.microsoft.com/office/powerpoint/2010/main" val="25580412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42</a:t>
            </a:fld>
            <a:endParaRPr lang="en-US" dirty="0"/>
          </a:p>
        </p:txBody>
      </p:sp>
      <p:sp>
        <p:nvSpPr>
          <p:cNvPr id="4" name="Title 3"/>
          <p:cNvSpPr>
            <a:spLocks noGrp="1"/>
          </p:cNvSpPr>
          <p:nvPr>
            <p:ph type="title"/>
          </p:nvPr>
        </p:nvSpPr>
        <p:spPr/>
        <p:txBody>
          <a:bodyPr>
            <a:normAutofit fontScale="90000"/>
          </a:bodyPr>
          <a:lstStyle/>
          <a:p>
            <a:r>
              <a:rPr lang="en-US" dirty="0"/>
              <a:t>My agency posted a solicitation in WEBS, now what?</a:t>
            </a:r>
          </a:p>
        </p:txBody>
      </p:sp>
      <p:sp>
        <p:nvSpPr>
          <p:cNvPr id="5" name="Content Placeholder 4"/>
          <p:cNvSpPr>
            <a:spLocks noGrp="1"/>
          </p:cNvSpPr>
          <p:nvPr>
            <p:ph idx="1"/>
          </p:nvPr>
        </p:nvSpPr>
        <p:spPr/>
        <p:txBody>
          <a:bodyPr>
            <a:normAutofit fontScale="92500" lnSpcReduction="20000"/>
          </a:bodyPr>
          <a:lstStyle/>
          <a:p>
            <a:pPr marL="0" indent="0">
              <a:buNone/>
            </a:pPr>
            <a:r>
              <a:rPr lang="en-US" dirty="0" smtClean="0">
                <a:hlinkClick r:id="rId2" action="ppaction://hlinkfile"/>
              </a:rPr>
              <a:t>WEBS Diversity Reports\Solicitation Information Detail Paint 2013.pdf</a:t>
            </a:r>
            <a:r>
              <a:rPr lang="en-US" dirty="0" smtClean="0"/>
              <a:t> </a:t>
            </a:r>
          </a:p>
          <a:p>
            <a:pPr marL="0" indent="0">
              <a:buNone/>
            </a:pPr>
            <a:endParaRPr lang="en-US" dirty="0"/>
          </a:p>
          <a:p>
            <a:pPr marL="0" indent="0">
              <a:buNone/>
            </a:pPr>
            <a:r>
              <a:rPr lang="en-US" dirty="0"/>
              <a:t>Talk to the buyer about a debrief for interested small and diverse businesses.  Check with the awarded vendor for any diverse business subcontracting opportunities and offer to recruit from WEBS businesses that checked yes to share contact information.  </a:t>
            </a:r>
          </a:p>
          <a:p>
            <a:pPr marL="0" indent="0">
              <a:buNone/>
            </a:pPr>
            <a:endParaRPr lang="en-US" dirty="0"/>
          </a:p>
          <a:p>
            <a:pPr marL="0" indent="0">
              <a:buNone/>
            </a:pPr>
            <a:r>
              <a:rPr lang="en-US" dirty="0"/>
              <a:t>Talk to state and agency partners about future possible adjustments.</a:t>
            </a:r>
          </a:p>
          <a:p>
            <a:pPr marL="0" indent="0">
              <a:buNone/>
            </a:pPr>
            <a:endParaRPr lang="en-US" dirty="0" smtClean="0"/>
          </a:p>
        </p:txBody>
      </p:sp>
    </p:spTree>
    <p:extLst>
      <p:ext uri="{BB962C8B-B14F-4D97-AF65-F5344CB8AC3E}">
        <p14:creationId xmlns:p14="http://schemas.microsoft.com/office/powerpoint/2010/main" val="32198463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43</a:t>
            </a:fld>
            <a:endParaRPr lang="en-US" dirty="0"/>
          </a:p>
        </p:txBody>
      </p:sp>
      <p:sp>
        <p:nvSpPr>
          <p:cNvPr id="4" name="Title 3"/>
          <p:cNvSpPr>
            <a:spLocks noGrp="1"/>
          </p:cNvSpPr>
          <p:nvPr>
            <p:ph type="title"/>
          </p:nvPr>
        </p:nvSpPr>
        <p:spPr/>
        <p:txBody>
          <a:bodyPr>
            <a:normAutofit fontScale="90000"/>
          </a:bodyPr>
          <a:lstStyle/>
          <a:p>
            <a:r>
              <a:rPr lang="en-US" dirty="0" smtClean="0">
                <a:solidFill>
                  <a:srgbClr val="FF0000"/>
                </a:solidFill>
              </a:rPr>
              <a:t>Best Practices from LNI</a:t>
            </a:r>
            <a:br>
              <a:rPr lang="en-US" dirty="0" smtClean="0">
                <a:solidFill>
                  <a:srgbClr val="FF0000"/>
                </a:solidFill>
              </a:rPr>
            </a:br>
            <a:r>
              <a:rPr lang="en-US" dirty="0" smtClean="0">
                <a:solidFill>
                  <a:srgbClr val="FF0000"/>
                </a:solidFill>
              </a:rPr>
              <a:t>Targeted Outreach</a:t>
            </a:r>
            <a:endParaRPr lang="en-US" dirty="0">
              <a:solidFill>
                <a:srgbClr val="FF0000"/>
              </a:solidFill>
            </a:endParaRPr>
          </a:p>
        </p:txBody>
      </p:sp>
      <p:sp>
        <p:nvSpPr>
          <p:cNvPr id="5" name="Content Placeholder 4"/>
          <p:cNvSpPr>
            <a:spLocks noGrp="1"/>
          </p:cNvSpPr>
          <p:nvPr>
            <p:ph idx="1"/>
          </p:nvPr>
        </p:nvSpPr>
        <p:spPr/>
        <p:txBody>
          <a:bodyPr>
            <a:normAutofit/>
          </a:bodyPr>
          <a:lstStyle/>
          <a:p>
            <a:r>
              <a:rPr lang="en-US" dirty="0" smtClean="0"/>
              <a:t>On going targeted outreach to </a:t>
            </a:r>
            <a:r>
              <a:rPr lang="en-US" dirty="0"/>
              <a:t>encourage the businesses engaged with our </a:t>
            </a:r>
            <a:r>
              <a:rPr lang="en-US" dirty="0" smtClean="0"/>
              <a:t>programs to qualify and </a:t>
            </a:r>
            <a:endParaRPr lang="en-US" dirty="0"/>
          </a:p>
          <a:p>
            <a:r>
              <a:rPr lang="en-US" dirty="0" smtClean="0"/>
              <a:t>Register in WEBS as a Washington Small Business</a:t>
            </a:r>
          </a:p>
          <a:p>
            <a:r>
              <a:rPr lang="en-US" dirty="0" smtClean="0"/>
              <a:t>Certify in WEBS as a WA State Veteran Owned Business </a:t>
            </a:r>
          </a:p>
          <a:p>
            <a:r>
              <a:rPr lang="en-US" dirty="0" smtClean="0"/>
              <a:t>Certify with WA State OMWBE </a:t>
            </a:r>
            <a:endParaRPr lang="en-US" dirty="0"/>
          </a:p>
        </p:txBody>
      </p:sp>
    </p:spTree>
    <p:extLst>
      <p:ext uri="{BB962C8B-B14F-4D97-AF65-F5344CB8AC3E}">
        <p14:creationId xmlns:p14="http://schemas.microsoft.com/office/powerpoint/2010/main" val="24507524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44</a:t>
            </a:fld>
            <a:endParaRPr lang="en-US" dirty="0"/>
          </a:p>
        </p:txBody>
      </p:sp>
      <p:sp>
        <p:nvSpPr>
          <p:cNvPr id="4" name="Title 3"/>
          <p:cNvSpPr>
            <a:spLocks noGrp="1"/>
          </p:cNvSpPr>
          <p:nvPr>
            <p:ph type="title"/>
          </p:nvPr>
        </p:nvSpPr>
        <p:spPr/>
        <p:txBody>
          <a:bodyPr>
            <a:normAutofit fontScale="90000"/>
          </a:bodyPr>
          <a:lstStyle/>
          <a:p>
            <a:r>
              <a:rPr lang="en-US" dirty="0" smtClean="0"/>
              <a:t>Best Practices from LNI</a:t>
            </a:r>
            <a:br>
              <a:rPr lang="en-US" dirty="0" smtClean="0"/>
            </a:br>
            <a:r>
              <a:rPr lang="en-US" dirty="0" smtClean="0"/>
              <a:t>Post Solicitation with $ </a:t>
            </a:r>
            <a:r>
              <a:rPr lang="en-US" dirty="0" err="1" smtClean="0"/>
              <a:t>Opprtunity</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Post solicitations in WEBS with anticipated market dollar values</a:t>
            </a:r>
          </a:p>
          <a:p>
            <a:endParaRPr lang="en-US" dirty="0"/>
          </a:p>
          <a:p>
            <a:r>
              <a:rPr lang="en-US" dirty="0" smtClean="0"/>
              <a:t>This allows small and diverse businesses to right size opportunities to do business with the state or to pursue a joint venture for larger scale projects </a:t>
            </a:r>
          </a:p>
          <a:p>
            <a:endParaRPr lang="en-US" dirty="0"/>
          </a:p>
          <a:p>
            <a:r>
              <a:rPr lang="en-US" dirty="0" smtClean="0"/>
              <a:t>Prior to posting a solicitation in WEBS Identify in WEBS  1 M, 1W, and 1 MW for the commodity codes involved</a:t>
            </a:r>
            <a:endParaRPr lang="en-US" dirty="0"/>
          </a:p>
        </p:txBody>
      </p:sp>
    </p:spTree>
    <p:extLst>
      <p:ext uri="{BB962C8B-B14F-4D97-AF65-F5344CB8AC3E}">
        <p14:creationId xmlns:p14="http://schemas.microsoft.com/office/powerpoint/2010/main" val="4054580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45</a:t>
            </a:fld>
            <a:endParaRPr lang="en-US" dirty="0"/>
          </a:p>
        </p:txBody>
      </p:sp>
      <p:sp>
        <p:nvSpPr>
          <p:cNvPr id="4" name="Title 3"/>
          <p:cNvSpPr>
            <a:spLocks noGrp="1"/>
          </p:cNvSpPr>
          <p:nvPr>
            <p:ph type="title"/>
          </p:nvPr>
        </p:nvSpPr>
        <p:spPr/>
        <p:txBody>
          <a:bodyPr>
            <a:normAutofit fontScale="90000"/>
          </a:bodyPr>
          <a:lstStyle/>
          <a:p>
            <a:r>
              <a:rPr lang="en-US" dirty="0" smtClean="0"/>
              <a:t>Best Practices from LNI</a:t>
            </a:r>
            <a:br>
              <a:rPr lang="en-US" dirty="0" smtClean="0"/>
            </a:br>
            <a:r>
              <a:rPr lang="en-US" dirty="0" smtClean="0"/>
              <a:t>Diverse Business Strategy </a:t>
            </a:r>
            <a:endParaRPr lang="en-US" dirty="0"/>
          </a:p>
        </p:txBody>
      </p:sp>
      <p:sp>
        <p:nvSpPr>
          <p:cNvPr id="5" name="Content Placeholder 4"/>
          <p:cNvSpPr>
            <a:spLocks noGrp="1"/>
          </p:cNvSpPr>
          <p:nvPr>
            <p:ph idx="1"/>
          </p:nvPr>
        </p:nvSpPr>
        <p:spPr/>
        <p:txBody>
          <a:bodyPr>
            <a:normAutofit/>
          </a:bodyPr>
          <a:lstStyle/>
          <a:p>
            <a:endParaRPr lang="en-US" dirty="0" smtClean="0"/>
          </a:p>
          <a:p>
            <a:r>
              <a:rPr lang="en-US" dirty="0" smtClean="0"/>
              <a:t>Run the WEBS MWBE Participation Report for your agency to understand market availability by commodity codes for past markets that may be re-entered in the future.</a:t>
            </a:r>
          </a:p>
          <a:p>
            <a:endParaRPr lang="en-US" dirty="0"/>
          </a:p>
          <a:p>
            <a:endParaRPr lang="en-US" dirty="0"/>
          </a:p>
        </p:txBody>
      </p:sp>
    </p:spTree>
    <p:extLst>
      <p:ext uri="{BB962C8B-B14F-4D97-AF65-F5344CB8AC3E}">
        <p14:creationId xmlns:p14="http://schemas.microsoft.com/office/powerpoint/2010/main" val="38366990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46</a:t>
            </a:fld>
            <a:endParaRPr lang="en-US" dirty="0"/>
          </a:p>
        </p:txBody>
      </p:sp>
      <p:sp>
        <p:nvSpPr>
          <p:cNvPr id="4" name="Title 3"/>
          <p:cNvSpPr>
            <a:spLocks noGrp="1"/>
          </p:cNvSpPr>
          <p:nvPr>
            <p:ph type="title"/>
          </p:nvPr>
        </p:nvSpPr>
        <p:spPr/>
        <p:txBody>
          <a:bodyPr>
            <a:normAutofit fontScale="90000"/>
          </a:bodyPr>
          <a:lstStyle/>
          <a:p>
            <a:r>
              <a:rPr lang="en-US" dirty="0" smtClean="0"/>
              <a:t>Best Practices from LNI</a:t>
            </a:r>
            <a:br>
              <a:rPr lang="en-US" dirty="0" smtClean="0"/>
            </a:br>
            <a:r>
              <a:rPr lang="en-US" dirty="0" smtClean="0"/>
              <a:t>Diversity advice over regulation</a:t>
            </a:r>
            <a:endParaRPr lang="en-US" dirty="0"/>
          </a:p>
        </p:txBody>
      </p:sp>
      <p:sp>
        <p:nvSpPr>
          <p:cNvPr id="5" name="Content Placeholder 4"/>
          <p:cNvSpPr>
            <a:spLocks noGrp="1"/>
          </p:cNvSpPr>
          <p:nvPr>
            <p:ph idx="1"/>
          </p:nvPr>
        </p:nvSpPr>
        <p:spPr/>
        <p:txBody>
          <a:bodyPr>
            <a:normAutofit/>
          </a:bodyPr>
          <a:lstStyle/>
          <a:p>
            <a:endParaRPr lang="en-US" dirty="0" smtClean="0"/>
          </a:p>
          <a:p>
            <a:r>
              <a:rPr lang="en-US" dirty="0" smtClean="0"/>
              <a:t>Form a partnership between procurement and agency programs</a:t>
            </a:r>
          </a:p>
          <a:p>
            <a:endParaRPr lang="en-US" dirty="0"/>
          </a:p>
          <a:p>
            <a:r>
              <a:rPr lang="en-US" dirty="0" smtClean="0"/>
              <a:t>The partnership is advisory and not regulatory</a:t>
            </a:r>
            <a:endParaRPr lang="en-US" dirty="0"/>
          </a:p>
        </p:txBody>
      </p:sp>
    </p:spTree>
    <p:extLst>
      <p:ext uri="{BB962C8B-B14F-4D97-AF65-F5344CB8AC3E}">
        <p14:creationId xmlns:p14="http://schemas.microsoft.com/office/powerpoint/2010/main" val="13129201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47</a:t>
            </a:fld>
            <a:endParaRPr lang="en-US" dirty="0"/>
          </a:p>
        </p:txBody>
      </p:sp>
      <p:sp>
        <p:nvSpPr>
          <p:cNvPr id="4" name="Title 3"/>
          <p:cNvSpPr>
            <a:spLocks noGrp="1"/>
          </p:cNvSpPr>
          <p:nvPr>
            <p:ph type="title"/>
          </p:nvPr>
        </p:nvSpPr>
        <p:spPr/>
        <p:txBody>
          <a:bodyPr>
            <a:normAutofit fontScale="90000"/>
          </a:bodyPr>
          <a:lstStyle/>
          <a:p>
            <a:r>
              <a:rPr lang="en-US" dirty="0" smtClean="0"/>
              <a:t>Best Practices from LNI</a:t>
            </a:r>
            <a:br>
              <a:rPr lang="en-US" dirty="0" smtClean="0"/>
            </a:br>
            <a:r>
              <a:rPr lang="en-US" dirty="0" smtClean="0"/>
              <a:t>Encourage Diverse Business Participation</a:t>
            </a:r>
            <a:endParaRPr lang="en-US" dirty="0"/>
          </a:p>
        </p:txBody>
      </p:sp>
      <p:sp>
        <p:nvSpPr>
          <p:cNvPr id="5" name="Content Placeholder 4"/>
          <p:cNvSpPr>
            <a:spLocks noGrp="1"/>
          </p:cNvSpPr>
          <p:nvPr>
            <p:ph idx="1"/>
          </p:nvPr>
        </p:nvSpPr>
        <p:spPr/>
        <p:txBody>
          <a:bodyPr>
            <a:normAutofit fontScale="92500" lnSpcReduction="20000"/>
          </a:bodyPr>
          <a:lstStyle/>
          <a:p>
            <a:endParaRPr lang="en-US" dirty="0" smtClean="0"/>
          </a:p>
          <a:p>
            <a:r>
              <a:rPr lang="en-US" dirty="0" smtClean="0"/>
              <a:t>Let your market know your agency values Diverse Business Participation, encourage partnerships.</a:t>
            </a:r>
          </a:p>
          <a:p>
            <a:endParaRPr lang="en-US" dirty="0" smtClean="0"/>
          </a:p>
          <a:p>
            <a:r>
              <a:rPr lang="en-US" dirty="0" smtClean="0"/>
              <a:t>Create low risk small business friendly market opportunities that fit your agency.</a:t>
            </a:r>
          </a:p>
          <a:p>
            <a:endParaRPr lang="en-US" dirty="0"/>
          </a:p>
          <a:p>
            <a:r>
              <a:rPr lang="en-US" dirty="0" smtClean="0"/>
              <a:t>Minimize purchase card procurements in general markets not specific to agency program missions.</a:t>
            </a:r>
            <a:endParaRPr lang="en-US" dirty="0"/>
          </a:p>
        </p:txBody>
      </p:sp>
    </p:spTree>
    <p:extLst>
      <p:ext uri="{BB962C8B-B14F-4D97-AF65-F5344CB8AC3E}">
        <p14:creationId xmlns:p14="http://schemas.microsoft.com/office/powerpoint/2010/main" val="20932565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48</a:t>
            </a:fld>
            <a:endParaRPr lang="en-US" dirty="0"/>
          </a:p>
        </p:txBody>
      </p:sp>
      <p:sp>
        <p:nvSpPr>
          <p:cNvPr id="4" name="Title 3"/>
          <p:cNvSpPr>
            <a:spLocks noGrp="1"/>
          </p:cNvSpPr>
          <p:nvPr>
            <p:ph type="title"/>
          </p:nvPr>
        </p:nvSpPr>
        <p:spPr/>
        <p:txBody>
          <a:bodyPr>
            <a:normAutofit fontScale="90000"/>
          </a:bodyPr>
          <a:lstStyle/>
          <a:p>
            <a:r>
              <a:rPr lang="en-US" dirty="0" smtClean="0"/>
              <a:t>Balancing Socio-</a:t>
            </a:r>
            <a:r>
              <a:rPr lang="en-US" u="sng" dirty="0" smtClean="0"/>
              <a:t>economic</a:t>
            </a:r>
            <a:r>
              <a:rPr lang="en-US" dirty="0" smtClean="0"/>
              <a:t> goals in public procurement or public works </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217523019"/>
              </p:ext>
            </p:extLst>
          </p:nvPr>
        </p:nvGraphicFramePr>
        <p:xfrm>
          <a:off x="457200" y="12954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34686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Looking at the LNI best practices ideas, does my agency have some best practices to share too? </a:t>
            </a:r>
          </a:p>
          <a:p>
            <a:endParaRPr lang="en-US" dirty="0" smtClean="0"/>
          </a:p>
          <a:p>
            <a:r>
              <a:rPr lang="en-US" dirty="0" smtClean="0"/>
              <a:t>What LNI practices might you need to understand more before trying them? </a:t>
            </a:r>
          </a:p>
          <a:p>
            <a:endParaRPr lang="en-US" dirty="0" smtClean="0"/>
          </a:p>
          <a:p>
            <a:r>
              <a:rPr lang="en-US" dirty="0" smtClean="0"/>
              <a:t>This sounds risky for me, who are my partners for moving forward? </a:t>
            </a:r>
          </a:p>
          <a:p>
            <a:pPr marL="0" indent="0">
              <a:buNone/>
            </a:pPr>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49</a:t>
            </a:fld>
            <a:endParaRPr lang="en-US" dirty="0"/>
          </a:p>
        </p:txBody>
      </p:sp>
      <p:sp>
        <p:nvSpPr>
          <p:cNvPr id="4" name="Title 3"/>
          <p:cNvSpPr>
            <a:spLocks noGrp="1"/>
          </p:cNvSpPr>
          <p:nvPr>
            <p:ph type="title"/>
          </p:nvPr>
        </p:nvSpPr>
        <p:spPr/>
        <p:txBody>
          <a:bodyPr/>
          <a:lstStyle/>
          <a:p>
            <a:r>
              <a:rPr lang="en-US" dirty="0" smtClean="0">
                <a:solidFill>
                  <a:srgbClr val="FF0000"/>
                </a:solidFill>
              </a:rPr>
              <a:t>Bigger Team Questions</a:t>
            </a:r>
            <a:endParaRPr lang="en-US" dirty="0">
              <a:solidFill>
                <a:srgbClr val="FF0000"/>
              </a:solidFill>
            </a:endParaRPr>
          </a:p>
        </p:txBody>
      </p:sp>
    </p:spTree>
    <p:extLst>
      <p:ext uri="{BB962C8B-B14F-4D97-AF65-F5344CB8AC3E}">
        <p14:creationId xmlns:p14="http://schemas.microsoft.com/office/powerpoint/2010/main" val="4117262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5</a:t>
            </a:fld>
            <a:endParaRPr lang="en-US" dirty="0"/>
          </a:p>
        </p:txBody>
      </p:sp>
      <p:sp>
        <p:nvSpPr>
          <p:cNvPr id="4" name="Title 3"/>
          <p:cNvSpPr>
            <a:spLocks noGrp="1"/>
          </p:cNvSpPr>
          <p:nvPr>
            <p:ph type="title"/>
          </p:nvPr>
        </p:nvSpPr>
        <p:spPr/>
        <p:txBody>
          <a:bodyPr>
            <a:normAutofit fontScale="90000"/>
          </a:bodyPr>
          <a:lstStyle/>
          <a:p>
            <a:r>
              <a:rPr lang="en-US" dirty="0" smtClean="0"/>
              <a:t>Balancing Socio-</a:t>
            </a:r>
            <a:r>
              <a:rPr lang="en-US" u="sng" dirty="0" smtClean="0"/>
              <a:t>economic</a:t>
            </a:r>
            <a:r>
              <a:rPr lang="en-US" dirty="0" smtClean="0"/>
              <a:t> goals in public procurement or public works </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96989427"/>
              </p:ext>
            </p:extLst>
          </p:nvPr>
        </p:nvGraphicFramePr>
        <p:xfrm>
          <a:off x="457200" y="12954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88470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counts? </a:t>
            </a:r>
          </a:p>
          <a:p>
            <a:r>
              <a:rPr lang="en-US" dirty="0" smtClean="0"/>
              <a:t>OMWBE is reporting Washington state certified minority owned, woman owned, minority &amp; woman owned business participation. </a:t>
            </a:r>
          </a:p>
          <a:p>
            <a:r>
              <a:rPr lang="en-US" dirty="0" smtClean="0"/>
              <a:t>What if I fail my M &amp; W goal but exceed my Washington Small </a:t>
            </a:r>
            <a:r>
              <a:rPr lang="en-US" dirty="0"/>
              <a:t>B</a:t>
            </a:r>
            <a:r>
              <a:rPr lang="en-US" dirty="0" smtClean="0"/>
              <a:t>usiness and Washington Veteran Owned Business Goal?</a:t>
            </a:r>
          </a:p>
          <a:p>
            <a:endParaRPr lang="en-US" dirty="0" smtClean="0"/>
          </a:p>
          <a:p>
            <a:pPr marL="0" indent="0">
              <a:buNone/>
            </a:pPr>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50</a:t>
            </a:fld>
            <a:endParaRPr lang="en-US" dirty="0"/>
          </a:p>
        </p:txBody>
      </p:sp>
      <p:sp>
        <p:nvSpPr>
          <p:cNvPr id="4" name="Title 3"/>
          <p:cNvSpPr>
            <a:spLocks noGrp="1"/>
          </p:cNvSpPr>
          <p:nvPr>
            <p:ph type="title"/>
          </p:nvPr>
        </p:nvSpPr>
        <p:spPr/>
        <p:txBody>
          <a:bodyPr/>
          <a:lstStyle/>
          <a:p>
            <a:r>
              <a:rPr lang="en-US" dirty="0" smtClean="0">
                <a:solidFill>
                  <a:srgbClr val="FF0000"/>
                </a:solidFill>
              </a:rPr>
              <a:t>Bigger Team Questions</a:t>
            </a:r>
            <a:endParaRPr lang="en-US" dirty="0">
              <a:solidFill>
                <a:srgbClr val="FF0000"/>
              </a:solidFill>
            </a:endParaRPr>
          </a:p>
        </p:txBody>
      </p:sp>
    </p:spTree>
    <p:extLst>
      <p:ext uri="{BB962C8B-B14F-4D97-AF65-F5344CB8AC3E}">
        <p14:creationId xmlns:p14="http://schemas.microsoft.com/office/powerpoint/2010/main" val="14709681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Should my agency have a diversity web page?</a:t>
            </a:r>
          </a:p>
          <a:p>
            <a:r>
              <a:rPr lang="en-US" dirty="0" smtClean="0"/>
              <a:t>What other web pages should it link to?</a:t>
            </a:r>
          </a:p>
          <a:p>
            <a:endParaRPr lang="en-US" dirty="0"/>
          </a:p>
          <a:p>
            <a:r>
              <a:rPr lang="en-US" dirty="0" smtClean="0"/>
              <a:t>Should my agency do outreach on its own or should my agency partner with other agencies?</a:t>
            </a:r>
          </a:p>
          <a:p>
            <a:r>
              <a:rPr lang="en-US" dirty="0" smtClean="0"/>
              <a:t>Does my agency have a message for diverse businesses and someone to work with them? </a:t>
            </a:r>
          </a:p>
          <a:p>
            <a:endParaRPr lang="en-US" dirty="0" smtClean="0"/>
          </a:p>
          <a:p>
            <a:pPr marL="0" indent="0">
              <a:buNone/>
            </a:pPr>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51</a:t>
            </a:fld>
            <a:endParaRPr lang="en-US" dirty="0"/>
          </a:p>
        </p:txBody>
      </p:sp>
      <p:sp>
        <p:nvSpPr>
          <p:cNvPr id="4" name="Title 3"/>
          <p:cNvSpPr>
            <a:spLocks noGrp="1"/>
          </p:cNvSpPr>
          <p:nvPr>
            <p:ph type="title"/>
          </p:nvPr>
        </p:nvSpPr>
        <p:spPr/>
        <p:txBody>
          <a:bodyPr/>
          <a:lstStyle/>
          <a:p>
            <a:r>
              <a:rPr lang="en-US" dirty="0" smtClean="0">
                <a:solidFill>
                  <a:srgbClr val="FF0000"/>
                </a:solidFill>
              </a:rPr>
              <a:t>Bigger Team Questions</a:t>
            </a:r>
            <a:endParaRPr lang="en-US" dirty="0">
              <a:solidFill>
                <a:srgbClr val="FF0000"/>
              </a:solidFill>
            </a:endParaRPr>
          </a:p>
        </p:txBody>
      </p:sp>
    </p:spTree>
    <p:extLst>
      <p:ext uri="{BB962C8B-B14F-4D97-AF65-F5344CB8AC3E}">
        <p14:creationId xmlns:p14="http://schemas.microsoft.com/office/powerpoint/2010/main" val="24405912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Ethics is a big part of public procurement how do you outreach while respecting expectations for ethical behavior?</a:t>
            </a:r>
          </a:p>
          <a:p>
            <a:r>
              <a:rPr lang="en-US" dirty="0" smtClean="0"/>
              <a:t>Do we get involved if a diverse subcontractor or sub-supplier says they were mistreated by the prime contractor on a state project?  </a:t>
            </a:r>
          </a:p>
          <a:p>
            <a:r>
              <a:rPr lang="en-US" dirty="0" smtClean="0"/>
              <a:t>Maybe it is a good thing that business diversity is becoming a multi-agency effort?        </a:t>
            </a:r>
          </a:p>
          <a:p>
            <a:pPr marL="0" indent="0">
              <a:buNone/>
            </a:pPr>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52</a:t>
            </a:fld>
            <a:endParaRPr lang="en-US" dirty="0"/>
          </a:p>
        </p:txBody>
      </p:sp>
      <p:sp>
        <p:nvSpPr>
          <p:cNvPr id="4" name="Title 3"/>
          <p:cNvSpPr>
            <a:spLocks noGrp="1"/>
          </p:cNvSpPr>
          <p:nvPr>
            <p:ph type="title"/>
          </p:nvPr>
        </p:nvSpPr>
        <p:spPr/>
        <p:txBody>
          <a:bodyPr/>
          <a:lstStyle/>
          <a:p>
            <a:r>
              <a:rPr lang="en-US" dirty="0" smtClean="0">
                <a:solidFill>
                  <a:srgbClr val="FF0000"/>
                </a:solidFill>
              </a:rPr>
              <a:t>Bigger Team Questions</a:t>
            </a:r>
            <a:endParaRPr lang="en-US" dirty="0">
              <a:solidFill>
                <a:srgbClr val="FF0000"/>
              </a:solidFill>
            </a:endParaRPr>
          </a:p>
        </p:txBody>
      </p:sp>
    </p:spTree>
    <p:extLst>
      <p:ext uri="{BB962C8B-B14F-4D97-AF65-F5344CB8AC3E}">
        <p14:creationId xmlns:p14="http://schemas.microsoft.com/office/powerpoint/2010/main" val="15465330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When are inclusion plans a good idea?</a:t>
            </a:r>
          </a:p>
          <a:p>
            <a:r>
              <a:rPr lang="en-US" dirty="0" smtClean="0"/>
              <a:t>How timely should data collection be? </a:t>
            </a:r>
          </a:p>
          <a:p>
            <a:r>
              <a:rPr lang="en-US" dirty="0" smtClean="0"/>
              <a:t>What is a commercially useful function?</a:t>
            </a:r>
          </a:p>
          <a:p>
            <a:r>
              <a:rPr lang="en-US" dirty="0" smtClean="0"/>
              <a:t>Is this a passive or active monitoring?</a:t>
            </a:r>
          </a:p>
          <a:p>
            <a:r>
              <a:rPr lang="en-US" dirty="0" smtClean="0"/>
              <a:t>Is auditing necessary?</a:t>
            </a:r>
          </a:p>
          <a:p>
            <a:r>
              <a:rPr lang="en-US" dirty="0" smtClean="0"/>
              <a:t>What if inclusion plan goals are missed?</a:t>
            </a:r>
          </a:p>
          <a:p>
            <a:r>
              <a:rPr lang="en-US" dirty="0" smtClean="0"/>
              <a:t>Are they best scored or pass/fail?</a:t>
            </a:r>
          </a:p>
          <a:p>
            <a:r>
              <a:rPr lang="en-US" dirty="0" smtClean="0"/>
              <a:t>What about LNI Data ?</a:t>
            </a:r>
          </a:p>
          <a:p>
            <a:r>
              <a:rPr lang="en-US" dirty="0" smtClean="0"/>
              <a:t>Why use a 360 degree approach?</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53</a:t>
            </a:fld>
            <a:endParaRPr lang="en-US" dirty="0"/>
          </a:p>
        </p:txBody>
      </p:sp>
      <p:sp>
        <p:nvSpPr>
          <p:cNvPr id="4" name="Title 3"/>
          <p:cNvSpPr>
            <a:spLocks noGrp="1"/>
          </p:cNvSpPr>
          <p:nvPr>
            <p:ph type="title"/>
          </p:nvPr>
        </p:nvSpPr>
        <p:spPr/>
        <p:txBody>
          <a:bodyPr/>
          <a:lstStyle/>
          <a:p>
            <a:r>
              <a:rPr lang="en-US" dirty="0" smtClean="0">
                <a:solidFill>
                  <a:srgbClr val="FF0000"/>
                </a:solidFill>
              </a:rPr>
              <a:t>Bigger Team Questions</a:t>
            </a:r>
            <a:endParaRPr lang="en-US" dirty="0">
              <a:solidFill>
                <a:srgbClr val="FF0000"/>
              </a:solidFill>
            </a:endParaRPr>
          </a:p>
        </p:txBody>
      </p:sp>
    </p:spTree>
    <p:extLst>
      <p:ext uri="{BB962C8B-B14F-4D97-AF65-F5344CB8AC3E}">
        <p14:creationId xmlns:p14="http://schemas.microsoft.com/office/powerpoint/2010/main" val="35545683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hlinkClick r:id="rId2"/>
              </a:rPr>
              <a:t>http://www.oria.wa.gov/site/alias__</a:t>
            </a:r>
            <a:r>
              <a:rPr lang="en-US" dirty="0" smtClean="0">
                <a:hlinkClick r:id="rId2"/>
              </a:rPr>
              <a:t>oria/368/default.aspx</a:t>
            </a:r>
            <a:r>
              <a:rPr lang="en-US" dirty="0"/>
              <a:t> </a:t>
            </a:r>
            <a:r>
              <a:rPr lang="en-US" dirty="0" smtClean="0"/>
              <a:t>Washington State Office of Regulatory &amp; Innovation Assistance can help with regulatory questions</a:t>
            </a:r>
            <a:r>
              <a:rPr lang="en-US" dirty="0" smtClean="0">
                <a:hlinkClick r:id="rId2"/>
              </a:rPr>
              <a:t>  </a:t>
            </a:r>
          </a:p>
          <a:p>
            <a:r>
              <a:rPr lang="en-US" dirty="0" smtClean="0">
                <a:hlinkClick r:id="rId2"/>
              </a:rPr>
              <a:t>http</a:t>
            </a:r>
            <a:r>
              <a:rPr lang="en-US" dirty="0">
                <a:hlinkClick r:id="rId2"/>
              </a:rPr>
              <a:t>://washingtonptac.org</a:t>
            </a:r>
            <a:r>
              <a:rPr lang="en-US" dirty="0" smtClean="0">
                <a:hlinkClick r:id="rId2"/>
              </a:rPr>
              <a:t>/</a:t>
            </a:r>
            <a:r>
              <a:rPr lang="en-US" dirty="0" smtClean="0"/>
              <a:t> Washington Purchasing Technical Assistance Centers can help with bids</a:t>
            </a:r>
          </a:p>
          <a:p>
            <a:r>
              <a:rPr lang="en-US" dirty="0">
                <a:hlinkClick r:id="rId3"/>
              </a:rPr>
              <a:t>https://</a:t>
            </a:r>
            <a:r>
              <a:rPr lang="en-US" dirty="0" smtClean="0">
                <a:hlinkClick r:id="rId3"/>
              </a:rPr>
              <a:t>www.sba.gov/offices/district/wa/seattle</a:t>
            </a:r>
            <a:r>
              <a:rPr lang="en-US" dirty="0" smtClean="0"/>
              <a:t> US Small Business Administration can help with start-ups and coaching  </a:t>
            </a:r>
          </a:p>
          <a:p>
            <a:r>
              <a:rPr lang="en-US" dirty="0">
                <a:hlinkClick r:id="rId4"/>
              </a:rPr>
              <a:t>https://wsbdc.org</a:t>
            </a:r>
            <a:r>
              <a:rPr lang="en-US" dirty="0" smtClean="0">
                <a:hlinkClick r:id="rId4"/>
              </a:rPr>
              <a:t>/</a:t>
            </a:r>
            <a:r>
              <a:rPr lang="en-US" dirty="0" smtClean="0"/>
              <a:t> US Small Business Development Centers can help with financials, loans, and special programs</a:t>
            </a:r>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54</a:t>
            </a:fld>
            <a:endParaRPr lang="en-US" dirty="0"/>
          </a:p>
        </p:txBody>
      </p:sp>
      <p:sp>
        <p:nvSpPr>
          <p:cNvPr id="4" name="Title 3"/>
          <p:cNvSpPr>
            <a:spLocks noGrp="1"/>
          </p:cNvSpPr>
          <p:nvPr>
            <p:ph type="title"/>
          </p:nvPr>
        </p:nvSpPr>
        <p:spPr/>
        <p:txBody>
          <a:bodyPr>
            <a:normAutofit fontScale="90000"/>
          </a:bodyPr>
          <a:lstStyle/>
          <a:p>
            <a:r>
              <a:rPr lang="en-US" dirty="0" smtClean="0">
                <a:solidFill>
                  <a:srgbClr val="FF0000"/>
                </a:solidFill>
              </a:rPr>
              <a:t>Assistance for Small and Diverse Businesses</a:t>
            </a:r>
            <a:endParaRPr lang="en-US" dirty="0">
              <a:solidFill>
                <a:srgbClr val="FF0000"/>
              </a:solidFill>
            </a:endParaRPr>
          </a:p>
        </p:txBody>
      </p:sp>
    </p:spTree>
    <p:extLst>
      <p:ext uri="{BB962C8B-B14F-4D97-AF65-F5344CB8AC3E}">
        <p14:creationId xmlns:p14="http://schemas.microsoft.com/office/powerpoint/2010/main" val="42650720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sz="1800" dirty="0" smtClean="0"/>
          </a:p>
          <a:p>
            <a:pPr marL="0" indent="0">
              <a:buNone/>
            </a:pPr>
            <a:r>
              <a:rPr lang="en-US" sz="1400" dirty="0"/>
              <a:t>	</a:t>
            </a:r>
            <a:endParaRPr lang="en-US" sz="1800" dirty="0" smtClean="0"/>
          </a:p>
          <a:p>
            <a:pPr marL="0" indent="0">
              <a:buNone/>
            </a:pPr>
            <a:endParaRPr lang="en-US" sz="1800" dirty="0" smtClean="0"/>
          </a:p>
          <a:p>
            <a:pPr marL="0" indent="0">
              <a:buNone/>
            </a:pPr>
            <a:endParaRPr lang="en-US" sz="1800" dirty="0" smtClean="0"/>
          </a:p>
          <a:p>
            <a:pPr marL="0" indent="0">
              <a:buNone/>
            </a:pPr>
            <a:endParaRPr lang="en-US" sz="1800" dirty="0" smtClean="0"/>
          </a:p>
          <a:p>
            <a:pPr marL="0" indent="0">
              <a:buNone/>
            </a:pPr>
            <a:endParaRPr lang="en-US" sz="1800" dirty="0" smtClean="0"/>
          </a:p>
          <a:p>
            <a:pPr marL="0" indent="0">
              <a:buNone/>
            </a:pPr>
            <a:endParaRPr lang="en-US" sz="1800" dirty="0" smtClean="0"/>
          </a:p>
          <a:p>
            <a:pPr marL="0" indent="0">
              <a:buNone/>
            </a:pPr>
            <a:endParaRPr lang="en-US" sz="1800" dirty="0"/>
          </a:p>
          <a:p>
            <a:pPr marL="0" indent="0">
              <a:buNone/>
            </a:pPr>
            <a:endParaRPr lang="en-US" sz="1800" dirty="0"/>
          </a:p>
          <a:p>
            <a:pPr marL="0" indent="0">
              <a:buNone/>
            </a:pPr>
            <a:endParaRPr lang="en-US" sz="1800"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55</a:t>
            </a:fld>
            <a:endParaRPr lang="en-US" dirty="0"/>
          </a:p>
        </p:txBody>
      </p:sp>
      <p:sp>
        <p:nvSpPr>
          <p:cNvPr id="4" name="Title 3"/>
          <p:cNvSpPr>
            <a:spLocks noGrp="1"/>
          </p:cNvSpPr>
          <p:nvPr>
            <p:ph type="title"/>
          </p:nvPr>
        </p:nvSpPr>
        <p:spPr/>
        <p:txBody>
          <a:bodyPr/>
          <a:lstStyle/>
          <a:p>
            <a:r>
              <a:rPr lang="en-US" dirty="0" smtClean="0"/>
              <a:t>WA State Contacts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68988126"/>
              </p:ext>
            </p:extLst>
          </p:nvPr>
        </p:nvGraphicFramePr>
        <p:xfrm>
          <a:off x="457200" y="1676400"/>
          <a:ext cx="8305800" cy="3224784"/>
        </p:xfrm>
        <a:graphic>
          <a:graphicData uri="http://schemas.openxmlformats.org/drawingml/2006/table">
            <a:tbl>
              <a:tblPr firstRow="1" firstCol="1" bandRow="1"/>
              <a:tblGrid>
                <a:gridCol w="1905000"/>
                <a:gridCol w="1143000"/>
                <a:gridCol w="3352800"/>
                <a:gridCol w="1905000"/>
              </a:tblGrid>
              <a:tr h="608634">
                <a:tc>
                  <a:txBody>
                    <a:bodyPr/>
                    <a:lstStyle/>
                    <a:p>
                      <a:pPr marL="0" marR="0" algn="ctr">
                        <a:lnSpc>
                          <a:spcPct val="115000"/>
                        </a:lnSpc>
                        <a:spcBef>
                          <a:spcPts val="0"/>
                        </a:spcBef>
                        <a:spcAft>
                          <a:spcPts val="0"/>
                        </a:spcAft>
                      </a:pPr>
                      <a:r>
                        <a:rPr lang="en-US" sz="2000" b="1" u="sng" dirty="0">
                          <a:effectLst/>
                          <a:latin typeface="Calibri"/>
                          <a:ea typeface="Calibri"/>
                          <a:cs typeface="Times New Roman"/>
                        </a:rPr>
                        <a:t>Contact:</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2000" b="1" u="sng" kern="1200" dirty="0" smtClean="0">
                          <a:solidFill>
                            <a:schemeClr val="tx1"/>
                          </a:solidFill>
                          <a:effectLst/>
                          <a:latin typeface="Calibri"/>
                          <a:ea typeface="Calibri"/>
                          <a:cs typeface="Times New Roman"/>
                        </a:rPr>
                        <a:t>WA State</a:t>
                      </a:r>
                      <a:r>
                        <a:rPr lang="en-US" sz="2000" b="1" u="sng" kern="1200" baseline="0" dirty="0" smtClean="0">
                          <a:solidFill>
                            <a:schemeClr val="tx1"/>
                          </a:solidFill>
                          <a:effectLst/>
                          <a:latin typeface="Calibri"/>
                          <a:ea typeface="Calibri"/>
                          <a:cs typeface="Times New Roman"/>
                        </a:rPr>
                        <a:t> Agency</a:t>
                      </a:r>
                      <a:r>
                        <a:rPr lang="en-US" sz="2000" b="1" u="sng" kern="1200" dirty="0" smtClean="0">
                          <a:solidFill>
                            <a:schemeClr val="tx1"/>
                          </a:solidFill>
                          <a:effectLst/>
                          <a:latin typeface="Calibri"/>
                          <a:ea typeface="Calibri"/>
                          <a:cs typeface="Times New Roman"/>
                        </a:rPr>
                        <a:t>:</a:t>
                      </a:r>
                      <a:endParaRPr lang="en-US" sz="2000" b="1" u="sng" kern="12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2000" b="1" u="sng" kern="1200" dirty="0">
                          <a:solidFill>
                            <a:schemeClr val="tx1"/>
                          </a:solidFill>
                          <a:effectLst/>
                          <a:latin typeface="Calibri"/>
                          <a:ea typeface="Calibri"/>
                          <a:cs typeface="Times New Roman"/>
                        </a:rPr>
                        <a:t>e-mail: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2000" b="1" u="sng" kern="1200" dirty="0">
                          <a:solidFill>
                            <a:schemeClr val="tx1"/>
                          </a:solidFill>
                          <a:effectLst/>
                          <a:latin typeface="Calibri"/>
                          <a:ea typeface="Calibri"/>
                          <a:cs typeface="Times New Roman"/>
                        </a:rPr>
                        <a:t>Phone: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634">
                <a:tc>
                  <a:txBody>
                    <a:bodyPr/>
                    <a:lstStyle/>
                    <a:p>
                      <a:pPr marL="0" marR="0">
                        <a:lnSpc>
                          <a:spcPct val="115000"/>
                        </a:lnSpc>
                        <a:spcBef>
                          <a:spcPts val="0"/>
                        </a:spcBef>
                        <a:spcAft>
                          <a:spcPts val="0"/>
                        </a:spcAft>
                      </a:pPr>
                      <a:r>
                        <a:rPr lang="en-US" sz="2400" dirty="0">
                          <a:effectLst/>
                          <a:latin typeface="Calibri"/>
                          <a:ea typeface="Calibri"/>
                          <a:cs typeface="Times New Roman"/>
                        </a:rPr>
                        <a:t>Servando </a:t>
                      </a:r>
                      <a:r>
                        <a:rPr lang="en-US" sz="2400" dirty="0" smtClean="0">
                          <a:effectLst/>
                          <a:latin typeface="Calibri"/>
                          <a:ea typeface="Calibri"/>
                          <a:cs typeface="Times New Roman"/>
                        </a:rPr>
                        <a:t>Patl</a:t>
                      </a:r>
                      <a:r>
                        <a:rPr lang="en-US" sz="2400" dirty="0" smtClean="0"/>
                        <a:t>á</a:t>
                      </a:r>
                      <a:r>
                        <a:rPr lang="en-US" sz="2400" dirty="0" smtClean="0">
                          <a:effectLst/>
                          <a:latin typeface="Calibri"/>
                          <a:ea typeface="Calibri"/>
                          <a:cs typeface="Times New Roman"/>
                        </a:rPr>
                        <a:t>n</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effectLst/>
                          <a:latin typeface="Calibri"/>
                          <a:ea typeface="Calibri"/>
                          <a:cs typeface="Times New Roman"/>
                        </a:rPr>
                        <a:t>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u="sng" dirty="0">
                          <a:solidFill>
                            <a:srgbClr val="0000FF"/>
                          </a:solidFill>
                          <a:effectLst/>
                          <a:latin typeface="Calibri"/>
                          <a:ea typeface="Calibri"/>
                          <a:cs typeface="Times New Roman"/>
                          <a:hlinkClick r:id="rId3"/>
                        </a:rPr>
                        <a:t>s</a:t>
                      </a:r>
                      <a:r>
                        <a:rPr lang="en-US" sz="2000" u="sng" dirty="0" smtClean="0">
                          <a:solidFill>
                            <a:srgbClr val="0000FF"/>
                          </a:solidFill>
                          <a:effectLst/>
                          <a:latin typeface="Calibri"/>
                          <a:ea typeface="Calibri"/>
                          <a:cs typeface="Times New Roman"/>
                          <a:hlinkClick r:id="rId3"/>
                        </a:rPr>
                        <a:t>ervando.patlan@des.wa.gov</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effectLst/>
                          <a:latin typeface="Calibri"/>
                          <a:ea typeface="Calibri"/>
                          <a:cs typeface="Times New Roman"/>
                        </a:rPr>
                        <a:t>360-407-9390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949">
                <a:tc>
                  <a:txBody>
                    <a:bodyPr/>
                    <a:lstStyle/>
                    <a:p>
                      <a:pPr marL="0" marR="0">
                        <a:lnSpc>
                          <a:spcPct val="115000"/>
                        </a:lnSpc>
                        <a:spcBef>
                          <a:spcPts val="0"/>
                        </a:spcBef>
                        <a:spcAft>
                          <a:spcPts val="0"/>
                        </a:spcAft>
                      </a:pPr>
                      <a:r>
                        <a:rPr lang="en-US" sz="2400" dirty="0" smtClean="0">
                          <a:effectLst/>
                          <a:latin typeface="Calibri"/>
                          <a:ea typeface="Calibri"/>
                          <a:cs typeface="Times New Roman"/>
                        </a:rPr>
                        <a:t>Jennifer Montgomery</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smtClean="0">
                          <a:effectLst/>
                          <a:latin typeface="Calibri"/>
                          <a:ea typeface="Calibri"/>
                          <a:cs typeface="Times New Roman"/>
                        </a:rPr>
                        <a:t>DVA</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effectLst/>
                          <a:latin typeface="Calibri"/>
                          <a:ea typeface="Calibri"/>
                          <a:cs typeface="Times New Roman"/>
                          <a:hlinkClick r:id="rId4"/>
                        </a:rPr>
                        <a:t>Jenniferm@dva.wa.gov</a:t>
                      </a:r>
                      <a:r>
                        <a:rPr lang="en-US" sz="2000" baseline="0" dirty="0" smtClean="0">
                          <a:effectLst/>
                          <a:latin typeface="Calibri"/>
                          <a:ea typeface="Calibri"/>
                          <a:cs typeface="Times New Roman"/>
                        </a:rPr>
                        <a:t> </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smtClean="0">
                          <a:effectLst/>
                          <a:latin typeface="Calibri"/>
                          <a:ea typeface="Calibri"/>
                          <a:cs typeface="Times New Roman"/>
                        </a:rPr>
                        <a:t>360-725-2169</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634">
                <a:tc>
                  <a:txBody>
                    <a:bodyPr/>
                    <a:lstStyle/>
                    <a:p>
                      <a:pPr marL="0" marR="0">
                        <a:lnSpc>
                          <a:spcPct val="115000"/>
                        </a:lnSpc>
                        <a:spcBef>
                          <a:spcPts val="0"/>
                        </a:spcBef>
                        <a:spcAft>
                          <a:spcPts val="0"/>
                        </a:spcAft>
                      </a:pPr>
                      <a:r>
                        <a:rPr lang="en-US" sz="2400" dirty="0">
                          <a:effectLst/>
                          <a:latin typeface="Calibri"/>
                          <a:ea typeface="Calibri"/>
                          <a:cs typeface="Times New Roman"/>
                        </a:rPr>
                        <a:t>Edwina Martin Arnold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300" dirty="0">
                          <a:effectLst/>
                          <a:latin typeface="Calibri"/>
                          <a:ea typeface="Calibri"/>
                          <a:cs typeface="Times New Roman"/>
                        </a:rPr>
                        <a:t>OMWBE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u="sng" dirty="0">
                          <a:solidFill>
                            <a:srgbClr val="0000FF"/>
                          </a:solidFill>
                          <a:effectLst/>
                          <a:latin typeface="Calibri"/>
                          <a:ea typeface="Calibri"/>
                          <a:cs typeface="Times New Roman"/>
                          <a:hlinkClick r:id="rId5"/>
                        </a:rPr>
                        <a:t>Edwinam@omwbe.wa.gov</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effectLst/>
                          <a:latin typeface="Calibri"/>
                          <a:ea typeface="Calibri"/>
                          <a:cs typeface="Times New Roman"/>
                        </a:rPr>
                        <a:t>360-664-9776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677974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931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r>
              <a:rPr lang="en-US" dirty="0" smtClean="0"/>
              <a:t>LEAN PDCA Plan Do Check Adjust</a:t>
            </a:r>
          </a:p>
          <a:p>
            <a:endParaRPr lang="en-US" dirty="0" smtClean="0"/>
          </a:p>
          <a:p>
            <a:r>
              <a:rPr lang="en-US" dirty="0" smtClean="0"/>
              <a:t>Present State – Future State – Gap Analysis – Problem Statement - Counter Measures</a:t>
            </a:r>
          </a:p>
          <a:p>
            <a:endParaRPr lang="en-US" dirty="0" smtClean="0"/>
          </a:p>
          <a:p>
            <a:r>
              <a:rPr lang="en-US" sz="2400" u="sng" dirty="0" smtClean="0">
                <a:uFill>
                  <a:solidFill>
                    <a:srgbClr val="FF0000"/>
                  </a:solidFill>
                </a:uFill>
              </a:rPr>
              <a:t>LEAN PDCA some more with multi-agency partners!</a:t>
            </a:r>
            <a:endParaRPr lang="en-US" sz="2400" u="sng" dirty="0">
              <a:uFill>
                <a:solidFill>
                  <a:srgbClr val="FF0000"/>
                </a:solidFill>
              </a:uFill>
            </a:endParaRPr>
          </a:p>
        </p:txBody>
      </p:sp>
      <p:sp>
        <p:nvSpPr>
          <p:cNvPr id="3" name="Slide Number Placeholder 2"/>
          <p:cNvSpPr>
            <a:spLocks noGrp="1"/>
          </p:cNvSpPr>
          <p:nvPr>
            <p:ph type="sldNum" sz="quarter" idx="12"/>
          </p:nvPr>
        </p:nvSpPr>
        <p:spPr/>
        <p:txBody>
          <a:bodyPr/>
          <a:lstStyle/>
          <a:p>
            <a:fld id="{AF4633DB-60EA-4E8C-BBF5-C69050585220}" type="slidenum">
              <a:rPr lang="en-US" smtClean="0"/>
              <a:pPr/>
              <a:t>6</a:t>
            </a:fld>
            <a:endParaRPr lang="en-US" dirty="0"/>
          </a:p>
        </p:txBody>
      </p:sp>
      <p:sp>
        <p:nvSpPr>
          <p:cNvPr id="4" name="Title 3"/>
          <p:cNvSpPr>
            <a:spLocks noGrp="1"/>
          </p:cNvSpPr>
          <p:nvPr>
            <p:ph type="title"/>
          </p:nvPr>
        </p:nvSpPr>
        <p:spPr/>
        <p:txBody>
          <a:bodyPr>
            <a:normAutofit fontScale="90000"/>
          </a:bodyPr>
          <a:lstStyle/>
          <a:p>
            <a:r>
              <a:rPr lang="en-US" dirty="0" smtClean="0"/>
              <a:t>Get ready to contribute to the state strategy for business diversity</a:t>
            </a:r>
            <a:endParaRPr lang="en-US" dirty="0"/>
          </a:p>
        </p:txBody>
      </p:sp>
    </p:spTree>
    <p:extLst>
      <p:ext uri="{BB962C8B-B14F-4D97-AF65-F5344CB8AC3E}">
        <p14:creationId xmlns:p14="http://schemas.microsoft.com/office/powerpoint/2010/main" val="2140987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Most state agencies have a business diversity participation plan posted at the OMWBE Website </a:t>
            </a:r>
            <a:r>
              <a:rPr lang="en-US" dirty="0" smtClean="0">
                <a:hlinkClick r:id="rId2"/>
              </a:rPr>
              <a:t>www.omwbe.wa.gov</a:t>
            </a:r>
            <a:r>
              <a:rPr lang="en-US" dirty="0" smtClean="0"/>
              <a:t> </a:t>
            </a:r>
          </a:p>
          <a:p>
            <a:r>
              <a:rPr lang="en-US" dirty="0" smtClean="0"/>
              <a:t>Hover over OMWBE on the right side of the blue bar and click on </a:t>
            </a:r>
            <a:r>
              <a:rPr lang="en-US" u="sng" dirty="0" smtClean="0"/>
              <a:t>Diversity Reporting</a:t>
            </a:r>
            <a:r>
              <a:rPr lang="en-US" dirty="0" smtClean="0"/>
              <a:t>.</a:t>
            </a:r>
          </a:p>
          <a:p>
            <a:r>
              <a:rPr lang="en-US" dirty="0" smtClean="0"/>
              <a:t>This will take  you to a list of state agencies where you can find and click on your state agency</a:t>
            </a:r>
          </a:p>
        </p:txBody>
      </p:sp>
      <p:sp>
        <p:nvSpPr>
          <p:cNvPr id="3" name="Slide Number Placeholder 2"/>
          <p:cNvSpPr>
            <a:spLocks noGrp="1"/>
          </p:cNvSpPr>
          <p:nvPr>
            <p:ph type="sldNum" sz="quarter" idx="12"/>
          </p:nvPr>
        </p:nvSpPr>
        <p:spPr/>
        <p:txBody>
          <a:bodyPr/>
          <a:lstStyle/>
          <a:p>
            <a:fld id="{AF4633DB-60EA-4E8C-BBF5-C69050585220}" type="slidenum">
              <a:rPr lang="en-US" smtClean="0"/>
              <a:pPr/>
              <a:t>7</a:t>
            </a:fld>
            <a:endParaRPr lang="en-US" dirty="0"/>
          </a:p>
        </p:txBody>
      </p:sp>
      <p:sp>
        <p:nvSpPr>
          <p:cNvPr id="4" name="Title 3"/>
          <p:cNvSpPr>
            <a:spLocks noGrp="1"/>
          </p:cNvSpPr>
          <p:nvPr>
            <p:ph type="title"/>
          </p:nvPr>
        </p:nvSpPr>
        <p:spPr/>
        <p:txBody>
          <a:bodyPr>
            <a:normAutofit fontScale="90000"/>
          </a:bodyPr>
          <a:lstStyle/>
          <a:p>
            <a:r>
              <a:rPr lang="en-US" dirty="0" smtClean="0"/>
              <a:t>Where is my Business Diversity PDCA?</a:t>
            </a:r>
            <a:endParaRPr lang="en-US" dirty="0"/>
          </a:p>
        </p:txBody>
      </p:sp>
    </p:spTree>
    <p:extLst>
      <p:ext uri="{BB962C8B-B14F-4D97-AF65-F5344CB8AC3E}">
        <p14:creationId xmlns:p14="http://schemas.microsoft.com/office/powerpoint/2010/main" val="2960714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8</a:t>
            </a:fld>
            <a:endParaRPr lang="en-US" dirty="0"/>
          </a:p>
        </p:txBody>
      </p:sp>
      <p:sp>
        <p:nvSpPr>
          <p:cNvPr id="4" name="Title 3"/>
          <p:cNvSpPr>
            <a:spLocks noGrp="1"/>
          </p:cNvSpPr>
          <p:nvPr>
            <p:ph type="title"/>
          </p:nvPr>
        </p:nvSpPr>
        <p:spPr/>
        <p:txBody>
          <a:bodyPr>
            <a:normAutofit fontScale="90000"/>
          </a:bodyPr>
          <a:lstStyle/>
          <a:p>
            <a:r>
              <a:rPr lang="en-US" dirty="0" smtClean="0"/>
              <a:t>Where is my Business Diversity PDCA for this year and next year?</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2095"/>
            <a:ext cx="8229600" cy="4423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409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9</a:t>
            </a:fld>
            <a:endParaRPr lang="en-US" dirty="0"/>
          </a:p>
        </p:txBody>
      </p:sp>
      <p:sp>
        <p:nvSpPr>
          <p:cNvPr id="4" name="Title 3"/>
          <p:cNvSpPr>
            <a:spLocks noGrp="1"/>
          </p:cNvSpPr>
          <p:nvPr>
            <p:ph type="title"/>
          </p:nvPr>
        </p:nvSpPr>
        <p:spPr/>
        <p:txBody>
          <a:bodyPr>
            <a:normAutofit fontScale="90000"/>
          </a:bodyPr>
          <a:lstStyle/>
          <a:p>
            <a:r>
              <a:rPr lang="en-US" dirty="0" smtClean="0"/>
              <a:t>Where is my Business Diversity PDCA? click on my agency name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2095"/>
            <a:ext cx="8229600" cy="4423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2002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CTS_ppt_template">
  <a:themeElements>
    <a:clrScheme name="Custom 1">
      <a:dk1>
        <a:srgbClr val="5C1F00"/>
      </a:dk1>
      <a:lt1>
        <a:srgbClr val="151515"/>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fontScheme name="Blank Presentation">
      <a:majorFont>
        <a:latin typeface="Arial"/>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CTS_ppt_template" id="{63A12C9E-84E4-5E49-BF0E-11E69806A4D0}" vid="{5E739B0C-F91E-1047-B400-DCE09F7996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41A54BADD08F46A25A439CA5113C81" ma:contentTypeVersion="2" ma:contentTypeDescription="Create a new document." ma:contentTypeScope="" ma:versionID="b0572839a5f1b379d340e89a57fe4ebe">
  <xsd:schema xmlns:xsd="http://www.w3.org/2001/XMLSchema" xmlns:xs="http://www.w3.org/2001/XMLSchema" xmlns:p="http://schemas.microsoft.com/office/2006/metadata/properties" xmlns:ns1="http://schemas.microsoft.com/sharepoint/v3" xmlns:ns2="ab5d7b00-834a-4efe-8968-9d97478a3691" targetNamespace="http://schemas.microsoft.com/office/2006/metadata/properties" ma:root="true" ma:fieldsID="b8b80030ab68ff9f9ef10e2a8494e4c4" ns1:_="" ns2:_="">
    <xsd:import namespace="http://schemas.microsoft.com/sharepoint/v3"/>
    <xsd:import namespace="ab5d7b00-834a-4efe-8968-9d97478a369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5d7b00-834a-4efe-8968-9d97478a369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ab5d7b00-834a-4efe-8968-9d97478a3691">EWUPACEUPKES-170-11363</_dlc_DocId>
    <_dlc_DocIdUrl xmlns="ab5d7b00-834a-4efe-8968-9d97478a3691">
      <Url>http://stage-des/_layouts/DocIdRedir.aspx?ID=EWUPACEUPKES-170-11363</Url>
      <Description>EWUPACEUPKES-170-11363</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860F51-A818-487E-91D9-E172D308DC04}"/>
</file>

<file path=customXml/itemProps2.xml><?xml version="1.0" encoding="utf-8"?>
<ds:datastoreItem xmlns:ds="http://schemas.openxmlformats.org/officeDocument/2006/customXml" ds:itemID="{ACCE7D81-4E8A-47AC-BB6E-4D2F8F316D45}"/>
</file>

<file path=customXml/itemProps3.xml><?xml version="1.0" encoding="utf-8"?>
<ds:datastoreItem xmlns:ds="http://schemas.openxmlformats.org/officeDocument/2006/customXml" ds:itemID="{5F2C780C-AAFF-4694-9EE7-A06B043B1F40}"/>
</file>

<file path=customXml/itemProps4.xml><?xml version="1.0" encoding="utf-8"?>
<ds:datastoreItem xmlns:ds="http://schemas.openxmlformats.org/officeDocument/2006/customXml" ds:itemID="{A5F5B747-C14C-49C7-92DF-4153A47C5F99}"/>
</file>

<file path=docProps/app.xml><?xml version="1.0" encoding="utf-8"?>
<Properties xmlns="http://schemas.openxmlformats.org/officeDocument/2006/extended-properties" xmlns:vt="http://schemas.openxmlformats.org/officeDocument/2006/docPropsVTypes">
  <Template>DES-PPT-Template</Template>
  <TotalTime>5373</TotalTime>
  <Words>3036</Words>
  <Application>Microsoft Office PowerPoint</Application>
  <PresentationFormat>On-screen Show (4:3)</PresentationFormat>
  <Paragraphs>355</Paragraphs>
  <Slides>56</Slides>
  <Notes>3</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DES-PPT-Template</vt:lpstr>
      <vt:lpstr>TCTS_ppt_template</vt:lpstr>
      <vt:lpstr>Business Diversity Inclusion 101 Tools &amp; Strategies</vt:lpstr>
      <vt:lpstr>Why Business Diversity?</vt:lpstr>
      <vt:lpstr>Governor’s Executive Order 13-04 Results Washington</vt:lpstr>
      <vt:lpstr>Governor’s Business Diversity Subcabinet</vt:lpstr>
      <vt:lpstr>Balancing Socio-economic goals in public procurement or public works </vt:lpstr>
      <vt:lpstr>Get ready to contribute to the state strategy for business diversity</vt:lpstr>
      <vt:lpstr>Where is my Business Diversity PDCA?</vt:lpstr>
      <vt:lpstr>Where is my Business Diversity PDCA for this year and next year?</vt:lpstr>
      <vt:lpstr>Where is my Business Diversity PDCA? click on my agency name</vt:lpstr>
      <vt:lpstr>Where is my Business Diversity PDCA? Click on 2014 percent</vt:lpstr>
      <vt:lpstr>Where is my Business Diversity PDCA? Click on projected percent</vt:lpstr>
      <vt:lpstr>Is this really all of my Agency’s Business Diversity PDCA?</vt:lpstr>
      <vt:lpstr>I wish I had a better view – a plan</vt:lpstr>
      <vt:lpstr>How am I going to do the LEAN check and adjust?</vt:lpstr>
      <vt:lpstr>What are the Master Contract opportunities?</vt:lpstr>
      <vt:lpstr>View Vendors by Contract </vt:lpstr>
      <vt:lpstr>What are the hidden Master Contract opportunities?</vt:lpstr>
      <vt:lpstr>What are the hidden Master Contract opportunities?</vt:lpstr>
      <vt:lpstr>WEBS has a database history for reporting</vt:lpstr>
      <vt:lpstr>WEBS has a database history for reporting</vt:lpstr>
      <vt:lpstr>WEBS Training Online</vt:lpstr>
      <vt:lpstr>WEBS Critical Data Capture for Diversity Reporting</vt:lpstr>
      <vt:lpstr>Where is that WEBS Statewide View? </vt:lpstr>
      <vt:lpstr>Where is that WEBS Statewide View? </vt:lpstr>
      <vt:lpstr>Who is my agency doing business with? </vt:lpstr>
      <vt:lpstr>Who is my agency doing business with? </vt:lpstr>
      <vt:lpstr>What commodity codes has my agency going to market with? </vt:lpstr>
      <vt:lpstr>What commodity codes is my agency going to market with? </vt:lpstr>
      <vt:lpstr>Are there more diverse businesses today for these commodity codes? </vt:lpstr>
      <vt:lpstr>Are there more diverse businesses today for these commodity codes? </vt:lpstr>
      <vt:lpstr>Programs have identified markets and busiensses – now what? </vt:lpstr>
      <vt:lpstr>Programs have identified markets and busiensses – now what? </vt:lpstr>
      <vt:lpstr>Programs want more history on diverse businesses? </vt:lpstr>
      <vt:lpstr>Programs have identified markets and busiensses – now what? </vt:lpstr>
      <vt:lpstr>Vendors are telling me they used to do business with my agency? </vt:lpstr>
      <vt:lpstr>Vendors are telling me they used to do business with my agency? </vt:lpstr>
      <vt:lpstr>I am almost ready to post a solicitation, now what?</vt:lpstr>
      <vt:lpstr>Vendors are telling me they used to do business with my agency? </vt:lpstr>
      <vt:lpstr>My agency posted a solicitation in WEBS, now what?</vt:lpstr>
      <vt:lpstr>My agency posted a solicitation in WEBS, now what?</vt:lpstr>
      <vt:lpstr>A contract was awarded, how about the Check Adjust of PDCA?</vt:lpstr>
      <vt:lpstr>My agency posted a solicitation in WEBS, now what?</vt:lpstr>
      <vt:lpstr>Best Practices from LNI Targeted Outreach</vt:lpstr>
      <vt:lpstr>Best Practices from LNI Post Solicitation with $ Opprtunity</vt:lpstr>
      <vt:lpstr>Best Practices from LNI Diverse Business Strategy </vt:lpstr>
      <vt:lpstr>Best Practices from LNI Diversity advice over regulation</vt:lpstr>
      <vt:lpstr>Best Practices from LNI Encourage Diverse Business Participation</vt:lpstr>
      <vt:lpstr>Balancing Socio-economic goals in public procurement or public works </vt:lpstr>
      <vt:lpstr>Bigger Team Questions</vt:lpstr>
      <vt:lpstr>Bigger Team Questions</vt:lpstr>
      <vt:lpstr>Bigger Team Questions</vt:lpstr>
      <vt:lpstr>Bigger Team Questions</vt:lpstr>
      <vt:lpstr>Bigger Team Questions</vt:lpstr>
      <vt:lpstr>Assistance for Small and Diverse Businesses</vt:lpstr>
      <vt:lpstr>WA State Contacts</vt:lpstr>
      <vt:lpstr>PowerPoint Presentation</vt:lpstr>
    </vt:vector>
  </TitlesOfParts>
  <Company>Department of Enterprise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jonp</dc:creator>
  <cp:lastModifiedBy>Aldridge, Lindsey (DES Contractor)</cp:lastModifiedBy>
  <cp:revision>292</cp:revision>
  <cp:lastPrinted>2015-10-23T01:14:17Z</cp:lastPrinted>
  <dcterms:created xsi:type="dcterms:W3CDTF">2012-07-19T21:11:51Z</dcterms:created>
  <dcterms:modified xsi:type="dcterms:W3CDTF">2015-11-02T23:50:27Z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0x0101002A41A54BADD08F46A25A439CA5113C81</vt:lpwstr>
  </property>
  <property fmtid="{D5CDD505-2E9C-101B-9397-08002B2CF9AE}" pid="3" name="Category">
    <vt:lpwstr>Template</vt:lpwstr>
  </property>
  <property fmtid="{D5CDD505-2E9C-101B-9397-08002B2CF9AE}" pid="4" name="_dlc_DocIdItemGuid">
    <vt:lpwstr>a280d39b-3556-4f44-a5c7-2de285c39ce0</vt:lpwstr>
  </property>
</Properties>
</file>