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slides/slide2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7.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26.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notesSlides/notesSlide2.xml" ContentType="application/vnd.openxmlformats-officedocument.presentationml.notesSlide+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theme/theme6.xml" ContentType="application/vnd.openxmlformats-officedocument.theme+xml"/>
  <Override PartName="/ppt/theme/theme5.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7.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2" r:id="rId7"/>
  </p:sldMasterIdLst>
  <p:notesMasterIdLst>
    <p:notesMasterId r:id="rId32"/>
  </p:notesMasterIdLst>
  <p:handoutMasterIdLst>
    <p:handoutMasterId r:id="rId33"/>
  </p:handoutMasterIdLst>
  <p:sldIdLst>
    <p:sldId id="327" r:id="rId8"/>
    <p:sldId id="262" r:id="rId9"/>
    <p:sldId id="275" r:id="rId10"/>
    <p:sldId id="299" r:id="rId11"/>
    <p:sldId id="298" r:id="rId12"/>
    <p:sldId id="302" r:id="rId13"/>
    <p:sldId id="297" r:id="rId14"/>
    <p:sldId id="301" r:id="rId15"/>
    <p:sldId id="300" r:id="rId16"/>
    <p:sldId id="304" r:id="rId17"/>
    <p:sldId id="309" r:id="rId18"/>
    <p:sldId id="315" r:id="rId19"/>
    <p:sldId id="317" r:id="rId20"/>
    <p:sldId id="318" r:id="rId21"/>
    <p:sldId id="319" r:id="rId22"/>
    <p:sldId id="320" r:id="rId23"/>
    <p:sldId id="321" r:id="rId24"/>
    <p:sldId id="322" r:id="rId25"/>
    <p:sldId id="323" r:id="rId26"/>
    <p:sldId id="324" r:id="rId27"/>
    <p:sldId id="325" r:id="rId28"/>
    <p:sldId id="326" r:id="rId29"/>
    <p:sldId id="311" r:id="rId30"/>
    <p:sldId id="328"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3A7520-73B3-4650-B7AD-6382907F525D}">
          <p14:sldIdLst>
            <p14:sldId id="327"/>
            <p14:sldId id="262"/>
            <p14:sldId id="275"/>
            <p14:sldId id="299"/>
            <p14:sldId id="298"/>
            <p14:sldId id="302"/>
            <p14:sldId id="297"/>
            <p14:sldId id="301"/>
            <p14:sldId id="300"/>
            <p14:sldId id="304"/>
            <p14:sldId id="309"/>
            <p14:sldId id="315"/>
            <p14:sldId id="317"/>
            <p14:sldId id="318"/>
            <p14:sldId id="319"/>
            <p14:sldId id="320"/>
            <p14:sldId id="321"/>
            <p14:sldId id="322"/>
            <p14:sldId id="323"/>
            <p14:sldId id="324"/>
            <p14:sldId id="325"/>
            <p14:sldId id="326"/>
            <p14:sldId id="311"/>
            <p14:sldId id="32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84C458"/>
    <a:srgbClr val="0066FF"/>
    <a:srgbClr val="6DB33F"/>
    <a:srgbClr val="00FF00"/>
    <a:srgbClr val="032B6D"/>
    <a:srgbClr val="ADA6B4"/>
    <a:srgbClr val="A4A3B7"/>
    <a:srgbClr val="021F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75" autoAdjust="0"/>
  </p:normalViewPr>
  <p:slideViewPr>
    <p:cSldViewPr>
      <p:cViewPr>
        <p:scale>
          <a:sx n="80" d="100"/>
          <a:sy n="80" d="100"/>
        </p:scale>
        <p:origin x="-2514" y="-76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0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Ave Trips per Month</a:t>
            </a:r>
          </a:p>
        </c:rich>
      </c:tx>
      <c:layout/>
      <c:overlay val="0"/>
    </c:title>
    <c:autoTitleDeleted val="0"/>
    <c:plotArea>
      <c:layout/>
      <c:barChart>
        <c:barDir val="col"/>
        <c:grouping val="clustered"/>
        <c:varyColors val="0"/>
        <c:ser>
          <c:idx val="0"/>
          <c:order val="0"/>
          <c:tx>
            <c:strRef>
              <c:f>Sheet1!$B$1</c:f>
              <c:strCache>
                <c:ptCount val="1"/>
                <c:pt idx="0">
                  <c:v>Ave Trips per Week</c:v>
                </c:pt>
              </c:strCache>
            </c:strRef>
          </c:tx>
          <c:invertIfNegative val="0"/>
          <c:cat>
            <c:strRef>
              <c:f>Sheet1!$A$2:$A$3</c:f>
              <c:strCache>
                <c:ptCount val="2"/>
                <c:pt idx="0">
                  <c:v>OCT21-Nov20</c:v>
                </c:pt>
                <c:pt idx="1">
                  <c:v>Mar24-Apr23</c:v>
                </c:pt>
              </c:strCache>
            </c:strRef>
          </c:cat>
          <c:val>
            <c:numRef>
              <c:f>Sheet1!$B$2:$B$3</c:f>
              <c:numCache>
                <c:formatCode>0.00</c:formatCode>
                <c:ptCount val="2"/>
                <c:pt idx="0">
                  <c:v>1724</c:v>
                </c:pt>
                <c:pt idx="1">
                  <c:v>1654</c:v>
                </c:pt>
              </c:numCache>
            </c:numRef>
          </c:val>
        </c:ser>
        <c:dLbls>
          <c:showLegendKey val="0"/>
          <c:showVal val="0"/>
          <c:showCatName val="0"/>
          <c:showSerName val="0"/>
          <c:showPercent val="0"/>
          <c:showBubbleSize val="0"/>
        </c:dLbls>
        <c:gapWidth val="150"/>
        <c:axId val="3201280"/>
        <c:axId val="6021120"/>
      </c:barChart>
      <c:catAx>
        <c:axId val="3201280"/>
        <c:scaling>
          <c:orientation val="minMax"/>
        </c:scaling>
        <c:delete val="0"/>
        <c:axPos val="b"/>
        <c:majorTickMark val="none"/>
        <c:minorTickMark val="none"/>
        <c:tickLblPos val="nextTo"/>
        <c:crossAx val="6021120"/>
        <c:crosses val="autoZero"/>
        <c:auto val="1"/>
        <c:lblAlgn val="ctr"/>
        <c:lblOffset val="100"/>
        <c:noMultiLvlLbl val="0"/>
      </c:catAx>
      <c:valAx>
        <c:axId val="6021120"/>
        <c:scaling>
          <c:orientation val="minMax"/>
        </c:scaling>
        <c:delete val="0"/>
        <c:axPos val="l"/>
        <c:majorGridlines/>
        <c:numFmt formatCode="0.00" sourceLinked="1"/>
        <c:majorTickMark val="none"/>
        <c:minorTickMark val="none"/>
        <c:tickLblPos val="nextTo"/>
        <c:crossAx val="3201280"/>
        <c:crosses val="autoZero"/>
        <c:crossBetween val="between"/>
      </c:valAx>
    </c:plotArea>
    <c:legend>
      <c:legendPos val="r"/>
      <c:layout/>
      <c:overlay val="0"/>
    </c:legend>
    <c:plotVisOnly val="1"/>
    <c:dispBlanksAs val="gap"/>
    <c:showDLblsOverMax val="0"/>
  </c:chart>
  <c:spPr>
    <a:solidFill>
      <a:schemeClr val="bg1">
        <a:lumMod val="95000"/>
      </a:schemeClr>
    </a:solidFill>
    <a:ln w="25400">
      <a:solidFill>
        <a:schemeClr val="bg1">
          <a:lumMod val="50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Miles</a:t>
            </a:r>
            <a:r>
              <a:rPr lang="en-US" baseline="0"/>
              <a:t> Driven per Month</a:t>
            </a:r>
            <a:endParaRPr lang="en-US"/>
          </a:p>
        </c:rich>
      </c:tx>
      <c:layout/>
      <c:overlay val="0"/>
    </c:title>
    <c:autoTitleDeleted val="0"/>
    <c:plotArea>
      <c:layout>
        <c:manualLayout>
          <c:layoutTarget val="inner"/>
          <c:xMode val="edge"/>
          <c:yMode val="edge"/>
          <c:x val="0.330916858241803"/>
          <c:y val="0.19395885595135726"/>
          <c:w val="0.64839672897023271"/>
          <c:h val="0.66097503409293423"/>
        </c:manualLayout>
      </c:layout>
      <c:barChart>
        <c:barDir val="col"/>
        <c:grouping val="clustered"/>
        <c:varyColors val="0"/>
        <c:ser>
          <c:idx val="0"/>
          <c:order val="0"/>
          <c:tx>
            <c:strRef>
              <c:f>Sheet1!$B$12</c:f>
              <c:strCache>
                <c:ptCount val="1"/>
                <c:pt idx="0">
                  <c:v>Miles Driven </c:v>
                </c:pt>
              </c:strCache>
            </c:strRef>
          </c:tx>
          <c:invertIfNegative val="0"/>
          <c:trendline>
            <c:spPr>
              <a:ln w="25400">
                <a:solidFill>
                  <a:schemeClr val="accent6">
                    <a:lumMod val="75000"/>
                  </a:schemeClr>
                </a:solidFill>
                <a:prstDash val="dash"/>
              </a:ln>
            </c:spPr>
            <c:trendlineType val="linear"/>
            <c:dispRSqr val="0"/>
            <c:dispEq val="0"/>
          </c:trendline>
          <c:cat>
            <c:strRef>
              <c:f>Sheet1!$A$13:$A$14</c:f>
              <c:strCache>
                <c:ptCount val="2"/>
                <c:pt idx="0">
                  <c:v>OCT21-Nov20</c:v>
                </c:pt>
                <c:pt idx="1">
                  <c:v>Mar24-Apr23</c:v>
                </c:pt>
              </c:strCache>
            </c:strRef>
          </c:cat>
          <c:val>
            <c:numRef>
              <c:f>Sheet1!$B$13:$B$14</c:f>
              <c:numCache>
                <c:formatCode>General</c:formatCode>
                <c:ptCount val="2"/>
                <c:pt idx="0">
                  <c:v>16978.8</c:v>
                </c:pt>
                <c:pt idx="1">
                  <c:v>10411.299999999999</c:v>
                </c:pt>
              </c:numCache>
            </c:numRef>
          </c:val>
        </c:ser>
        <c:dLbls>
          <c:showLegendKey val="0"/>
          <c:showVal val="0"/>
          <c:showCatName val="0"/>
          <c:showSerName val="0"/>
          <c:showPercent val="0"/>
          <c:showBubbleSize val="0"/>
        </c:dLbls>
        <c:gapWidth val="150"/>
        <c:axId val="34288384"/>
        <c:axId val="34289920"/>
      </c:barChart>
      <c:catAx>
        <c:axId val="34288384"/>
        <c:scaling>
          <c:orientation val="minMax"/>
        </c:scaling>
        <c:delete val="0"/>
        <c:axPos val="b"/>
        <c:majorTickMark val="none"/>
        <c:minorTickMark val="none"/>
        <c:tickLblPos val="nextTo"/>
        <c:crossAx val="34289920"/>
        <c:crosses val="autoZero"/>
        <c:auto val="1"/>
        <c:lblAlgn val="ctr"/>
        <c:lblOffset val="100"/>
        <c:noMultiLvlLbl val="0"/>
      </c:catAx>
      <c:valAx>
        <c:axId val="34289920"/>
        <c:scaling>
          <c:orientation val="minMax"/>
        </c:scaling>
        <c:delete val="0"/>
        <c:axPos val="l"/>
        <c:majorGridlines/>
        <c:numFmt formatCode="General" sourceLinked="1"/>
        <c:majorTickMark val="none"/>
        <c:minorTickMark val="none"/>
        <c:tickLblPos val="nextTo"/>
        <c:crossAx val="34288384"/>
        <c:crosses val="autoZero"/>
        <c:crossBetween val="between"/>
      </c:valAx>
      <c:dTable>
        <c:showHorzBorder val="1"/>
        <c:showVertBorder val="1"/>
        <c:showOutline val="1"/>
        <c:showKeys val="1"/>
      </c:dTable>
    </c:plotArea>
    <c:plotVisOnly val="1"/>
    <c:dispBlanksAs val="gap"/>
    <c:showDLblsOverMax val="0"/>
  </c:chart>
  <c:spPr>
    <a:solidFill>
      <a:schemeClr val="bg1">
        <a:lumMod val="95000"/>
      </a:schemeClr>
    </a:solidFill>
    <a:ln w="25400">
      <a:solidFill>
        <a:schemeClr val="bg1">
          <a:lumMod val="50000"/>
        </a:schemeClr>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Fuel Gallons  </a:t>
            </a:r>
            <a:endParaRPr lang="en-US"/>
          </a:p>
        </c:rich>
      </c:tx>
      <c:layout/>
      <c:overlay val="0"/>
    </c:title>
    <c:autoTitleDeleted val="0"/>
    <c:plotArea>
      <c:layout>
        <c:manualLayout>
          <c:layoutTarget val="inner"/>
          <c:xMode val="edge"/>
          <c:yMode val="edge"/>
          <c:x val="0.330916858241803"/>
          <c:y val="0.19395885595135726"/>
          <c:w val="0.64839672897023271"/>
          <c:h val="0.66097503409293423"/>
        </c:manualLayout>
      </c:layout>
      <c:barChart>
        <c:barDir val="col"/>
        <c:grouping val="stacked"/>
        <c:varyColors val="0"/>
        <c:ser>
          <c:idx val="0"/>
          <c:order val="0"/>
          <c:tx>
            <c:strRef>
              <c:f>Sheet1!$B$51</c:f>
              <c:strCache>
                <c:ptCount val="1"/>
                <c:pt idx="0">
                  <c:v>Fuel Gallons Used</c:v>
                </c:pt>
              </c:strCache>
            </c:strRef>
          </c:tx>
          <c:invertIfNegative val="0"/>
          <c:cat>
            <c:strRef>
              <c:f>Sheet1!$A$52:$A$57</c:f>
              <c:strCache>
                <c:ptCount val="2"/>
                <c:pt idx="0">
                  <c:v>OCT21-Nov20</c:v>
                </c:pt>
                <c:pt idx="1">
                  <c:v>Mar24-Apr23</c:v>
                </c:pt>
              </c:strCache>
            </c:strRef>
          </c:cat>
          <c:val>
            <c:numRef>
              <c:f>Sheet1!$B$52:$B$57</c:f>
              <c:numCache>
                <c:formatCode>General</c:formatCode>
                <c:ptCount val="6"/>
                <c:pt idx="0">
                  <c:v>732.62</c:v>
                </c:pt>
                <c:pt idx="1">
                  <c:v>431.56</c:v>
                </c:pt>
              </c:numCache>
            </c:numRef>
          </c:val>
        </c:ser>
        <c:dLbls>
          <c:showLegendKey val="0"/>
          <c:showVal val="0"/>
          <c:showCatName val="0"/>
          <c:showSerName val="0"/>
          <c:showPercent val="0"/>
          <c:showBubbleSize val="0"/>
        </c:dLbls>
        <c:gapWidth val="150"/>
        <c:overlap val="100"/>
        <c:axId val="34562816"/>
        <c:axId val="34564352"/>
      </c:barChart>
      <c:catAx>
        <c:axId val="34562816"/>
        <c:scaling>
          <c:orientation val="minMax"/>
        </c:scaling>
        <c:delete val="0"/>
        <c:axPos val="b"/>
        <c:majorTickMark val="none"/>
        <c:minorTickMark val="none"/>
        <c:tickLblPos val="nextTo"/>
        <c:crossAx val="34564352"/>
        <c:crosses val="autoZero"/>
        <c:auto val="1"/>
        <c:lblAlgn val="ctr"/>
        <c:lblOffset val="100"/>
        <c:noMultiLvlLbl val="0"/>
      </c:catAx>
      <c:valAx>
        <c:axId val="34564352"/>
        <c:scaling>
          <c:orientation val="minMax"/>
        </c:scaling>
        <c:delete val="0"/>
        <c:axPos val="l"/>
        <c:majorGridlines/>
        <c:numFmt formatCode="General" sourceLinked="1"/>
        <c:majorTickMark val="none"/>
        <c:minorTickMark val="none"/>
        <c:tickLblPos val="nextTo"/>
        <c:crossAx val="34562816"/>
        <c:crosses val="autoZero"/>
        <c:crossBetween val="between"/>
      </c:valAx>
      <c:dTable>
        <c:showHorzBorder val="1"/>
        <c:showVertBorder val="1"/>
        <c:showOutline val="1"/>
        <c:showKeys val="1"/>
      </c:dTable>
    </c:plotArea>
    <c:plotVisOnly val="1"/>
    <c:dispBlanksAs val="gap"/>
    <c:showDLblsOverMax val="0"/>
  </c:chart>
  <c:spPr>
    <a:solidFill>
      <a:schemeClr val="bg1">
        <a:lumMod val="95000"/>
      </a:schemeClr>
    </a:solidFill>
    <a:ln w="25400">
      <a:solidFill>
        <a:schemeClr val="bg1">
          <a:lumMod val="50000"/>
        </a:schemeClr>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aseline="0" dirty="0"/>
              <a:t>Posted Speed Over 11 MPH Weekly Violations</a:t>
            </a:r>
          </a:p>
          <a:p>
            <a:pPr>
              <a:defRPr/>
            </a:pPr>
            <a:r>
              <a:rPr lang="en-US" baseline="0" dirty="0"/>
              <a:t>  </a:t>
            </a:r>
            <a:endParaRPr lang="en-US" dirty="0"/>
          </a:p>
        </c:rich>
      </c:tx>
      <c:overlay val="0"/>
    </c:title>
    <c:autoTitleDeleted val="0"/>
    <c:plotArea>
      <c:layout>
        <c:manualLayout>
          <c:layoutTarget val="inner"/>
          <c:xMode val="edge"/>
          <c:yMode val="edge"/>
          <c:x val="0.330916858241803"/>
          <c:y val="0.19395885595135726"/>
          <c:w val="0.64839672897023271"/>
          <c:h val="0.66097503409293423"/>
        </c:manualLayout>
      </c:layout>
      <c:barChart>
        <c:barDir val="col"/>
        <c:grouping val="clustered"/>
        <c:varyColors val="0"/>
        <c:ser>
          <c:idx val="0"/>
          <c:order val="0"/>
          <c:invertIfNegative val="0"/>
          <c:trendline>
            <c:spPr>
              <a:ln w="25400">
                <a:solidFill>
                  <a:schemeClr val="accent6">
                    <a:lumMod val="75000"/>
                  </a:schemeClr>
                </a:solidFill>
                <a:prstDash val="dash"/>
              </a:ln>
            </c:spPr>
            <c:trendlineType val="linear"/>
            <c:dispRSqr val="0"/>
            <c:dispEq val="0"/>
          </c:trendline>
          <c:cat>
            <c:strRef>
              <c:f>Sheet1!$A$24:$A$25</c:f>
              <c:strCache>
                <c:ptCount val="2"/>
                <c:pt idx="0">
                  <c:v>OCT21-Nov20</c:v>
                </c:pt>
                <c:pt idx="1">
                  <c:v>Mar24-Apr23</c:v>
                </c:pt>
              </c:strCache>
            </c:strRef>
          </c:cat>
          <c:val>
            <c:numRef>
              <c:f>Sheet1!$B$24:$B$25</c:f>
              <c:numCache>
                <c:formatCode>0.00</c:formatCode>
                <c:ptCount val="2"/>
                <c:pt idx="0">
                  <c:v>70</c:v>
                </c:pt>
                <c:pt idx="1">
                  <c:v>46</c:v>
                </c:pt>
              </c:numCache>
            </c:numRef>
          </c:val>
        </c:ser>
        <c:dLbls>
          <c:showLegendKey val="0"/>
          <c:showVal val="0"/>
          <c:showCatName val="0"/>
          <c:showSerName val="0"/>
          <c:showPercent val="0"/>
          <c:showBubbleSize val="0"/>
        </c:dLbls>
        <c:gapWidth val="150"/>
        <c:axId val="34676096"/>
        <c:axId val="34690176"/>
      </c:barChart>
      <c:catAx>
        <c:axId val="34676096"/>
        <c:scaling>
          <c:orientation val="minMax"/>
        </c:scaling>
        <c:delete val="0"/>
        <c:axPos val="b"/>
        <c:numFmt formatCode="General" sourceLinked="1"/>
        <c:majorTickMark val="none"/>
        <c:minorTickMark val="none"/>
        <c:tickLblPos val="nextTo"/>
        <c:crossAx val="34690176"/>
        <c:crosses val="autoZero"/>
        <c:auto val="1"/>
        <c:lblAlgn val="ctr"/>
        <c:lblOffset val="100"/>
        <c:noMultiLvlLbl val="0"/>
      </c:catAx>
      <c:valAx>
        <c:axId val="34690176"/>
        <c:scaling>
          <c:orientation val="minMax"/>
        </c:scaling>
        <c:delete val="0"/>
        <c:axPos val="l"/>
        <c:majorGridlines/>
        <c:numFmt formatCode="0.00" sourceLinked="1"/>
        <c:majorTickMark val="none"/>
        <c:minorTickMark val="none"/>
        <c:tickLblPos val="nextTo"/>
        <c:crossAx val="34676096"/>
        <c:crosses val="autoZero"/>
        <c:crossBetween val="between"/>
      </c:valAx>
      <c:dTable>
        <c:showHorzBorder val="1"/>
        <c:showVertBorder val="1"/>
        <c:showOutline val="1"/>
        <c:showKeys val="1"/>
      </c:dTable>
    </c:plotArea>
    <c:plotVisOnly val="1"/>
    <c:dispBlanksAs val="gap"/>
    <c:showDLblsOverMax val="0"/>
  </c:chart>
  <c:spPr>
    <a:solidFill>
      <a:schemeClr val="bg1">
        <a:lumMod val="95000"/>
      </a:schemeClr>
    </a:solidFill>
    <a:ln w="25400">
      <a:solidFill>
        <a:schemeClr val="bg1">
          <a:lumMod val="50000"/>
        </a:schemeClr>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aseline="0" dirty="0"/>
              <a:t>Posted Speed Over 85MPH Monthly Violations</a:t>
            </a:r>
          </a:p>
          <a:p>
            <a:pPr>
              <a:defRPr/>
            </a:pPr>
            <a:r>
              <a:rPr lang="en-US" baseline="0" dirty="0"/>
              <a:t>  </a:t>
            </a:r>
            <a:endParaRPr lang="en-US" dirty="0"/>
          </a:p>
        </c:rich>
      </c:tx>
      <c:layout>
        <c:manualLayout>
          <c:xMode val="edge"/>
          <c:yMode val="edge"/>
          <c:x val="0.11278716705076595"/>
          <c:y val="4.2682906336227032E-2"/>
        </c:manualLayout>
      </c:layout>
      <c:overlay val="0"/>
    </c:title>
    <c:autoTitleDeleted val="0"/>
    <c:plotArea>
      <c:layout>
        <c:manualLayout>
          <c:layoutTarget val="inner"/>
          <c:xMode val="edge"/>
          <c:yMode val="edge"/>
          <c:x val="0.330916858241803"/>
          <c:y val="0.19395885595135726"/>
          <c:w val="0.64839672897023271"/>
          <c:h val="0.66097503409293423"/>
        </c:manualLayout>
      </c:layout>
      <c:barChart>
        <c:barDir val="col"/>
        <c:grouping val="clustered"/>
        <c:varyColors val="0"/>
        <c:ser>
          <c:idx val="0"/>
          <c:order val="0"/>
          <c:invertIfNegative val="0"/>
          <c:trendline>
            <c:spPr>
              <a:ln w="25400">
                <a:solidFill>
                  <a:schemeClr val="accent6">
                    <a:lumMod val="75000"/>
                  </a:schemeClr>
                </a:solidFill>
                <a:prstDash val="dash"/>
              </a:ln>
            </c:spPr>
            <c:trendlineType val="linear"/>
            <c:dispRSqr val="0"/>
            <c:dispEq val="0"/>
          </c:trendline>
          <c:cat>
            <c:strRef>
              <c:f>Sheet1!$A$24:$A$25</c:f>
              <c:strCache>
                <c:ptCount val="2"/>
                <c:pt idx="0">
                  <c:v>OCT21-Nov20</c:v>
                </c:pt>
                <c:pt idx="1">
                  <c:v>Mar24-Apr23</c:v>
                </c:pt>
              </c:strCache>
            </c:strRef>
          </c:cat>
          <c:val>
            <c:numRef>
              <c:f>Sheet1!$B$24:$B$25</c:f>
              <c:numCache>
                <c:formatCode>0.00</c:formatCode>
                <c:ptCount val="2"/>
                <c:pt idx="0">
                  <c:v>83</c:v>
                </c:pt>
                <c:pt idx="1">
                  <c:v>38</c:v>
                </c:pt>
              </c:numCache>
            </c:numRef>
          </c:val>
        </c:ser>
        <c:dLbls>
          <c:showLegendKey val="0"/>
          <c:showVal val="0"/>
          <c:showCatName val="0"/>
          <c:showSerName val="0"/>
          <c:showPercent val="0"/>
          <c:showBubbleSize val="0"/>
        </c:dLbls>
        <c:gapWidth val="150"/>
        <c:axId val="34765824"/>
        <c:axId val="34779904"/>
      </c:barChart>
      <c:catAx>
        <c:axId val="34765824"/>
        <c:scaling>
          <c:orientation val="minMax"/>
        </c:scaling>
        <c:delete val="0"/>
        <c:axPos val="b"/>
        <c:numFmt formatCode="General" sourceLinked="1"/>
        <c:majorTickMark val="none"/>
        <c:minorTickMark val="none"/>
        <c:tickLblPos val="nextTo"/>
        <c:crossAx val="34779904"/>
        <c:crosses val="autoZero"/>
        <c:auto val="1"/>
        <c:lblAlgn val="ctr"/>
        <c:lblOffset val="100"/>
        <c:noMultiLvlLbl val="0"/>
      </c:catAx>
      <c:valAx>
        <c:axId val="34779904"/>
        <c:scaling>
          <c:orientation val="minMax"/>
        </c:scaling>
        <c:delete val="0"/>
        <c:axPos val="l"/>
        <c:majorGridlines/>
        <c:numFmt formatCode="0.00" sourceLinked="1"/>
        <c:majorTickMark val="none"/>
        <c:minorTickMark val="none"/>
        <c:tickLblPos val="nextTo"/>
        <c:crossAx val="34765824"/>
        <c:crosses val="autoZero"/>
        <c:crossBetween val="between"/>
      </c:valAx>
      <c:dTable>
        <c:showHorzBorder val="1"/>
        <c:showVertBorder val="1"/>
        <c:showOutline val="1"/>
        <c:showKeys val="1"/>
      </c:dTable>
    </c:plotArea>
    <c:plotVisOnly val="1"/>
    <c:dispBlanksAs val="gap"/>
    <c:showDLblsOverMax val="0"/>
  </c:chart>
  <c:spPr>
    <a:solidFill>
      <a:schemeClr val="bg1">
        <a:lumMod val="95000"/>
      </a:schemeClr>
    </a:solidFill>
    <a:ln w="25400">
      <a:solidFill>
        <a:schemeClr val="bg1">
          <a:lumMod val="50000"/>
        </a:schemeClr>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59028363985273"/>
          <c:y val="6.8767908309455783E-2"/>
          <c:w val="0.83731654205684858"/>
          <c:h val="0.66468376277869268"/>
        </c:manualLayout>
      </c:layout>
      <c:barChart>
        <c:barDir val="col"/>
        <c:grouping val="clustered"/>
        <c:varyColors val="0"/>
        <c:ser>
          <c:idx val="0"/>
          <c:order val="0"/>
          <c:spPr>
            <a:solidFill>
              <a:schemeClr val="accent1">
                <a:lumMod val="60000"/>
                <a:lumOff val="40000"/>
              </a:schemeClr>
            </a:solidFill>
          </c:spPr>
          <c:invertIfNegative val="0"/>
          <c:trendline>
            <c:spPr>
              <a:ln w="25400">
                <a:solidFill>
                  <a:srgbClr val="F79646">
                    <a:lumMod val="75000"/>
                  </a:srgbClr>
                </a:solidFill>
                <a:prstDash val="dash"/>
              </a:ln>
            </c:spPr>
            <c:trendlineType val="linear"/>
            <c:dispRSqr val="0"/>
            <c:dispEq val="0"/>
          </c:trendline>
          <c:cat>
            <c:strRef>
              <c:f>Sheet1!$A$110:$A$120</c:f>
              <c:strCache>
                <c:ptCount val="2"/>
                <c:pt idx="0">
                  <c:v>Oct21-Nov20</c:v>
                </c:pt>
                <c:pt idx="1">
                  <c:v>Mar24-Apr23</c:v>
                </c:pt>
              </c:strCache>
            </c:strRef>
          </c:cat>
          <c:val>
            <c:numRef>
              <c:f>Sheet1!$B$110:$B$120</c:f>
              <c:numCache>
                <c:formatCode>0.00</c:formatCode>
                <c:ptCount val="11"/>
                <c:pt idx="0">
                  <c:v>435.52</c:v>
                </c:pt>
                <c:pt idx="1">
                  <c:v>311.27</c:v>
                </c:pt>
              </c:numCache>
            </c:numRef>
          </c:val>
        </c:ser>
        <c:dLbls>
          <c:showLegendKey val="0"/>
          <c:showVal val="0"/>
          <c:showCatName val="0"/>
          <c:showSerName val="0"/>
          <c:showPercent val="0"/>
          <c:showBubbleSize val="0"/>
        </c:dLbls>
        <c:gapWidth val="44"/>
        <c:axId val="35711616"/>
        <c:axId val="35803520"/>
      </c:barChart>
      <c:catAx>
        <c:axId val="35711616"/>
        <c:scaling>
          <c:orientation val="minMax"/>
        </c:scaling>
        <c:delete val="0"/>
        <c:axPos val="b"/>
        <c:numFmt formatCode="mmm\-yy" sourceLinked="1"/>
        <c:majorTickMark val="none"/>
        <c:minorTickMark val="none"/>
        <c:tickLblPos val="nextTo"/>
        <c:txPr>
          <a:bodyPr rot="-2400000"/>
          <a:lstStyle/>
          <a:p>
            <a:pPr>
              <a:defRPr sz="700"/>
            </a:pPr>
            <a:endParaRPr lang="en-US"/>
          </a:p>
        </c:txPr>
        <c:crossAx val="35803520"/>
        <c:crosses val="autoZero"/>
        <c:auto val="1"/>
        <c:lblAlgn val="ctr"/>
        <c:lblOffset val="100"/>
        <c:noMultiLvlLbl val="1"/>
      </c:catAx>
      <c:valAx>
        <c:axId val="35803520"/>
        <c:scaling>
          <c:orientation val="minMax"/>
          <c:min val="0"/>
        </c:scaling>
        <c:delete val="0"/>
        <c:axPos val="l"/>
        <c:majorGridlines>
          <c:spPr>
            <a:ln>
              <a:solidFill>
                <a:schemeClr val="bg1">
                  <a:lumMod val="75000"/>
                </a:schemeClr>
              </a:solidFill>
            </a:ln>
          </c:spPr>
        </c:majorGridlines>
        <c:title>
          <c:tx>
            <c:rich>
              <a:bodyPr rot="-5400000" vert="horz"/>
              <a:lstStyle/>
              <a:p>
                <a:pPr>
                  <a:defRPr/>
                </a:pPr>
                <a:r>
                  <a:rPr lang="en-US"/>
                  <a:t>Drive</a:t>
                </a:r>
                <a:r>
                  <a:rPr lang="en-US" baseline="0"/>
                  <a:t> Time</a:t>
                </a:r>
              </a:p>
              <a:p>
                <a:pPr>
                  <a:defRPr/>
                </a:pPr>
                <a:endParaRPr lang="en-US"/>
              </a:p>
            </c:rich>
          </c:tx>
          <c:layout>
            <c:manualLayout>
              <c:xMode val="edge"/>
              <c:yMode val="edge"/>
              <c:x val="9.5408467501490752E-3"/>
              <c:y val="0.36886270250701414"/>
            </c:manualLayout>
          </c:layout>
          <c:overlay val="0"/>
        </c:title>
        <c:numFmt formatCode="#,##0.0" sourceLinked="0"/>
        <c:majorTickMark val="out"/>
        <c:minorTickMark val="none"/>
        <c:tickLblPos val="nextTo"/>
        <c:txPr>
          <a:bodyPr/>
          <a:lstStyle/>
          <a:p>
            <a:pPr>
              <a:defRPr sz="900"/>
            </a:pPr>
            <a:endParaRPr lang="en-US"/>
          </a:p>
        </c:txPr>
        <c:crossAx val="35711616"/>
        <c:crosses val="autoZero"/>
        <c:crossBetween val="between"/>
      </c:valAx>
      <c:spPr>
        <a:solidFill>
          <a:schemeClr val="bg1"/>
        </a:solidFill>
      </c:spPr>
    </c:plotArea>
    <c:plotVisOnly val="1"/>
    <c:dispBlanksAs val="gap"/>
    <c:showDLblsOverMax val="0"/>
  </c:chart>
  <c:spPr>
    <a:solidFill>
      <a:schemeClr val="bg2">
        <a:lumMod val="90000"/>
      </a:schemeClr>
    </a:solidFill>
    <a:ln>
      <a:noFill/>
    </a:ln>
    <a:scene3d>
      <a:camera prst="orthographicFront"/>
      <a:lightRig rig="threePt" dir="t"/>
    </a:scene3d>
    <a:sp3d>
      <a:bevelT/>
    </a:sp3d>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Idle Time Duration Hours over 10 Minutes  </a:t>
            </a:r>
          </a:p>
        </c:rich>
      </c:tx>
      <c:overlay val="0"/>
    </c:title>
    <c:autoTitleDeleted val="0"/>
    <c:plotArea>
      <c:layout>
        <c:manualLayout>
          <c:layoutTarget val="inner"/>
          <c:xMode val="edge"/>
          <c:yMode val="edge"/>
          <c:x val="3.2683449780045101E-2"/>
          <c:y val="0.17117434436069703"/>
          <c:w val="0.95144636482895617"/>
          <c:h val="0.67468822079058299"/>
        </c:manualLayout>
      </c:layout>
      <c:barChart>
        <c:barDir val="col"/>
        <c:grouping val="clustered"/>
        <c:varyColors val="0"/>
        <c:ser>
          <c:idx val="0"/>
          <c:order val="0"/>
          <c:tx>
            <c:strRef>
              <c:f>Sheet1!$B$60</c:f>
              <c:strCache>
                <c:ptCount val="1"/>
                <c:pt idx="0">
                  <c:v>Idle Time ( hours)</c:v>
                </c:pt>
              </c:strCache>
            </c:strRef>
          </c:tx>
          <c:invertIfNegative val="0"/>
          <c:cat>
            <c:strRef>
              <c:f>Sheet1!$A$61:$A$62</c:f>
              <c:strCache>
                <c:ptCount val="2"/>
                <c:pt idx="0">
                  <c:v>OCT21-Nov20</c:v>
                </c:pt>
                <c:pt idx="1">
                  <c:v>Mar24-Apr23</c:v>
                </c:pt>
              </c:strCache>
            </c:strRef>
          </c:cat>
          <c:val>
            <c:numRef>
              <c:f>Sheet1!$B$61:$B$62</c:f>
              <c:numCache>
                <c:formatCode>0</c:formatCode>
                <c:ptCount val="2"/>
                <c:pt idx="0">
                  <c:v>23.18</c:v>
                </c:pt>
                <c:pt idx="1">
                  <c:v>15.43</c:v>
                </c:pt>
              </c:numCache>
            </c:numRef>
          </c:val>
        </c:ser>
        <c:dLbls>
          <c:showLegendKey val="0"/>
          <c:showVal val="1"/>
          <c:showCatName val="0"/>
          <c:showSerName val="0"/>
          <c:showPercent val="0"/>
          <c:showBubbleSize val="0"/>
        </c:dLbls>
        <c:gapWidth val="150"/>
        <c:overlap val="-25"/>
        <c:axId val="35880320"/>
        <c:axId val="35898496"/>
      </c:barChart>
      <c:catAx>
        <c:axId val="35880320"/>
        <c:scaling>
          <c:orientation val="minMax"/>
        </c:scaling>
        <c:delete val="0"/>
        <c:axPos val="b"/>
        <c:majorTickMark val="none"/>
        <c:minorTickMark val="none"/>
        <c:tickLblPos val="nextTo"/>
        <c:crossAx val="35898496"/>
        <c:crosses val="autoZero"/>
        <c:auto val="1"/>
        <c:lblAlgn val="ctr"/>
        <c:lblOffset val="100"/>
        <c:noMultiLvlLbl val="0"/>
      </c:catAx>
      <c:valAx>
        <c:axId val="35898496"/>
        <c:scaling>
          <c:orientation val="minMax"/>
        </c:scaling>
        <c:delete val="1"/>
        <c:axPos val="l"/>
        <c:numFmt formatCode="0" sourceLinked="1"/>
        <c:majorTickMark val="none"/>
        <c:minorTickMark val="none"/>
        <c:tickLblPos val="nextTo"/>
        <c:crossAx val="35880320"/>
        <c:crosses val="autoZero"/>
        <c:crossBetween val="between"/>
      </c:valAx>
    </c:plotArea>
    <c:plotVisOnly val="1"/>
    <c:dispBlanksAs val="gap"/>
    <c:showDLblsOverMax val="0"/>
  </c:chart>
  <c:spPr>
    <a:solidFill>
      <a:schemeClr val="bg1">
        <a:lumMod val="95000"/>
      </a:schemeClr>
    </a:solidFill>
    <a:ln w="38100"/>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5621"/>
          </a:xfrm>
          <a:prstGeom prst="rect">
            <a:avLst/>
          </a:prstGeom>
        </p:spPr>
        <p:txBody>
          <a:bodyPr vert="horz" lIns="91440" tIns="45720" rIns="91440" bIns="45720" rtlCol="0"/>
          <a:lstStyle>
            <a:lvl1pPr algn="r">
              <a:defRPr sz="1200"/>
            </a:lvl1pPr>
          </a:lstStyle>
          <a:p>
            <a:fld id="{01AD51B3-1524-4A9C-846F-F20C2B943B48}" type="datetimeFigureOut">
              <a:rPr lang="en-US" smtClean="0"/>
              <a:t>11/2/2015</a:t>
            </a:fld>
            <a:endParaRPr lang="en-US" dirty="0"/>
          </a:p>
        </p:txBody>
      </p:sp>
      <p:sp>
        <p:nvSpPr>
          <p:cNvPr id="4" name="Footer Placeholder 3"/>
          <p:cNvSpPr>
            <a:spLocks noGrp="1"/>
          </p:cNvSpPr>
          <p:nvPr>
            <p:ph type="ftr" sz="quarter" idx="2"/>
          </p:nvPr>
        </p:nvSpPr>
        <p:spPr>
          <a:xfrm>
            <a:off x="1" y="8829181"/>
            <a:ext cx="3038475" cy="46562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181"/>
            <a:ext cx="3038475" cy="465621"/>
          </a:xfrm>
          <a:prstGeom prst="rect">
            <a:avLst/>
          </a:prstGeom>
        </p:spPr>
        <p:txBody>
          <a:bodyPr vert="horz" lIns="91440" tIns="45720" rIns="91440" bIns="45720" rtlCol="0" anchor="b"/>
          <a:lstStyle>
            <a:lvl1pPr algn="r">
              <a:defRPr sz="1200"/>
            </a:lvl1pPr>
          </a:lstStyle>
          <a:p>
            <a:fld id="{6E1FF2F9-C424-41EA-AB35-50D924A42B2D}" type="slidenum">
              <a:rPr lang="en-US" smtClean="0"/>
              <a:t>‹#›</a:t>
            </a:fld>
            <a:endParaRPr lang="en-US" dirty="0"/>
          </a:p>
        </p:txBody>
      </p:sp>
    </p:spTree>
    <p:extLst>
      <p:ext uri="{BB962C8B-B14F-4D97-AF65-F5344CB8AC3E}">
        <p14:creationId xmlns:p14="http://schemas.microsoft.com/office/powerpoint/2010/main" val="2499478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970938" y="2"/>
            <a:ext cx="3037840" cy="464820"/>
          </a:xfrm>
          <a:prstGeom prst="rect">
            <a:avLst/>
          </a:prstGeom>
        </p:spPr>
        <p:txBody>
          <a:bodyPr vert="horz" lIns="92757" tIns="46378" rIns="92757" bIns="46378" rtlCol="0"/>
          <a:lstStyle>
            <a:lvl1pPr algn="r">
              <a:defRPr sz="1200"/>
            </a:lvl1pPr>
          </a:lstStyle>
          <a:p>
            <a:fld id="{5294D073-375B-4414-951B-1CB3216E2BB8}" type="datetimeFigureOut">
              <a:rPr lang="en-US" smtClean="0"/>
              <a:pPr/>
              <a:t>11/2/2015</a:t>
            </a:fld>
            <a:endParaRPr lang="en-US" dirty="0"/>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757" tIns="46378" rIns="92757" bIns="463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2757" tIns="46378" rIns="92757" bIns="46378" rtlCol="0" anchor="b"/>
          <a:lstStyle>
            <a:lvl1pPr algn="r">
              <a:defRPr sz="1200"/>
            </a:lvl1pPr>
          </a:lstStyle>
          <a:p>
            <a:fld id="{906C41FE-50D3-409A-B028-0F48A32A3A64}" type="slidenum">
              <a:rPr lang="en-US" smtClean="0"/>
              <a:pPr/>
              <a:t>‹#›</a:t>
            </a:fld>
            <a:endParaRPr lang="en-US" dirty="0"/>
          </a:p>
        </p:txBody>
      </p:sp>
    </p:spTree>
    <p:extLst>
      <p:ext uri="{BB962C8B-B14F-4D97-AF65-F5344CB8AC3E}">
        <p14:creationId xmlns:p14="http://schemas.microsoft.com/office/powerpoint/2010/main" val="427845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a:t>
            </a:fld>
            <a:endParaRPr lang="en-US" dirty="0"/>
          </a:p>
        </p:txBody>
      </p:sp>
    </p:spTree>
    <p:extLst>
      <p:ext uri="{BB962C8B-B14F-4D97-AF65-F5344CB8AC3E}">
        <p14:creationId xmlns:p14="http://schemas.microsoft.com/office/powerpoint/2010/main" val="124705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11</a:t>
            </a:fld>
            <a:endParaRPr lang="en-US" dirty="0"/>
          </a:p>
        </p:txBody>
      </p:sp>
    </p:spTree>
    <p:extLst>
      <p:ext uri="{BB962C8B-B14F-4D97-AF65-F5344CB8AC3E}">
        <p14:creationId xmlns:p14="http://schemas.microsoft.com/office/powerpoint/2010/main" val="2069521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674937"/>
          </a:xfrm>
        </p:spPr>
      </p:sp>
      <p:sp>
        <p:nvSpPr>
          <p:cNvPr id="3" name="Notes Placeholder 2"/>
          <p:cNvSpPr>
            <a:spLocks noGrp="1"/>
          </p:cNvSpPr>
          <p:nvPr>
            <p:ph type="body" idx="1"/>
          </p:nvPr>
        </p:nvSpPr>
        <p:spPr/>
        <p:txBody>
          <a:bodyPr/>
          <a:lstStyle/>
          <a:p>
            <a:r>
              <a:rPr lang="en-US" dirty="0" smtClean="0"/>
              <a:t>Default cover design.</a:t>
            </a:r>
            <a:endParaRPr lang="en-US" dirty="0"/>
          </a:p>
        </p:txBody>
      </p:sp>
      <p:sp>
        <p:nvSpPr>
          <p:cNvPr id="4" name="Slide Number Placeholder 3"/>
          <p:cNvSpPr>
            <a:spLocks noGrp="1"/>
          </p:cNvSpPr>
          <p:nvPr>
            <p:ph type="sldNum" sz="quarter" idx="10"/>
          </p:nvPr>
        </p:nvSpPr>
        <p:spPr/>
        <p:txBody>
          <a:bodyPr/>
          <a:lstStyle/>
          <a:p>
            <a:pPr>
              <a:defRPr/>
            </a:pPr>
            <a:fld id="{1865609A-F36D-42F9-B708-7A9D991E589B}"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1708490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722438" y="696913"/>
            <a:ext cx="3565525" cy="2674937"/>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a:spcBef>
                <a:spcPct val="0"/>
              </a:spcBef>
            </a:pPr>
            <a:endParaRPr lang="en-US" dirty="0" smtClean="0"/>
          </a:p>
        </p:txBody>
      </p:sp>
      <p:sp>
        <p:nvSpPr>
          <p:cNvPr id="21508"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defTabSz="457799" fontAlgn="base">
              <a:spcBef>
                <a:spcPct val="0"/>
              </a:spcBef>
              <a:spcAft>
                <a:spcPct val="0"/>
              </a:spcAft>
            </a:pPr>
            <a:fld id="{3E73F168-3530-4057-BF42-06704B196238}" type="slidenum">
              <a:rPr lang="en-US" sz="1200">
                <a:solidFill>
                  <a:prstClr val="black"/>
                </a:solidFill>
              </a:rPr>
              <a:pPr algn="r" defTabSz="457799" fontAlgn="base">
                <a:spcBef>
                  <a:spcPct val="0"/>
                </a:spcBef>
                <a:spcAft>
                  <a:spcPct val="0"/>
                </a:spcAft>
              </a:pPr>
              <a:t>13</a:t>
            </a:fld>
            <a:endParaRPr lang="en-US" sz="1200"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722438" y="696913"/>
            <a:ext cx="3565525" cy="2674937"/>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a:spcBef>
                <a:spcPct val="0"/>
              </a:spcBef>
            </a:pPr>
            <a:endParaRPr lang="en-US" dirty="0" smtClean="0"/>
          </a:p>
        </p:txBody>
      </p:sp>
      <p:sp>
        <p:nvSpPr>
          <p:cNvPr id="21508"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defTabSz="457799" fontAlgn="base">
              <a:spcBef>
                <a:spcPct val="0"/>
              </a:spcBef>
              <a:spcAft>
                <a:spcPct val="0"/>
              </a:spcAft>
            </a:pPr>
            <a:fld id="{3E73F168-3530-4057-BF42-06704B196238}" type="slidenum">
              <a:rPr lang="en-US" sz="1200">
                <a:solidFill>
                  <a:prstClr val="black"/>
                </a:solidFill>
              </a:rPr>
              <a:pPr algn="r" defTabSz="457799" fontAlgn="base">
                <a:spcBef>
                  <a:spcPct val="0"/>
                </a:spcBef>
                <a:spcAft>
                  <a:spcPct val="0"/>
                </a:spcAft>
              </a:pPr>
              <a:t>14</a:t>
            </a:fld>
            <a:endParaRPr lang="en-US" sz="1200"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722438" y="696913"/>
            <a:ext cx="3565525" cy="2674937"/>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a:spcBef>
                <a:spcPct val="0"/>
              </a:spcBef>
            </a:pPr>
            <a:r>
              <a:rPr lang="en-US" dirty="0" smtClean="0"/>
              <a:t>Speeds over 80 are</a:t>
            </a:r>
            <a:r>
              <a:rPr lang="en-US" baseline="0" dirty="0" smtClean="0"/>
              <a:t> extremely high.  One 101 MPH incident and multiple 90+ MPH violations</a:t>
            </a:r>
            <a:endParaRPr lang="en-US" dirty="0" smtClean="0"/>
          </a:p>
        </p:txBody>
      </p:sp>
      <p:sp>
        <p:nvSpPr>
          <p:cNvPr id="21508"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defTabSz="457799" fontAlgn="base">
              <a:spcBef>
                <a:spcPct val="0"/>
              </a:spcBef>
              <a:spcAft>
                <a:spcPct val="0"/>
              </a:spcAft>
            </a:pPr>
            <a:fld id="{3E73F168-3530-4057-BF42-06704B196238}" type="slidenum">
              <a:rPr lang="en-US" sz="1200">
                <a:solidFill>
                  <a:prstClr val="black"/>
                </a:solidFill>
              </a:rPr>
              <a:pPr algn="r" defTabSz="457799" fontAlgn="base">
                <a:spcBef>
                  <a:spcPct val="0"/>
                </a:spcBef>
                <a:spcAft>
                  <a:spcPct val="0"/>
                </a:spcAft>
              </a:pPr>
              <a:t>15</a:t>
            </a:fld>
            <a:endParaRPr lang="en-US" sz="1200"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722438" y="696913"/>
            <a:ext cx="3565525" cy="2674937"/>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a:spcBef>
                <a:spcPct val="0"/>
              </a:spcBef>
            </a:pPr>
            <a:endParaRPr lang="en-US" dirty="0" smtClean="0"/>
          </a:p>
        </p:txBody>
      </p:sp>
      <p:sp>
        <p:nvSpPr>
          <p:cNvPr id="21508"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defTabSz="457799" fontAlgn="base">
              <a:spcBef>
                <a:spcPct val="0"/>
              </a:spcBef>
              <a:spcAft>
                <a:spcPct val="0"/>
              </a:spcAft>
            </a:pPr>
            <a:fld id="{3E73F168-3530-4057-BF42-06704B196238}" type="slidenum">
              <a:rPr lang="en-US" sz="1200">
                <a:solidFill>
                  <a:prstClr val="black"/>
                </a:solidFill>
              </a:rPr>
              <a:pPr algn="r" defTabSz="457799" fontAlgn="base">
                <a:spcBef>
                  <a:spcPct val="0"/>
                </a:spcBef>
                <a:spcAft>
                  <a:spcPct val="0"/>
                </a:spcAft>
              </a:pPr>
              <a:t>16</a:t>
            </a:fld>
            <a:endParaRPr lang="en-US" sz="1200"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722438" y="696913"/>
            <a:ext cx="3565525" cy="2674937"/>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a:spcBef>
                <a:spcPct val="0"/>
              </a:spcBef>
            </a:pPr>
            <a:endParaRPr lang="en-US" dirty="0" smtClean="0"/>
          </a:p>
        </p:txBody>
      </p:sp>
      <p:sp>
        <p:nvSpPr>
          <p:cNvPr id="21508"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defTabSz="457799" fontAlgn="base">
              <a:spcBef>
                <a:spcPct val="0"/>
              </a:spcBef>
              <a:spcAft>
                <a:spcPct val="0"/>
              </a:spcAft>
            </a:pPr>
            <a:fld id="{3E73F168-3530-4057-BF42-06704B196238}" type="slidenum">
              <a:rPr lang="en-US" sz="1200">
                <a:solidFill>
                  <a:prstClr val="black"/>
                </a:solidFill>
              </a:rPr>
              <a:pPr algn="r" defTabSz="457799" fontAlgn="base">
                <a:spcBef>
                  <a:spcPct val="0"/>
                </a:spcBef>
                <a:spcAft>
                  <a:spcPct val="0"/>
                </a:spcAft>
              </a:pPr>
              <a:t>17</a:t>
            </a:fld>
            <a:endParaRPr lang="en-US" sz="1200"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722438" y="696913"/>
            <a:ext cx="3565525" cy="2674937"/>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a:spcBef>
                <a:spcPct val="0"/>
              </a:spcBef>
            </a:pPr>
            <a:endParaRPr lang="en-US" dirty="0" smtClean="0"/>
          </a:p>
        </p:txBody>
      </p:sp>
      <p:sp>
        <p:nvSpPr>
          <p:cNvPr id="21508"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defTabSz="457799" fontAlgn="base">
              <a:spcBef>
                <a:spcPct val="0"/>
              </a:spcBef>
              <a:spcAft>
                <a:spcPct val="0"/>
              </a:spcAft>
            </a:pPr>
            <a:fld id="{3E73F168-3530-4057-BF42-06704B196238}" type="slidenum">
              <a:rPr lang="en-US" sz="1200">
                <a:solidFill>
                  <a:prstClr val="black"/>
                </a:solidFill>
              </a:rPr>
              <a:pPr algn="r" defTabSz="457799" fontAlgn="base">
                <a:spcBef>
                  <a:spcPct val="0"/>
                </a:spcBef>
                <a:spcAft>
                  <a:spcPct val="0"/>
                </a:spcAft>
              </a:pPr>
              <a:t>18</a:t>
            </a:fld>
            <a:endParaRPr lang="en-US" sz="1200"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722438" y="696913"/>
            <a:ext cx="3565525" cy="2674937"/>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a:spcBef>
                <a:spcPct val="0"/>
              </a:spcBef>
            </a:pPr>
            <a:endParaRPr lang="en-US" dirty="0" smtClean="0"/>
          </a:p>
        </p:txBody>
      </p:sp>
      <p:sp>
        <p:nvSpPr>
          <p:cNvPr id="21508"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defTabSz="457799" fontAlgn="base">
              <a:spcBef>
                <a:spcPct val="0"/>
              </a:spcBef>
              <a:spcAft>
                <a:spcPct val="0"/>
              </a:spcAft>
            </a:pPr>
            <a:fld id="{3E73F168-3530-4057-BF42-06704B196238}" type="slidenum">
              <a:rPr lang="en-US" sz="1200">
                <a:solidFill>
                  <a:prstClr val="black"/>
                </a:solidFill>
              </a:rPr>
              <a:pPr algn="r" defTabSz="457799" fontAlgn="base">
                <a:spcBef>
                  <a:spcPct val="0"/>
                </a:spcBef>
                <a:spcAft>
                  <a:spcPct val="0"/>
                </a:spcAft>
              </a:pPr>
              <a:t>19</a:t>
            </a:fld>
            <a:endParaRPr lang="en-US" sz="1200"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722438" y="696913"/>
            <a:ext cx="3565525" cy="2674937"/>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a:spcBef>
                <a:spcPct val="0"/>
              </a:spcBef>
            </a:pPr>
            <a:endParaRPr lang="en-US" dirty="0" smtClean="0"/>
          </a:p>
        </p:txBody>
      </p:sp>
      <p:sp>
        <p:nvSpPr>
          <p:cNvPr id="21508"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defTabSz="457799" fontAlgn="base">
              <a:spcBef>
                <a:spcPct val="0"/>
              </a:spcBef>
              <a:spcAft>
                <a:spcPct val="0"/>
              </a:spcAft>
            </a:pPr>
            <a:fld id="{3E73F168-3530-4057-BF42-06704B196238}" type="slidenum">
              <a:rPr lang="en-US" sz="1200">
                <a:solidFill>
                  <a:prstClr val="black"/>
                </a:solidFill>
              </a:rPr>
              <a:pPr algn="r" defTabSz="457799" fontAlgn="base">
                <a:spcBef>
                  <a:spcPct val="0"/>
                </a:spcBef>
                <a:spcAft>
                  <a:spcPct val="0"/>
                </a:spcAft>
              </a:pPr>
              <a:t>20</a:t>
            </a:fld>
            <a:endParaRPr lang="en-US" sz="1200"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a:t>
            </a:fld>
            <a:endParaRPr lang="en-US" dirty="0"/>
          </a:p>
        </p:txBody>
      </p:sp>
    </p:spTree>
    <p:extLst>
      <p:ext uri="{BB962C8B-B14F-4D97-AF65-F5344CB8AC3E}">
        <p14:creationId xmlns:p14="http://schemas.microsoft.com/office/powerpoint/2010/main" val="3423453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674937"/>
          </a:xfrm>
        </p:spPr>
      </p:sp>
      <p:sp>
        <p:nvSpPr>
          <p:cNvPr id="3" name="Notes Placeholder 2"/>
          <p:cNvSpPr>
            <a:spLocks noGrp="1"/>
          </p:cNvSpPr>
          <p:nvPr>
            <p:ph type="body" idx="1"/>
          </p:nvPr>
        </p:nvSpPr>
        <p:spPr/>
        <p:txBody>
          <a:bodyPr/>
          <a:lstStyle/>
          <a:p>
            <a:r>
              <a:rPr lang="en-US" dirty="0" smtClean="0"/>
              <a:t>Highlight how integration</a:t>
            </a:r>
            <a:r>
              <a:rPr lang="en-US" baseline="0" dirty="0" smtClean="0"/>
              <a:t> delivers trouble codes, meter readings and location data into the FleetFocus maintenance system.</a:t>
            </a:r>
            <a:endParaRPr lang="en-US" dirty="0"/>
          </a:p>
        </p:txBody>
      </p:sp>
      <p:sp>
        <p:nvSpPr>
          <p:cNvPr id="4" name="Slide Number Placeholder 3"/>
          <p:cNvSpPr>
            <a:spLocks noGrp="1"/>
          </p:cNvSpPr>
          <p:nvPr>
            <p:ph type="sldNum" sz="quarter" idx="10"/>
          </p:nvPr>
        </p:nvSpPr>
        <p:spPr/>
        <p:txBody>
          <a:bodyPr/>
          <a:lstStyle/>
          <a:p>
            <a:fld id="{9A178837-DD31-481F-90F3-87EDB331D57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817724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674937"/>
          </a:xfrm>
        </p:spPr>
      </p:sp>
      <p:sp>
        <p:nvSpPr>
          <p:cNvPr id="3" name="Notes Placeholder 2"/>
          <p:cNvSpPr>
            <a:spLocks noGrp="1"/>
          </p:cNvSpPr>
          <p:nvPr>
            <p:ph type="body" idx="1"/>
          </p:nvPr>
        </p:nvSpPr>
        <p:spPr/>
        <p:txBody>
          <a:bodyPr>
            <a:normAutofit/>
          </a:bodyPr>
          <a:lstStyle/>
          <a:p>
            <a:r>
              <a:rPr lang="en-US" dirty="0" smtClean="0"/>
              <a:t>Fleet</a:t>
            </a:r>
            <a:r>
              <a:rPr lang="en-US" baseline="0" dirty="0" smtClean="0"/>
              <a:t> personnel can have all relevant info in one place. Use actual historical fleet data to drive your operational decisions. The system stores historical data for: alerts, fault codes, diagnostic data points.  </a:t>
            </a:r>
            <a:endParaRPr lang="en-US" dirty="0"/>
          </a:p>
        </p:txBody>
      </p:sp>
      <p:sp>
        <p:nvSpPr>
          <p:cNvPr id="4" name="Slide Number Placeholder 3"/>
          <p:cNvSpPr>
            <a:spLocks noGrp="1"/>
          </p:cNvSpPr>
          <p:nvPr>
            <p:ph type="sldNum" sz="quarter" idx="10"/>
          </p:nvPr>
        </p:nvSpPr>
        <p:spPr/>
        <p:txBody>
          <a:bodyPr/>
          <a:lstStyle/>
          <a:p>
            <a:fld id="{9A178837-DD31-481F-90F3-87EDB331D57A}"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23</a:t>
            </a:fld>
            <a:endParaRPr lang="en-US" dirty="0"/>
          </a:p>
        </p:txBody>
      </p:sp>
    </p:spTree>
    <p:extLst>
      <p:ext uri="{BB962C8B-B14F-4D97-AF65-F5344CB8AC3E}">
        <p14:creationId xmlns:p14="http://schemas.microsoft.com/office/powerpoint/2010/main" val="2069521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4</a:t>
            </a:fld>
            <a:endParaRPr lang="en-US" dirty="0"/>
          </a:p>
        </p:txBody>
      </p:sp>
    </p:spTree>
    <p:extLst>
      <p:ext uri="{BB962C8B-B14F-4D97-AF65-F5344CB8AC3E}">
        <p14:creationId xmlns:p14="http://schemas.microsoft.com/office/powerpoint/2010/main" val="2069521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5</a:t>
            </a:fld>
            <a:endParaRPr lang="en-US" dirty="0"/>
          </a:p>
        </p:txBody>
      </p:sp>
    </p:spTree>
    <p:extLst>
      <p:ext uri="{BB962C8B-B14F-4D97-AF65-F5344CB8AC3E}">
        <p14:creationId xmlns:p14="http://schemas.microsoft.com/office/powerpoint/2010/main" val="2069521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6</a:t>
            </a:fld>
            <a:endParaRPr lang="en-US" dirty="0"/>
          </a:p>
        </p:txBody>
      </p:sp>
    </p:spTree>
    <p:extLst>
      <p:ext uri="{BB962C8B-B14F-4D97-AF65-F5344CB8AC3E}">
        <p14:creationId xmlns:p14="http://schemas.microsoft.com/office/powerpoint/2010/main" val="206952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7</a:t>
            </a:fld>
            <a:endParaRPr lang="en-US" dirty="0"/>
          </a:p>
        </p:txBody>
      </p:sp>
    </p:spTree>
    <p:extLst>
      <p:ext uri="{BB962C8B-B14F-4D97-AF65-F5344CB8AC3E}">
        <p14:creationId xmlns:p14="http://schemas.microsoft.com/office/powerpoint/2010/main" val="2069521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8</a:t>
            </a:fld>
            <a:endParaRPr lang="en-US" dirty="0"/>
          </a:p>
        </p:txBody>
      </p:sp>
    </p:spTree>
    <p:extLst>
      <p:ext uri="{BB962C8B-B14F-4D97-AF65-F5344CB8AC3E}">
        <p14:creationId xmlns:p14="http://schemas.microsoft.com/office/powerpoint/2010/main" val="206952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9</a:t>
            </a:fld>
            <a:endParaRPr lang="en-US" dirty="0"/>
          </a:p>
        </p:txBody>
      </p:sp>
    </p:spTree>
    <p:extLst>
      <p:ext uri="{BB962C8B-B14F-4D97-AF65-F5344CB8AC3E}">
        <p14:creationId xmlns:p14="http://schemas.microsoft.com/office/powerpoint/2010/main" val="2069521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10</a:t>
            </a:fld>
            <a:endParaRPr lang="en-US" dirty="0"/>
          </a:p>
        </p:txBody>
      </p:sp>
    </p:spTree>
    <p:extLst>
      <p:ext uri="{BB962C8B-B14F-4D97-AF65-F5344CB8AC3E}">
        <p14:creationId xmlns:p14="http://schemas.microsoft.com/office/powerpoint/2010/main" val="2069521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normAutofit/>
          </a:bodyPr>
          <a:lstStyle>
            <a:lvl1pPr>
              <a:defRPr sz="42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i="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pPr/>
              <a:t>11/2/2015</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AF4633DB-60EA-4E8C-BBF5-C6905058522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act Slide">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2335213" y="2474913"/>
            <a:ext cx="525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r>
              <a:rPr lang="en-US" sz="4000" b="1" dirty="0" smtClean="0">
                <a:solidFill>
                  <a:srgbClr val="01426A"/>
                </a:solidFill>
                <a:latin typeface="Trebuchet MS" pitchFamily="34" charset="0"/>
                <a:cs typeface="Helvetica" pitchFamily="34" charset="0"/>
              </a:rPr>
              <a:t>Contact Information</a:t>
            </a:r>
          </a:p>
        </p:txBody>
      </p:sp>
      <p:sp>
        <p:nvSpPr>
          <p:cNvPr id="5" name="TextBox 7"/>
          <p:cNvSpPr txBox="1">
            <a:spLocks noChangeArrowheads="1"/>
          </p:cNvSpPr>
          <p:nvPr/>
        </p:nvSpPr>
        <p:spPr bwMode="auto">
          <a:xfrm>
            <a:off x="2362200" y="2100263"/>
            <a:ext cx="510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r>
              <a:rPr lang="en-US" sz="1600" b="1" dirty="0" smtClean="0">
                <a:solidFill>
                  <a:srgbClr val="01426A"/>
                </a:solidFill>
                <a:latin typeface="Trebuchet MS" pitchFamily="34" charset="0"/>
                <a:cs typeface="Helvetica" pitchFamily="34" charset="0"/>
              </a:rPr>
              <a:t>EASTERN MUNICIPAL WATER DISTRICT</a:t>
            </a:r>
          </a:p>
        </p:txBody>
      </p:sp>
      <p:sp>
        <p:nvSpPr>
          <p:cNvPr id="3" name="Subtitle 2"/>
          <p:cNvSpPr>
            <a:spLocks noGrp="1"/>
          </p:cNvSpPr>
          <p:nvPr>
            <p:ph type="subTitle" idx="1"/>
          </p:nvPr>
        </p:nvSpPr>
        <p:spPr>
          <a:xfrm>
            <a:off x="3192245" y="3291840"/>
            <a:ext cx="5525036" cy="2875684"/>
          </a:xfrm>
        </p:spPr>
        <p:txBody>
          <a:bodyPr>
            <a:normAutofit/>
          </a:bodyPr>
          <a:lstStyle>
            <a:lvl1pPr marL="0" indent="0" algn="l">
              <a:buNone/>
              <a:defRPr sz="2200" b="1" i="0">
                <a:solidFill>
                  <a:srgbClr val="01426A"/>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0"/>
          </p:nvPr>
        </p:nvSpPr>
        <p:spPr>
          <a:xfrm>
            <a:off x="6553200" y="6510338"/>
            <a:ext cx="2133600" cy="265112"/>
          </a:xfrm>
          <a:prstGeom prst="rect">
            <a:avLst/>
          </a:prstGeom>
        </p:spPr>
        <p:txBody>
          <a:bodyPr/>
          <a:lstStyle>
            <a:lvl1pPr>
              <a:defRPr b="1" i="0">
                <a:latin typeface="Trebuchet MS"/>
                <a:cs typeface="Trebuchet MS"/>
              </a:defRPr>
            </a:lvl1pPr>
          </a:lstStyle>
          <a:p>
            <a:pPr eaLnBrk="0" fontAlgn="base" hangingPunct="0">
              <a:spcBef>
                <a:spcPct val="0"/>
              </a:spcBef>
              <a:spcAft>
                <a:spcPct val="0"/>
              </a:spcAft>
              <a:defRPr/>
            </a:pPr>
            <a:r>
              <a:rPr lang="en-US" dirty="0">
                <a:solidFill>
                  <a:prstClr val="black"/>
                </a:solidFill>
              </a:rPr>
              <a:t>www.emwd.org   </a:t>
            </a:r>
            <a:fld id="{1D3CD65F-7AC3-4383-8CE0-37B0F0AD4F79}" type="slidenum">
              <a:rPr lang="en-US">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67013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70" descr="em2cil"/>
          <p:cNvPicPr>
            <a:picLocks noChangeAspect="1" noChangeArrowheads="1"/>
          </p:cNvPicPr>
          <p:nvPr userDrawn="1"/>
        </p:nvPicPr>
        <p:blipFill>
          <a:blip r:embed="rId2" cstate="print">
            <a:lum bright="36000" contrast="18000"/>
            <a:extLst>
              <a:ext uri="{28A0092B-C50C-407E-A947-70E740481C1C}">
                <a14:useLocalDpi xmlns:a14="http://schemas.microsoft.com/office/drawing/2010/main" val="0"/>
              </a:ext>
            </a:extLst>
          </a:blip>
          <a:srcRect/>
          <a:stretch>
            <a:fillRect/>
          </a:stretch>
        </p:blipFill>
        <p:spPr bwMode="auto">
          <a:xfrm>
            <a:off x="1752600" y="3505200"/>
            <a:ext cx="58674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1"/>
          <p:cNvSpPr txBox="1">
            <a:spLocks noChangeArrowheads="1"/>
          </p:cNvSpPr>
          <p:nvPr userDrawn="1"/>
        </p:nvSpPr>
        <p:spPr bwMode="auto">
          <a:xfrm>
            <a:off x="76200" y="6096000"/>
            <a:ext cx="365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defRPr/>
            </a:pPr>
            <a:r>
              <a:rPr lang="en-US" sz="1200" b="1" dirty="0" smtClean="0">
                <a:solidFill>
                  <a:prstClr val="black"/>
                </a:solidFill>
              </a:rPr>
              <a:t>Presented by:  </a:t>
            </a:r>
            <a:r>
              <a:rPr lang="en-US" sz="1200" dirty="0" smtClean="0">
                <a:solidFill>
                  <a:prstClr val="black"/>
                </a:solidFill>
              </a:rPr>
              <a:t>Mark E. Iverson, P.E.</a:t>
            </a:r>
          </a:p>
          <a:p>
            <a:pPr eaLnBrk="0" fontAlgn="base" hangingPunct="0">
              <a:spcBef>
                <a:spcPct val="50000"/>
              </a:spcBef>
              <a:spcAft>
                <a:spcPct val="0"/>
              </a:spcAft>
              <a:defRPr/>
            </a:pPr>
            <a:r>
              <a:rPr lang="en-US" sz="1200" dirty="0" smtClean="0">
                <a:solidFill>
                  <a:prstClr val="black"/>
                </a:solidFill>
              </a:rPr>
              <a:t>Director of Maintenance</a:t>
            </a:r>
          </a:p>
        </p:txBody>
      </p:sp>
      <p:sp>
        <p:nvSpPr>
          <p:cNvPr id="6" name="Text Box 72"/>
          <p:cNvSpPr txBox="1">
            <a:spLocks noChangeArrowheads="1"/>
          </p:cNvSpPr>
          <p:nvPr userDrawn="1"/>
        </p:nvSpPr>
        <p:spPr bwMode="auto">
          <a:xfrm>
            <a:off x="5791200" y="6096000"/>
            <a:ext cx="320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50000"/>
              </a:spcBef>
              <a:spcAft>
                <a:spcPct val="0"/>
              </a:spcAft>
              <a:defRPr/>
            </a:pPr>
            <a:r>
              <a:rPr lang="en-US" sz="1200" b="1" dirty="0" smtClean="0">
                <a:solidFill>
                  <a:prstClr val="black"/>
                </a:solidFill>
              </a:rPr>
              <a:t>Network Fleet User Conference – Arlington, Texas</a:t>
            </a:r>
          </a:p>
          <a:p>
            <a:pPr algn="r" eaLnBrk="0" fontAlgn="base" hangingPunct="0">
              <a:spcBef>
                <a:spcPct val="50000"/>
              </a:spcBef>
              <a:spcAft>
                <a:spcPct val="0"/>
              </a:spcAft>
              <a:defRPr/>
            </a:pPr>
            <a:r>
              <a:rPr lang="en-US" sz="1200" b="1" dirty="0" smtClean="0">
                <a:solidFill>
                  <a:prstClr val="black"/>
                </a:solidFill>
              </a:rPr>
              <a:t>June 28, 2012</a:t>
            </a:r>
          </a:p>
        </p:txBody>
      </p:sp>
      <p:sp>
        <p:nvSpPr>
          <p:cNvPr id="143427" name="Rectangle 67"/>
          <p:cNvSpPr>
            <a:spLocks noGrp="1" noChangeArrowheads="1"/>
          </p:cNvSpPr>
          <p:nvPr>
            <p:ph type="ctrTitle"/>
          </p:nvPr>
        </p:nvSpPr>
        <p:spPr>
          <a:xfrm>
            <a:off x="762000" y="381000"/>
            <a:ext cx="7772400" cy="1470025"/>
          </a:xfrm>
        </p:spPr>
        <p:txBody>
          <a:bodyPr/>
          <a:lstStyle>
            <a:lvl1pPr>
              <a:defRPr/>
            </a:lvl1pPr>
          </a:lstStyle>
          <a:p>
            <a:pPr lvl="0"/>
            <a:endParaRPr lang="en-US" noProof="0" smtClean="0"/>
          </a:p>
        </p:txBody>
      </p:sp>
      <p:sp>
        <p:nvSpPr>
          <p:cNvPr id="143428" name="Rectangle 68"/>
          <p:cNvSpPr>
            <a:spLocks noGrp="1" noChangeArrowheads="1"/>
          </p:cNvSpPr>
          <p:nvPr>
            <p:ph type="subTitle" idx="1"/>
          </p:nvPr>
        </p:nvSpPr>
        <p:spPr>
          <a:xfrm>
            <a:off x="1371600" y="2133600"/>
            <a:ext cx="6400800" cy="1066800"/>
          </a:xfrm>
        </p:spPr>
        <p:txBody>
          <a:bodyPr/>
          <a:lstStyle>
            <a:lvl1pPr marL="0" indent="0" algn="ctr">
              <a:buFont typeface="Wingdings" pitchFamily="2" charset="2"/>
              <a:buNone/>
              <a:defRPr/>
            </a:lvl1pPr>
          </a:lstStyle>
          <a:p>
            <a:pPr lvl="0"/>
            <a:endParaRPr lang="en-US" noProof="0" smtClean="0"/>
          </a:p>
        </p:txBody>
      </p:sp>
    </p:spTree>
    <p:extLst>
      <p:ext uri="{BB962C8B-B14F-4D97-AF65-F5344CB8AC3E}">
        <p14:creationId xmlns:p14="http://schemas.microsoft.com/office/powerpoint/2010/main" val="280341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305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4420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dirty="0" smtClean="0"/>
          </a:p>
        </p:txBody>
      </p:sp>
    </p:spTree>
    <p:extLst>
      <p:ext uri="{BB962C8B-B14F-4D97-AF65-F5344CB8AC3E}">
        <p14:creationId xmlns:p14="http://schemas.microsoft.com/office/powerpoint/2010/main" val="2201903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Option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4438" y="2910841"/>
            <a:ext cx="8506768" cy="934720"/>
          </a:xfrm>
        </p:spPr>
        <p:txBody>
          <a:bodyPr anchor="b"/>
          <a:lstStyle>
            <a:lvl1pPr algn="l">
              <a:defRPr sz="4500" baseline="0">
                <a:solidFill>
                  <a:srgbClr val="4C4C4C"/>
                </a:solidFill>
              </a:defRPr>
            </a:lvl1pPr>
          </a:lstStyle>
          <a:p>
            <a:r>
              <a:rPr lang="en-US" dirty="0" smtClean="0"/>
              <a:t>CLICK TO EDIT COVER TITLE</a:t>
            </a:r>
            <a:endParaRPr lang="en-US" dirty="0"/>
          </a:p>
        </p:txBody>
      </p:sp>
      <p:sp>
        <p:nvSpPr>
          <p:cNvPr id="3" name="Subtitle 2"/>
          <p:cNvSpPr>
            <a:spLocks noGrp="1"/>
          </p:cNvSpPr>
          <p:nvPr>
            <p:ph type="subTitle" idx="1" hasCustomPrompt="1"/>
          </p:nvPr>
        </p:nvSpPr>
        <p:spPr>
          <a:xfrm>
            <a:off x="319973" y="3867369"/>
            <a:ext cx="8501234" cy="914400"/>
          </a:xfrm>
        </p:spPr>
        <p:txBody>
          <a:bodyPr/>
          <a:lstStyle>
            <a:lvl1pPr marL="0" indent="0" algn="l">
              <a:buNone/>
              <a:defRPr sz="3600" b="0" baseline="0">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cover subtitle</a:t>
            </a:r>
            <a:endParaRPr lang="en-US" dirty="0"/>
          </a:p>
        </p:txBody>
      </p:sp>
      <p:sp>
        <p:nvSpPr>
          <p:cNvPr id="12" name="TextBox 11"/>
          <p:cNvSpPr txBox="1"/>
          <p:nvPr userDrawn="1"/>
        </p:nvSpPr>
        <p:spPr>
          <a:xfrm>
            <a:off x="320767" y="6589743"/>
            <a:ext cx="8582371" cy="182562"/>
          </a:xfrm>
          <a:prstGeom prst="rect">
            <a:avLst/>
          </a:prstGeom>
          <a:noFill/>
        </p:spPr>
        <p:txBody>
          <a:bodyPr wrap="none" lIns="0" tIns="0" rIns="0" bIns="0" anchor="b"/>
          <a:lstStyle/>
          <a:p>
            <a:pPr>
              <a:defRPr/>
            </a:pPr>
            <a:r>
              <a:rPr lang="en-US" sz="700" kern="0" spc="-30" dirty="0" smtClean="0">
                <a:solidFill>
                  <a:srgbClr val="4C4C4C"/>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sz="700" kern="0" spc="-30" dirty="0">
              <a:solidFill>
                <a:srgbClr val="4C4C4C"/>
              </a:solidFill>
            </a:endParaRPr>
          </a:p>
        </p:txBody>
      </p:sp>
      <p:sp>
        <p:nvSpPr>
          <p:cNvPr id="13" name="Text Placeholder 12"/>
          <p:cNvSpPr>
            <a:spLocks noGrp="1"/>
          </p:cNvSpPr>
          <p:nvPr>
            <p:ph type="body" sz="quarter" idx="10" hasCustomPrompt="1"/>
          </p:nvPr>
        </p:nvSpPr>
        <p:spPr>
          <a:xfrm>
            <a:off x="322381" y="5404547"/>
            <a:ext cx="3154362" cy="606425"/>
          </a:xfrm>
        </p:spPr>
        <p:txBody>
          <a:bodyPr/>
          <a:lstStyle>
            <a:lvl1pPr marL="0" indent="0">
              <a:buNone/>
              <a:defRPr sz="1800" baseline="0">
                <a:solidFill>
                  <a:srgbClr val="4C4C4C"/>
                </a:solidFill>
              </a:defRPr>
            </a:lvl1pPr>
            <a:lvl2pPr marL="233362" indent="0">
              <a:buNone/>
              <a:defRPr sz="1200"/>
            </a:lvl2pPr>
            <a:lvl3pPr marL="457200" indent="0">
              <a:buNone/>
              <a:defRPr sz="1200"/>
            </a:lvl3pPr>
            <a:lvl4pPr marL="627062" indent="0">
              <a:buNone/>
              <a:defRPr sz="1200"/>
            </a:lvl4pPr>
            <a:lvl5pPr marL="796925" indent="0">
              <a:buNone/>
              <a:defRPr sz="1200"/>
            </a:lvl5pPr>
          </a:lstStyle>
          <a:p>
            <a:pPr lvl="0"/>
            <a:r>
              <a:rPr lang="en-US" dirty="0" smtClean="0"/>
              <a:t>Click to add presenter</a:t>
            </a:r>
          </a:p>
          <a:p>
            <a:pPr lvl="0"/>
            <a:r>
              <a:rPr lang="en-US" dirty="0" smtClean="0"/>
              <a:t>Click to add date</a:t>
            </a:r>
            <a:endParaRPr lang="en-US" dirty="0"/>
          </a:p>
        </p:txBody>
      </p:sp>
      <p:sp>
        <p:nvSpPr>
          <p:cNvPr id="5" name="Text Placeholder 4"/>
          <p:cNvSpPr>
            <a:spLocks noGrp="1"/>
          </p:cNvSpPr>
          <p:nvPr>
            <p:ph type="body" sz="quarter" idx="11" hasCustomPrompt="1"/>
          </p:nvPr>
        </p:nvSpPr>
        <p:spPr>
          <a:xfrm>
            <a:off x="314438" y="6290403"/>
            <a:ext cx="3144837" cy="186598"/>
          </a:xfrm>
        </p:spPr>
        <p:txBody>
          <a:bodyPr/>
          <a:lstStyle>
            <a:lvl1pPr marL="0" indent="0">
              <a:buNone/>
              <a:defRPr sz="1000" baseline="0"/>
            </a:lvl1pPr>
            <a:lvl2pPr marL="233362" indent="0">
              <a:buNone/>
              <a:defRPr sz="1000"/>
            </a:lvl2pPr>
            <a:lvl3pPr marL="457200" indent="0">
              <a:buNone/>
              <a:defRPr sz="1000"/>
            </a:lvl3pPr>
            <a:lvl4pPr marL="627062" indent="0">
              <a:buNone/>
              <a:defRPr sz="1000"/>
            </a:lvl4pPr>
            <a:lvl5pPr marL="796925" indent="0">
              <a:buNone/>
              <a:defRPr sz="1000"/>
            </a:lvl5pPr>
          </a:lstStyle>
          <a:p>
            <a:pPr lvl="0"/>
            <a:r>
              <a:rPr lang="en-US" dirty="0" smtClean="0"/>
              <a:t>Click to add PID#</a:t>
            </a:r>
            <a:endParaRPr lang="en-US" dirty="0"/>
          </a:p>
        </p:txBody>
      </p:sp>
    </p:spTree>
    <p:extLst>
      <p:ext uri="{BB962C8B-B14F-4D97-AF65-F5344CB8AC3E}">
        <p14:creationId xmlns:p14="http://schemas.microsoft.com/office/powerpoint/2010/main" val="1098917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Layout: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8315" y="2049144"/>
            <a:ext cx="7988359" cy="886299"/>
          </a:xfrm>
        </p:spPr>
        <p:txBody>
          <a:bodyPr anchor="b"/>
          <a:lstStyle>
            <a:lvl1pPr>
              <a:defRPr sz="4500" baseline="0">
                <a:solidFill>
                  <a:srgbClr val="FFFFFF"/>
                </a:solidFill>
              </a:defRPr>
            </a:lvl1pPr>
          </a:lstStyle>
          <a:p>
            <a:r>
              <a:rPr lang="en-US" dirty="0" smtClean="0"/>
              <a:t>ALTERNATE COVER OPTION</a:t>
            </a:r>
            <a:endParaRPr lang="en-US" dirty="0"/>
          </a:p>
        </p:txBody>
      </p:sp>
      <p:sp>
        <p:nvSpPr>
          <p:cNvPr id="6" name="Text Placeholder 5"/>
          <p:cNvSpPr>
            <a:spLocks noGrp="1"/>
          </p:cNvSpPr>
          <p:nvPr>
            <p:ph type="body" idx="10" hasCustomPrompt="1"/>
          </p:nvPr>
        </p:nvSpPr>
        <p:spPr>
          <a:xfrm>
            <a:off x="968375" y="2938145"/>
            <a:ext cx="7988299" cy="806450"/>
          </a:xfrm>
        </p:spPr>
        <p:txBody>
          <a:bodyPr anchor="t"/>
          <a:lstStyle>
            <a:lvl1pPr marL="0" indent="0">
              <a:buNone/>
              <a:defRPr sz="3600">
                <a:solidFill>
                  <a:srgbClr val="FFFFFF"/>
                </a:solidFill>
              </a:defRPr>
            </a:lvl1pPr>
            <a:lvl2pPr marL="233362" indent="0">
              <a:buNone/>
              <a:defRPr/>
            </a:lvl2pPr>
            <a:lvl3pPr marL="457200" indent="0">
              <a:buNone/>
              <a:defRPr/>
            </a:lvl3pPr>
            <a:lvl4pPr marL="627062" indent="0">
              <a:buNone/>
              <a:defRPr/>
            </a:lvl4pPr>
            <a:lvl5pPr marL="796925" indent="0">
              <a:buNone/>
              <a:defRPr/>
            </a:lvl5pPr>
          </a:lstStyle>
          <a:p>
            <a:pPr lvl="0"/>
            <a:r>
              <a:rPr lang="en-US" dirty="0" smtClean="0"/>
              <a:t>Click to edit cover subtitle</a:t>
            </a:r>
            <a:endParaRPr lang="en-US" dirty="0"/>
          </a:p>
        </p:txBody>
      </p:sp>
      <p:sp>
        <p:nvSpPr>
          <p:cNvPr id="7" name="Text Placeholder 12"/>
          <p:cNvSpPr>
            <a:spLocks noGrp="1"/>
          </p:cNvSpPr>
          <p:nvPr>
            <p:ph type="body" sz="quarter" idx="11" hasCustomPrompt="1"/>
          </p:nvPr>
        </p:nvSpPr>
        <p:spPr>
          <a:xfrm>
            <a:off x="968375" y="4452047"/>
            <a:ext cx="3154362" cy="606425"/>
          </a:xfrm>
        </p:spPr>
        <p:txBody>
          <a:bodyPr/>
          <a:lstStyle>
            <a:lvl1pPr marL="0" indent="0">
              <a:buNone/>
              <a:defRPr sz="1800" baseline="0">
                <a:solidFill>
                  <a:srgbClr val="FFFFFF"/>
                </a:solidFill>
              </a:defRPr>
            </a:lvl1pPr>
            <a:lvl2pPr marL="233362" indent="0">
              <a:buNone/>
              <a:defRPr sz="1200"/>
            </a:lvl2pPr>
            <a:lvl3pPr marL="457200" indent="0">
              <a:buNone/>
              <a:defRPr sz="1200"/>
            </a:lvl3pPr>
            <a:lvl4pPr marL="627062" indent="0">
              <a:buNone/>
              <a:defRPr sz="1200"/>
            </a:lvl4pPr>
            <a:lvl5pPr marL="796925" indent="0">
              <a:buNone/>
              <a:defRPr sz="1200"/>
            </a:lvl5pPr>
          </a:lstStyle>
          <a:p>
            <a:pPr lvl="0"/>
            <a:r>
              <a:rPr lang="en-US" dirty="0" smtClean="0"/>
              <a:t>Click to add presenter name</a:t>
            </a:r>
          </a:p>
          <a:p>
            <a:pPr lvl="0"/>
            <a:r>
              <a:rPr lang="en-US" dirty="0" smtClean="0"/>
              <a:t>Click to add date</a:t>
            </a:r>
            <a:endParaRPr lang="en-US" dirty="0"/>
          </a:p>
        </p:txBody>
      </p:sp>
      <p:sp>
        <p:nvSpPr>
          <p:cNvPr id="8" name="Text Placeholder 4"/>
          <p:cNvSpPr>
            <a:spLocks noGrp="1"/>
          </p:cNvSpPr>
          <p:nvPr>
            <p:ph type="body" sz="quarter" idx="12" hasCustomPrompt="1"/>
          </p:nvPr>
        </p:nvSpPr>
        <p:spPr>
          <a:xfrm>
            <a:off x="321945" y="6448518"/>
            <a:ext cx="3144837" cy="186598"/>
          </a:xfrm>
        </p:spPr>
        <p:txBody>
          <a:bodyPr/>
          <a:lstStyle>
            <a:lvl1pPr marL="0" indent="0">
              <a:buNone/>
              <a:defRPr sz="1000" baseline="0">
                <a:solidFill>
                  <a:srgbClr val="4C4C4C"/>
                </a:solidFill>
              </a:defRPr>
            </a:lvl1pPr>
            <a:lvl2pPr marL="233362" indent="0">
              <a:buNone/>
              <a:defRPr sz="1000"/>
            </a:lvl2pPr>
            <a:lvl3pPr marL="457200" indent="0">
              <a:buNone/>
              <a:defRPr sz="1000"/>
            </a:lvl3pPr>
            <a:lvl4pPr marL="627062" indent="0">
              <a:buNone/>
              <a:defRPr sz="1000"/>
            </a:lvl4pPr>
            <a:lvl5pPr marL="796925" indent="0">
              <a:buNone/>
              <a:defRPr sz="1000"/>
            </a:lvl5pPr>
          </a:lstStyle>
          <a:p>
            <a:pPr lvl="0"/>
            <a:r>
              <a:rPr lang="en-US" dirty="0" smtClean="0"/>
              <a:t>Click to add PID#</a:t>
            </a:r>
            <a:endParaRPr lang="en-US" dirty="0"/>
          </a:p>
        </p:txBody>
      </p:sp>
      <p:sp>
        <p:nvSpPr>
          <p:cNvPr id="9" name="TextBox 8"/>
          <p:cNvSpPr txBox="1"/>
          <p:nvPr userDrawn="1"/>
        </p:nvSpPr>
        <p:spPr>
          <a:xfrm>
            <a:off x="320767" y="6589743"/>
            <a:ext cx="8582371" cy="182562"/>
          </a:xfrm>
          <a:prstGeom prst="rect">
            <a:avLst/>
          </a:prstGeom>
          <a:noFill/>
        </p:spPr>
        <p:txBody>
          <a:bodyPr wrap="none" lIns="0" tIns="0" rIns="0" bIns="0" anchor="b"/>
          <a:lstStyle/>
          <a:p>
            <a:pPr>
              <a:defRPr/>
            </a:pPr>
            <a:r>
              <a:rPr lang="en-US" sz="700" kern="0" spc="-30" dirty="0" smtClean="0">
                <a:solidFill>
                  <a:srgbClr val="4C4C4C"/>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sz="700" kern="0" spc="-30" dirty="0">
              <a:solidFill>
                <a:srgbClr val="4C4C4C"/>
              </a:solidFill>
            </a:endParaRPr>
          </a:p>
        </p:txBody>
      </p:sp>
    </p:spTree>
    <p:extLst>
      <p:ext uri="{BB962C8B-B14F-4D97-AF65-F5344CB8AC3E}">
        <p14:creationId xmlns:p14="http://schemas.microsoft.com/office/powerpoint/2010/main" val="2951301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Co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675" y="2892425"/>
            <a:ext cx="8500353" cy="956522"/>
          </a:xfrm>
        </p:spPr>
        <p:txBody>
          <a:bodyPr anchor="b"/>
          <a:lstStyle>
            <a:lvl1pPr algn="l">
              <a:defRPr sz="4500" baseline="0">
                <a:solidFill>
                  <a:srgbClr val="4C4C4C"/>
                </a:solidFill>
              </a:defRPr>
            </a:lvl1pPr>
          </a:lstStyle>
          <a:p>
            <a:r>
              <a:rPr lang="en-US" dirty="0" smtClean="0"/>
              <a:t>CLICK TO EDIT DIVIDER TITLE</a:t>
            </a:r>
            <a:endParaRPr lang="en-US" dirty="0"/>
          </a:p>
        </p:txBody>
      </p:sp>
      <p:sp>
        <p:nvSpPr>
          <p:cNvPr id="4" name="Text Placeholder 3"/>
          <p:cNvSpPr>
            <a:spLocks noGrp="1"/>
          </p:cNvSpPr>
          <p:nvPr>
            <p:ph type="body" sz="quarter" idx="10" hasCustomPrompt="1"/>
          </p:nvPr>
        </p:nvSpPr>
        <p:spPr>
          <a:xfrm>
            <a:off x="323675" y="3861607"/>
            <a:ext cx="8500353" cy="921532"/>
          </a:xfrm>
        </p:spPr>
        <p:txBody>
          <a:bodyPr/>
          <a:lstStyle>
            <a:lvl1pPr marL="0" indent="0">
              <a:buNone/>
              <a:defRPr sz="3600" i="0" baseline="0">
                <a:solidFill>
                  <a:srgbClr val="4C4C4C"/>
                </a:solidFill>
              </a:defRPr>
            </a:lvl1pPr>
            <a:lvl2pPr marL="233362" indent="0">
              <a:buNone/>
              <a:defRPr/>
            </a:lvl2pPr>
            <a:lvl3pPr marL="457200" indent="0">
              <a:buNone/>
              <a:defRPr/>
            </a:lvl3pPr>
            <a:lvl4pPr marL="627062" indent="0">
              <a:buNone/>
              <a:defRPr/>
            </a:lvl4pPr>
            <a:lvl5pPr marL="796925" indent="0">
              <a:buNone/>
              <a:defRPr/>
            </a:lvl5pPr>
          </a:lstStyle>
          <a:p>
            <a:pPr lvl="0"/>
            <a:r>
              <a:rPr lang="en-US" dirty="0" smtClean="0"/>
              <a:t>Click to edit divider subtitle</a:t>
            </a:r>
          </a:p>
        </p:txBody>
      </p:sp>
      <p:sp>
        <p:nvSpPr>
          <p:cNvPr id="19" name="TextBox 18"/>
          <p:cNvSpPr txBox="1"/>
          <p:nvPr userDrawn="1"/>
        </p:nvSpPr>
        <p:spPr>
          <a:xfrm>
            <a:off x="8586168" y="6589743"/>
            <a:ext cx="274637" cy="182562"/>
          </a:xfrm>
          <a:prstGeom prst="rect">
            <a:avLst/>
          </a:prstGeom>
          <a:noFill/>
        </p:spPr>
        <p:txBody>
          <a:bodyPr wrap="none" lIns="0" tIns="0" rIns="0" bIns="0" anchor="b"/>
          <a:lstStyle/>
          <a:p>
            <a:pPr algn="r">
              <a:defRPr/>
            </a:pPr>
            <a:fld id="{29562520-176D-42A7-B13D-106F8AF044D0}" type="slidenum">
              <a:rPr lang="en-US" sz="900">
                <a:solidFill>
                  <a:srgbClr val="4C4C4C"/>
                </a:solidFill>
              </a:rPr>
              <a:pPr algn="r">
                <a:defRPr/>
              </a:pPr>
              <a:t>‹#›</a:t>
            </a:fld>
            <a:endParaRPr lang="en-US" sz="900" dirty="0">
              <a:solidFill>
                <a:srgbClr val="4C4C4C"/>
              </a:solidFill>
            </a:endParaRPr>
          </a:p>
        </p:txBody>
      </p:sp>
      <p:sp>
        <p:nvSpPr>
          <p:cNvPr id="20" name="TextBox 19"/>
          <p:cNvSpPr txBox="1"/>
          <p:nvPr userDrawn="1"/>
        </p:nvSpPr>
        <p:spPr>
          <a:xfrm>
            <a:off x="323675" y="6589743"/>
            <a:ext cx="8582371" cy="182562"/>
          </a:xfrm>
          <a:prstGeom prst="rect">
            <a:avLst/>
          </a:prstGeom>
          <a:noFill/>
        </p:spPr>
        <p:txBody>
          <a:bodyPr wrap="none" lIns="0" tIns="0" rIns="0" bIns="0" anchor="b"/>
          <a:lstStyle/>
          <a:p>
            <a:pPr>
              <a:defRPr/>
            </a:pPr>
            <a:r>
              <a:rPr lang="en-US" sz="700" kern="0" spc="-30" dirty="0" smtClean="0">
                <a:solidFill>
                  <a:srgbClr val="4C4C4C"/>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sz="700" kern="0" spc="-30" dirty="0">
              <a:solidFill>
                <a:srgbClr val="4C4C4C"/>
              </a:solidFill>
            </a:endParaRPr>
          </a:p>
        </p:txBody>
      </p:sp>
    </p:spTree>
    <p:extLst>
      <p:ext uri="{BB962C8B-B14F-4D97-AF65-F5344CB8AC3E}">
        <p14:creationId xmlns:p14="http://schemas.microsoft.com/office/powerpoint/2010/main" val="1211817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20768" y="1478513"/>
            <a:ext cx="8532981" cy="5035008"/>
          </a:xfrm>
          <a:noFill/>
          <a:ln w="9525">
            <a:noFill/>
            <a:miter lim="800000"/>
            <a:headEnd/>
            <a:tailEnd/>
          </a:ln>
        </p:spPr>
        <p:txBody>
          <a:bodyPr vert="horz" wrap="square" lIns="0" tIns="0" rIns="0" bIns="0" numCol="1" anchor="t" anchorCtr="0" compatLnSpc="1">
            <a:prstTxWarp prst="textNoShape">
              <a:avLst/>
            </a:prstTxWarp>
          </a:bodyPr>
          <a:lstStyle>
            <a:lvl1pPr>
              <a:defRPr lang="en-US" dirty="0" smtClean="0">
                <a:solidFill>
                  <a:srgbClr val="4C4C4C"/>
                </a:solidFill>
              </a:defRPr>
            </a:lvl1pPr>
            <a:lvl2pPr>
              <a:defRPr lang="en-US" dirty="0" smtClean="0">
                <a:solidFill>
                  <a:srgbClr val="4C4C4C"/>
                </a:solidFill>
              </a:defRPr>
            </a:lvl2pPr>
            <a:lvl3pPr>
              <a:defRPr lang="en-US" dirty="0" smtClean="0">
                <a:solidFill>
                  <a:srgbClr val="4C4C4C"/>
                </a:solidFill>
              </a:defRPr>
            </a:lvl3pPr>
            <a:lvl4pPr>
              <a:defRPr lang="en-US" dirty="0" smtClean="0">
                <a:solidFill>
                  <a:srgbClr val="4C4C4C"/>
                </a:solidFill>
              </a:defRPr>
            </a:lvl4pPr>
            <a:lvl5pPr>
              <a:defRPr lang="en-US" dirty="0">
                <a:solidFill>
                  <a:srgbClr val="4C4C4C"/>
                </a:solidFill>
              </a:defRPr>
            </a:lvl5pPr>
          </a:lstStyle>
          <a:p>
            <a:pPr lvl="0"/>
            <a:r>
              <a:rPr lang="en-US" dirty="0" smtClean="0"/>
              <a:t>Click to edit body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1588910" y="210666"/>
            <a:ext cx="7264839" cy="887884"/>
          </a:xfrm>
        </p:spPr>
        <p:txBody>
          <a:bodyPr/>
          <a:lstStyle>
            <a:lvl1pPr>
              <a:defRPr>
                <a:solidFill>
                  <a:srgbClr val="4C4C4C"/>
                </a:solidFill>
              </a:defRPr>
            </a:lvl1pPr>
          </a:lstStyle>
          <a:p>
            <a:r>
              <a:rPr lang="en-US" dirty="0" smtClean="0"/>
              <a:t>CLICK TO EDIT </a:t>
            </a:r>
            <a:br>
              <a:rPr lang="en-US" dirty="0" smtClean="0"/>
            </a:br>
            <a:r>
              <a:rPr lang="en-US" dirty="0" smtClean="0"/>
              <a:t>TITLE</a:t>
            </a:r>
            <a:endParaRPr lang="en-US" dirty="0"/>
          </a:p>
        </p:txBody>
      </p:sp>
    </p:spTree>
    <p:extLst>
      <p:ext uri="{BB962C8B-B14F-4D97-AF65-F5344CB8AC3E}">
        <p14:creationId xmlns:p14="http://schemas.microsoft.com/office/powerpoint/2010/main" val="2626729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8911" y="209079"/>
            <a:ext cx="7262545" cy="887884"/>
          </a:xfrm>
          <a:noFill/>
          <a:ln w="9525">
            <a:noFill/>
            <a:miter lim="800000"/>
            <a:headEnd/>
            <a:tailEnd/>
          </a:ln>
        </p:spPr>
        <p:txBody>
          <a:bodyPr vert="horz" wrap="square" lIns="0" tIns="0" rIns="0" bIns="0" numCol="1" anchor="b" anchorCtr="0" compatLnSpc="1">
            <a:prstTxWarp prst="textNoShape">
              <a:avLst/>
            </a:prstTxWarp>
          </a:bodyPr>
          <a:lstStyle>
            <a:lvl1pPr>
              <a:defRPr lang="en-US" sz="2800">
                <a:solidFill>
                  <a:srgbClr val="4C4C4C"/>
                </a:solidFill>
              </a:defRPr>
            </a:lvl1pPr>
          </a:lstStyle>
          <a:p>
            <a:pPr lvl="0"/>
            <a:r>
              <a:rPr lang="en-US" dirty="0" smtClean="0"/>
              <a:t>CLICK TO EDIT </a:t>
            </a:r>
            <a:br>
              <a:rPr lang="en-US" dirty="0" smtClean="0"/>
            </a:br>
            <a:r>
              <a:rPr lang="en-US" dirty="0" smtClean="0"/>
              <a:t>TITLE</a:t>
            </a:r>
            <a:endParaRPr lang="en-US" dirty="0"/>
          </a:p>
        </p:txBody>
      </p:sp>
      <p:sp>
        <p:nvSpPr>
          <p:cNvPr id="3" name="Content Placeholder 2"/>
          <p:cNvSpPr>
            <a:spLocks noGrp="1"/>
          </p:cNvSpPr>
          <p:nvPr>
            <p:ph sz="half" idx="1" hasCustomPrompt="1"/>
          </p:nvPr>
        </p:nvSpPr>
        <p:spPr>
          <a:xfrm>
            <a:off x="326848" y="1478513"/>
            <a:ext cx="4016551" cy="5049120"/>
          </a:xfrm>
          <a:noFill/>
          <a:ln w="9525">
            <a:noFill/>
            <a:miter lim="800000"/>
            <a:headEnd/>
            <a:tailEnd/>
          </a:ln>
        </p:spPr>
        <p:txBody>
          <a:bodyPr vert="horz" wrap="square" lIns="0" tIns="0" rIns="0" bIns="0" numCol="1" anchor="t" anchorCtr="0" compatLnSpc="1">
            <a:prstTxWarp prst="textNoShape">
              <a:avLst/>
            </a:prstTxWarp>
          </a:bodyPr>
          <a:lstStyle>
            <a:lvl1pPr>
              <a:defRPr lang="en-US" dirty="0" smtClean="0">
                <a:solidFill>
                  <a:srgbClr val="4C4C4C"/>
                </a:solidFill>
              </a:defRPr>
            </a:lvl1pPr>
            <a:lvl2pPr>
              <a:defRPr lang="en-US" dirty="0" smtClean="0">
                <a:solidFill>
                  <a:srgbClr val="4C4C4C"/>
                </a:solidFill>
              </a:defRPr>
            </a:lvl2pPr>
            <a:lvl3pPr>
              <a:defRPr lang="en-US" dirty="0" smtClean="0">
                <a:solidFill>
                  <a:srgbClr val="4C4C4C"/>
                </a:solidFill>
              </a:defRPr>
            </a:lvl3pPr>
            <a:lvl4pPr>
              <a:defRPr lang="en-US" dirty="0" smtClean="0">
                <a:solidFill>
                  <a:srgbClr val="4C4C4C"/>
                </a:solidFill>
              </a:defRPr>
            </a:lvl4pPr>
            <a:lvl5pPr>
              <a:defRPr lang="en-US" dirty="0">
                <a:solidFill>
                  <a:srgbClr val="4C4C4C"/>
                </a:solidFill>
              </a:defRPr>
            </a:lvl5pPr>
          </a:lstStyle>
          <a:p>
            <a:pPr lvl="0"/>
            <a:r>
              <a:rPr lang="en-US" dirty="0" smtClean="0"/>
              <a:t>Click to edit body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796015" y="1478513"/>
            <a:ext cx="4055441" cy="5049120"/>
          </a:xfrm>
          <a:noFill/>
          <a:ln w="9525">
            <a:noFill/>
            <a:miter lim="800000"/>
            <a:headEnd/>
            <a:tailEnd/>
          </a:ln>
        </p:spPr>
        <p:txBody>
          <a:bodyPr vert="horz" wrap="square" lIns="0" tIns="0" rIns="0" bIns="0" numCol="1" anchor="t" anchorCtr="0" compatLnSpc="1">
            <a:prstTxWarp prst="textNoShape">
              <a:avLst/>
            </a:prstTxWarp>
          </a:bodyPr>
          <a:lstStyle>
            <a:lvl1pPr>
              <a:defRPr lang="en-US" dirty="0" smtClean="0">
                <a:solidFill>
                  <a:srgbClr val="4C4C4C"/>
                </a:solidFill>
              </a:defRPr>
            </a:lvl1pPr>
            <a:lvl2pPr>
              <a:defRPr lang="en-US" dirty="0" smtClean="0">
                <a:solidFill>
                  <a:srgbClr val="4C4C4C"/>
                </a:solidFill>
              </a:defRPr>
            </a:lvl2pPr>
            <a:lvl3pPr>
              <a:defRPr lang="en-US" dirty="0" smtClean="0">
                <a:solidFill>
                  <a:srgbClr val="4C4C4C"/>
                </a:solidFill>
              </a:defRPr>
            </a:lvl3pPr>
            <a:lvl4pPr>
              <a:defRPr lang="en-US" dirty="0" smtClean="0">
                <a:solidFill>
                  <a:srgbClr val="4C4C4C"/>
                </a:solidFill>
              </a:defRPr>
            </a:lvl4pPr>
            <a:lvl5pPr>
              <a:defRPr lang="en-US" dirty="0">
                <a:solidFill>
                  <a:srgbClr val="4C4C4C"/>
                </a:solidFill>
              </a:defRPr>
            </a:lvl5pPr>
          </a:lstStyle>
          <a:p>
            <a:pPr lvl="0"/>
            <a:r>
              <a:rPr lang="en-US" dirty="0" smtClean="0"/>
              <a:t>Click to edit body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4676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pPr/>
              <a:t>11/2/2015</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8909" y="212724"/>
            <a:ext cx="7264839" cy="886299"/>
          </a:xfrm>
        </p:spPr>
        <p:txBody>
          <a:bodyPr/>
          <a:lstStyle>
            <a:lvl1pPr>
              <a:defRPr>
                <a:solidFill>
                  <a:srgbClr val="4C4C4C"/>
                </a:solidFill>
              </a:defRPr>
            </a:lvl1pPr>
          </a:lstStyle>
          <a:p>
            <a:r>
              <a:rPr lang="en-US" dirty="0" smtClean="0"/>
              <a:t>CLICK TO EDIT </a:t>
            </a:r>
            <a:br>
              <a:rPr lang="en-US" dirty="0" smtClean="0"/>
            </a:br>
            <a:r>
              <a:rPr lang="en-US" dirty="0" smtClean="0"/>
              <a:t>TITLE</a:t>
            </a:r>
            <a:endParaRPr lang="en-US" dirty="0"/>
          </a:p>
        </p:txBody>
      </p:sp>
    </p:spTree>
    <p:extLst>
      <p:ext uri="{BB962C8B-B14F-4D97-AF65-F5344CB8AC3E}">
        <p14:creationId xmlns:p14="http://schemas.microsoft.com/office/powerpoint/2010/main" val="533710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Option_4">
    <p:spTree>
      <p:nvGrpSpPr>
        <p:cNvPr id="1" name=""/>
        <p:cNvGrpSpPr/>
        <p:nvPr/>
      </p:nvGrpSpPr>
      <p:grpSpPr>
        <a:xfrm>
          <a:off x="0" y="0"/>
          <a:ext cx="0" cy="0"/>
          <a:chOff x="0" y="0"/>
          <a:chExt cx="0" cy="0"/>
        </a:xfrm>
      </p:grpSpPr>
      <p:sp>
        <p:nvSpPr>
          <p:cNvPr id="18" name="Title 6"/>
          <p:cNvSpPr>
            <a:spLocks noGrp="1"/>
          </p:cNvSpPr>
          <p:nvPr>
            <p:ph type="title"/>
          </p:nvPr>
        </p:nvSpPr>
        <p:spPr>
          <a:xfrm>
            <a:off x="381000" y="304800"/>
            <a:ext cx="6172200" cy="411162"/>
          </a:xfrm>
          <a:prstGeom prst="rect">
            <a:avLst/>
          </a:prstGeom>
        </p:spPr>
        <p:txBody>
          <a:bodyPr vert="horz"/>
          <a:lstStyle>
            <a:lvl1pPr algn="l">
              <a:defRPr sz="2400" b="1" i="0" spc="100">
                <a:solidFill>
                  <a:schemeClr val="accent3">
                    <a:lumMod val="75000"/>
                  </a:schemeClr>
                </a:solidFill>
                <a:latin typeface=""/>
              </a:defRPr>
            </a:lvl1pPr>
          </a:lstStyle>
          <a:p>
            <a:r>
              <a:rPr lang="en-US" smtClean="0"/>
              <a:t>Click to edit Master title style</a:t>
            </a:r>
            <a:endParaRPr lang="en-US" dirty="0"/>
          </a:p>
        </p:txBody>
      </p:sp>
      <p:sp>
        <p:nvSpPr>
          <p:cNvPr id="7" name="Text Placeholder 11"/>
          <p:cNvSpPr>
            <a:spLocks noGrp="1"/>
          </p:cNvSpPr>
          <p:nvPr>
            <p:ph type="body" sz="quarter" idx="14"/>
          </p:nvPr>
        </p:nvSpPr>
        <p:spPr>
          <a:xfrm>
            <a:off x="457200" y="1066800"/>
            <a:ext cx="8510588" cy="5181600"/>
          </a:xfrm>
          <a:prstGeom prst="rect">
            <a:avLst/>
          </a:prstGeom>
        </p:spPr>
        <p:txBody>
          <a:bodyPr vert="horz"/>
          <a:lstStyle>
            <a:lvl1pPr>
              <a:defRPr sz="2000">
                <a:solidFill>
                  <a:schemeClr val="tx2">
                    <a:lumMod val="75000"/>
                  </a:schemeClr>
                </a:solidFill>
                <a:latin typeface="Arial" pitchFamily="34" charset="0"/>
                <a:cs typeface="Arial" pitchFamily="34" charset="0"/>
              </a:defRPr>
            </a:lvl1pPr>
            <a:lvl2pPr>
              <a:buFontTx/>
              <a:buChar char="»"/>
              <a:defRPr sz="1600" b="1" i="0">
                <a:solidFill>
                  <a:schemeClr val="tx2">
                    <a:lumMod val="75000"/>
                  </a:schemeClr>
                </a:solidFill>
                <a:latin typeface="Arial" pitchFamily="34" charset="0"/>
                <a:cs typeface="Arial" pitchFamily="34" charset="0"/>
              </a:defRPr>
            </a:lvl2pPr>
            <a:lvl3pPr>
              <a:defRPr sz="1600" baseline="0">
                <a:solidFill>
                  <a:schemeClr val="tx2">
                    <a:lumMod val="75000"/>
                  </a:schemeClr>
                </a:solidFill>
                <a:latin typeface="Arial" pitchFamily="34" charset="0"/>
                <a:cs typeface="Arial" pitchFamily="34" charset="0"/>
              </a:defRPr>
            </a:lvl3pPr>
            <a:lvl4pPr>
              <a:defRPr sz="1400">
                <a:solidFill>
                  <a:schemeClr val="tx2">
                    <a:lumMod val="75000"/>
                  </a:schemeClr>
                </a:solidFill>
                <a:latin typeface="Arial" pitchFamily="34" charset="0"/>
                <a:cs typeface="Arial"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5"/>
          </p:nvPr>
        </p:nvSpPr>
        <p:spPr>
          <a:xfrm>
            <a:off x="6477000" y="6492875"/>
            <a:ext cx="2133600" cy="365125"/>
          </a:xfrm>
          <a:prstGeom prst="rect">
            <a:avLst/>
          </a:prstGeom>
        </p:spPr>
        <p:txBody>
          <a:bodyPr vert="horz" lIns="91440" tIns="45720" rIns="91440" bIns="45720" rtlCol="0" anchor="ctr"/>
          <a:lstStyle>
            <a:lvl1pPr algn="r" fontAlgn="auto">
              <a:spcBef>
                <a:spcPts val="0"/>
              </a:spcBef>
              <a:spcAft>
                <a:spcPts val="0"/>
              </a:spcAft>
              <a:defRPr sz="1600" b="1">
                <a:solidFill>
                  <a:schemeClr val="bg1"/>
                </a:solidFill>
                <a:latin typeface="Arial" pitchFamily="34" charset="0"/>
                <a:cs typeface="Arial" pitchFamily="34" charset="0"/>
              </a:defRPr>
            </a:lvl1pPr>
          </a:lstStyle>
          <a:p>
            <a:pPr>
              <a:defRPr/>
            </a:pPr>
            <a:fld id="{863B5AA8-A663-4B19-8A91-A649417648C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6253248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ver Slide: Option #1">
    <p:spTree>
      <p:nvGrpSpPr>
        <p:cNvPr id="1" name=""/>
        <p:cNvGrpSpPr/>
        <p:nvPr/>
      </p:nvGrpSpPr>
      <p:grpSpPr>
        <a:xfrm>
          <a:off x="0" y="0"/>
          <a:ext cx="0" cy="0"/>
          <a:chOff x="0" y="0"/>
          <a:chExt cx="0" cy="0"/>
        </a:xfrm>
      </p:grpSpPr>
      <p:sp>
        <p:nvSpPr>
          <p:cNvPr id="5" name="TextBox 4"/>
          <p:cNvSpPr txBox="1"/>
          <p:nvPr/>
        </p:nvSpPr>
        <p:spPr>
          <a:xfrm>
            <a:off x="309563" y="6589713"/>
            <a:ext cx="8582025" cy="182562"/>
          </a:xfrm>
          <a:prstGeom prst="rect">
            <a:avLst/>
          </a:prstGeom>
          <a:noFill/>
        </p:spPr>
        <p:txBody>
          <a:bodyPr wrap="none" lIns="0" tIns="0" rIns="0" bIns="0"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defRPr/>
            </a:pPr>
            <a:r>
              <a:rPr lang="en-US" altLang="en-US" sz="700" kern="100" spc="-30" dirty="0" smtClean="0">
                <a:solidFill>
                  <a:srgbClr val="6D6E71"/>
                </a:solidFill>
              </a:rPr>
              <a:t>Confidential and proprietary materials for authorized Verizon personnel and outside agencies only. Use, disclosure or distribution of this material is not permitted to any unauthorized persons or third parties except by written agreement.</a:t>
            </a:r>
          </a:p>
        </p:txBody>
      </p:sp>
      <p:sp>
        <p:nvSpPr>
          <p:cNvPr id="6" name="TextBox 5"/>
          <p:cNvSpPr txBox="1"/>
          <p:nvPr/>
        </p:nvSpPr>
        <p:spPr>
          <a:xfrm>
            <a:off x="320675" y="6470650"/>
            <a:ext cx="914400" cy="182563"/>
          </a:xfrm>
          <a:prstGeom prst="rect">
            <a:avLst/>
          </a:prstGeom>
          <a:noFill/>
        </p:spPr>
        <p:txBody>
          <a:bodyPr wrap="none" lIns="0" tIns="0" rIns="0" bIns="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defRPr/>
            </a:pPr>
            <a:r>
              <a:rPr lang="en-US" altLang="en-US" sz="700" dirty="0" smtClean="0">
                <a:solidFill>
                  <a:srgbClr val="6D6E71"/>
                </a:solidFill>
              </a:rPr>
              <a:t>PTEXXXXX XX/13</a:t>
            </a:r>
            <a:endParaRPr lang="en-US" altLang="en-US" sz="900" dirty="0" smtClean="0">
              <a:solidFill>
                <a:srgbClr val="6D6E71"/>
              </a:solidFill>
            </a:endParaRPr>
          </a:p>
        </p:txBody>
      </p:sp>
      <p:sp>
        <p:nvSpPr>
          <p:cNvPr id="2" name="Title 1"/>
          <p:cNvSpPr>
            <a:spLocks noGrp="1"/>
          </p:cNvSpPr>
          <p:nvPr>
            <p:ph type="ctrTitle"/>
          </p:nvPr>
        </p:nvSpPr>
        <p:spPr>
          <a:xfrm>
            <a:off x="314438" y="2247900"/>
            <a:ext cx="8506768" cy="1597661"/>
          </a:xfrm>
        </p:spPr>
        <p:txBody>
          <a:bodyPr/>
          <a:lstStyle>
            <a:lvl1pPr algn="l">
              <a:defRPr sz="4500"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19973" y="3867369"/>
            <a:ext cx="8501234" cy="914400"/>
          </a:xfrm>
        </p:spPr>
        <p:txBody>
          <a:bodyPr/>
          <a:lstStyle>
            <a:lvl1pPr marL="0" indent="0" algn="l">
              <a:buNone/>
              <a:defRPr sz="36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p:nvPr>
        </p:nvSpPr>
        <p:spPr>
          <a:xfrm>
            <a:off x="322381" y="5404547"/>
            <a:ext cx="3154362" cy="606425"/>
          </a:xfrm>
        </p:spPr>
        <p:txBody>
          <a:bodyPr/>
          <a:lstStyle>
            <a:lvl1pPr marL="0" indent="0">
              <a:buNone/>
              <a:defRPr sz="1800" baseline="0">
                <a:solidFill>
                  <a:schemeClr val="tx1"/>
                </a:solidFill>
              </a:defRPr>
            </a:lvl1pPr>
            <a:lvl2pPr marL="233362" indent="0">
              <a:buNone/>
              <a:defRPr sz="1200"/>
            </a:lvl2pPr>
            <a:lvl3pPr marL="457200" indent="0">
              <a:buNone/>
              <a:defRPr sz="1200"/>
            </a:lvl3pPr>
            <a:lvl4pPr marL="627062" indent="0">
              <a:buNone/>
              <a:defRPr sz="1200"/>
            </a:lvl4pPr>
            <a:lvl5pPr marL="796925" indent="0">
              <a:buNone/>
              <a:defRPr sz="1200"/>
            </a:lvl5pPr>
          </a:lstStyle>
          <a:p>
            <a:pPr lvl="0"/>
            <a:r>
              <a:rPr lang="en-US" smtClean="0"/>
              <a:t>Click to edit Master text styles</a:t>
            </a:r>
          </a:p>
        </p:txBody>
      </p:sp>
    </p:spTree>
    <p:extLst>
      <p:ext uri="{BB962C8B-B14F-4D97-AF65-F5344CB8AC3E}">
        <p14:creationId xmlns:p14="http://schemas.microsoft.com/office/powerpoint/2010/main" val="1065781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28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518996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7772400" cy="762000"/>
          </a:xfrm>
        </p:spPr>
        <p:txBody>
          <a:bodyPr/>
          <a:lstStyle>
            <a:lvl1pPr>
              <a:defRPr sz="2800">
                <a:solidFill>
                  <a:srgbClr val="7030A0"/>
                </a:solidFill>
                <a:latin typeface="+mj-lt"/>
                <a:ea typeface="Arial Hebrew" charset="0"/>
                <a:cs typeface="Arial Hebrew"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2514600"/>
            <a:ext cx="7772400" cy="4191000"/>
          </a:xfrm>
        </p:spPr>
        <p:txBody>
          <a:bodyPr/>
          <a:lstStyle>
            <a:lvl1pPr>
              <a:buClr>
                <a:srgbClr val="324C80"/>
              </a:buCl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8008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2800" b="1" cap="none">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49840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304800" y="2514600"/>
            <a:ext cx="3810000" cy="40386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2514600"/>
            <a:ext cx="3810000" cy="40386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7175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362"/>
            <a:ext cx="8229600" cy="808038"/>
          </a:xfrm>
        </p:spPr>
        <p:txBody>
          <a:bodyPr/>
          <a:lstStyle>
            <a:lvl1pPr>
              <a:defRPr sz="280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84438"/>
            <a:ext cx="4040188" cy="639762"/>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246437"/>
            <a:ext cx="4040188" cy="338296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484438"/>
            <a:ext cx="4041775" cy="639762"/>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46437"/>
            <a:ext cx="4041775" cy="338296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0248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983914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91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pPr/>
              <a:t>11/2/2015</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33487"/>
            <a:ext cx="3008313" cy="1162050"/>
          </a:xfr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76374"/>
            <a:ext cx="5111750" cy="52435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3955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8744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5823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3285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34100" y="1371600"/>
            <a:ext cx="1943100" cy="5334000"/>
          </a:xfrm>
        </p:spPr>
        <p:txBody>
          <a:bodyPr vert="eaVert"/>
          <a:lstStyle>
            <a:lvl1pPr>
              <a:defRPr sz="2800">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4800" y="1371600"/>
            <a:ext cx="5676900" cy="5334000"/>
          </a:xfrm>
        </p:spPr>
        <p:txBody>
          <a:bodyPr vert="eaVert"/>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58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2039" y="2438400"/>
            <a:ext cx="6385241" cy="1981200"/>
          </a:xfrm>
        </p:spPr>
        <p:txBody>
          <a:bodyPr>
            <a:noAutofit/>
          </a:bodyPr>
          <a:lstStyle>
            <a:lvl1pPr algn="l">
              <a:defRPr sz="4000" b="1" i="0">
                <a:solidFill>
                  <a:srgbClr val="01426A"/>
                </a:solidFill>
                <a:latin typeface="Trebuchet MS"/>
                <a:cs typeface="Trebuchet MS"/>
              </a:defRPr>
            </a:lvl1pPr>
          </a:lstStyle>
          <a:p>
            <a:r>
              <a:rPr lang="en-US" smtClean="0"/>
              <a:t>Click to edit Master title style</a:t>
            </a:r>
            <a:endParaRPr lang="en-US" dirty="0"/>
          </a:p>
        </p:txBody>
      </p:sp>
      <p:sp>
        <p:nvSpPr>
          <p:cNvPr id="3" name="Subtitle 2"/>
          <p:cNvSpPr>
            <a:spLocks noGrp="1"/>
          </p:cNvSpPr>
          <p:nvPr>
            <p:ph type="subTitle" idx="1"/>
          </p:nvPr>
        </p:nvSpPr>
        <p:spPr>
          <a:xfrm>
            <a:off x="2332038" y="4673600"/>
            <a:ext cx="5440361" cy="1346200"/>
          </a:xfrm>
        </p:spPr>
        <p:txBody>
          <a:bodyPr>
            <a:normAutofit/>
          </a:bodyPr>
          <a:lstStyle>
            <a:lvl1pPr marL="0" indent="0" algn="l">
              <a:buNone/>
              <a:defRPr sz="1600" b="1" i="0">
                <a:solidFill>
                  <a:srgbClr val="01426A"/>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Content Placeholder 12"/>
          <p:cNvSpPr>
            <a:spLocks noGrp="1"/>
          </p:cNvSpPr>
          <p:nvPr>
            <p:ph sz="quarter" idx="14"/>
          </p:nvPr>
        </p:nvSpPr>
        <p:spPr>
          <a:xfrm>
            <a:off x="2332039" y="2099340"/>
            <a:ext cx="6385242" cy="250825"/>
          </a:xfrm>
        </p:spPr>
        <p:txBody>
          <a:bodyPr>
            <a:noAutofit/>
          </a:bodyPr>
          <a:lstStyle>
            <a:lvl1pPr marL="0" indent="0">
              <a:buNone/>
              <a:defRPr sz="1600" b="1" i="0" baseline="0">
                <a:solidFill>
                  <a:srgbClr val="01426A"/>
                </a:solidFill>
                <a:latin typeface="Trebuchet MS"/>
                <a:cs typeface="Trebuchet MS"/>
              </a:defRPr>
            </a:lvl1pPr>
          </a:lstStyle>
          <a:p>
            <a:pPr lvl="0"/>
            <a:r>
              <a:rPr lang="en-US" smtClean="0"/>
              <a:t>Click to edit Master text styles</a:t>
            </a:r>
          </a:p>
        </p:txBody>
      </p:sp>
      <p:sp>
        <p:nvSpPr>
          <p:cNvPr id="5" name="Slide Number Placeholder 5"/>
          <p:cNvSpPr>
            <a:spLocks noGrp="1"/>
          </p:cNvSpPr>
          <p:nvPr>
            <p:ph type="sldNum" sz="quarter" idx="15"/>
          </p:nvPr>
        </p:nvSpPr>
        <p:spPr>
          <a:xfrm>
            <a:off x="6553200" y="6510338"/>
            <a:ext cx="2133600" cy="265112"/>
          </a:xfrm>
          <a:prstGeom prst="rect">
            <a:avLst/>
          </a:prstGeom>
        </p:spPr>
        <p:txBody>
          <a:bodyPr/>
          <a:lstStyle>
            <a:lvl1pPr>
              <a:defRPr b="1" i="0">
                <a:latin typeface="Trebuchet MS"/>
                <a:cs typeface="Trebuchet MS"/>
              </a:defRPr>
            </a:lvl1pPr>
          </a:lstStyle>
          <a:p>
            <a:pPr eaLnBrk="0" fontAlgn="base" hangingPunct="0">
              <a:spcBef>
                <a:spcPct val="0"/>
              </a:spcBef>
              <a:spcAft>
                <a:spcPct val="0"/>
              </a:spcAft>
              <a:defRPr/>
            </a:pPr>
            <a:r>
              <a:rPr lang="en-US" dirty="0">
                <a:solidFill>
                  <a:prstClr val="black"/>
                </a:solidFill>
              </a:rPr>
              <a:t>www.emwd.org   </a:t>
            </a:r>
            <a:fld id="{09B56AEF-FEE8-43C1-91CE-1164589C54D4}" type="slidenum">
              <a:rPr lang="en-US">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316118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2332038" y="2380645"/>
            <a:ext cx="6385243" cy="1490315"/>
          </a:xfrm>
        </p:spPr>
        <p:txBody>
          <a:bodyPr/>
          <a:lstStyle>
            <a:lvl1pPr algn="l">
              <a:defRPr/>
            </a:lvl1pPr>
          </a:lstStyle>
          <a:p>
            <a:r>
              <a:rPr lang="en-US" smtClean="0"/>
              <a:t>Click to edit Master title style</a:t>
            </a:r>
            <a:endParaRPr lang="en-US" dirty="0"/>
          </a:p>
        </p:txBody>
      </p:sp>
      <p:sp>
        <p:nvSpPr>
          <p:cNvPr id="7" name="Content Placeholder 12"/>
          <p:cNvSpPr>
            <a:spLocks noGrp="1"/>
          </p:cNvSpPr>
          <p:nvPr>
            <p:ph sz="quarter" idx="14"/>
          </p:nvPr>
        </p:nvSpPr>
        <p:spPr>
          <a:xfrm>
            <a:off x="2332039" y="2099340"/>
            <a:ext cx="6385242" cy="250825"/>
          </a:xfrm>
        </p:spPr>
        <p:txBody>
          <a:bodyPr>
            <a:noAutofit/>
          </a:bodyPr>
          <a:lstStyle>
            <a:lvl1pPr marL="0" indent="0">
              <a:buNone/>
              <a:defRPr sz="1600" b="1" i="0" baseline="0">
                <a:solidFill>
                  <a:srgbClr val="01426A"/>
                </a:solidFill>
                <a:latin typeface="Trebuchet MS"/>
                <a:cs typeface="Trebuchet MS"/>
              </a:defRPr>
            </a:lvl1pPr>
          </a:lstStyle>
          <a:p>
            <a:pPr lvl="0"/>
            <a:r>
              <a:rPr lang="en-US" smtClean="0"/>
              <a:t>Click to edit Master text styles</a:t>
            </a:r>
          </a:p>
        </p:txBody>
      </p:sp>
      <p:sp>
        <p:nvSpPr>
          <p:cNvPr id="4" name="Slide Number Placeholder 5"/>
          <p:cNvSpPr>
            <a:spLocks noGrp="1"/>
          </p:cNvSpPr>
          <p:nvPr>
            <p:ph type="sldNum" sz="quarter" idx="15"/>
          </p:nvPr>
        </p:nvSpPr>
        <p:spPr>
          <a:xfrm>
            <a:off x="6553200" y="6510338"/>
            <a:ext cx="2133600" cy="265112"/>
          </a:xfrm>
          <a:prstGeom prst="rect">
            <a:avLst/>
          </a:prstGeom>
        </p:spPr>
        <p:txBody>
          <a:bodyPr/>
          <a:lstStyle>
            <a:lvl1pPr>
              <a:defRPr/>
            </a:lvl1pPr>
          </a:lstStyle>
          <a:p>
            <a:pPr eaLnBrk="0" fontAlgn="base" hangingPunct="0">
              <a:spcBef>
                <a:spcPct val="0"/>
              </a:spcBef>
              <a:spcAft>
                <a:spcPct val="0"/>
              </a:spcAft>
              <a:defRPr/>
            </a:pPr>
            <a:r>
              <a:rPr lang="en-US" dirty="0">
                <a:solidFill>
                  <a:prstClr val="black"/>
                </a:solidFill>
                <a:latin typeface="Arial" pitchFamily="34" charset="0"/>
              </a:rPr>
              <a:t>www.emwd.org   </a:t>
            </a:r>
            <a:fld id="{ED467301-F409-4592-A763-879CBCAC82B4}" type="slidenum">
              <a:rPr lang="en-US">
                <a:solidFill>
                  <a:prstClr val="black"/>
                </a:solidFill>
                <a:latin typeface="Arial" pitchFamily="34" charset="0"/>
              </a:rPr>
              <a:pPr eaLnBrk="0" fontAlgn="base" hangingPunct="0">
                <a:spcBef>
                  <a:spcPct val="0"/>
                </a:spcBef>
                <a:spcAft>
                  <a:spcPct val="0"/>
                </a:spcAft>
                <a:defRPr/>
              </a:pPr>
              <a:t>‹#›</a:t>
            </a:fld>
            <a:endParaRPr lang="en-US" dirty="0">
              <a:solidFill>
                <a:prstClr val="black"/>
              </a:solidFill>
              <a:latin typeface="Arial" pitchFamily="34" charset="0"/>
            </a:endParaRPr>
          </a:p>
        </p:txBody>
      </p:sp>
    </p:spTree>
    <p:extLst>
      <p:ext uri="{BB962C8B-B14F-4D97-AF65-F5344CB8AC3E}">
        <p14:creationId xmlns:p14="http://schemas.microsoft.com/office/powerpoint/2010/main" val="3364978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 y="-9842"/>
            <a:ext cx="6583680" cy="914082"/>
          </a:xfrm>
        </p:spPr>
        <p:txBody>
          <a:bodyPr>
            <a:normAutofit/>
          </a:bodyPr>
          <a:lstStyle>
            <a:lvl1pPr algn="l">
              <a:defRPr sz="2800" baseline="0">
                <a:solidFill>
                  <a:schemeClr val="bg1"/>
                </a:solidFill>
              </a:defRPr>
            </a:lvl1pPr>
          </a:lstStyle>
          <a:p>
            <a:r>
              <a:rPr lang="en-US" smtClean="0"/>
              <a:t>Click to edit Master title style</a:t>
            </a:r>
            <a:endParaRPr lang="en-US" dirty="0"/>
          </a:p>
        </p:txBody>
      </p:sp>
      <p:sp>
        <p:nvSpPr>
          <p:cNvPr id="6" name="Content Placeholder 5"/>
          <p:cNvSpPr>
            <a:spLocks noGrp="1"/>
          </p:cNvSpPr>
          <p:nvPr>
            <p:ph sz="quarter" idx="11"/>
          </p:nvPr>
        </p:nvSpPr>
        <p:spPr>
          <a:xfrm>
            <a:off x="183198" y="1381125"/>
            <a:ext cx="8779570" cy="4887595"/>
          </a:xfrm>
        </p:spPr>
        <p:txBody>
          <a:bodyPr/>
          <a:lstStyle>
            <a:lvl1pPr>
              <a:defRPr baseline="0"/>
            </a:lvl1pPr>
            <a:lvl3pPr>
              <a:defRPr/>
            </a:lvl3pPr>
            <a:lvl4pPr marL="1657350" indent="-285750">
              <a:buFont typeface="Helvetica"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2"/>
          </p:nvPr>
        </p:nvSpPr>
        <p:spPr>
          <a:xfrm>
            <a:off x="6553200" y="6510338"/>
            <a:ext cx="2133600" cy="268287"/>
          </a:xfrm>
          <a:prstGeom prst="rect">
            <a:avLst/>
          </a:prstGeom>
        </p:spPr>
        <p:txBody>
          <a:bodyPr/>
          <a:lstStyle>
            <a:lvl1pPr>
              <a:defRPr/>
            </a:lvl1pPr>
          </a:lstStyle>
          <a:p>
            <a:pPr eaLnBrk="0" fontAlgn="base" hangingPunct="0">
              <a:spcBef>
                <a:spcPct val="0"/>
              </a:spcBef>
              <a:spcAft>
                <a:spcPct val="0"/>
              </a:spcAft>
              <a:defRPr/>
            </a:pPr>
            <a:r>
              <a:rPr lang="en-US" dirty="0">
                <a:solidFill>
                  <a:prstClr val="black"/>
                </a:solidFill>
                <a:latin typeface="Arial" pitchFamily="34" charset="0"/>
              </a:rPr>
              <a:t>www.emwd.org   </a:t>
            </a:r>
            <a:fld id="{98DD4A96-A08A-4A27-8467-5190224AF21E}" type="slidenum">
              <a:rPr lang="en-US">
                <a:solidFill>
                  <a:prstClr val="black"/>
                </a:solidFill>
                <a:latin typeface="Arial" pitchFamily="34" charset="0"/>
              </a:rPr>
              <a:pPr eaLnBrk="0" fontAlgn="base" hangingPunct="0">
                <a:spcBef>
                  <a:spcPct val="0"/>
                </a:spcBef>
                <a:spcAft>
                  <a:spcPct val="0"/>
                </a:spcAft>
                <a:defRPr/>
              </a:pPr>
              <a:t>‹#›</a:t>
            </a:fld>
            <a:endParaRPr lang="en-US" dirty="0">
              <a:solidFill>
                <a:prstClr val="black"/>
              </a:solidFill>
              <a:latin typeface="Arial" pitchFamily="34" charset="0"/>
            </a:endParaRPr>
          </a:p>
        </p:txBody>
      </p:sp>
    </p:spTree>
    <p:extLst>
      <p:ext uri="{BB962C8B-B14F-4D97-AF65-F5344CB8AC3E}">
        <p14:creationId xmlns:p14="http://schemas.microsoft.com/office/powerpoint/2010/main" val="185856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 y="-9842"/>
            <a:ext cx="6583680" cy="914082"/>
          </a:xfrm>
        </p:spPr>
        <p:txBody>
          <a:bodyPr>
            <a:normAutofit/>
          </a:bodyPr>
          <a:lstStyle>
            <a:lvl1pPr algn="l">
              <a:defRPr sz="2800" baseline="0">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6553200" y="6510338"/>
            <a:ext cx="2133600" cy="268287"/>
          </a:xfrm>
          <a:prstGeom prst="rect">
            <a:avLst/>
          </a:prstGeom>
        </p:spPr>
        <p:txBody>
          <a:bodyPr/>
          <a:lstStyle>
            <a:lvl1pPr>
              <a:defRPr/>
            </a:lvl1pPr>
          </a:lstStyle>
          <a:p>
            <a:pPr eaLnBrk="0" fontAlgn="base" hangingPunct="0">
              <a:spcBef>
                <a:spcPct val="0"/>
              </a:spcBef>
              <a:spcAft>
                <a:spcPct val="0"/>
              </a:spcAft>
              <a:defRPr/>
            </a:pPr>
            <a:r>
              <a:rPr lang="en-US" dirty="0">
                <a:solidFill>
                  <a:prstClr val="black"/>
                </a:solidFill>
                <a:latin typeface="Arial" pitchFamily="34" charset="0"/>
              </a:rPr>
              <a:t>www.emwd.org   </a:t>
            </a:r>
            <a:fld id="{E0AFBDD6-177C-4B1D-BFBA-673E69C28A73}" type="slidenum">
              <a:rPr lang="en-US">
                <a:solidFill>
                  <a:prstClr val="black"/>
                </a:solidFill>
                <a:latin typeface="Arial" pitchFamily="34" charset="0"/>
              </a:rPr>
              <a:pPr eaLnBrk="0" fontAlgn="base" hangingPunct="0">
                <a:spcBef>
                  <a:spcPct val="0"/>
                </a:spcBef>
                <a:spcAft>
                  <a:spcPct val="0"/>
                </a:spcAft>
                <a:defRPr/>
              </a:pPr>
              <a:t>‹#›</a:t>
            </a:fld>
            <a:endParaRPr lang="en-US" dirty="0">
              <a:solidFill>
                <a:prstClr val="black"/>
              </a:solidFill>
              <a:latin typeface="Arial" pitchFamily="34" charset="0"/>
            </a:endParaRPr>
          </a:p>
        </p:txBody>
      </p:sp>
    </p:spTree>
    <p:extLst>
      <p:ext uri="{BB962C8B-B14F-4D97-AF65-F5344CB8AC3E}">
        <p14:creationId xmlns:p14="http://schemas.microsoft.com/office/powerpoint/2010/main" val="362004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ctrTitle"/>
          </p:nvPr>
        </p:nvSpPr>
        <p:spPr>
          <a:xfrm>
            <a:off x="92793" y="-6267"/>
            <a:ext cx="6711315" cy="920667"/>
          </a:xfrm>
        </p:spPr>
        <p:txBody>
          <a:bodyPr>
            <a:normAutofit/>
          </a:bodyPr>
          <a:lstStyle>
            <a:lvl1pPr algn="l">
              <a:defRPr sz="2800" baseline="0">
                <a:solidFill>
                  <a:schemeClr val="bg1"/>
                </a:solidFill>
              </a:defRPr>
            </a:lvl1pPr>
          </a:lstStyle>
          <a:p>
            <a:r>
              <a:rPr lang="en-US" smtClean="0"/>
              <a:t>Click to edit Master title style</a:t>
            </a:r>
            <a:endParaRPr lang="en-US" dirty="0"/>
          </a:p>
        </p:txBody>
      </p:sp>
      <p:sp>
        <p:nvSpPr>
          <p:cNvPr id="10" name="Content Placeholder 9"/>
          <p:cNvSpPr>
            <a:spLocks noGrp="1"/>
          </p:cNvSpPr>
          <p:nvPr>
            <p:ph sz="quarter" idx="14"/>
          </p:nvPr>
        </p:nvSpPr>
        <p:spPr>
          <a:xfrm>
            <a:off x="187325" y="1386523"/>
            <a:ext cx="4872038" cy="4638675"/>
          </a:xfrm>
        </p:spPr>
        <p:txBody>
          <a:bodyPr/>
          <a:lstStyle>
            <a:lvl1pPr>
              <a:defRPr sz="2200"/>
            </a:lvl1pPr>
            <a:lvl3pPr>
              <a:defRPr/>
            </a:lvl3pPr>
            <a:lvl4pPr marL="1371600" indent="0">
              <a:buNone/>
              <a:defRPr/>
            </a:lvl4pPr>
          </a:lstStyle>
          <a:p>
            <a:pPr lvl="0"/>
            <a:r>
              <a:rPr lang="en-US" smtClean="0"/>
              <a:t>Click to edit Master text styles</a:t>
            </a:r>
          </a:p>
          <a:p>
            <a:pPr lvl="1"/>
            <a:r>
              <a:rPr lang="en-US" smtClean="0"/>
              <a:t>Second level</a:t>
            </a:r>
          </a:p>
          <a:p>
            <a:pPr lvl="2"/>
            <a:r>
              <a:rPr lang="en-US" smtClean="0"/>
              <a:t>Third level</a:t>
            </a:r>
          </a:p>
        </p:txBody>
      </p:sp>
      <p:sp>
        <p:nvSpPr>
          <p:cNvPr id="14" name="Content Placeholder 13"/>
          <p:cNvSpPr>
            <a:spLocks noGrp="1"/>
          </p:cNvSpPr>
          <p:nvPr>
            <p:ph sz="quarter" idx="15"/>
          </p:nvPr>
        </p:nvSpPr>
        <p:spPr>
          <a:xfrm>
            <a:off x="5222875" y="1386523"/>
            <a:ext cx="3463925" cy="4638675"/>
          </a:xfrm>
        </p:spPr>
        <p:txBody>
          <a:bodyPr>
            <a:normAutofit/>
          </a:bodyPr>
          <a:lstStyle>
            <a:lvl1pPr>
              <a:defRPr sz="2200" baseline="0"/>
            </a:lvl1pPr>
            <a:lvl2pPr>
              <a:defRPr/>
            </a:lvl2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6"/>
          </p:nvPr>
        </p:nvSpPr>
        <p:spPr>
          <a:xfrm>
            <a:off x="6556375" y="6510338"/>
            <a:ext cx="2130425" cy="265112"/>
          </a:xfrm>
          <a:prstGeom prst="rect">
            <a:avLst/>
          </a:prstGeom>
        </p:spPr>
        <p:txBody>
          <a:bodyPr/>
          <a:lstStyle>
            <a:lvl1pPr>
              <a:defRPr/>
            </a:lvl1pPr>
          </a:lstStyle>
          <a:p>
            <a:pPr eaLnBrk="0" fontAlgn="base" hangingPunct="0">
              <a:spcBef>
                <a:spcPct val="0"/>
              </a:spcBef>
              <a:spcAft>
                <a:spcPct val="0"/>
              </a:spcAft>
              <a:defRPr/>
            </a:pPr>
            <a:r>
              <a:rPr lang="en-US" dirty="0">
                <a:solidFill>
                  <a:prstClr val="black"/>
                </a:solidFill>
                <a:latin typeface="Arial" pitchFamily="34" charset="0"/>
              </a:rPr>
              <a:t>www.emwd.org   </a:t>
            </a:r>
            <a:fld id="{DFF39F1C-AC7B-4A42-B65E-98D76448BDB3}" type="slidenum">
              <a:rPr lang="en-US">
                <a:solidFill>
                  <a:prstClr val="black"/>
                </a:solidFill>
                <a:latin typeface="Arial" pitchFamily="34" charset="0"/>
              </a:rPr>
              <a:pPr eaLnBrk="0" fontAlgn="base" hangingPunct="0">
                <a:spcBef>
                  <a:spcPct val="0"/>
                </a:spcBef>
                <a:spcAft>
                  <a:spcPct val="0"/>
                </a:spcAft>
                <a:defRPr/>
              </a:pPr>
              <a:t>‹#›</a:t>
            </a:fld>
            <a:endParaRPr lang="en-US" dirty="0">
              <a:solidFill>
                <a:prstClr val="black"/>
              </a:solidFill>
              <a:latin typeface="Arial" pitchFamily="34" charset="0"/>
            </a:endParaRPr>
          </a:p>
        </p:txBody>
      </p:sp>
    </p:spTree>
    <p:extLst>
      <p:ext uri="{BB962C8B-B14F-4D97-AF65-F5344CB8AC3E}">
        <p14:creationId xmlns:p14="http://schemas.microsoft.com/office/powerpoint/2010/main" val="361843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ctrTitle"/>
          </p:nvPr>
        </p:nvSpPr>
        <p:spPr>
          <a:xfrm>
            <a:off x="92793" y="-6267"/>
            <a:ext cx="6711315" cy="920667"/>
          </a:xfrm>
        </p:spPr>
        <p:txBody>
          <a:bodyPr>
            <a:normAutofit/>
          </a:bodyPr>
          <a:lstStyle>
            <a:lvl1pPr algn="l">
              <a:defRPr sz="2800">
                <a:solidFill>
                  <a:schemeClr val="bg1"/>
                </a:solidFill>
              </a:defRPr>
            </a:lvl1pPr>
          </a:lstStyle>
          <a:p>
            <a:r>
              <a:rPr lang="en-US" smtClean="0"/>
              <a:t>Click to edit Master title style</a:t>
            </a:r>
            <a:endParaRPr lang="en-US" dirty="0"/>
          </a:p>
        </p:txBody>
      </p:sp>
      <p:sp>
        <p:nvSpPr>
          <p:cNvPr id="10" name="Content Placeholder 9"/>
          <p:cNvSpPr>
            <a:spLocks noGrp="1"/>
          </p:cNvSpPr>
          <p:nvPr>
            <p:ph sz="quarter" idx="14"/>
          </p:nvPr>
        </p:nvSpPr>
        <p:spPr>
          <a:xfrm>
            <a:off x="227012" y="2128202"/>
            <a:ext cx="4192588" cy="4196398"/>
          </a:xfrm>
        </p:spPr>
        <p:txBody>
          <a:bodyPr/>
          <a:lstStyle>
            <a:lvl1pPr>
              <a:defRPr sz="2200"/>
            </a:lvl1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 Placeholder 2"/>
          <p:cNvSpPr>
            <a:spLocks noGrp="1"/>
          </p:cNvSpPr>
          <p:nvPr>
            <p:ph type="body" idx="1"/>
          </p:nvPr>
        </p:nvSpPr>
        <p:spPr>
          <a:xfrm>
            <a:off x="227012" y="1447800"/>
            <a:ext cx="4192588" cy="639762"/>
          </a:xfrm>
        </p:spPr>
        <p:txBody>
          <a:bodyPr/>
          <a:lstStyle>
            <a:lvl1pPr marL="0" indent="0">
              <a:buNone/>
              <a:defRPr/>
            </a:lvl1pPr>
          </a:lstStyle>
          <a:p>
            <a:pPr lvl="0"/>
            <a:r>
              <a:rPr lang="en-US" smtClean="0"/>
              <a:t>Click to edit Master text styles</a:t>
            </a:r>
          </a:p>
        </p:txBody>
      </p:sp>
      <p:sp>
        <p:nvSpPr>
          <p:cNvPr id="13" name="Content Placeholder 9"/>
          <p:cNvSpPr>
            <a:spLocks noGrp="1"/>
          </p:cNvSpPr>
          <p:nvPr>
            <p:ph sz="quarter" idx="15"/>
          </p:nvPr>
        </p:nvSpPr>
        <p:spPr>
          <a:xfrm>
            <a:off x="4722812" y="2128202"/>
            <a:ext cx="4192588" cy="4196398"/>
          </a:xfrm>
        </p:spPr>
        <p:txBody>
          <a:bodyPr/>
          <a:lstStyle>
            <a:lvl1pPr>
              <a:defRPr sz="2200"/>
            </a:lvl1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Text Placeholder 2"/>
          <p:cNvSpPr>
            <a:spLocks noGrp="1"/>
          </p:cNvSpPr>
          <p:nvPr>
            <p:ph type="body" idx="16"/>
          </p:nvPr>
        </p:nvSpPr>
        <p:spPr>
          <a:xfrm>
            <a:off x="4722812" y="1447800"/>
            <a:ext cx="4192588" cy="639762"/>
          </a:xfrm>
        </p:spPr>
        <p:txBody>
          <a:bodyPr/>
          <a:lstStyle>
            <a:lvl1pPr marL="0" indent="0">
              <a:buNone/>
              <a:defRPr/>
            </a:lvl1pPr>
          </a:lstStyle>
          <a:p>
            <a:pPr lvl="0"/>
            <a:r>
              <a:rPr lang="en-US" smtClean="0"/>
              <a:t>Click to edit Master text styles</a:t>
            </a:r>
          </a:p>
        </p:txBody>
      </p:sp>
      <p:sp>
        <p:nvSpPr>
          <p:cNvPr id="7" name="Slide Number Placeholder 5"/>
          <p:cNvSpPr>
            <a:spLocks noGrp="1"/>
          </p:cNvSpPr>
          <p:nvPr>
            <p:ph type="sldNum" sz="quarter" idx="17"/>
          </p:nvPr>
        </p:nvSpPr>
        <p:spPr>
          <a:xfrm>
            <a:off x="6556375" y="6510338"/>
            <a:ext cx="2130425" cy="265112"/>
          </a:xfrm>
          <a:prstGeom prst="rect">
            <a:avLst/>
          </a:prstGeom>
        </p:spPr>
        <p:txBody>
          <a:bodyPr/>
          <a:lstStyle>
            <a:lvl1pPr>
              <a:defRPr/>
            </a:lvl1pPr>
          </a:lstStyle>
          <a:p>
            <a:pPr eaLnBrk="0" fontAlgn="base" hangingPunct="0">
              <a:spcBef>
                <a:spcPct val="0"/>
              </a:spcBef>
              <a:spcAft>
                <a:spcPct val="0"/>
              </a:spcAft>
              <a:defRPr/>
            </a:pPr>
            <a:r>
              <a:rPr lang="en-US" dirty="0">
                <a:solidFill>
                  <a:prstClr val="black"/>
                </a:solidFill>
                <a:latin typeface="Arial" pitchFamily="34" charset="0"/>
              </a:rPr>
              <a:t>www.emwd.org   </a:t>
            </a:r>
            <a:fld id="{98C9FAB5-FC19-4B73-B59C-FE18A9E62768}" type="slidenum">
              <a:rPr lang="en-US">
                <a:solidFill>
                  <a:prstClr val="black"/>
                </a:solidFill>
                <a:latin typeface="Arial" pitchFamily="34" charset="0"/>
              </a:rPr>
              <a:pPr eaLnBrk="0" fontAlgn="base" hangingPunct="0">
                <a:spcBef>
                  <a:spcPct val="0"/>
                </a:spcBef>
                <a:spcAft>
                  <a:spcPct val="0"/>
                </a:spcAft>
                <a:defRPr/>
              </a:pPr>
              <a:t>‹#›</a:t>
            </a:fld>
            <a:endParaRPr lang="en-US" dirty="0">
              <a:solidFill>
                <a:prstClr val="black"/>
              </a:solidFill>
              <a:latin typeface="Arial" pitchFamily="34" charset="0"/>
            </a:endParaRPr>
          </a:p>
        </p:txBody>
      </p:sp>
    </p:spTree>
    <p:extLst>
      <p:ext uri="{BB962C8B-B14F-4D97-AF65-F5344CB8AC3E}">
        <p14:creationId xmlns:p14="http://schemas.microsoft.com/office/powerpoint/2010/main" val="4241124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4000">
              <a:schemeClr val="bg1">
                <a:lumMod val="75000"/>
              </a:schemeClr>
            </a:gs>
            <a:gs pos="33000">
              <a:schemeClr val="bg1">
                <a:lumMod val="95000"/>
              </a:schemeClr>
            </a:gs>
          </a:gsLst>
          <a:lin ang="5400000" scaled="0"/>
          <a:tileRect r="-100000" b="-10000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2C409-97E4-4FBA-B694-9CF34CD0FA2E}" type="datetimeFigureOut">
              <a:rPr lang="en-US" smtClean="0"/>
              <a:pPr/>
              <a:t>11/2/2015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33DB-60EA-4E8C-BBF5-C6905058522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4000">
              <a:schemeClr val="bg1">
                <a:lumMod val="75000"/>
              </a:schemeClr>
            </a:gs>
            <a:gs pos="33000">
              <a:schemeClr val="bg1">
                <a:lumMod val="95000"/>
              </a:schemeClr>
            </a:gs>
          </a:gsLst>
          <a:lin ang="5400000" scaled="0"/>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extLst>
      <p:ext uri="{BB962C8B-B14F-4D97-AF65-F5344CB8AC3E}">
        <p14:creationId xmlns:p14="http://schemas.microsoft.com/office/powerpoint/2010/main" val="2166364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000" b="1" kern="1200">
          <a:solidFill>
            <a:srgbClr val="01426A"/>
          </a:solidFill>
          <a:latin typeface="Trebuchet MS"/>
          <a:ea typeface="Trebuchet MS" pitchFamily="34" charset="0"/>
          <a:cs typeface="Trebuchet MS"/>
        </a:defRPr>
      </a:lvl1pPr>
      <a:lvl2pPr algn="ctr" defTabSz="457200" rtl="0" eaLnBrk="0" fontAlgn="base" hangingPunct="0">
        <a:spcBef>
          <a:spcPct val="0"/>
        </a:spcBef>
        <a:spcAft>
          <a:spcPct val="0"/>
        </a:spcAft>
        <a:defRPr sz="4000" b="1">
          <a:solidFill>
            <a:srgbClr val="01426A"/>
          </a:solidFill>
          <a:latin typeface="Trebuchet MS" pitchFamily="34" charset="0"/>
          <a:ea typeface="Trebuchet MS" pitchFamily="34" charset="0"/>
          <a:cs typeface="Trebuchet MS" pitchFamily="34" charset="0"/>
        </a:defRPr>
      </a:lvl2pPr>
      <a:lvl3pPr algn="ctr" defTabSz="457200" rtl="0" eaLnBrk="0" fontAlgn="base" hangingPunct="0">
        <a:spcBef>
          <a:spcPct val="0"/>
        </a:spcBef>
        <a:spcAft>
          <a:spcPct val="0"/>
        </a:spcAft>
        <a:defRPr sz="4000" b="1">
          <a:solidFill>
            <a:srgbClr val="01426A"/>
          </a:solidFill>
          <a:latin typeface="Trebuchet MS" pitchFamily="34" charset="0"/>
          <a:ea typeface="Trebuchet MS" pitchFamily="34" charset="0"/>
          <a:cs typeface="Trebuchet MS" pitchFamily="34" charset="0"/>
        </a:defRPr>
      </a:lvl3pPr>
      <a:lvl4pPr algn="ctr" defTabSz="457200" rtl="0" eaLnBrk="0" fontAlgn="base" hangingPunct="0">
        <a:spcBef>
          <a:spcPct val="0"/>
        </a:spcBef>
        <a:spcAft>
          <a:spcPct val="0"/>
        </a:spcAft>
        <a:defRPr sz="4000" b="1">
          <a:solidFill>
            <a:srgbClr val="01426A"/>
          </a:solidFill>
          <a:latin typeface="Trebuchet MS" pitchFamily="34" charset="0"/>
          <a:ea typeface="Trebuchet MS" pitchFamily="34" charset="0"/>
          <a:cs typeface="Trebuchet MS" pitchFamily="34" charset="0"/>
        </a:defRPr>
      </a:lvl4pPr>
      <a:lvl5pPr algn="ctr" defTabSz="457200" rtl="0" eaLnBrk="0" fontAlgn="base" hangingPunct="0">
        <a:spcBef>
          <a:spcPct val="0"/>
        </a:spcBef>
        <a:spcAft>
          <a:spcPct val="0"/>
        </a:spcAft>
        <a:defRPr sz="4000" b="1">
          <a:solidFill>
            <a:srgbClr val="01426A"/>
          </a:solidFill>
          <a:latin typeface="Trebuchet MS" pitchFamily="34" charset="0"/>
          <a:ea typeface="Trebuchet MS" pitchFamily="34" charset="0"/>
          <a:cs typeface="Trebuchet MS" pitchFamily="34" charset="0"/>
        </a:defRPr>
      </a:lvl5pPr>
      <a:lvl6pPr marL="457200" algn="ctr" defTabSz="457200" rtl="0" fontAlgn="base">
        <a:spcBef>
          <a:spcPct val="0"/>
        </a:spcBef>
        <a:spcAft>
          <a:spcPct val="0"/>
        </a:spcAft>
        <a:defRPr sz="4000" b="1">
          <a:solidFill>
            <a:srgbClr val="01426A"/>
          </a:solidFill>
          <a:latin typeface="Trebuchet MS" pitchFamily="34" charset="0"/>
          <a:ea typeface="Trebuchet MS" pitchFamily="34" charset="0"/>
          <a:cs typeface="Trebuchet MS" pitchFamily="34" charset="0"/>
        </a:defRPr>
      </a:lvl6pPr>
      <a:lvl7pPr marL="914400" algn="ctr" defTabSz="457200" rtl="0" fontAlgn="base">
        <a:spcBef>
          <a:spcPct val="0"/>
        </a:spcBef>
        <a:spcAft>
          <a:spcPct val="0"/>
        </a:spcAft>
        <a:defRPr sz="4000" b="1">
          <a:solidFill>
            <a:srgbClr val="01426A"/>
          </a:solidFill>
          <a:latin typeface="Trebuchet MS" pitchFamily="34" charset="0"/>
          <a:ea typeface="Trebuchet MS" pitchFamily="34" charset="0"/>
          <a:cs typeface="Trebuchet MS" pitchFamily="34" charset="0"/>
        </a:defRPr>
      </a:lvl7pPr>
      <a:lvl8pPr marL="1371600" algn="ctr" defTabSz="457200" rtl="0" fontAlgn="base">
        <a:spcBef>
          <a:spcPct val="0"/>
        </a:spcBef>
        <a:spcAft>
          <a:spcPct val="0"/>
        </a:spcAft>
        <a:defRPr sz="4000" b="1">
          <a:solidFill>
            <a:srgbClr val="01426A"/>
          </a:solidFill>
          <a:latin typeface="Trebuchet MS" pitchFamily="34" charset="0"/>
          <a:ea typeface="Trebuchet MS" pitchFamily="34" charset="0"/>
          <a:cs typeface="Trebuchet MS" pitchFamily="34" charset="0"/>
        </a:defRPr>
      </a:lvl8pPr>
      <a:lvl9pPr marL="1828800" algn="ctr" defTabSz="457200" rtl="0" fontAlgn="base">
        <a:spcBef>
          <a:spcPct val="0"/>
        </a:spcBef>
        <a:spcAft>
          <a:spcPct val="0"/>
        </a:spcAft>
        <a:defRPr sz="4000" b="1">
          <a:solidFill>
            <a:srgbClr val="01426A"/>
          </a:solidFill>
          <a:latin typeface="Trebuchet MS" pitchFamily="34" charset="0"/>
          <a:ea typeface="Trebuchet MS" pitchFamily="34" charset="0"/>
          <a:cs typeface="Trebuchet MS"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rgbClr val="000000"/>
          </a:solidFill>
          <a:latin typeface="Helvetica"/>
          <a:ea typeface="+mn-ea"/>
          <a:cs typeface="Helvetica"/>
        </a:defRPr>
      </a:lvl1pPr>
      <a:lvl2pPr marL="742950" indent="-285750" algn="l" defTabSz="457200" rtl="0" eaLnBrk="0" fontAlgn="base" hangingPunct="0">
        <a:spcBef>
          <a:spcPct val="20000"/>
        </a:spcBef>
        <a:spcAft>
          <a:spcPct val="0"/>
        </a:spcAft>
        <a:buFont typeface="Courier New" pitchFamily="49" charset="0"/>
        <a:buChar char="o"/>
        <a:defRPr sz="2000" kern="1200">
          <a:solidFill>
            <a:srgbClr val="000000"/>
          </a:solidFill>
          <a:latin typeface="Helvetica"/>
          <a:ea typeface="+mn-ea"/>
          <a:cs typeface="Helvetica"/>
        </a:defRPr>
      </a:lvl2pPr>
      <a:lvl3pPr marL="1143000" indent="-228600" algn="l" defTabSz="457200" rtl="0" eaLnBrk="0" fontAlgn="base" hangingPunct="0">
        <a:spcBef>
          <a:spcPct val="20000"/>
        </a:spcBef>
        <a:spcAft>
          <a:spcPct val="0"/>
        </a:spcAft>
        <a:buFont typeface="Wingdings" pitchFamily="2" charset="2"/>
        <a:buChar char="Ø"/>
        <a:defRPr kern="1200">
          <a:solidFill>
            <a:srgbClr val="000000"/>
          </a:solidFill>
          <a:latin typeface="Helvetica"/>
          <a:ea typeface="+mn-ea"/>
          <a:cs typeface="Helvetica"/>
        </a:defRPr>
      </a:lvl3pPr>
      <a:lvl4pPr marL="1600200" indent="-228600" algn="l" defTabSz="457200" rtl="0" eaLnBrk="0" fontAlgn="base" hangingPunct="0">
        <a:spcBef>
          <a:spcPct val="20000"/>
        </a:spcBef>
        <a:spcAft>
          <a:spcPct val="0"/>
        </a:spcAft>
        <a:buFont typeface="Helvetica" pitchFamily="34" charset="0"/>
        <a:buChar char="»"/>
        <a:defRPr sz="1600" kern="1200">
          <a:solidFill>
            <a:srgbClr val="000000"/>
          </a:solidFill>
          <a:latin typeface="Helvetica"/>
          <a:ea typeface="+mn-ea"/>
          <a:cs typeface="Helvetic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0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4000">
              <a:schemeClr val="bg1">
                <a:lumMod val="75000"/>
              </a:schemeClr>
            </a:gs>
            <a:gs pos="33000">
              <a:schemeClr val="bg1">
                <a:lumMod val="95000"/>
              </a:schemeClr>
            </a:gs>
          </a:gsLst>
          <a:lin ang="5400000" scaled="0"/>
          <a:tileRect r="-100000" b="-100000"/>
        </a:gra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317324" y="1478513"/>
            <a:ext cx="8509352" cy="50270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body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6" name="Title Placeholder 1"/>
          <p:cNvSpPr>
            <a:spLocks noGrp="1"/>
          </p:cNvSpPr>
          <p:nvPr>
            <p:ph type="title"/>
          </p:nvPr>
        </p:nvSpPr>
        <p:spPr bwMode="auto">
          <a:xfrm>
            <a:off x="1588910" y="212724"/>
            <a:ext cx="7237765" cy="88629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a:t>
            </a:r>
          </a:p>
        </p:txBody>
      </p:sp>
      <p:sp>
        <p:nvSpPr>
          <p:cNvPr id="7" name="TextBox 6"/>
          <p:cNvSpPr txBox="1"/>
          <p:nvPr/>
        </p:nvSpPr>
        <p:spPr>
          <a:xfrm>
            <a:off x="320767" y="6589743"/>
            <a:ext cx="8582371" cy="182562"/>
          </a:xfrm>
          <a:prstGeom prst="rect">
            <a:avLst/>
          </a:prstGeom>
          <a:noFill/>
        </p:spPr>
        <p:txBody>
          <a:bodyPr wrap="none" lIns="0" tIns="0" rIns="0" bIns="0" anchor="b"/>
          <a:lstStyle/>
          <a:p>
            <a:pPr>
              <a:defRPr/>
            </a:pPr>
            <a:r>
              <a:rPr lang="en-US" sz="700" kern="0" spc="-30" dirty="0" smtClean="0">
                <a:solidFill>
                  <a:srgbClr val="4C4C4C"/>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sz="700" kern="0" spc="-30" dirty="0">
              <a:solidFill>
                <a:srgbClr val="4C4C4C"/>
              </a:solidFill>
            </a:endParaRPr>
          </a:p>
        </p:txBody>
      </p:sp>
      <p:sp>
        <p:nvSpPr>
          <p:cNvPr id="8" name="TextBox 7"/>
          <p:cNvSpPr txBox="1"/>
          <p:nvPr/>
        </p:nvSpPr>
        <p:spPr>
          <a:xfrm>
            <a:off x="8586168" y="6589743"/>
            <a:ext cx="274637" cy="182562"/>
          </a:xfrm>
          <a:prstGeom prst="rect">
            <a:avLst/>
          </a:prstGeom>
          <a:noFill/>
        </p:spPr>
        <p:txBody>
          <a:bodyPr wrap="none" lIns="0" tIns="0" rIns="0" bIns="0" anchor="b"/>
          <a:lstStyle/>
          <a:p>
            <a:pPr algn="r">
              <a:defRPr/>
            </a:pPr>
            <a:fld id="{29562520-176D-42A7-B13D-106F8AF044D0}" type="slidenum">
              <a:rPr lang="en-US" sz="900">
                <a:solidFill>
                  <a:srgbClr val="4C4C4C"/>
                </a:solidFill>
              </a:rPr>
              <a:pPr algn="r">
                <a:defRPr/>
              </a:pPr>
              <a:t>‹#›</a:t>
            </a:fld>
            <a:endParaRPr lang="en-US" sz="900" dirty="0">
              <a:solidFill>
                <a:srgbClr val="4C4C4C"/>
              </a:solidFill>
            </a:endParaRPr>
          </a:p>
        </p:txBody>
      </p:sp>
      <p:cxnSp>
        <p:nvCxnSpPr>
          <p:cNvPr id="6" name="Straight Connector 5"/>
          <p:cNvCxnSpPr/>
          <p:nvPr/>
        </p:nvCxnSpPr>
        <p:spPr>
          <a:xfrm>
            <a:off x="320768" y="1289521"/>
            <a:ext cx="8532981" cy="0"/>
          </a:xfrm>
          <a:prstGeom prst="line">
            <a:avLst/>
          </a:prstGeom>
          <a:ln w="12700">
            <a:solidFill>
              <a:srgbClr val="B3B3B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0094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Lst>
  <p:timing>
    <p:tnLst>
      <p:par>
        <p:cTn id="1" dur="indefinite" restart="never" nodeType="tmRoot"/>
      </p:par>
    </p:tnLst>
  </p:timing>
  <p:txStyles>
    <p:titleStyle>
      <a:lvl1pPr algn="l" rtl="0" eaLnBrk="1" fontAlgn="base" hangingPunct="1">
        <a:spcBef>
          <a:spcPct val="0"/>
        </a:spcBef>
        <a:spcAft>
          <a:spcPct val="0"/>
        </a:spcAft>
        <a:defRPr sz="2800" b="1" kern="1200" baseline="0">
          <a:solidFill>
            <a:srgbClr val="4C4C4C"/>
          </a:solidFill>
          <a:latin typeface="Arial" pitchFamily="34" charset="0"/>
          <a:ea typeface="+mj-ea"/>
          <a:cs typeface="Arial" pitchFamily="34" charset="0"/>
        </a:defRPr>
      </a:lvl1pPr>
      <a:lvl2pPr algn="r" rtl="0" eaLnBrk="1" fontAlgn="base" hangingPunct="1">
        <a:spcBef>
          <a:spcPct val="0"/>
        </a:spcBef>
        <a:spcAft>
          <a:spcPct val="0"/>
        </a:spcAft>
        <a:defRPr sz="2800">
          <a:solidFill>
            <a:schemeClr val="bg1"/>
          </a:solidFill>
          <a:latin typeface="Arial" charset="0"/>
          <a:cs typeface="Arial" charset="0"/>
        </a:defRPr>
      </a:lvl2pPr>
      <a:lvl3pPr algn="r" rtl="0" eaLnBrk="1" fontAlgn="base" hangingPunct="1">
        <a:spcBef>
          <a:spcPct val="0"/>
        </a:spcBef>
        <a:spcAft>
          <a:spcPct val="0"/>
        </a:spcAft>
        <a:defRPr sz="2800">
          <a:solidFill>
            <a:schemeClr val="bg1"/>
          </a:solidFill>
          <a:latin typeface="Arial" charset="0"/>
          <a:cs typeface="Arial" charset="0"/>
        </a:defRPr>
      </a:lvl3pPr>
      <a:lvl4pPr algn="r" rtl="0" eaLnBrk="1" fontAlgn="base" hangingPunct="1">
        <a:spcBef>
          <a:spcPct val="0"/>
        </a:spcBef>
        <a:spcAft>
          <a:spcPct val="0"/>
        </a:spcAft>
        <a:defRPr sz="2800">
          <a:solidFill>
            <a:schemeClr val="bg1"/>
          </a:solidFill>
          <a:latin typeface="Arial" charset="0"/>
          <a:cs typeface="Arial" charset="0"/>
        </a:defRPr>
      </a:lvl4pPr>
      <a:lvl5pPr algn="r" rtl="0" eaLnBrk="1" fontAlgn="base" hangingPunct="1">
        <a:spcBef>
          <a:spcPct val="0"/>
        </a:spcBef>
        <a:spcAft>
          <a:spcPct val="0"/>
        </a:spcAft>
        <a:defRPr sz="2800">
          <a:solidFill>
            <a:schemeClr val="bg1"/>
          </a:solidFill>
          <a:latin typeface="Arial" charset="0"/>
          <a:cs typeface="Arial" charset="0"/>
        </a:defRPr>
      </a:lvl5pPr>
      <a:lvl6pPr marL="457200" algn="r" rtl="0" eaLnBrk="1" fontAlgn="base" hangingPunct="1">
        <a:spcBef>
          <a:spcPct val="0"/>
        </a:spcBef>
        <a:spcAft>
          <a:spcPct val="0"/>
        </a:spcAft>
        <a:defRPr sz="2800">
          <a:solidFill>
            <a:schemeClr val="bg1"/>
          </a:solidFill>
          <a:latin typeface="Arial" charset="0"/>
          <a:cs typeface="Arial" charset="0"/>
        </a:defRPr>
      </a:lvl6pPr>
      <a:lvl7pPr marL="914400" algn="r" rtl="0" eaLnBrk="1" fontAlgn="base" hangingPunct="1">
        <a:spcBef>
          <a:spcPct val="0"/>
        </a:spcBef>
        <a:spcAft>
          <a:spcPct val="0"/>
        </a:spcAft>
        <a:defRPr sz="2800">
          <a:solidFill>
            <a:schemeClr val="bg1"/>
          </a:solidFill>
          <a:latin typeface="Arial" charset="0"/>
          <a:cs typeface="Arial" charset="0"/>
        </a:defRPr>
      </a:lvl7pPr>
      <a:lvl8pPr marL="1371600" algn="r" rtl="0" eaLnBrk="1" fontAlgn="base" hangingPunct="1">
        <a:spcBef>
          <a:spcPct val="0"/>
        </a:spcBef>
        <a:spcAft>
          <a:spcPct val="0"/>
        </a:spcAft>
        <a:defRPr sz="2800">
          <a:solidFill>
            <a:schemeClr val="bg1"/>
          </a:solidFill>
          <a:latin typeface="Arial" charset="0"/>
          <a:cs typeface="Arial" charset="0"/>
        </a:defRPr>
      </a:lvl8pPr>
      <a:lvl9pPr marL="1828800" algn="r" rtl="0" eaLnBrk="1" fontAlgn="base" hangingPunct="1">
        <a:spcBef>
          <a:spcPct val="0"/>
        </a:spcBef>
        <a:spcAft>
          <a:spcPct val="0"/>
        </a:spcAft>
        <a:defRPr sz="2800">
          <a:solidFill>
            <a:schemeClr val="bg1"/>
          </a:solidFill>
          <a:latin typeface="Arial" charset="0"/>
          <a:cs typeface="Arial" charset="0"/>
        </a:defRPr>
      </a:lvl9pPr>
    </p:titleStyle>
    <p:bodyStyle>
      <a:lvl1pPr marL="233363" indent="-233363" algn="l" rtl="0" eaLnBrk="1" fontAlgn="base" hangingPunct="1">
        <a:spcBef>
          <a:spcPct val="0"/>
        </a:spcBef>
        <a:spcAft>
          <a:spcPts val="400"/>
        </a:spcAft>
        <a:buFont typeface="Arial" charset="0"/>
        <a:buChar char="•"/>
        <a:defRPr lang="en-US" sz="2000" b="0" kern="1200" baseline="0" dirty="0" smtClean="0">
          <a:solidFill>
            <a:srgbClr val="4C4C4C"/>
          </a:solidFill>
          <a:latin typeface="Arial" pitchFamily="34" charset="0"/>
          <a:ea typeface="+mn-ea"/>
          <a:cs typeface="Arial" pitchFamily="34" charset="0"/>
        </a:defRPr>
      </a:lvl1pPr>
      <a:lvl2pPr marL="457200" indent="-223838" algn="l" rtl="0" eaLnBrk="1" fontAlgn="base" hangingPunct="1">
        <a:spcBef>
          <a:spcPct val="0"/>
        </a:spcBef>
        <a:spcAft>
          <a:spcPts val="600"/>
        </a:spcAft>
        <a:buFont typeface="Arial" charset="0"/>
        <a:buChar char="–"/>
        <a:defRPr lang="en-US" kern="1200" dirty="0" smtClean="0">
          <a:solidFill>
            <a:srgbClr val="4C4C4C"/>
          </a:solidFill>
          <a:latin typeface="Arial" pitchFamily="34" charset="0"/>
          <a:ea typeface="+mn-ea"/>
          <a:cs typeface="Arial" pitchFamily="34" charset="0"/>
        </a:defRPr>
      </a:lvl2pPr>
      <a:lvl3pPr marL="627063" indent="-169863" algn="l" rtl="0" eaLnBrk="1" fontAlgn="base" hangingPunct="1">
        <a:spcBef>
          <a:spcPct val="0"/>
        </a:spcBef>
        <a:spcAft>
          <a:spcPts val="400"/>
        </a:spcAft>
        <a:buFont typeface="Arial" charset="0"/>
        <a:buChar char="•"/>
        <a:defRPr lang="en-US" sz="1600" kern="1200" dirty="0" smtClean="0">
          <a:solidFill>
            <a:srgbClr val="4C4C4C"/>
          </a:solidFill>
          <a:latin typeface="Arial" pitchFamily="34" charset="0"/>
          <a:ea typeface="+mn-ea"/>
          <a:cs typeface="Arial" pitchFamily="34" charset="0"/>
        </a:defRPr>
      </a:lvl3pPr>
      <a:lvl4pPr marL="796925" indent="-169863" algn="l" rtl="0" eaLnBrk="1" fontAlgn="base" hangingPunct="1">
        <a:spcBef>
          <a:spcPct val="0"/>
        </a:spcBef>
        <a:spcAft>
          <a:spcPts val="400"/>
        </a:spcAft>
        <a:buFont typeface="Arial" charset="0"/>
        <a:buChar char="–"/>
        <a:defRPr lang="en-US" sz="1400" kern="1200" dirty="0" smtClean="0">
          <a:solidFill>
            <a:srgbClr val="4C4C4C"/>
          </a:solidFill>
          <a:latin typeface="Arial" pitchFamily="34" charset="0"/>
          <a:ea typeface="+mn-ea"/>
          <a:cs typeface="Arial" pitchFamily="34" charset="0"/>
        </a:defRPr>
      </a:lvl4pPr>
      <a:lvl5pPr marL="966788" indent="-169863" algn="l" rtl="0" eaLnBrk="1" fontAlgn="base" hangingPunct="1">
        <a:spcBef>
          <a:spcPct val="0"/>
        </a:spcBef>
        <a:spcAft>
          <a:spcPts val="400"/>
        </a:spcAft>
        <a:buFont typeface="Arial" charset="0"/>
        <a:buChar char="»"/>
        <a:defRPr lang="en-US" sz="1200" kern="1200" dirty="0" smtClean="0">
          <a:solidFill>
            <a:srgbClr val="4C4C4C"/>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7526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304800" y="2514600"/>
            <a:ext cx="7772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5984293"/>
      </p:ext>
    </p:extLst>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l" rtl="0" eaLnBrk="1" fontAlgn="base" hangingPunct="1">
        <a:spcBef>
          <a:spcPct val="0"/>
        </a:spcBef>
        <a:spcAft>
          <a:spcPct val="0"/>
        </a:spcAft>
        <a:defRPr sz="2800" b="1">
          <a:solidFill>
            <a:srgbClr val="7030A0"/>
          </a:solidFill>
          <a:latin typeface="Calibri"/>
          <a:ea typeface="+mj-ea"/>
          <a:cs typeface="Calibri"/>
        </a:defRPr>
      </a:lvl1pPr>
      <a:lvl2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2pPr>
      <a:lvl3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3pPr>
      <a:lvl4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4pPr>
      <a:lvl5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5pPr>
      <a:lvl6pPr marL="457200" algn="l" rtl="0" eaLnBrk="1" fontAlgn="base" hangingPunct="1">
        <a:spcBef>
          <a:spcPct val="0"/>
        </a:spcBef>
        <a:spcAft>
          <a:spcPct val="0"/>
        </a:spcAft>
        <a:defRPr sz="3200">
          <a:solidFill>
            <a:srgbClr val="1A4454"/>
          </a:solidFill>
          <a:latin typeface="Arial" charset="0"/>
          <a:ea typeface="ＭＳ Ｐゴシック" pitchFamily="-48" charset="-128"/>
        </a:defRPr>
      </a:lvl6pPr>
      <a:lvl7pPr marL="914400" algn="l" rtl="0" eaLnBrk="1" fontAlgn="base" hangingPunct="1">
        <a:spcBef>
          <a:spcPct val="0"/>
        </a:spcBef>
        <a:spcAft>
          <a:spcPct val="0"/>
        </a:spcAft>
        <a:defRPr sz="3200">
          <a:solidFill>
            <a:srgbClr val="1A4454"/>
          </a:solidFill>
          <a:latin typeface="Arial" charset="0"/>
          <a:ea typeface="ＭＳ Ｐゴシック" pitchFamily="-48" charset="-128"/>
        </a:defRPr>
      </a:lvl7pPr>
      <a:lvl8pPr marL="1371600" algn="l" rtl="0" eaLnBrk="1" fontAlgn="base" hangingPunct="1">
        <a:spcBef>
          <a:spcPct val="0"/>
        </a:spcBef>
        <a:spcAft>
          <a:spcPct val="0"/>
        </a:spcAft>
        <a:defRPr sz="3200">
          <a:solidFill>
            <a:srgbClr val="1A4454"/>
          </a:solidFill>
          <a:latin typeface="Arial" charset="0"/>
          <a:ea typeface="ＭＳ Ｐゴシック" pitchFamily="-48" charset="-128"/>
        </a:defRPr>
      </a:lvl8pPr>
      <a:lvl9pPr marL="1828800" algn="l" rtl="0" eaLnBrk="1" fontAlgn="base" hangingPunct="1">
        <a:spcBef>
          <a:spcPct val="0"/>
        </a:spcBef>
        <a:spcAft>
          <a:spcPct val="0"/>
        </a:spcAft>
        <a:defRPr sz="3200">
          <a:solidFill>
            <a:srgbClr val="1A4454"/>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lr>
          <a:srgbClr val="324C80"/>
        </a:buClr>
        <a:buFont typeface="Times" charset="0"/>
        <a:buChar char="•"/>
        <a:defRPr sz="1800">
          <a:solidFill>
            <a:srgbClr val="363636"/>
          </a:solidFill>
          <a:latin typeface="+mj-lt"/>
          <a:ea typeface="+mn-ea"/>
          <a:cs typeface="ＭＳ Ｐゴシック" charset="0"/>
        </a:defRPr>
      </a:lvl1pPr>
      <a:lvl2pPr marL="742950" indent="-285750" algn="l" rtl="0" eaLnBrk="1" fontAlgn="base" hangingPunct="1">
        <a:spcBef>
          <a:spcPct val="20000"/>
        </a:spcBef>
        <a:spcAft>
          <a:spcPct val="0"/>
        </a:spcAft>
        <a:buChar char="–"/>
        <a:defRPr sz="1800">
          <a:solidFill>
            <a:srgbClr val="363636"/>
          </a:solidFill>
          <a:latin typeface="+mj-lt"/>
          <a:ea typeface="+mn-ea"/>
        </a:defRPr>
      </a:lvl2pPr>
      <a:lvl3pPr marL="1143000" indent="-228600" algn="l" rtl="0" eaLnBrk="1" fontAlgn="base" hangingPunct="1">
        <a:spcBef>
          <a:spcPct val="20000"/>
        </a:spcBef>
        <a:spcAft>
          <a:spcPct val="0"/>
        </a:spcAft>
        <a:buClr>
          <a:schemeClr val="tx1">
            <a:lumMod val="50000"/>
            <a:lumOff val="50000"/>
          </a:schemeClr>
        </a:buClr>
        <a:buFont typeface="Wingdings" charset="0"/>
        <a:buChar char="§"/>
        <a:defRPr sz="1800">
          <a:solidFill>
            <a:srgbClr val="363636"/>
          </a:solidFill>
          <a:latin typeface="+mj-lt"/>
          <a:ea typeface="+mn-ea"/>
        </a:defRPr>
      </a:lvl3pPr>
      <a:lvl4pPr marL="1600200" indent="-228600" algn="l" rtl="0" eaLnBrk="1" fontAlgn="base" hangingPunct="1">
        <a:spcBef>
          <a:spcPct val="20000"/>
        </a:spcBef>
        <a:spcAft>
          <a:spcPct val="0"/>
        </a:spcAft>
        <a:buChar char="o"/>
        <a:defRPr sz="1800">
          <a:solidFill>
            <a:srgbClr val="363636"/>
          </a:solidFill>
          <a:latin typeface="+mj-lt"/>
          <a:ea typeface="+mn-ea"/>
        </a:defRPr>
      </a:lvl4pPr>
      <a:lvl5pPr marL="2057400" indent="-228600" algn="l" rtl="0" eaLnBrk="1" fontAlgn="base" hangingPunct="1">
        <a:spcBef>
          <a:spcPct val="20000"/>
        </a:spcBef>
        <a:spcAft>
          <a:spcPct val="0"/>
        </a:spcAft>
        <a:buFont typeface="Times" charset="0"/>
        <a:buChar char="•"/>
        <a:defRPr sz="1800">
          <a:solidFill>
            <a:srgbClr val="363636"/>
          </a:solidFill>
          <a:latin typeface="+mj-lt"/>
          <a:ea typeface="+mn-ea"/>
        </a:defRPr>
      </a:lvl5pPr>
      <a:lvl6pPr marL="25146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6pPr>
      <a:lvl7pPr marL="29718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7pPr>
      <a:lvl8pPr marL="34290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8pPr>
      <a:lvl9pPr marL="38862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4343400"/>
            <a:ext cx="7772400" cy="1295400"/>
          </a:xfrm>
        </p:spPr>
        <p:txBody>
          <a:bodyPr/>
          <a:lstStyle/>
          <a:p>
            <a:pPr eaLnBrk="1" hangingPunct="1"/>
            <a:r>
              <a:rPr lang="en-US" dirty="0" smtClean="0">
                <a:ea typeface="ＭＳ Ｐゴシック" charset="0"/>
              </a:rPr>
              <a:t>DES Fleet Operations</a:t>
            </a:r>
            <a:br>
              <a:rPr lang="en-US" dirty="0" smtClean="0">
                <a:ea typeface="ＭＳ Ｐゴシック" charset="0"/>
              </a:rPr>
            </a:br>
            <a:r>
              <a:rPr lang="en-US" dirty="0" smtClean="0">
                <a:ea typeface="ＭＳ Ｐゴシック" charset="0"/>
              </a:rPr>
              <a:t>Data Driven Fleet Management</a:t>
            </a:r>
            <a:endParaRPr lang="en-US" sz="2800" dirty="0">
              <a:solidFill>
                <a:srgbClr val="7030A0"/>
              </a:solidFill>
              <a:latin typeface="+mj-lt"/>
              <a:ea typeface="ＭＳ Ｐゴシック" charset="0"/>
              <a:cs typeface="Calibri"/>
            </a:endParaRPr>
          </a:p>
        </p:txBody>
      </p:sp>
      <p:sp>
        <p:nvSpPr>
          <p:cNvPr id="14339" name="Rectangle 3"/>
          <p:cNvSpPr>
            <a:spLocks noGrp="1" noChangeArrowheads="1"/>
          </p:cNvSpPr>
          <p:nvPr>
            <p:ph type="subTitle" idx="1"/>
          </p:nvPr>
        </p:nvSpPr>
        <p:spPr>
          <a:xfrm>
            <a:off x="1600200" y="5486400"/>
            <a:ext cx="6248400" cy="762000"/>
          </a:xfrm>
        </p:spPr>
        <p:txBody>
          <a:bodyPr/>
          <a:lstStyle/>
          <a:p>
            <a:pPr eaLnBrk="1" hangingPunct="1"/>
            <a:r>
              <a:rPr lang="en-US" sz="1200" dirty="0" smtClean="0">
                <a:solidFill>
                  <a:srgbClr val="324C80"/>
                </a:solidFill>
                <a:ea typeface="ＭＳ Ｐゴシック" charset="0"/>
              </a:rPr>
              <a:t>Presented by </a:t>
            </a:r>
          </a:p>
          <a:p>
            <a:pPr eaLnBrk="1" hangingPunct="1"/>
            <a:r>
              <a:rPr lang="en-US" sz="1200" dirty="0" smtClean="0">
                <a:solidFill>
                  <a:srgbClr val="324C80"/>
                </a:solidFill>
                <a:ea typeface="ＭＳ Ｐゴシック" charset="0"/>
              </a:rPr>
              <a:t>George Carter III – DES Fleet Operations Manager</a:t>
            </a:r>
          </a:p>
          <a:p>
            <a:pPr eaLnBrk="1" hangingPunct="1"/>
            <a:r>
              <a:rPr lang="en-US" sz="1200" dirty="0" smtClean="0">
                <a:solidFill>
                  <a:srgbClr val="324C80"/>
                </a:solidFill>
                <a:ea typeface="ＭＳ Ｐゴシック" charset="0"/>
              </a:rPr>
              <a:t>Kim Marshall – DES Fleet Analytics Manager</a:t>
            </a:r>
          </a:p>
          <a:p>
            <a:pPr eaLnBrk="1" hangingPunct="1"/>
            <a:r>
              <a:rPr lang="en-US" sz="1200" dirty="0" smtClean="0">
                <a:solidFill>
                  <a:srgbClr val="324C80"/>
                </a:solidFill>
                <a:ea typeface="ＭＳ Ｐゴシック" charset="0"/>
              </a:rPr>
              <a:t>Barbara Egan – Verizon Network Fleet Strategic Account Manager</a:t>
            </a:r>
          </a:p>
          <a:p>
            <a:pPr eaLnBrk="1" hangingPunct="1"/>
            <a:r>
              <a:rPr lang="en-US" sz="1800" dirty="0" smtClean="0">
                <a:solidFill>
                  <a:schemeClr val="tx2">
                    <a:lumMod val="20000"/>
                    <a:lumOff val="80000"/>
                  </a:schemeClr>
                </a:solidFill>
                <a:ea typeface="ＭＳ Ｐゴシック" charset="0"/>
              </a:rPr>
              <a:t>Location or Date</a:t>
            </a:r>
            <a:endParaRPr lang="en-US" sz="1800" dirty="0">
              <a:solidFill>
                <a:schemeClr val="tx2">
                  <a:lumMod val="20000"/>
                  <a:lumOff val="80000"/>
                </a:schemeClr>
              </a:solidFill>
              <a:ea typeface="ＭＳ Ｐゴシック" charset="0"/>
            </a:endParaRPr>
          </a:p>
        </p:txBody>
      </p:sp>
    </p:spTree>
    <p:extLst>
      <p:ext uri="{BB962C8B-B14F-4D97-AF65-F5344CB8AC3E}">
        <p14:creationId xmlns:p14="http://schemas.microsoft.com/office/powerpoint/2010/main" val="925809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sz="4200" b="1" dirty="0"/>
          </a:p>
        </p:txBody>
      </p:sp>
      <p:sp>
        <p:nvSpPr>
          <p:cNvPr id="3" name="Title 2"/>
          <p:cNvSpPr>
            <a:spLocks noGrp="1"/>
          </p:cNvSpPr>
          <p:nvPr>
            <p:ph type="title"/>
          </p:nvPr>
        </p:nvSpPr>
        <p:spPr>
          <a:xfrm>
            <a:off x="457200" y="304800"/>
            <a:ext cx="8229600" cy="762000"/>
          </a:xfrm>
        </p:spPr>
        <p:txBody>
          <a:bodyPr>
            <a:noAutofit/>
          </a:bodyPr>
          <a:lstStyle/>
          <a:p>
            <a:r>
              <a:rPr lang="en-US" dirty="0" smtClean="0"/>
              <a:t>Pilot Agency 5yr Liability Claims</a:t>
            </a:r>
            <a:endParaRPr lang="en-US" dirty="0"/>
          </a:p>
        </p:txBody>
      </p:sp>
      <p:pic>
        <p:nvPicPr>
          <p:cNvPr id="4"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117363775"/>
              </p:ext>
            </p:extLst>
          </p:nvPr>
        </p:nvGraphicFramePr>
        <p:xfrm>
          <a:off x="533400" y="1371600"/>
          <a:ext cx="8153398" cy="4114800"/>
        </p:xfrm>
        <a:graphic>
          <a:graphicData uri="http://schemas.openxmlformats.org/drawingml/2006/table">
            <a:tbl>
              <a:tblPr/>
              <a:tblGrid>
                <a:gridCol w="3411266"/>
                <a:gridCol w="775121"/>
                <a:gridCol w="775121"/>
                <a:gridCol w="775121"/>
                <a:gridCol w="775121"/>
                <a:gridCol w="775121"/>
                <a:gridCol w="866527"/>
              </a:tblGrid>
              <a:tr h="342900">
                <a:tc>
                  <a:txBody>
                    <a:bodyPr/>
                    <a:lstStyle/>
                    <a:p>
                      <a:pPr algn="ctr" fontAlgn="b"/>
                      <a:r>
                        <a:rPr lang="en-US" sz="1100" b="1" i="0" u="none" strike="noStrike" dirty="0">
                          <a:solidFill>
                            <a:srgbClr val="FFFFFF"/>
                          </a:solidFill>
                          <a:effectLst/>
                          <a:latin typeface="Calibri"/>
                        </a:rPr>
                        <a:t>Agency</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2010</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2011</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2012</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2013</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2014</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en-US" sz="1100" b="1" i="0" u="none" strike="noStrike" dirty="0">
                          <a:solidFill>
                            <a:srgbClr val="FFFFFF"/>
                          </a:solidFill>
                          <a:effectLst/>
                          <a:latin typeface="Calibri"/>
                        </a:rPr>
                        <a:t>Grand Total</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4F81BD"/>
                    </a:solidFill>
                  </a:tcPr>
                </a:tc>
              </a:tr>
              <a:tr h="342900">
                <a:tc>
                  <a:txBody>
                    <a:bodyPr/>
                    <a:lstStyle/>
                    <a:p>
                      <a:pPr algn="ctr" fontAlgn="b"/>
                      <a:r>
                        <a:rPr lang="en-US" sz="1200" b="0" i="0" u="none" strike="noStrike" dirty="0">
                          <a:solidFill>
                            <a:srgbClr val="000000"/>
                          </a:solidFill>
                          <a:effectLst/>
                          <a:latin typeface="Calibri"/>
                        </a:rPr>
                        <a:t>AGRICULTURE, DEPARTMENT OF</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$0</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$31,531</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$6,022</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$3,213</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$15,765</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$56,531</a:t>
                      </a: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42900">
                <a:tc>
                  <a:txBody>
                    <a:bodyPr/>
                    <a:lstStyle/>
                    <a:p>
                      <a:pPr algn="ctr" fontAlgn="b"/>
                      <a:r>
                        <a:rPr lang="en-US" sz="1200" b="0" i="0" u="none" strike="noStrike" dirty="0">
                          <a:solidFill>
                            <a:srgbClr val="000000"/>
                          </a:solidFill>
                          <a:effectLst/>
                          <a:latin typeface="Calibri"/>
                        </a:rPr>
                        <a:t>ATTORNEY GENERAL, OFFICE OF THE</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$1,823</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$680</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$22,176</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$8,344</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$5,056</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$38,078</a:t>
                      </a: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42900">
                <a:tc>
                  <a:txBody>
                    <a:bodyPr/>
                    <a:lstStyle/>
                    <a:p>
                      <a:pPr algn="ctr" fontAlgn="b"/>
                      <a:r>
                        <a:rPr lang="en-US" sz="1200" b="0" i="0" u="none" strike="noStrike" dirty="0">
                          <a:solidFill>
                            <a:srgbClr val="000000"/>
                          </a:solidFill>
                          <a:effectLst/>
                          <a:latin typeface="Calibri"/>
                        </a:rPr>
                        <a:t>CORRECTIONS, DEPARTMENT OF</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$51,530</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$191,063</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$11,287</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$40,829</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$45,435</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$340,144</a:t>
                      </a: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42900">
                <a:tc>
                  <a:txBody>
                    <a:bodyPr/>
                    <a:lstStyle/>
                    <a:p>
                      <a:pPr algn="ctr" fontAlgn="b"/>
                      <a:r>
                        <a:rPr lang="en-US" sz="1200" b="0" i="0" u="none" strike="noStrike" dirty="0">
                          <a:solidFill>
                            <a:srgbClr val="000000"/>
                          </a:solidFill>
                          <a:effectLst/>
                          <a:latin typeface="Calibri"/>
                        </a:rPr>
                        <a:t>ECOLOGY, DEPARTMENT OF</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$9,352</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$27,708</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$10,072</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$19,208</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$6,372</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$72,711</a:t>
                      </a: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42900">
                <a:tc>
                  <a:txBody>
                    <a:bodyPr/>
                    <a:lstStyle/>
                    <a:p>
                      <a:pPr algn="ctr" fontAlgn="b"/>
                      <a:r>
                        <a:rPr lang="en-US" sz="1200" b="0" i="0" u="none" strike="noStrike" dirty="0">
                          <a:solidFill>
                            <a:srgbClr val="000000"/>
                          </a:solidFill>
                          <a:effectLst/>
                          <a:latin typeface="Calibri"/>
                        </a:rPr>
                        <a:t>ENTERPRISE SERVICES, DEPT OF</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$15,626</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$0</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$4,884</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$949</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$21,819</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$43,278</a:t>
                      </a: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42900">
                <a:tc>
                  <a:txBody>
                    <a:bodyPr/>
                    <a:lstStyle/>
                    <a:p>
                      <a:pPr algn="ctr" fontAlgn="b"/>
                      <a:r>
                        <a:rPr lang="en-US" sz="1200" b="0" i="0" u="none" strike="noStrike" dirty="0">
                          <a:solidFill>
                            <a:srgbClr val="000000"/>
                          </a:solidFill>
                          <a:effectLst/>
                          <a:latin typeface="Calibri"/>
                        </a:rPr>
                        <a:t>FISH AND WILDLIFE, DEPARTMENT OF</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$404,787</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$111,857</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$108,615</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$11,568</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$10,252</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$647,078</a:t>
                      </a: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42900">
                <a:tc>
                  <a:txBody>
                    <a:bodyPr/>
                    <a:lstStyle/>
                    <a:p>
                      <a:pPr algn="ctr" fontAlgn="b"/>
                      <a:r>
                        <a:rPr lang="en-US" sz="1200" b="0" i="0" u="none" strike="noStrike" dirty="0">
                          <a:solidFill>
                            <a:srgbClr val="000000"/>
                          </a:solidFill>
                          <a:effectLst/>
                          <a:latin typeface="Calibri"/>
                        </a:rPr>
                        <a:t>LABOR AND INDUSTRIES, DEPARTMENT OF</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$54,552</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$14,801</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$8,471</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$11,897</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$14,185</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$103,906</a:t>
                      </a: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42900">
                <a:tc>
                  <a:txBody>
                    <a:bodyPr/>
                    <a:lstStyle/>
                    <a:p>
                      <a:pPr algn="ctr" fontAlgn="b"/>
                      <a:r>
                        <a:rPr lang="en-US" sz="1200" b="0" i="0" u="none" strike="noStrike" dirty="0">
                          <a:solidFill>
                            <a:srgbClr val="000000"/>
                          </a:solidFill>
                          <a:effectLst/>
                          <a:latin typeface="Calibri"/>
                        </a:rPr>
                        <a:t>LICENSING, DEPARTMENT OF</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$1,322</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$9,436</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$5,139</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$0</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$14,094</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$29,991</a:t>
                      </a: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42900">
                <a:tc>
                  <a:txBody>
                    <a:bodyPr/>
                    <a:lstStyle/>
                    <a:p>
                      <a:pPr algn="ctr" fontAlgn="b"/>
                      <a:r>
                        <a:rPr lang="en-US" sz="1200" b="0" i="0" u="none" strike="noStrike">
                          <a:solidFill>
                            <a:srgbClr val="000000"/>
                          </a:solidFill>
                          <a:effectLst/>
                          <a:latin typeface="Calibri"/>
                        </a:rPr>
                        <a:t>LIQUOR CONTROL BOARD</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$4,413</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$1,000</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$954</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$8,379</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$0</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$14,747</a:t>
                      </a: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42900">
                <a:tc>
                  <a:txBody>
                    <a:bodyPr/>
                    <a:lstStyle/>
                    <a:p>
                      <a:pPr algn="ctr" fontAlgn="b"/>
                      <a:r>
                        <a:rPr lang="en-US" sz="1200" b="0" i="0" u="none" strike="noStrike">
                          <a:solidFill>
                            <a:srgbClr val="000000"/>
                          </a:solidFill>
                          <a:effectLst/>
                          <a:latin typeface="Calibri"/>
                        </a:rPr>
                        <a:t>SOCIAL AND HEALTH SERVICES, DEPARTMENT OF</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366092"/>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$73,044</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366092"/>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$119,076</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366092"/>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$11,531</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366092"/>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$136,789</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366092"/>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$86,364</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366092"/>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$426,804</a:t>
                      </a: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366092"/>
                      </a:solidFill>
                      <a:prstDash val="solid"/>
                      <a:round/>
                      <a:headEnd type="none" w="med" len="med"/>
                      <a:tailEnd type="none" w="med" len="med"/>
                    </a:lnB>
                  </a:tcPr>
                </a:tc>
              </a:tr>
              <a:tr h="342900">
                <a:tc>
                  <a:txBody>
                    <a:bodyPr/>
                    <a:lstStyle/>
                    <a:p>
                      <a:pPr algn="ctr" fontAlgn="b"/>
                      <a:r>
                        <a:rPr lang="en-US" sz="1400" b="1" i="0" u="none" strike="noStrike" dirty="0">
                          <a:solidFill>
                            <a:srgbClr val="000000"/>
                          </a:solidFill>
                          <a:effectLst/>
                          <a:latin typeface="Calibri"/>
                        </a:rPr>
                        <a:t>Grand Total</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$616,447</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$507,152</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$189,151</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$241,176</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$219,342</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$1,773,268</a:t>
                      </a: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17278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sz="4200" b="1" dirty="0"/>
          </a:p>
        </p:txBody>
      </p:sp>
      <p:sp>
        <p:nvSpPr>
          <p:cNvPr id="3" name="Title 2"/>
          <p:cNvSpPr>
            <a:spLocks noGrp="1"/>
          </p:cNvSpPr>
          <p:nvPr>
            <p:ph type="title"/>
          </p:nvPr>
        </p:nvSpPr>
        <p:spPr>
          <a:xfrm>
            <a:off x="457200" y="304800"/>
            <a:ext cx="8229600" cy="762000"/>
          </a:xfrm>
        </p:spPr>
        <p:txBody>
          <a:bodyPr>
            <a:noAutofit/>
          </a:bodyPr>
          <a:lstStyle/>
          <a:p>
            <a:r>
              <a:rPr lang="en-US" sz="4200" dirty="0" smtClean="0"/>
              <a:t>Future Projections</a:t>
            </a:r>
            <a:endParaRPr lang="en-US" sz="4200" dirty="0"/>
          </a:p>
        </p:txBody>
      </p:sp>
      <p:pic>
        <p:nvPicPr>
          <p:cNvPr id="4"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215935134"/>
              </p:ext>
            </p:extLst>
          </p:nvPr>
        </p:nvGraphicFramePr>
        <p:xfrm>
          <a:off x="761999" y="1371600"/>
          <a:ext cx="7620002" cy="4190999"/>
        </p:xfrm>
        <a:graphic>
          <a:graphicData uri="http://schemas.openxmlformats.org/drawingml/2006/table">
            <a:tbl>
              <a:tblPr/>
              <a:tblGrid>
                <a:gridCol w="1895886"/>
                <a:gridCol w="1567752"/>
                <a:gridCol w="1895886"/>
                <a:gridCol w="2260478"/>
              </a:tblGrid>
              <a:tr h="615461">
                <a:tc>
                  <a:txBody>
                    <a:bodyPr/>
                    <a:lstStyle/>
                    <a:p>
                      <a:pPr algn="ctr" fontAlgn="ctr"/>
                      <a:r>
                        <a:rPr lang="en-US" sz="1800" b="0" i="0" u="none" strike="noStrike" dirty="0" smtClean="0">
                          <a:solidFill>
                            <a:schemeClr val="tx1"/>
                          </a:solidFill>
                          <a:effectLst/>
                          <a:latin typeface="Calibri"/>
                        </a:rPr>
                        <a:t>Prospective</a:t>
                      </a:r>
                      <a:r>
                        <a:rPr lang="en-US" sz="1800" b="0" i="0" u="none" strike="noStrike" dirty="0" smtClean="0">
                          <a:solidFill>
                            <a:srgbClr val="FF0000"/>
                          </a:solidFill>
                          <a:effectLst/>
                          <a:latin typeface="Calibri"/>
                        </a:rPr>
                        <a:t> </a:t>
                      </a:r>
                      <a:r>
                        <a:rPr lang="en-US" sz="1800" b="0" i="0" u="none" strike="noStrike" dirty="0" smtClean="0">
                          <a:solidFill>
                            <a:srgbClr val="000000"/>
                          </a:solidFill>
                          <a:effectLst/>
                          <a:latin typeface="Calibri"/>
                        </a:rPr>
                        <a:t>Claims Reduction</a:t>
                      </a:r>
                      <a:endParaRPr lang="en-US" sz="1800" b="0" i="0" u="none" strike="noStrike" dirty="0">
                        <a:solidFill>
                          <a:srgbClr val="FF0000"/>
                        </a:solidFill>
                        <a:effectLst/>
                        <a:latin typeface="Calibri"/>
                      </a:endParaRP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Total Claims 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Repair $'s Spent 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Potential Cost Avoidance</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5461">
                <a:tc>
                  <a:txBody>
                    <a:bodyPr/>
                    <a:lstStyle/>
                    <a:p>
                      <a:pPr algn="ctr" fontAlgn="ctr"/>
                      <a:r>
                        <a:rPr lang="en-US" sz="1800" b="1" i="0" u="none" strike="noStrike" dirty="0">
                          <a:solidFill>
                            <a:srgbClr val="000000"/>
                          </a:solidFill>
                          <a:effectLst/>
                          <a:latin typeface="Calibri"/>
                        </a:rPr>
                        <a:t>0.00%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a:rPr>
                        <a:t>323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a:rPr>
                        <a:t>$647,898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615461">
                <a:tc>
                  <a:txBody>
                    <a:bodyPr/>
                    <a:lstStyle/>
                    <a:p>
                      <a:pPr algn="ctr" fontAlgn="ctr"/>
                      <a:r>
                        <a:rPr lang="en-US" sz="1800" b="0" i="0" u="none" strike="noStrike" dirty="0">
                          <a:solidFill>
                            <a:srgbClr val="000000"/>
                          </a:solidFill>
                          <a:effectLst/>
                          <a:latin typeface="Calibri"/>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307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$615,503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FF0000"/>
                          </a:solidFill>
                          <a:effectLst/>
                          <a:latin typeface="Calibri"/>
                        </a:rPr>
                        <a:t>$32,395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6154">
                <a:tc>
                  <a:txBody>
                    <a:bodyPr/>
                    <a:lstStyle/>
                    <a:p>
                      <a:pPr algn="ctr" fontAlgn="ctr"/>
                      <a:r>
                        <a:rPr lang="en-US" sz="1800" b="0" i="0" u="none" strike="noStrike" dirty="0">
                          <a:solidFill>
                            <a:srgbClr val="000000"/>
                          </a:solidFill>
                          <a:effectLst/>
                          <a:latin typeface="Calibri"/>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291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$586,348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FF0000"/>
                          </a:solidFill>
                          <a:effectLst/>
                          <a:latin typeface="Calibri"/>
                        </a:rPr>
                        <a:t>$61,550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6154">
                <a:tc>
                  <a:txBody>
                    <a:bodyPr/>
                    <a:lstStyle/>
                    <a:p>
                      <a:pPr algn="ctr" fontAlgn="ctr"/>
                      <a:r>
                        <a:rPr lang="en-US" sz="1800" b="0" i="0" u="none" strike="noStrike" dirty="0">
                          <a:solidFill>
                            <a:srgbClr val="000000"/>
                          </a:solidFill>
                          <a:effectLst/>
                          <a:latin typeface="Calibri"/>
                        </a:rPr>
                        <a:t>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$530,628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FF0000"/>
                          </a:solidFill>
                          <a:effectLst/>
                          <a:latin typeface="Calibri"/>
                        </a:rPr>
                        <a:t>$117,270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6154">
                <a:tc>
                  <a:txBody>
                    <a:bodyPr/>
                    <a:lstStyle/>
                    <a:p>
                      <a:pPr algn="ctr" fontAlgn="ctr"/>
                      <a:r>
                        <a:rPr lang="en-US" sz="1800" b="0" i="0" u="none" strike="noStrike" dirty="0">
                          <a:solidFill>
                            <a:srgbClr val="000000"/>
                          </a:solidFill>
                          <a:effectLst/>
                          <a:latin typeface="Calibri"/>
                        </a:rPr>
                        <a:t>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$488,709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FF0000"/>
                          </a:solidFill>
                          <a:effectLst/>
                          <a:latin typeface="Calibri"/>
                        </a:rPr>
                        <a:t>$159,189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6154">
                <a:tc>
                  <a:txBody>
                    <a:bodyPr/>
                    <a:lstStyle/>
                    <a:p>
                      <a:pPr algn="ctr" fontAlgn="ctr"/>
                      <a:r>
                        <a:rPr lang="en-US" sz="1800" b="0" i="0" u="none" strike="noStrike" dirty="0">
                          <a:solidFill>
                            <a:srgbClr val="000000"/>
                          </a:solidFill>
                          <a:effectLst/>
                          <a:latin typeface="Calibri"/>
                        </a:rPr>
                        <a:t>40.00%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$452,414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FF0000"/>
                          </a:solidFill>
                          <a:effectLst/>
                          <a:latin typeface="Calibri"/>
                        </a:rPr>
                        <a:t>$195,484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40042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2380" y="3676154"/>
            <a:ext cx="8506768" cy="93472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Verizon </a:t>
            </a:r>
            <a:r>
              <a:rPr lang="en-US" dirty="0"/>
              <a:t>Networkfleet</a:t>
            </a:r>
            <a:br>
              <a:rPr lang="en-US" dirty="0"/>
            </a:br>
            <a:r>
              <a:rPr lang="en-US" dirty="0" smtClean="0"/>
              <a:t>ROI Overview/</a:t>
            </a:r>
            <a:r>
              <a:rPr lang="en-US" dirty="0" err="1" smtClean="0"/>
              <a:t>AssetWorks</a:t>
            </a:r>
            <a:r>
              <a:rPr lang="en-US" dirty="0" smtClean="0"/>
              <a:t> &amp; Fuel Card Integration</a:t>
            </a:r>
            <a:br>
              <a:rPr lang="en-US" dirty="0" smtClean="0"/>
            </a:br>
            <a:r>
              <a:rPr lang="en-US" dirty="0" smtClean="0"/>
              <a:t>State of XXXXXXXXXXXXX</a:t>
            </a:r>
            <a:endParaRPr lang="en-US" dirty="0"/>
          </a:p>
        </p:txBody>
      </p:sp>
    </p:spTree>
    <p:extLst>
      <p:ext uri="{BB962C8B-B14F-4D97-AF65-F5344CB8AC3E}">
        <p14:creationId xmlns:p14="http://schemas.microsoft.com/office/powerpoint/2010/main" val="3288358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1778083" y="278524"/>
            <a:ext cx="6324600" cy="411162"/>
          </a:xfrm>
          <a:ln>
            <a:miter lim="800000"/>
            <a:headEnd/>
            <a:tailEnd/>
          </a:ln>
        </p:spPr>
        <p:txBody>
          <a:bodyPr/>
          <a:lstStyle/>
          <a:p>
            <a:pPr>
              <a:defRPr/>
            </a:pPr>
            <a:r>
              <a:rPr lang="en-US" dirty="0" smtClean="0">
                <a:solidFill>
                  <a:srgbClr val="669900"/>
                </a:solidFill>
                <a:latin typeface="Arial Narrow" pitchFamily="34" charset="0"/>
                <a:cs typeface="Arial" charset="0"/>
              </a:rPr>
              <a:t>Efficiency – Miles Driven / Trips Taken</a:t>
            </a:r>
          </a:p>
        </p:txBody>
      </p:sp>
      <p:sp>
        <p:nvSpPr>
          <p:cNvPr id="5" name="Text Placeholder 4"/>
          <p:cNvSpPr>
            <a:spLocks noGrp="1"/>
          </p:cNvSpPr>
          <p:nvPr>
            <p:ph type="body" sz="quarter" idx="14"/>
          </p:nvPr>
        </p:nvSpPr>
        <p:spPr>
          <a:xfrm>
            <a:off x="381000" y="1447854"/>
            <a:ext cx="3200400" cy="2590801"/>
          </a:xfrm>
        </p:spPr>
        <p:txBody>
          <a:bodyPr/>
          <a:lstStyle/>
          <a:p>
            <a:pPr>
              <a:spcAft>
                <a:spcPts val="600"/>
              </a:spcAft>
            </a:pPr>
            <a:r>
              <a:rPr lang="en-US" sz="1600" b="1" dirty="0" smtClean="0">
                <a:solidFill>
                  <a:srgbClr val="4C4C4C"/>
                </a:solidFill>
              </a:rPr>
              <a:t>Number miles driven has dropped approximately 40%</a:t>
            </a:r>
          </a:p>
          <a:p>
            <a:pPr lvl="1">
              <a:spcAft>
                <a:spcPts val="1200"/>
              </a:spcAft>
              <a:buFont typeface="Wingdings" panose="05000000000000000000" pitchFamily="2" charset="2"/>
              <a:buChar char="Ø"/>
            </a:pPr>
            <a:endParaRPr lang="en-US" sz="1400" dirty="0" smtClean="0">
              <a:solidFill>
                <a:srgbClr val="4C4C4C"/>
              </a:solidFill>
            </a:endParaRPr>
          </a:p>
          <a:p>
            <a:pPr lvl="1">
              <a:spcAft>
                <a:spcPts val="1200"/>
              </a:spcAft>
              <a:buFont typeface="Wingdings" panose="05000000000000000000" pitchFamily="2" charset="2"/>
              <a:buChar char="Ø"/>
            </a:pPr>
            <a:r>
              <a:rPr lang="en-US" sz="1400" dirty="0" smtClean="0">
                <a:solidFill>
                  <a:srgbClr val="4C4C4C"/>
                </a:solidFill>
              </a:rPr>
              <a:t>More core work being done, less unauthorized /non-work trips</a:t>
            </a:r>
          </a:p>
          <a:p>
            <a:pPr marL="457200" lvl="1" indent="0">
              <a:spcAft>
                <a:spcPts val="1200"/>
              </a:spcAft>
              <a:buNone/>
            </a:pPr>
            <a:endParaRPr lang="en-US" sz="1400" dirty="0" smtClean="0"/>
          </a:p>
        </p:txBody>
      </p:sp>
      <p:sp>
        <p:nvSpPr>
          <p:cNvPr id="4" name="Slide Number Placeholder 3"/>
          <p:cNvSpPr>
            <a:spLocks noGrp="1"/>
          </p:cNvSpPr>
          <p:nvPr>
            <p:ph type="sldNum" sz="quarter" idx="15"/>
          </p:nvPr>
        </p:nvSpPr>
        <p:spPr/>
        <p:txBody>
          <a:bodyPr/>
          <a:lstStyle/>
          <a:p>
            <a:pPr>
              <a:defRPr/>
            </a:pPr>
            <a:fld id="{863B5AA8-A663-4B19-8A91-A649417648C5}" type="slidenum">
              <a:rPr lang="en-US" smtClean="0">
                <a:solidFill>
                  <a:srgbClr val="FFFFFF"/>
                </a:solidFill>
              </a:rPr>
              <a:pPr>
                <a:defRPr/>
              </a:pPr>
              <a:t>13</a:t>
            </a:fld>
            <a:endParaRPr lang="en-US" dirty="0">
              <a:solidFill>
                <a:srgbClr val="FFFFFF"/>
              </a:solidFill>
            </a:endParaRPr>
          </a:p>
        </p:txBody>
      </p:sp>
      <p:sp>
        <p:nvSpPr>
          <p:cNvPr id="10" name="Text Placeholder 4"/>
          <p:cNvSpPr txBox="1">
            <a:spLocks/>
          </p:cNvSpPr>
          <p:nvPr/>
        </p:nvSpPr>
        <p:spPr bwMode="auto">
          <a:xfrm>
            <a:off x="5714010" y="3962400"/>
            <a:ext cx="3429000" cy="24384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600"/>
              </a:spcAft>
            </a:pPr>
            <a:r>
              <a:rPr lang="en-US" sz="1600" b="1" dirty="0">
                <a:solidFill>
                  <a:srgbClr val="4C4C4C"/>
                </a:solidFill>
              </a:rPr>
              <a:t>Number of trips dropped </a:t>
            </a:r>
            <a:r>
              <a:rPr lang="en-US" sz="1600" b="1" dirty="0" smtClean="0">
                <a:solidFill>
                  <a:srgbClr val="4C4C4C"/>
                </a:solidFill>
              </a:rPr>
              <a:t>from 1,724 to 1,654</a:t>
            </a:r>
            <a:endParaRPr lang="en-US" sz="1600" b="1" dirty="0">
              <a:solidFill>
                <a:srgbClr val="4C4C4C"/>
              </a:solidFill>
            </a:endParaRPr>
          </a:p>
          <a:p>
            <a:pPr marL="742950" lvl="1" indent="-285750" fontAlgn="base">
              <a:spcBef>
                <a:spcPct val="0"/>
              </a:spcBef>
              <a:spcAft>
                <a:spcPts val="1200"/>
              </a:spcAft>
              <a:buFont typeface="Wingdings" panose="05000000000000000000" pitchFamily="2" charset="2"/>
              <a:buChar char="Ø"/>
            </a:pPr>
            <a:endParaRPr lang="en-US" sz="1400" b="1" dirty="0" smtClean="0">
              <a:solidFill>
                <a:srgbClr val="4C4C4C"/>
              </a:solidFill>
            </a:endParaRPr>
          </a:p>
          <a:p>
            <a:pPr marL="742950" lvl="1" indent="-285750" fontAlgn="base">
              <a:spcBef>
                <a:spcPct val="0"/>
              </a:spcBef>
              <a:spcAft>
                <a:spcPts val="1200"/>
              </a:spcAft>
              <a:buFont typeface="Wingdings" panose="05000000000000000000" pitchFamily="2" charset="2"/>
              <a:buChar char="Ø"/>
            </a:pPr>
            <a:r>
              <a:rPr lang="en-US" sz="1400" b="1" dirty="0" smtClean="0">
                <a:solidFill>
                  <a:srgbClr val="4C4C4C"/>
                </a:solidFill>
              </a:rPr>
              <a:t>More </a:t>
            </a:r>
            <a:r>
              <a:rPr lang="en-US" sz="1400" b="1" dirty="0">
                <a:solidFill>
                  <a:srgbClr val="4C4C4C"/>
                </a:solidFill>
              </a:rPr>
              <a:t>core work being </a:t>
            </a:r>
            <a:r>
              <a:rPr lang="en-US" sz="1400" b="1" dirty="0" smtClean="0">
                <a:solidFill>
                  <a:srgbClr val="4C4C4C"/>
                </a:solidFill>
              </a:rPr>
              <a:t>done</a:t>
            </a:r>
            <a:r>
              <a:rPr lang="en-US" sz="1400" b="1" dirty="0">
                <a:solidFill>
                  <a:srgbClr val="4C4C4C"/>
                </a:solidFill>
              </a:rPr>
              <a:t> </a:t>
            </a:r>
            <a:r>
              <a:rPr lang="en-US" sz="1400" b="1" dirty="0" smtClean="0">
                <a:solidFill>
                  <a:srgbClr val="4C4C4C"/>
                </a:solidFill>
              </a:rPr>
              <a:t>more efficiently</a:t>
            </a:r>
            <a:endParaRPr lang="en-US" sz="1400" b="1" dirty="0">
              <a:solidFill>
                <a:srgbClr val="4C4C4C"/>
              </a:solidFill>
            </a:endParaRPr>
          </a:p>
        </p:txBody>
      </p:sp>
      <p:sp>
        <p:nvSpPr>
          <p:cNvPr id="12" name="Oval 11"/>
          <p:cNvSpPr/>
          <p:nvPr/>
        </p:nvSpPr>
        <p:spPr>
          <a:xfrm rot="1660638">
            <a:off x="2984888" y="4573144"/>
            <a:ext cx="2408658" cy="665070"/>
          </a:xfrm>
          <a:prstGeom prst="ellipse">
            <a:avLst/>
          </a:prstGeom>
          <a:solidFill>
            <a:srgbClr val="92D05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4" name="Right Arrow 13"/>
          <p:cNvSpPr/>
          <p:nvPr/>
        </p:nvSpPr>
        <p:spPr>
          <a:xfrm>
            <a:off x="3352800" y="1295400"/>
            <a:ext cx="685800" cy="4572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5" name="Right Arrow 14"/>
          <p:cNvSpPr/>
          <p:nvPr/>
        </p:nvSpPr>
        <p:spPr>
          <a:xfrm rot="10800000">
            <a:off x="5105400" y="4114800"/>
            <a:ext cx="685800" cy="4572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aphicFrame>
        <p:nvGraphicFramePr>
          <p:cNvPr id="17" name="Chart 16"/>
          <p:cNvGraphicFramePr>
            <a:graphicFrameLocks/>
          </p:cNvGraphicFramePr>
          <p:nvPr>
            <p:extLst>
              <p:ext uri="{D42A27DB-BD31-4B8C-83A1-F6EECF244321}">
                <p14:modId xmlns:p14="http://schemas.microsoft.com/office/powerpoint/2010/main" val="3291363598"/>
              </p:ext>
            </p:extLst>
          </p:nvPr>
        </p:nvGraphicFramePr>
        <p:xfrm>
          <a:off x="22761" y="3962400"/>
          <a:ext cx="4917622" cy="26826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1194651638"/>
              </p:ext>
            </p:extLst>
          </p:nvPr>
        </p:nvGraphicFramePr>
        <p:xfrm>
          <a:off x="4114800" y="1362193"/>
          <a:ext cx="5029200" cy="25397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154403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1862958" y="304800"/>
            <a:ext cx="6324600" cy="411162"/>
          </a:xfrm>
          <a:ln>
            <a:miter lim="800000"/>
            <a:headEnd/>
            <a:tailEnd/>
          </a:ln>
        </p:spPr>
        <p:txBody>
          <a:bodyPr/>
          <a:lstStyle/>
          <a:p>
            <a:pPr>
              <a:defRPr/>
            </a:pPr>
            <a:r>
              <a:rPr lang="en-US" dirty="0" smtClean="0">
                <a:solidFill>
                  <a:srgbClr val="669900"/>
                </a:solidFill>
                <a:latin typeface="Arial Narrow" pitchFamily="34" charset="0"/>
                <a:cs typeface="Arial" charset="0"/>
              </a:rPr>
              <a:t/>
            </a:r>
            <a:br>
              <a:rPr lang="en-US" dirty="0" smtClean="0">
                <a:solidFill>
                  <a:srgbClr val="669900"/>
                </a:solidFill>
                <a:latin typeface="Arial Narrow" pitchFamily="34" charset="0"/>
                <a:cs typeface="Arial" charset="0"/>
              </a:rPr>
            </a:br>
            <a:r>
              <a:rPr lang="en-US" dirty="0" smtClean="0">
                <a:solidFill>
                  <a:srgbClr val="669900"/>
                </a:solidFill>
                <a:latin typeface="Arial Narrow" pitchFamily="34" charset="0"/>
                <a:cs typeface="Arial" charset="0"/>
              </a:rPr>
              <a:t/>
            </a:r>
            <a:br>
              <a:rPr lang="en-US" dirty="0" smtClean="0">
                <a:solidFill>
                  <a:srgbClr val="669900"/>
                </a:solidFill>
                <a:latin typeface="Arial Narrow" pitchFamily="34" charset="0"/>
                <a:cs typeface="Arial" charset="0"/>
              </a:rPr>
            </a:br>
            <a:r>
              <a:rPr lang="en-US" dirty="0">
                <a:solidFill>
                  <a:srgbClr val="669900"/>
                </a:solidFill>
                <a:latin typeface="Arial Narrow" pitchFamily="34" charset="0"/>
                <a:cs typeface="Arial" charset="0"/>
              </a:rPr>
              <a:t/>
            </a:r>
            <a:br>
              <a:rPr lang="en-US" dirty="0">
                <a:solidFill>
                  <a:srgbClr val="669900"/>
                </a:solidFill>
                <a:latin typeface="Arial Narrow" pitchFamily="34" charset="0"/>
                <a:cs typeface="Arial" charset="0"/>
              </a:rPr>
            </a:br>
            <a:r>
              <a:rPr lang="en-US" dirty="0" smtClean="0">
                <a:solidFill>
                  <a:srgbClr val="669900"/>
                </a:solidFill>
                <a:latin typeface="Arial Narrow" pitchFamily="34" charset="0"/>
                <a:cs typeface="Arial" charset="0"/>
              </a:rPr>
              <a:t/>
            </a:r>
            <a:br>
              <a:rPr lang="en-US" dirty="0" smtClean="0">
                <a:solidFill>
                  <a:srgbClr val="669900"/>
                </a:solidFill>
                <a:latin typeface="Arial Narrow" pitchFamily="34" charset="0"/>
                <a:cs typeface="Arial" charset="0"/>
              </a:rPr>
            </a:br>
            <a:r>
              <a:rPr lang="en-US" dirty="0">
                <a:solidFill>
                  <a:srgbClr val="669900"/>
                </a:solidFill>
                <a:latin typeface="Arial Narrow" pitchFamily="34" charset="0"/>
                <a:cs typeface="Arial" charset="0"/>
              </a:rPr>
              <a:t>Efficiency = Fuel Reduction</a:t>
            </a:r>
            <a:endParaRPr lang="en-US" dirty="0" smtClean="0">
              <a:solidFill>
                <a:srgbClr val="669900"/>
              </a:solidFill>
              <a:latin typeface="Arial Narrow" pitchFamily="34" charset="0"/>
              <a:cs typeface="Arial" charset="0"/>
            </a:endParaRPr>
          </a:p>
        </p:txBody>
      </p:sp>
      <p:sp>
        <p:nvSpPr>
          <p:cNvPr id="4" name="Slide Number Placeholder 3"/>
          <p:cNvSpPr>
            <a:spLocks noGrp="1"/>
          </p:cNvSpPr>
          <p:nvPr>
            <p:ph type="sldNum" sz="quarter" idx="15"/>
          </p:nvPr>
        </p:nvSpPr>
        <p:spPr/>
        <p:txBody>
          <a:bodyPr/>
          <a:lstStyle/>
          <a:p>
            <a:pPr>
              <a:defRPr/>
            </a:pPr>
            <a:fld id="{863B5AA8-A663-4B19-8A91-A649417648C5}" type="slidenum">
              <a:rPr lang="en-US" smtClean="0">
                <a:solidFill>
                  <a:srgbClr val="FFFFFF"/>
                </a:solidFill>
              </a:rPr>
              <a:pPr>
                <a:defRPr/>
              </a:pPr>
              <a:t>14</a:t>
            </a:fld>
            <a:endParaRPr lang="en-US" dirty="0">
              <a:solidFill>
                <a:srgbClr val="FFFFFF"/>
              </a:solidFill>
            </a:endParaRPr>
          </a:p>
        </p:txBody>
      </p:sp>
      <p:sp>
        <p:nvSpPr>
          <p:cNvPr id="10" name="Text Placeholder 4"/>
          <p:cNvSpPr txBox="1">
            <a:spLocks/>
          </p:cNvSpPr>
          <p:nvPr/>
        </p:nvSpPr>
        <p:spPr bwMode="auto">
          <a:xfrm>
            <a:off x="76200" y="3558208"/>
            <a:ext cx="8991600" cy="24384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ts val="600"/>
              </a:spcAft>
              <a:buFont typeface="Arial" pitchFamily="34" charset="0"/>
              <a:buChar char="•"/>
              <a:defRPr/>
            </a:pPr>
            <a:endParaRPr lang="en-US" b="1" dirty="0" smtClean="0">
              <a:solidFill>
                <a:srgbClr val="D2D2D2">
                  <a:lumMod val="75000"/>
                </a:srgbClr>
              </a:solidFill>
              <a:cs typeface="Arial" pitchFamily="34" charset="0"/>
            </a:endParaRPr>
          </a:p>
          <a:p>
            <a:pPr marL="342900" indent="-342900" fontAlgn="base">
              <a:spcBef>
                <a:spcPct val="20000"/>
              </a:spcBef>
              <a:spcAft>
                <a:spcPts val="600"/>
              </a:spcAft>
              <a:buFont typeface="Arial" pitchFamily="34" charset="0"/>
              <a:buChar char="•"/>
              <a:defRPr/>
            </a:pPr>
            <a:r>
              <a:rPr lang="en-US" b="1" dirty="0" smtClean="0">
                <a:solidFill>
                  <a:srgbClr val="4C4C4C"/>
                </a:solidFill>
                <a:cs typeface="Arial" pitchFamily="34" charset="0"/>
              </a:rPr>
              <a:t>732.62 – 431.56 = 301.06 Gallons saved for 20 vehicles</a:t>
            </a:r>
          </a:p>
          <a:p>
            <a:pPr marL="342900" indent="-342900" fontAlgn="base">
              <a:spcBef>
                <a:spcPct val="20000"/>
              </a:spcBef>
              <a:spcAft>
                <a:spcPts val="600"/>
              </a:spcAft>
              <a:buFont typeface="Arial" pitchFamily="34" charset="0"/>
              <a:buChar char="•"/>
              <a:defRPr/>
            </a:pPr>
            <a:r>
              <a:rPr lang="en-US" b="1" dirty="0" smtClean="0">
                <a:solidFill>
                  <a:srgbClr val="4C4C4C"/>
                </a:solidFill>
                <a:cs typeface="Arial" pitchFamily="34" charset="0"/>
              </a:rPr>
              <a:t>301.06 x 12 = 3,612.72 Gallon saved for 20 vehicles</a:t>
            </a:r>
          </a:p>
          <a:p>
            <a:pPr marL="342900" indent="-342900" fontAlgn="base">
              <a:spcBef>
                <a:spcPct val="20000"/>
              </a:spcBef>
              <a:spcAft>
                <a:spcPts val="600"/>
              </a:spcAft>
              <a:buFont typeface="Arial" pitchFamily="34" charset="0"/>
              <a:buChar char="•"/>
              <a:defRPr/>
            </a:pPr>
            <a:r>
              <a:rPr lang="en-US" b="1" dirty="0" smtClean="0">
                <a:solidFill>
                  <a:srgbClr val="4C4C4C"/>
                </a:solidFill>
                <a:cs typeface="Arial" pitchFamily="34" charset="0"/>
              </a:rPr>
              <a:t>180.64 Gallons savings per vehicle, per year </a:t>
            </a:r>
          </a:p>
          <a:p>
            <a:pPr marL="342900" indent="-342900" fontAlgn="base">
              <a:spcBef>
                <a:spcPct val="20000"/>
              </a:spcBef>
              <a:spcAft>
                <a:spcPts val="600"/>
              </a:spcAft>
              <a:buFont typeface="Arial" pitchFamily="34" charset="0"/>
              <a:buChar char="•"/>
              <a:defRPr/>
            </a:pPr>
            <a:r>
              <a:rPr lang="en-US" b="1" dirty="0" smtClean="0">
                <a:solidFill>
                  <a:srgbClr val="4C4C4C"/>
                </a:solidFill>
                <a:cs typeface="Arial" pitchFamily="34" charset="0"/>
              </a:rPr>
              <a:t>180.64 Gallons x $3.00 per gallon = $542</a:t>
            </a:r>
          </a:p>
          <a:p>
            <a:pPr marL="342900" indent="-342900" fontAlgn="base">
              <a:spcBef>
                <a:spcPct val="20000"/>
              </a:spcBef>
              <a:spcAft>
                <a:spcPts val="600"/>
              </a:spcAft>
              <a:buFont typeface="Arial" pitchFamily="34" charset="0"/>
              <a:buChar char="•"/>
              <a:defRPr/>
            </a:pPr>
            <a:r>
              <a:rPr lang="en-US" b="1" dirty="0" smtClean="0">
                <a:solidFill>
                  <a:srgbClr val="4C4C4C"/>
                </a:solidFill>
                <a:cs typeface="Arial" pitchFamily="34" charset="0"/>
              </a:rPr>
              <a:t>Further savings can be realized by utilizing the free fuel card fraud reporting available through the WEX fuel card/GPS integration and enforcing an idle policy.</a:t>
            </a:r>
          </a:p>
        </p:txBody>
      </p:sp>
      <p:sp>
        <p:nvSpPr>
          <p:cNvPr id="14" name="Right Arrow 13"/>
          <p:cNvSpPr/>
          <p:nvPr/>
        </p:nvSpPr>
        <p:spPr>
          <a:xfrm>
            <a:off x="3352800" y="1295400"/>
            <a:ext cx="685800" cy="4572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aphicFrame>
        <p:nvGraphicFramePr>
          <p:cNvPr id="13" name="Chart 12"/>
          <p:cNvGraphicFramePr>
            <a:graphicFrameLocks/>
          </p:cNvGraphicFramePr>
          <p:nvPr>
            <p:extLst>
              <p:ext uri="{D42A27DB-BD31-4B8C-83A1-F6EECF244321}">
                <p14:modId xmlns:p14="http://schemas.microsoft.com/office/powerpoint/2010/main" val="3536714460"/>
              </p:ext>
            </p:extLst>
          </p:nvPr>
        </p:nvGraphicFramePr>
        <p:xfrm>
          <a:off x="4117212" y="1255643"/>
          <a:ext cx="4950588" cy="264454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4"/>
          <p:cNvSpPr txBox="1">
            <a:spLocks noGrp="1"/>
          </p:cNvSpPr>
          <p:nvPr>
            <p:ph type="body" sz="quarter" idx="14"/>
          </p:nvPr>
        </p:nvSpPr>
        <p:spPr bwMode="auto">
          <a:xfrm>
            <a:off x="152400" y="1295400"/>
            <a:ext cx="34290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ts val="600"/>
              </a:spcAft>
              <a:buClrTx/>
              <a:buSzTx/>
              <a:buFont typeface="Arial" pitchFamily="34" charset="0"/>
              <a:buChar char="•"/>
              <a:tabLst/>
              <a:defRPr/>
            </a:pPr>
            <a:r>
              <a:rPr lang="en-US" b="1" dirty="0" smtClean="0">
                <a:solidFill>
                  <a:srgbClr val="4C4C4C"/>
                </a:solidFill>
                <a:latin typeface="Arial" pitchFamily="34" charset="0"/>
                <a:cs typeface="Arial" pitchFamily="34" charset="0"/>
              </a:rPr>
              <a:t>Fuel Use</a:t>
            </a:r>
          </a:p>
          <a:p>
            <a:pPr marL="457200" lvl="1" indent="0" defTabSz="914400">
              <a:spcBef>
                <a:spcPct val="20000"/>
              </a:spcBef>
              <a:spcAft>
                <a:spcPts val="1200"/>
              </a:spcAft>
              <a:buNone/>
              <a:defRPr/>
            </a:pPr>
            <a:endParaRPr kumimoji="0" lang="en-US" sz="1100" b="1"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endParaRPr>
          </a:p>
          <a:p>
            <a:pPr marL="457200" lvl="1" indent="0" defTabSz="914400">
              <a:spcBef>
                <a:spcPct val="20000"/>
              </a:spcBef>
              <a:spcAft>
                <a:spcPts val="1200"/>
              </a:spcAft>
              <a:buNone/>
              <a:defRPr/>
            </a:pPr>
            <a:r>
              <a:rPr kumimoji="0" lang="en-US" sz="1800" b="1" i="0" u="none" strike="noStrike" kern="1200" cap="none" spc="0" normalizeH="0" baseline="0" noProof="0" dirty="0" smtClean="0">
                <a:ln>
                  <a:noFill/>
                </a:ln>
                <a:solidFill>
                  <a:srgbClr val="4C4C4C"/>
                </a:solidFill>
                <a:effectLst/>
                <a:uLnTx/>
                <a:uFillTx/>
                <a:latin typeface="Arial" pitchFamily="34" charset="0"/>
                <a:cs typeface="Arial" pitchFamily="34" charset="0"/>
              </a:rPr>
              <a:t>Dropped drastically </a:t>
            </a:r>
            <a:r>
              <a:rPr lang="en-US" sz="1800" b="1" dirty="0" smtClean="0">
                <a:solidFill>
                  <a:srgbClr val="4C4C4C"/>
                </a:solidFill>
                <a:latin typeface="Arial" pitchFamily="34" charset="0"/>
                <a:cs typeface="Arial" pitchFamily="34" charset="0"/>
              </a:rPr>
              <a:t>, 42%,</a:t>
            </a:r>
            <a:r>
              <a:rPr kumimoji="0" lang="en-US" sz="1800" b="1" i="0" u="none" strike="noStrike" kern="1200" cap="none" spc="0" normalizeH="0" baseline="0" noProof="0" dirty="0" smtClean="0">
                <a:ln>
                  <a:noFill/>
                </a:ln>
                <a:solidFill>
                  <a:srgbClr val="4C4C4C"/>
                </a:solidFill>
                <a:effectLst/>
                <a:uLnTx/>
                <a:uFillTx/>
                <a:latin typeface="Arial" pitchFamily="34" charset="0"/>
                <a:cs typeface="Arial" pitchFamily="34" charset="0"/>
              </a:rPr>
              <a:t> since the go live </a:t>
            </a:r>
            <a:r>
              <a:rPr kumimoji="0" lang="en-US" sz="1800" b="1" i="0" u="none" strike="noStrike" kern="1200" cap="none" spc="0" normalizeH="0" noProof="0" dirty="0" smtClean="0">
                <a:ln>
                  <a:noFill/>
                </a:ln>
                <a:solidFill>
                  <a:srgbClr val="4C4C4C"/>
                </a:solidFill>
                <a:effectLst/>
                <a:uLnTx/>
                <a:uFillTx/>
                <a:latin typeface="Arial" pitchFamily="34" charset="0"/>
                <a:cs typeface="Arial" pitchFamily="34" charset="0"/>
              </a:rPr>
              <a:t>announcement</a:t>
            </a:r>
          </a:p>
        </p:txBody>
      </p:sp>
    </p:spTree>
    <p:extLst>
      <p:ext uri="{BB962C8B-B14F-4D97-AF65-F5344CB8AC3E}">
        <p14:creationId xmlns:p14="http://schemas.microsoft.com/office/powerpoint/2010/main" val="362793653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2028699" y="304800"/>
            <a:ext cx="6324600" cy="411162"/>
          </a:xfrm>
          <a:ln>
            <a:miter lim="800000"/>
            <a:headEnd/>
            <a:tailEnd/>
          </a:ln>
        </p:spPr>
        <p:txBody>
          <a:bodyPr/>
          <a:lstStyle/>
          <a:p>
            <a:pPr>
              <a:defRPr/>
            </a:pPr>
            <a:r>
              <a:rPr lang="en-US" dirty="0" smtClean="0">
                <a:solidFill>
                  <a:srgbClr val="669900"/>
                </a:solidFill>
                <a:latin typeface="Arial Narrow" pitchFamily="34" charset="0"/>
                <a:cs typeface="Arial" charset="0"/>
              </a:rPr>
              <a:t>Driver Behavior - Speed</a:t>
            </a:r>
          </a:p>
        </p:txBody>
      </p:sp>
      <p:sp>
        <p:nvSpPr>
          <p:cNvPr id="5" name="Text Placeholder 4"/>
          <p:cNvSpPr>
            <a:spLocks noGrp="1"/>
          </p:cNvSpPr>
          <p:nvPr>
            <p:ph type="body" sz="quarter" idx="14"/>
          </p:nvPr>
        </p:nvSpPr>
        <p:spPr>
          <a:xfrm>
            <a:off x="381000" y="1447423"/>
            <a:ext cx="3200400" cy="2243960"/>
          </a:xfrm>
        </p:spPr>
        <p:txBody>
          <a:bodyPr/>
          <a:lstStyle/>
          <a:p>
            <a:pPr>
              <a:spcAft>
                <a:spcPts val="600"/>
              </a:spcAft>
            </a:pPr>
            <a:endParaRPr lang="en-US" sz="1600" b="1" dirty="0" smtClean="0">
              <a:solidFill>
                <a:srgbClr val="4C4C4C"/>
              </a:solidFill>
            </a:endParaRPr>
          </a:p>
          <a:p>
            <a:pPr>
              <a:spcAft>
                <a:spcPts val="600"/>
              </a:spcAft>
            </a:pPr>
            <a:r>
              <a:rPr lang="en-US" sz="1600" b="1" dirty="0" smtClean="0">
                <a:solidFill>
                  <a:srgbClr val="4C4C4C"/>
                </a:solidFill>
              </a:rPr>
              <a:t>Posted speed violations down by 35%</a:t>
            </a:r>
            <a:endParaRPr lang="en-US" sz="1100" b="1" dirty="0" smtClean="0">
              <a:solidFill>
                <a:srgbClr val="4C4C4C"/>
              </a:solidFill>
            </a:endParaRPr>
          </a:p>
        </p:txBody>
      </p:sp>
      <p:sp>
        <p:nvSpPr>
          <p:cNvPr id="4" name="Slide Number Placeholder 3"/>
          <p:cNvSpPr>
            <a:spLocks noGrp="1"/>
          </p:cNvSpPr>
          <p:nvPr>
            <p:ph type="sldNum" sz="quarter" idx="15"/>
          </p:nvPr>
        </p:nvSpPr>
        <p:spPr/>
        <p:txBody>
          <a:bodyPr/>
          <a:lstStyle/>
          <a:p>
            <a:pPr>
              <a:defRPr/>
            </a:pPr>
            <a:fld id="{863B5AA8-A663-4B19-8A91-A649417648C5}" type="slidenum">
              <a:rPr lang="en-US" smtClean="0">
                <a:solidFill>
                  <a:srgbClr val="FFFFFF"/>
                </a:solidFill>
              </a:rPr>
              <a:pPr>
                <a:defRPr/>
              </a:pPr>
              <a:t>15</a:t>
            </a:fld>
            <a:endParaRPr lang="en-US" dirty="0">
              <a:solidFill>
                <a:srgbClr val="FFFFFF"/>
              </a:solidFill>
            </a:endParaRPr>
          </a:p>
        </p:txBody>
      </p:sp>
      <p:sp>
        <p:nvSpPr>
          <p:cNvPr id="10" name="Text Placeholder 4"/>
          <p:cNvSpPr txBox="1">
            <a:spLocks/>
          </p:cNvSpPr>
          <p:nvPr/>
        </p:nvSpPr>
        <p:spPr bwMode="auto">
          <a:xfrm>
            <a:off x="5867400" y="4160322"/>
            <a:ext cx="3428999" cy="2209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ts val="600"/>
              </a:spcAft>
              <a:buFont typeface="Arial" pitchFamily="34" charset="0"/>
              <a:buChar char="•"/>
              <a:defRPr/>
            </a:pPr>
            <a:r>
              <a:rPr lang="en-US" sz="1600" b="1" dirty="0" smtClean="0">
                <a:solidFill>
                  <a:srgbClr val="4C4C4C"/>
                </a:solidFill>
                <a:cs typeface="Arial" pitchFamily="34" charset="0"/>
              </a:rPr>
              <a:t>85+ MPH violations dropped by 55%</a:t>
            </a:r>
          </a:p>
          <a:p>
            <a:pPr marL="342900" indent="-342900" fontAlgn="base">
              <a:spcBef>
                <a:spcPct val="20000"/>
              </a:spcBef>
              <a:spcAft>
                <a:spcPts val="600"/>
              </a:spcAft>
              <a:buFont typeface="Arial" pitchFamily="34" charset="0"/>
              <a:buChar char="•"/>
              <a:defRPr/>
            </a:pPr>
            <a:r>
              <a:rPr lang="en-US" sz="1600" b="1" dirty="0" smtClean="0">
                <a:solidFill>
                  <a:srgbClr val="4C4C4C"/>
                </a:solidFill>
                <a:cs typeface="Arial" pitchFamily="34" charset="0"/>
              </a:rPr>
              <a:t>Every 1 MPH over 55 MPH uses an additional 1% fuel</a:t>
            </a:r>
            <a:endParaRPr lang="en-US" sz="1100" b="1" dirty="0" smtClean="0">
              <a:solidFill>
                <a:srgbClr val="4C4C4C"/>
              </a:solidFill>
              <a:cs typeface="Arial" pitchFamily="34" charset="0"/>
            </a:endParaRPr>
          </a:p>
        </p:txBody>
      </p:sp>
      <p:sp>
        <p:nvSpPr>
          <p:cNvPr id="17" name="Right Arrow 16"/>
          <p:cNvSpPr/>
          <p:nvPr/>
        </p:nvSpPr>
        <p:spPr>
          <a:xfrm>
            <a:off x="3352800" y="1295400"/>
            <a:ext cx="685800" cy="4572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8" name="Right Arrow 17"/>
          <p:cNvSpPr/>
          <p:nvPr/>
        </p:nvSpPr>
        <p:spPr>
          <a:xfrm rot="10800000">
            <a:off x="5191000" y="4114800"/>
            <a:ext cx="685800" cy="4572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aphicFrame>
        <p:nvGraphicFramePr>
          <p:cNvPr id="14" name="Chart 13"/>
          <p:cNvGraphicFramePr>
            <a:graphicFrameLocks/>
          </p:cNvGraphicFramePr>
          <p:nvPr>
            <p:extLst>
              <p:ext uri="{D42A27DB-BD31-4B8C-83A1-F6EECF244321}">
                <p14:modId xmlns:p14="http://schemas.microsoft.com/office/powerpoint/2010/main" val="1847722813"/>
              </p:ext>
            </p:extLst>
          </p:nvPr>
        </p:nvGraphicFramePr>
        <p:xfrm>
          <a:off x="4138675" y="1248392"/>
          <a:ext cx="4927146" cy="26778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219226344"/>
              </p:ext>
            </p:extLst>
          </p:nvPr>
        </p:nvGraphicFramePr>
        <p:xfrm>
          <a:off x="25234" y="3926278"/>
          <a:ext cx="5165765" cy="26778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1537599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1752600" y="294290"/>
            <a:ext cx="6324600" cy="411162"/>
          </a:xfrm>
          <a:ln>
            <a:miter lim="800000"/>
            <a:headEnd/>
            <a:tailEnd/>
          </a:ln>
        </p:spPr>
        <p:txBody>
          <a:bodyPr/>
          <a:lstStyle/>
          <a:p>
            <a:pPr>
              <a:defRPr/>
            </a:pPr>
            <a:r>
              <a:rPr lang="en-US" dirty="0" smtClean="0">
                <a:solidFill>
                  <a:srgbClr val="669900"/>
                </a:solidFill>
                <a:latin typeface="Arial Narrow" pitchFamily="34" charset="0"/>
                <a:cs typeface="Arial" charset="0"/>
              </a:rPr>
              <a:t>Efficiency – Work Time</a:t>
            </a:r>
          </a:p>
        </p:txBody>
      </p:sp>
      <p:sp>
        <p:nvSpPr>
          <p:cNvPr id="5" name="Text Placeholder 4"/>
          <p:cNvSpPr>
            <a:spLocks noGrp="1"/>
          </p:cNvSpPr>
          <p:nvPr>
            <p:ph type="body" sz="quarter" idx="14"/>
          </p:nvPr>
        </p:nvSpPr>
        <p:spPr>
          <a:xfrm>
            <a:off x="457200" y="4191000"/>
            <a:ext cx="7924800" cy="2590801"/>
          </a:xfrm>
        </p:spPr>
        <p:txBody>
          <a:bodyPr/>
          <a:lstStyle/>
          <a:p>
            <a:pPr>
              <a:spcAft>
                <a:spcPts val="600"/>
              </a:spcAft>
            </a:pPr>
            <a:endParaRPr lang="en-US" sz="1400" dirty="0" smtClean="0"/>
          </a:p>
          <a:p>
            <a:pPr>
              <a:spcAft>
                <a:spcPts val="600"/>
              </a:spcAft>
            </a:pPr>
            <a:endParaRPr lang="en-US" sz="1400" dirty="0" smtClean="0"/>
          </a:p>
          <a:p>
            <a:pPr>
              <a:spcAft>
                <a:spcPts val="600"/>
              </a:spcAft>
            </a:pPr>
            <a:r>
              <a:rPr lang="en-US" sz="1400" b="1" dirty="0" smtClean="0">
                <a:solidFill>
                  <a:srgbClr val="4C4C4C"/>
                </a:solidFill>
              </a:rPr>
              <a:t>With jobs and miles lower, time behind the wheel decreased 29%</a:t>
            </a:r>
          </a:p>
          <a:p>
            <a:pPr lvl="1">
              <a:spcAft>
                <a:spcPts val="600"/>
              </a:spcAft>
            </a:pPr>
            <a:r>
              <a:rPr lang="en-US" sz="1400" dirty="0" smtClean="0">
                <a:solidFill>
                  <a:srgbClr val="4C4C4C"/>
                </a:solidFill>
              </a:rPr>
              <a:t>Less road time meant less work time for drivers and less utilization for vehicles</a:t>
            </a:r>
          </a:p>
          <a:p>
            <a:pPr lvl="1">
              <a:spcAft>
                <a:spcPts val="600"/>
              </a:spcAft>
            </a:pPr>
            <a:r>
              <a:rPr lang="en-US" sz="1400" dirty="0" smtClean="0">
                <a:solidFill>
                  <a:srgbClr val="4C4C4C"/>
                </a:solidFill>
              </a:rPr>
              <a:t>Over time this can mean a smaller fleet and lower labor costs</a:t>
            </a:r>
          </a:p>
          <a:p>
            <a:pPr lvl="1">
              <a:spcAft>
                <a:spcPts val="600"/>
              </a:spcAft>
            </a:pPr>
            <a:endParaRPr lang="en-US" sz="1800" dirty="0" smtClean="0"/>
          </a:p>
        </p:txBody>
      </p:sp>
      <p:sp>
        <p:nvSpPr>
          <p:cNvPr id="4" name="Slide Number Placeholder 3"/>
          <p:cNvSpPr>
            <a:spLocks noGrp="1"/>
          </p:cNvSpPr>
          <p:nvPr>
            <p:ph type="sldNum" sz="quarter" idx="15"/>
          </p:nvPr>
        </p:nvSpPr>
        <p:spPr/>
        <p:txBody>
          <a:bodyPr/>
          <a:lstStyle/>
          <a:p>
            <a:pPr>
              <a:defRPr/>
            </a:pPr>
            <a:fld id="{863B5AA8-A663-4B19-8A91-A649417648C5}" type="slidenum">
              <a:rPr lang="en-US" smtClean="0">
                <a:solidFill>
                  <a:srgbClr val="FFFFFF"/>
                </a:solidFill>
              </a:rPr>
              <a:pPr>
                <a:defRPr/>
              </a:pPr>
              <a:t>16</a:t>
            </a:fld>
            <a:endParaRPr lang="en-US" dirty="0">
              <a:solidFill>
                <a:srgbClr val="FFFFFF"/>
              </a:solidFill>
            </a:endParaRPr>
          </a:p>
        </p:txBody>
      </p:sp>
      <p:sp>
        <p:nvSpPr>
          <p:cNvPr id="13" name="Oval 12"/>
          <p:cNvSpPr/>
          <p:nvPr/>
        </p:nvSpPr>
        <p:spPr>
          <a:xfrm rot="708527">
            <a:off x="6289125" y="1951784"/>
            <a:ext cx="2573945" cy="610704"/>
          </a:xfrm>
          <a:prstGeom prst="ellipse">
            <a:avLst/>
          </a:prstGeom>
          <a:solidFill>
            <a:srgbClr val="92D05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aphicFrame>
        <p:nvGraphicFramePr>
          <p:cNvPr id="7" name="Chart 6"/>
          <p:cNvGraphicFramePr>
            <a:graphicFrameLocks/>
          </p:cNvGraphicFramePr>
          <p:nvPr>
            <p:extLst>
              <p:ext uri="{D42A27DB-BD31-4B8C-83A1-F6EECF244321}">
                <p14:modId xmlns:p14="http://schemas.microsoft.com/office/powerpoint/2010/main" val="1994479974"/>
              </p:ext>
            </p:extLst>
          </p:nvPr>
        </p:nvGraphicFramePr>
        <p:xfrm>
          <a:off x="1752600" y="1594367"/>
          <a:ext cx="5324475" cy="2762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115343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1894489" y="304800"/>
            <a:ext cx="6324600" cy="411162"/>
          </a:xfrm>
          <a:ln>
            <a:miter lim="800000"/>
            <a:headEnd/>
            <a:tailEnd/>
          </a:ln>
        </p:spPr>
        <p:txBody>
          <a:bodyPr/>
          <a:lstStyle/>
          <a:p>
            <a:pPr>
              <a:defRPr/>
            </a:pPr>
            <a:r>
              <a:rPr lang="en-US" dirty="0" smtClean="0">
                <a:solidFill>
                  <a:srgbClr val="669900"/>
                </a:solidFill>
                <a:latin typeface="Arial Narrow" pitchFamily="34" charset="0"/>
                <a:cs typeface="Arial" charset="0"/>
              </a:rPr>
              <a:t>Driver Behavior - Idle</a:t>
            </a:r>
          </a:p>
        </p:txBody>
      </p:sp>
      <p:sp>
        <p:nvSpPr>
          <p:cNvPr id="5" name="Text Placeholder 4"/>
          <p:cNvSpPr>
            <a:spLocks noGrp="1"/>
          </p:cNvSpPr>
          <p:nvPr>
            <p:ph type="body" sz="quarter" idx="14"/>
          </p:nvPr>
        </p:nvSpPr>
        <p:spPr>
          <a:xfrm>
            <a:off x="114795" y="1364672"/>
            <a:ext cx="3200400" cy="2590801"/>
          </a:xfrm>
        </p:spPr>
        <p:txBody>
          <a:bodyPr/>
          <a:lstStyle/>
          <a:p>
            <a:pPr>
              <a:spcAft>
                <a:spcPts val="600"/>
              </a:spcAft>
            </a:pPr>
            <a:endParaRPr lang="en-US" sz="1600" dirty="0" smtClean="0"/>
          </a:p>
          <a:p>
            <a:pPr>
              <a:spcAft>
                <a:spcPts val="600"/>
              </a:spcAft>
            </a:pPr>
            <a:endParaRPr lang="en-US" sz="1600" dirty="0"/>
          </a:p>
          <a:p>
            <a:pPr>
              <a:spcAft>
                <a:spcPts val="600"/>
              </a:spcAft>
            </a:pPr>
            <a:endParaRPr lang="en-US" sz="1600" dirty="0" smtClean="0"/>
          </a:p>
          <a:p>
            <a:pPr>
              <a:spcAft>
                <a:spcPts val="600"/>
              </a:spcAft>
            </a:pPr>
            <a:endParaRPr lang="en-US" sz="1600" dirty="0"/>
          </a:p>
          <a:p>
            <a:pPr>
              <a:spcAft>
                <a:spcPts val="600"/>
              </a:spcAft>
            </a:pPr>
            <a:endParaRPr lang="en-US" sz="1600" dirty="0" smtClean="0"/>
          </a:p>
          <a:p>
            <a:pPr>
              <a:spcAft>
                <a:spcPts val="600"/>
              </a:spcAft>
            </a:pPr>
            <a:endParaRPr lang="en-US" sz="1600" dirty="0"/>
          </a:p>
          <a:p>
            <a:pPr>
              <a:spcAft>
                <a:spcPts val="600"/>
              </a:spcAft>
            </a:pPr>
            <a:r>
              <a:rPr lang="en-US" sz="1600" b="1" dirty="0" smtClean="0">
                <a:solidFill>
                  <a:srgbClr val="4C4C4C"/>
                </a:solidFill>
              </a:rPr>
              <a:t>Total idle time was reduced 35%</a:t>
            </a:r>
          </a:p>
        </p:txBody>
      </p:sp>
      <p:sp>
        <p:nvSpPr>
          <p:cNvPr id="4" name="Slide Number Placeholder 3"/>
          <p:cNvSpPr>
            <a:spLocks noGrp="1"/>
          </p:cNvSpPr>
          <p:nvPr>
            <p:ph type="sldNum" sz="quarter" idx="15"/>
          </p:nvPr>
        </p:nvSpPr>
        <p:spPr/>
        <p:txBody>
          <a:bodyPr/>
          <a:lstStyle/>
          <a:p>
            <a:pPr>
              <a:defRPr/>
            </a:pPr>
            <a:fld id="{863B5AA8-A663-4B19-8A91-A649417648C5}" type="slidenum">
              <a:rPr lang="en-US" smtClean="0">
                <a:solidFill>
                  <a:srgbClr val="FFFFFF"/>
                </a:solidFill>
              </a:rPr>
              <a:pPr>
                <a:defRPr/>
              </a:pPr>
              <a:t>17</a:t>
            </a:fld>
            <a:endParaRPr lang="en-US" dirty="0">
              <a:solidFill>
                <a:srgbClr val="FFFFFF"/>
              </a:solidFill>
            </a:endParaRPr>
          </a:p>
        </p:txBody>
      </p:sp>
      <p:sp>
        <p:nvSpPr>
          <p:cNvPr id="17" name="Right Arrow 16"/>
          <p:cNvSpPr/>
          <p:nvPr/>
        </p:nvSpPr>
        <p:spPr>
          <a:xfrm>
            <a:off x="2972295" y="2351690"/>
            <a:ext cx="685800" cy="4572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aphicFrame>
        <p:nvGraphicFramePr>
          <p:cNvPr id="13" name="Chart 12"/>
          <p:cNvGraphicFramePr>
            <a:graphicFrameLocks/>
          </p:cNvGraphicFramePr>
          <p:nvPr>
            <p:extLst>
              <p:ext uri="{D42A27DB-BD31-4B8C-83A1-F6EECF244321}">
                <p14:modId xmlns:p14="http://schemas.microsoft.com/office/powerpoint/2010/main" val="3780742243"/>
              </p:ext>
            </p:extLst>
          </p:nvPr>
        </p:nvGraphicFramePr>
        <p:xfrm>
          <a:off x="3733800" y="2209800"/>
          <a:ext cx="5410200" cy="2447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647435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1989082" y="304800"/>
            <a:ext cx="6324600" cy="411162"/>
          </a:xfrm>
          <a:ln>
            <a:miter lim="800000"/>
            <a:headEnd/>
            <a:tailEnd/>
          </a:ln>
        </p:spPr>
        <p:txBody>
          <a:bodyPr/>
          <a:lstStyle/>
          <a:p>
            <a:pPr>
              <a:defRPr/>
            </a:pPr>
            <a:r>
              <a:rPr lang="en-US" dirty="0" smtClean="0">
                <a:solidFill>
                  <a:srgbClr val="669900"/>
                </a:solidFill>
                <a:latin typeface="Arial Narrow" pitchFamily="34" charset="0"/>
                <a:cs typeface="Arial" charset="0"/>
              </a:rPr>
              <a:t>Greenhouse Gas Emissions </a:t>
            </a:r>
          </a:p>
        </p:txBody>
      </p:sp>
      <p:sp>
        <p:nvSpPr>
          <p:cNvPr id="4" name="Slide Number Placeholder 3"/>
          <p:cNvSpPr>
            <a:spLocks noGrp="1"/>
          </p:cNvSpPr>
          <p:nvPr>
            <p:ph type="sldNum" sz="quarter" idx="15"/>
          </p:nvPr>
        </p:nvSpPr>
        <p:spPr/>
        <p:txBody>
          <a:bodyPr/>
          <a:lstStyle/>
          <a:p>
            <a:pPr>
              <a:defRPr/>
            </a:pPr>
            <a:fld id="{863B5AA8-A663-4B19-8A91-A649417648C5}" type="slidenum">
              <a:rPr lang="en-US" smtClean="0">
                <a:solidFill>
                  <a:srgbClr val="FFFFFF"/>
                </a:solidFill>
              </a:rPr>
              <a:pPr>
                <a:defRPr/>
              </a:pPr>
              <a:t>18</a:t>
            </a:fld>
            <a:endParaRPr lang="en-US" dirty="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61184367"/>
              </p:ext>
            </p:extLst>
          </p:nvPr>
        </p:nvGraphicFramePr>
        <p:xfrm>
          <a:off x="1143000" y="1541681"/>
          <a:ext cx="6064250" cy="1918494"/>
        </p:xfrm>
        <a:graphic>
          <a:graphicData uri="http://schemas.openxmlformats.org/drawingml/2006/table">
            <a:tbl>
              <a:tblPr/>
              <a:tblGrid>
                <a:gridCol w="3679664"/>
                <a:gridCol w="2384586"/>
              </a:tblGrid>
              <a:tr h="319749">
                <a:tc>
                  <a:txBody>
                    <a:bodyPr/>
                    <a:lstStyle/>
                    <a:p>
                      <a:pPr algn="l" fontAlgn="b"/>
                      <a:r>
                        <a:rPr lang="en-US" sz="1000" b="1" i="0" u="none" strike="noStrike" dirty="0">
                          <a:solidFill>
                            <a:srgbClr val="4C4C4C"/>
                          </a:solidFill>
                          <a:effectLst/>
                          <a:latin typeface="Arial"/>
                        </a:rPr>
                        <a:t>Gas</a:t>
                      </a:r>
                    </a:p>
                  </a:txBody>
                  <a:tcPr marL="9525" marR="9525" marT="9525" marB="0" anchor="b">
                    <a:lnL>
                      <a:noFill/>
                    </a:lnL>
                    <a:lnR>
                      <a:noFill/>
                    </a:lnR>
                    <a:lnT>
                      <a:noFill/>
                    </a:lnT>
                    <a:lnB>
                      <a:noFill/>
                    </a:lnB>
                  </a:tcPr>
                </a:tc>
                <a:tc>
                  <a:txBody>
                    <a:bodyPr/>
                    <a:lstStyle/>
                    <a:p>
                      <a:pPr algn="r" fontAlgn="b"/>
                      <a:r>
                        <a:rPr lang="en-US" sz="1000" b="1" i="0" u="none" strike="noStrike" dirty="0">
                          <a:solidFill>
                            <a:srgbClr val="4C4C4C"/>
                          </a:solidFill>
                          <a:effectLst/>
                          <a:latin typeface="Arial"/>
                        </a:rPr>
                        <a:t>Emissions (lbs.)</a:t>
                      </a:r>
                    </a:p>
                  </a:txBody>
                  <a:tcPr marL="9525" marR="9525" marT="9525" marB="0" anchor="b">
                    <a:lnL>
                      <a:noFill/>
                    </a:lnL>
                    <a:lnR>
                      <a:noFill/>
                    </a:lnR>
                    <a:lnT>
                      <a:noFill/>
                    </a:lnT>
                    <a:lnB>
                      <a:noFill/>
                    </a:lnB>
                  </a:tcPr>
                </a:tc>
              </a:tr>
              <a:tr h="319749">
                <a:tc>
                  <a:txBody>
                    <a:bodyPr/>
                    <a:lstStyle/>
                    <a:p>
                      <a:pPr algn="l" fontAlgn="b"/>
                      <a:r>
                        <a:rPr lang="en-US" sz="1000" b="1" i="0" u="none" strike="noStrike" dirty="0">
                          <a:solidFill>
                            <a:srgbClr val="4C4C4C"/>
                          </a:solidFill>
                          <a:effectLst/>
                          <a:latin typeface="Arial"/>
                        </a:rPr>
                        <a:t>Carbon Dioxide</a:t>
                      </a:r>
                    </a:p>
                  </a:txBody>
                  <a:tcPr marL="9525" marR="9525" marT="9525" marB="0" anchor="b">
                    <a:lnL>
                      <a:noFill/>
                    </a:lnL>
                    <a:lnR>
                      <a:noFill/>
                    </a:lnR>
                    <a:lnT>
                      <a:noFill/>
                    </a:lnT>
                    <a:lnB>
                      <a:noFill/>
                    </a:lnB>
                  </a:tcPr>
                </a:tc>
                <a:tc>
                  <a:txBody>
                    <a:bodyPr/>
                    <a:lstStyle/>
                    <a:p>
                      <a:pPr algn="r" fontAlgn="b"/>
                      <a:r>
                        <a:rPr lang="en-US" sz="1000" b="1" i="0" u="none" strike="noStrike" dirty="0">
                          <a:solidFill>
                            <a:srgbClr val="4C4C4C"/>
                          </a:solidFill>
                          <a:effectLst/>
                          <a:latin typeface="Arial"/>
                        </a:rPr>
                        <a:t>17,059</a:t>
                      </a:r>
                    </a:p>
                  </a:txBody>
                  <a:tcPr marL="9525" marR="9525" marT="9525" marB="0" anchor="b">
                    <a:lnL>
                      <a:noFill/>
                    </a:lnL>
                    <a:lnR>
                      <a:noFill/>
                    </a:lnR>
                    <a:lnT>
                      <a:noFill/>
                    </a:lnT>
                    <a:lnB>
                      <a:noFill/>
                    </a:lnB>
                  </a:tcPr>
                </a:tc>
              </a:tr>
              <a:tr h="319749">
                <a:tc>
                  <a:txBody>
                    <a:bodyPr/>
                    <a:lstStyle/>
                    <a:p>
                      <a:pPr algn="l" fontAlgn="b"/>
                      <a:r>
                        <a:rPr lang="en-US" sz="1000" b="1" i="0" u="none" strike="noStrike">
                          <a:solidFill>
                            <a:srgbClr val="4C4C4C"/>
                          </a:solidFill>
                          <a:effectLst/>
                          <a:latin typeface="Arial"/>
                        </a:rPr>
                        <a:t>Carbon Monoxide</a:t>
                      </a:r>
                    </a:p>
                  </a:txBody>
                  <a:tcPr marL="9525" marR="9525" marT="9525" marB="0" anchor="b">
                    <a:lnL>
                      <a:noFill/>
                    </a:lnL>
                    <a:lnR>
                      <a:noFill/>
                    </a:lnR>
                    <a:lnT>
                      <a:noFill/>
                    </a:lnT>
                    <a:lnB>
                      <a:noFill/>
                    </a:lnB>
                  </a:tcPr>
                </a:tc>
                <a:tc>
                  <a:txBody>
                    <a:bodyPr/>
                    <a:lstStyle/>
                    <a:p>
                      <a:pPr algn="r" fontAlgn="b"/>
                      <a:r>
                        <a:rPr lang="en-US" sz="1000" b="1" i="0" u="none" strike="noStrike" dirty="0">
                          <a:solidFill>
                            <a:srgbClr val="4C4C4C"/>
                          </a:solidFill>
                          <a:effectLst/>
                          <a:latin typeface="Arial"/>
                        </a:rPr>
                        <a:t>1,030.5</a:t>
                      </a:r>
                    </a:p>
                  </a:txBody>
                  <a:tcPr marL="9525" marR="9525" marT="9525" marB="0" anchor="b">
                    <a:lnL>
                      <a:noFill/>
                    </a:lnL>
                    <a:lnR>
                      <a:noFill/>
                    </a:lnR>
                    <a:lnT>
                      <a:noFill/>
                    </a:lnT>
                    <a:lnB>
                      <a:noFill/>
                    </a:lnB>
                  </a:tcPr>
                </a:tc>
              </a:tr>
              <a:tr h="319749">
                <a:tc>
                  <a:txBody>
                    <a:bodyPr/>
                    <a:lstStyle/>
                    <a:p>
                      <a:pPr algn="l" fontAlgn="b"/>
                      <a:r>
                        <a:rPr lang="en-US" sz="1000" b="1" i="0" u="none" strike="noStrike" dirty="0">
                          <a:solidFill>
                            <a:srgbClr val="4C4C4C"/>
                          </a:solidFill>
                          <a:effectLst/>
                          <a:latin typeface="Arial"/>
                        </a:rPr>
                        <a:t>Hydrocarbons</a:t>
                      </a:r>
                    </a:p>
                  </a:txBody>
                  <a:tcPr marL="9525" marR="9525" marT="9525" marB="0" anchor="b">
                    <a:lnL>
                      <a:noFill/>
                    </a:lnL>
                    <a:lnR>
                      <a:noFill/>
                    </a:lnR>
                    <a:lnT>
                      <a:noFill/>
                    </a:lnT>
                    <a:lnB>
                      <a:noFill/>
                    </a:lnB>
                  </a:tcPr>
                </a:tc>
                <a:tc>
                  <a:txBody>
                    <a:bodyPr/>
                    <a:lstStyle/>
                    <a:p>
                      <a:pPr algn="r" fontAlgn="b"/>
                      <a:r>
                        <a:rPr lang="en-US" sz="1000" b="1" i="0" u="none" strike="noStrike" dirty="0">
                          <a:solidFill>
                            <a:srgbClr val="4C4C4C"/>
                          </a:solidFill>
                          <a:effectLst/>
                          <a:latin typeface="Arial"/>
                        </a:rPr>
                        <a:t>130.6</a:t>
                      </a:r>
                    </a:p>
                  </a:txBody>
                  <a:tcPr marL="9525" marR="9525" marT="9525" marB="0" anchor="b">
                    <a:lnL>
                      <a:noFill/>
                    </a:lnL>
                    <a:lnR>
                      <a:noFill/>
                    </a:lnR>
                    <a:lnT>
                      <a:noFill/>
                    </a:lnT>
                    <a:lnB>
                      <a:noFill/>
                    </a:lnB>
                  </a:tcPr>
                </a:tc>
              </a:tr>
              <a:tr h="319749">
                <a:tc>
                  <a:txBody>
                    <a:bodyPr/>
                    <a:lstStyle/>
                    <a:p>
                      <a:pPr algn="l" fontAlgn="b"/>
                      <a:r>
                        <a:rPr lang="en-US" sz="1000" b="1" i="0" u="none" strike="noStrike" dirty="0">
                          <a:solidFill>
                            <a:srgbClr val="4C4C4C"/>
                          </a:solidFill>
                          <a:effectLst/>
                          <a:latin typeface="Arial"/>
                        </a:rPr>
                        <a:t>Nitrous Oxide</a:t>
                      </a:r>
                    </a:p>
                  </a:txBody>
                  <a:tcPr marL="9525" marR="9525" marT="9525" marB="0" anchor="b">
                    <a:lnL>
                      <a:noFill/>
                    </a:lnL>
                    <a:lnR>
                      <a:noFill/>
                    </a:lnR>
                    <a:lnT>
                      <a:noFill/>
                    </a:lnT>
                    <a:lnB>
                      <a:noFill/>
                    </a:lnB>
                  </a:tcPr>
                </a:tc>
                <a:tc>
                  <a:txBody>
                    <a:bodyPr/>
                    <a:lstStyle/>
                    <a:p>
                      <a:pPr algn="r" fontAlgn="b"/>
                      <a:r>
                        <a:rPr lang="en-US" sz="1000" b="1" i="0" u="none" strike="noStrike" dirty="0">
                          <a:solidFill>
                            <a:srgbClr val="4C4C4C"/>
                          </a:solidFill>
                          <a:effectLst/>
                          <a:latin typeface="Arial"/>
                        </a:rPr>
                        <a:t>67.3</a:t>
                      </a:r>
                    </a:p>
                  </a:txBody>
                  <a:tcPr marL="9525" marR="9525" marT="9525" marB="0" anchor="b">
                    <a:lnL>
                      <a:noFill/>
                    </a:lnL>
                    <a:lnR>
                      <a:noFill/>
                    </a:lnR>
                    <a:lnT>
                      <a:noFill/>
                    </a:lnT>
                    <a:lnB>
                      <a:noFill/>
                    </a:lnB>
                  </a:tcPr>
                </a:tc>
              </a:tr>
              <a:tr h="319749">
                <a:tc>
                  <a:txBody>
                    <a:bodyPr/>
                    <a:lstStyle/>
                    <a:p>
                      <a:pPr algn="l" fontAlgn="b"/>
                      <a:r>
                        <a:rPr lang="en-US" sz="1000" b="1" i="0" u="none" strike="noStrike" dirty="0">
                          <a:solidFill>
                            <a:srgbClr val="4C4C4C"/>
                          </a:solidFill>
                          <a:effectLst/>
                          <a:latin typeface="Arial"/>
                        </a:rPr>
                        <a:t>Total Emissions</a:t>
                      </a:r>
                    </a:p>
                  </a:txBody>
                  <a:tcPr marL="9525" marR="9525" marT="9525" marB="0" anchor="b">
                    <a:lnL>
                      <a:noFill/>
                    </a:lnL>
                    <a:lnR>
                      <a:noFill/>
                    </a:lnR>
                    <a:lnT>
                      <a:noFill/>
                    </a:lnT>
                    <a:lnB>
                      <a:noFill/>
                    </a:lnB>
                  </a:tcPr>
                </a:tc>
                <a:tc>
                  <a:txBody>
                    <a:bodyPr/>
                    <a:lstStyle/>
                    <a:p>
                      <a:pPr algn="r" fontAlgn="b"/>
                      <a:r>
                        <a:rPr lang="en-US" sz="1000" b="1" i="0" u="none" strike="noStrike" dirty="0">
                          <a:solidFill>
                            <a:srgbClr val="4C4C4C"/>
                          </a:solidFill>
                          <a:effectLst/>
                          <a:latin typeface="Arial"/>
                        </a:rPr>
                        <a:t>18,287.5</a:t>
                      </a:r>
                    </a:p>
                  </a:txBody>
                  <a:tcPr marL="9525" marR="9525" marT="9525" marB="0" anchor="b">
                    <a:lnL>
                      <a:noFill/>
                    </a:lnL>
                    <a:lnR>
                      <a:noFill/>
                    </a:lnR>
                    <a:lnT>
                      <a:noFill/>
                    </a:lnT>
                    <a:lnB>
                      <a:noFill/>
                    </a:lnB>
                  </a:tcPr>
                </a:tc>
              </a:tr>
            </a:tbl>
          </a:graphicData>
        </a:graphic>
      </p:graphicFrame>
      <p:sp>
        <p:nvSpPr>
          <p:cNvPr id="10" name="Text Placeholder 4"/>
          <p:cNvSpPr>
            <a:spLocks noGrp="1"/>
          </p:cNvSpPr>
          <p:nvPr>
            <p:ph type="body" sz="quarter" idx="14"/>
          </p:nvPr>
        </p:nvSpPr>
        <p:spPr>
          <a:xfrm>
            <a:off x="152399" y="5908934"/>
            <a:ext cx="8876805" cy="752106"/>
          </a:xfrm>
        </p:spPr>
        <p:txBody>
          <a:bodyPr/>
          <a:lstStyle/>
          <a:p>
            <a:pPr marL="0" indent="0" algn="ctr">
              <a:spcAft>
                <a:spcPts val="600"/>
              </a:spcAft>
              <a:buNone/>
            </a:pPr>
            <a:r>
              <a:rPr lang="en-US" sz="2400" b="1" dirty="0" smtClean="0">
                <a:solidFill>
                  <a:srgbClr val="4C4C4C"/>
                </a:solidFill>
              </a:rPr>
              <a:t>Total Emissions were reduced 36.6%</a:t>
            </a:r>
          </a:p>
        </p:txBody>
      </p:sp>
      <p:graphicFrame>
        <p:nvGraphicFramePr>
          <p:cNvPr id="7" name="Table 6"/>
          <p:cNvGraphicFramePr>
            <a:graphicFrameLocks noGrp="1"/>
          </p:cNvGraphicFramePr>
          <p:nvPr>
            <p:extLst>
              <p:ext uri="{D42A27DB-BD31-4B8C-83A1-F6EECF244321}">
                <p14:modId xmlns:p14="http://schemas.microsoft.com/office/powerpoint/2010/main" val="459252036"/>
              </p:ext>
            </p:extLst>
          </p:nvPr>
        </p:nvGraphicFramePr>
        <p:xfrm>
          <a:off x="1143000" y="3667042"/>
          <a:ext cx="6064250" cy="1918494"/>
        </p:xfrm>
        <a:graphic>
          <a:graphicData uri="http://schemas.openxmlformats.org/drawingml/2006/table">
            <a:tbl>
              <a:tblPr/>
              <a:tblGrid>
                <a:gridCol w="3679664"/>
                <a:gridCol w="2384586"/>
              </a:tblGrid>
              <a:tr h="319749">
                <a:tc>
                  <a:txBody>
                    <a:bodyPr/>
                    <a:lstStyle/>
                    <a:p>
                      <a:pPr algn="l" fontAlgn="b"/>
                      <a:r>
                        <a:rPr lang="en-US" sz="1000" b="1" i="0" u="none" strike="noStrike" dirty="0">
                          <a:solidFill>
                            <a:srgbClr val="4C4C4C"/>
                          </a:solidFill>
                          <a:effectLst/>
                          <a:latin typeface="Arial"/>
                        </a:rPr>
                        <a:t>Gas</a:t>
                      </a:r>
                    </a:p>
                  </a:txBody>
                  <a:tcPr marL="9525" marR="9525" marT="9525" marB="0" anchor="b">
                    <a:lnL>
                      <a:noFill/>
                    </a:lnL>
                    <a:lnR>
                      <a:noFill/>
                    </a:lnR>
                    <a:lnT>
                      <a:noFill/>
                    </a:lnT>
                    <a:lnB>
                      <a:noFill/>
                    </a:lnB>
                  </a:tcPr>
                </a:tc>
                <a:tc>
                  <a:txBody>
                    <a:bodyPr/>
                    <a:lstStyle/>
                    <a:p>
                      <a:pPr algn="r" fontAlgn="b"/>
                      <a:r>
                        <a:rPr lang="en-US" sz="1000" b="1" i="0" u="none" strike="noStrike" dirty="0">
                          <a:solidFill>
                            <a:srgbClr val="4C4C4C"/>
                          </a:solidFill>
                          <a:effectLst/>
                          <a:latin typeface="Arial"/>
                        </a:rPr>
                        <a:t>Emissions (lbs.)</a:t>
                      </a:r>
                    </a:p>
                  </a:txBody>
                  <a:tcPr marL="9525" marR="9525" marT="9525" marB="0" anchor="b">
                    <a:lnL>
                      <a:noFill/>
                    </a:lnL>
                    <a:lnR>
                      <a:noFill/>
                    </a:lnR>
                    <a:lnT>
                      <a:noFill/>
                    </a:lnT>
                    <a:lnB>
                      <a:noFill/>
                    </a:lnB>
                  </a:tcPr>
                </a:tc>
              </a:tr>
              <a:tr h="319749">
                <a:tc>
                  <a:txBody>
                    <a:bodyPr/>
                    <a:lstStyle/>
                    <a:p>
                      <a:pPr algn="l" fontAlgn="b"/>
                      <a:r>
                        <a:rPr lang="en-US" sz="1000" b="1" i="0" u="none" strike="noStrike" dirty="0">
                          <a:solidFill>
                            <a:srgbClr val="4C4C4C"/>
                          </a:solidFill>
                          <a:effectLst/>
                          <a:latin typeface="Arial"/>
                        </a:rPr>
                        <a:t>Carbon Dioxide</a:t>
                      </a:r>
                    </a:p>
                  </a:txBody>
                  <a:tcPr marL="9525" marR="9525" marT="9525" marB="0" anchor="b">
                    <a:lnL>
                      <a:noFill/>
                    </a:lnL>
                    <a:lnR>
                      <a:noFill/>
                    </a:lnR>
                    <a:lnT>
                      <a:noFill/>
                    </a:lnT>
                    <a:lnB>
                      <a:noFill/>
                    </a:lnB>
                  </a:tcPr>
                </a:tc>
                <a:tc>
                  <a:txBody>
                    <a:bodyPr/>
                    <a:lstStyle/>
                    <a:p>
                      <a:pPr algn="r" fontAlgn="b"/>
                      <a:r>
                        <a:rPr lang="en-US" sz="1000" b="1" i="0" u="none" strike="noStrike" dirty="0" smtClean="0">
                          <a:solidFill>
                            <a:srgbClr val="4C4C4C"/>
                          </a:solidFill>
                          <a:effectLst/>
                          <a:latin typeface="Arial"/>
                        </a:rPr>
                        <a:t>10,842.4</a:t>
                      </a:r>
                      <a:endParaRPr lang="en-US" sz="1000" b="1" i="0" u="none" strike="noStrike" dirty="0">
                        <a:solidFill>
                          <a:srgbClr val="4C4C4C"/>
                        </a:solidFill>
                        <a:effectLst/>
                        <a:latin typeface="Arial"/>
                      </a:endParaRPr>
                    </a:p>
                  </a:txBody>
                  <a:tcPr marL="9525" marR="9525" marT="9525" marB="0" anchor="b">
                    <a:lnL>
                      <a:noFill/>
                    </a:lnL>
                    <a:lnR>
                      <a:noFill/>
                    </a:lnR>
                    <a:lnT>
                      <a:noFill/>
                    </a:lnT>
                    <a:lnB>
                      <a:noFill/>
                    </a:lnB>
                  </a:tcPr>
                </a:tc>
              </a:tr>
              <a:tr h="319749">
                <a:tc>
                  <a:txBody>
                    <a:bodyPr/>
                    <a:lstStyle/>
                    <a:p>
                      <a:pPr algn="l" fontAlgn="b"/>
                      <a:r>
                        <a:rPr lang="en-US" sz="1000" b="1" i="0" u="none" strike="noStrike">
                          <a:solidFill>
                            <a:srgbClr val="4C4C4C"/>
                          </a:solidFill>
                          <a:effectLst/>
                          <a:latin typeface="Arial"/>
                        </a:rPr>
                        <a:t>Carbon Monoxide</a:t>
                      </a:r>
                    </a:p>
                  </a:txBody>
                  <a:tcPr marL="9525" marR="9525" marT="9525" marB="0" anchor="b">
                    <a:lnL>
                      <a:noFill/>
                    </a:lnL>
                    <a:lnR>
                      <a:noFill/>
                    </a:lnR>
                    <a:lnT>
                      <a:noFill/>
                    </a:lnT>
                    <a:lnB>
                      <a:noFill/>
                    </a:lnB>
                  </a:tcPr>
                </a:tc>
                <a:tc>
                  <a:txBody>
                    <a:bodyPr/>
                    <a:lstStyle/>
                    <a:p>
                      <a:pPr algn="r" fontAlgn="b"/>
                      <a:r>
                        <a:rPr lang="en-US" sz="1000" b="1" i="0" u="none" strike="noStrike" dirty="0" smtClean="0">
                          <a:solidFill>
                            <a:srgbClr val="4C4C4C"/>
                          </a:solidFill>
                          <a:effectLst/>
                          <a:latin typeface="Arial"/>
                        </a:rPr>
                        <a:t>631.6</a:t>
                      </a:r>
                      <a:endParaRPr lang="en-US" sz="1000" b="1" i="0" u="none" strike="noStrike" dirty="0">
                        <a:solidFill>
                          <a:srgbClr val="4C4C4C"/>
                        </a:solidFill>
                        <a:effectLst/>
                        <a:latin typeface="Arial"/>
                      </a:endParaRPr>
                    </a:p>
                  </a:txBody>
                  <a:tcPr marL="9525" marR="9525" marT="9525" marB="0" anchor="b">
                    <a:lnL>
                      <a:noFill/>
                    </a:lnL>
                    <a:lnR>
                      <a:noFill/>
                    </a:lnR>
                    <a:lnT>
                      <a:noFill/>
                    </a:lnT>
                    <a:lnB>
                      <a:noFill/>
                    </a:lnB>
                  </a:tcPr>
                </a:tc>
              </a:tr>
              <a:tr h="319749">
                <a:tc>
                  <a:txBody>
                    <a:bodyPr/>
                    <a:lstStyle/>
                    <a:p>
                      <a:pPr algn="l" fontAlgn="b"/>
                      <a:r>
                        <a:rPr lang="en-US" sz="1000" b="1" i="0" u="none" strike="noStrike" dirty="0">
                          <a:solidFill>
                            <a:srgbClr val="4C4C4C"/>
                          </a:solidFill>
                          <a:effectLst/>
                          <a:latin typeface="Arial"/>
                        </a:rPr>
                        <a:t>Hydrocarbons</a:t>
                      </a:r>
                    </a:p>
                  </a:txBody>
                  <a:tcPr marL="9525" marR="9525" marT="9525" marB="0" anchor="b">
                    <a:lnL>
                      <a:noFill/>
                    </a:lnL>
                    <a:lnR>
                      <a:noFill/>
                    </a:lnR>
                    <a:lnT>
                      <a:noFill/>
                    </a:lnT>
                    <a:lnB>
                      <a:noFill/>
                    </a:lnB>
                  </a:tcPr>
                </a:tc>
                <a:tc>
                  <a:txBody>
                    <a:bodyPr/>
                    <a:lstStyle/>
                    <a:p>
                      <a:pPr algn="r" fontAlgn="b"/>
                      <a:r>
                        <a:rPr lang="en-US" sz="1000" b="1" i="0" u="none" strike="noStrike" dirty="0" smtClean="0">
                          <a:solidFill>
                            <a:srgbClr val="4C4C4C"/>
                          </a:solidFill>
                          <a:effectLst/>
                          <a:latin typeface="Arial"/>
                        </a:rPr>
                        <a:t>80</a:t>
                      </a:r>
                      <a:endParaRPr lang="en-US" sz="1000" b="1" i="0" u="none" strike="noStrike" dirty="0">
                        <a:solidFill>
                          <a:srgbClr val="4C4C4C"/>
                        </a:solidFill>
                        <a:effectLst/>
                        <a:latin typeface="Arial"/>
                      </a:endParaRPr>
                    </a:p>
                  </a:txBody>
                  <a:tcPr marL="9525" marR="9525" marT="9525" marB="0" anchor="b">
                    <a:lnL>
                      <a:noFill/>
                    </a:lnL>
                    <a:lnR>
                      <a:noFill/>
                    </a:lnR>
                    <a:lnT>
                      <a:noFill/>
                    </a:lnT>
                    <a:lnB>
                      <a:noFill/>
                    </a:lnB>
                  </a:tcPr>
                </a:tc>
              </a:tr>
              <a:tr h="319749">
                <a:tc>
                  <a:txBody>
                    <a:bodyPr/>
                    <a:lstStyle/>
                    <a:p>
                      <a:pPr algn="l" fontAlgn="b"/>
                      <a:r>
                        <a:rPr lang="en-US" sz="1000" b="1" i="0" u="none" strike="noStrike" dirty="0">
                          <a:solidFill>
                            <a:srgbClr val="4C4C4C"/>
                          </a:solidFill>
                          <a:effectLst/>
                          <a:latin typeface="Arial"/>
                        </a:rPr>
                        <a:t>Nitrous Oxide</a:t>
                      </a:r>
                    </a:p>
                  </a:txBody>
                  <a:tcPr marL="9525" marR="9525" marT="9525" marB="0" anchor="b">
                    <a:lnL>
                      <a:noFill/>
                    </a:lnL>
                    <a:lnR>
                      <a:noFill/>
                    </a:lnR>
                    <a:lnT>
                      <a:noFill/>
                    </a:lnT>
                    <a:lnB>
                      <a:noFill/>
                    </a:lnB>
                  </a:tcPr>
                </a:tc>
                <a:tc>
                  <a:txBody>
                    <a:bodyPr/>
                    <a:lstStyle/>
                    <a:p>
                      <a:pPr algn="r" fontAlgn="b"/>
                      <a:r>
                        <a:rPr lang="en-US" sz="1000" b="1" i="0" u="none" strike="noStrike" dirty="0" smtClean="0">
                          <a:solidFill>
                            <a:srgbClr val="4C4C4C"/>
                          </a:solidFill>
                          <a:effectLst/>
                          <a:latin typeface="Arial"/>
                        </a:rPr>
                        <a:t>41.3</a:t>
                      </a:r>
                      <a:endParaRPr lang="en-US" sz="1000" b="1" i="0" u="none" strike="noStrike" dirty="0">
                        <a:solidFill>
                          <a:srgbClr val="4C4C4C"/>
                        </a:solidFill>
                        <a:effectLst/>
                        <a:latin typeface="Arial"/>
                      </a:endParaRPr>
                    </a:p>
                  </a:txBody>
                  <a:tcPr marL="9525" marR="9525" marT="9525" marB="0" anchor="b">
                    <a:lnL>
                      <a:noFill/>
                    </a:lnL>
                    <a:lnR>
                      <a:noFill/>
                    </a:lnR>
                    <a:lnT>
                      <a:noFill/>
                    </a:lnT>
                    <a:lnB>
                      <a:noFill/>
                    </a:lnB>
                  </a:tcPr>
                </a:tc>
              </a:tr>
              <a:tr h="319749">
                <a:tc>
                  <a:txBody>
                    <a:bodyPr/>
                    <a:lstStyle/>
                    <a:p>
                      <a:pPr algn="l" fontAlgn="b"/>
                      <a:r>
                        <a:rPr lang="en-US" sz="1000" b="1" i="0" u="none" strike="noStrike" dirty="0">
                          <a:solidFill>
                            <a:srgbClr val="4C4C4C"/>
                          </a:solidFill>
                          <a:effectLst/>
                          <a:latin typeface="Arial"/>
                        </a:rPr>
                        <a:t>Total Emissions</a:t>
                      </a:r>
                    </a:p>
                  </a:txBody>
                  <a:tcPr marL="9525" marR="9525" marT="9525" marB="0" anchor="b">
                    <a:lnL>
                      <a:noFill/>
                    </a:lnL>
                    <a:lnR>
                      <a:noFill/>
                    </a:lnR>
                    <a:lnT>
                      <a:noFill/>
                    </a:lnT>
                    <a:lnB>
                      <a:noFill/>
                    </a:lnB>
                  </a:tcPr>
                </a:tc>
                <a:tc>
                  <a:txBody>
                    <a:bodyPr/>
                    <a:lstStyle/>
                    <a:p>
                      <a:pPr algn="r" fontAlgn="b"/>
                      <a:r>
                        <a:rPr lang="en-US" sz="1000" b="1" i="0" u="none" strike="noStrike" dirty="0" smtClean="0">
                          <a:solidFill>
                            <a:srgbClr val="4C4C4C"/>
                          </a:solidFill>
                          <a:effectLst/>
                          <a:latin typeface="Arial"/>
                        </a:rPr>
                        <a:t>11,595.4</a:t>
                      </a:r>
                      <a:endParaRPr lang="en-US" sz="1000" b="1" i="0" u="none" strike="noStrike" dirty="0">
                        <a:solidFill>
                          <a:srgbClr val="4C4C4C"/>
                        </a:solidFill>
                        <a:effectLst/>
                        <a:latin typeface="Arial"/>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219041735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2090531" y="304800"/>
            <a:ext cx="6324600" cy="411162"/>
          </a:xfrm>
          <a:ln>
            <a:miter lim="800000"/>
            <a:headEnd/>
            <a:tailEnd/>
          </a:ln>
        </p:spPr>
        <p:txBody>
          <a:bodyPr/>
          <a:lstStyle/>
          <a:p>
            <a:pPr>
              <a:defRPr/>
            </a:pPr>
            <a:r>
              <a:rPr lang="en-US" dirty="0" smtClean="0">
                <a:solidFill>
                  <a:srgbClr val="669900"/>
                </a:solidFill>
                <a:latin typeface="Arial Narrow" pitchFamily="34" charset="0"/>
                <a:cs typeface="Arial" charset="0"/>
              </a:rPr>
              <a:t>        Summary</a:t>
            </a:r>
          </a:p>
        </p:txBody>
      </p:sp>
      <p:sp>
        <p:nvSpPr>
          <p:cNvPr id="5" name="Text Placeholder 4"/>
          <p:cNvSpPr>
            <a:spLocks noGrp="1"/>
          </p:cNvSpPr>
          <p:nvPr>
            <p:ph type="body" sz="quarter" idx="14"/>
          </p:nvPr>
        </p:nvSpPr>
        <p:spPr>
          <a:xfrm>
            <a:off x="381000" y="1431924"/>
            <a:ext cx="8763000" cy="5426076"/>
          </a:xfrm>
        </p:spPr>
        <p:txBody>
          <a:bodyPr/>
          <a:lstStyle/>
          <a:p>
            <a:pPr>
              <a:spcAft>
                <a:spcPts val="600"/>
              </a:spcAft>
            </a:pPr>
            <a:endParaRPr lang="en-US" sz="1600" b="1" dirty="0" smtClean="0">
              <a:solidFill>
                <a:srgbClr val="4C4C4C"/>
              </a:solidFill>
            </a:endParaRPr>
          </a:p>
          <a:p>
            <a:pPr>
              <a:spcAft>
                <a:spcPts val="600"/>
              </a:spcAft>
            </a:pPr>
            <a:r>
              <a:rPr lang="en-US" sz="1600" b="1" dirty="0" smtClean="0">
                <a:solidFill>
                  <a:srgbClr val="4C4C4C"/>
                </a:solidFill>
              </a:rPr>
              <a:t>Assumptions:</a:t>
            </a:r>
          </a:p>
          <a:p>
            <a:pPr lvl="1">
              <a:spcAft>
                <a:spcPts val="600"/>
              </a:spcAft>
            </a:pPr>
            <a:r>
              <a:rPr lang="en-US" sz="1100" dirty="0" smtClean="0">
                <a:solidFill>
                  <a:srgbClr val="4C4C4C"/>
                </a:solidFill>
              </a:rPr>
              <a:t>20 vehicle pilot</a:t>
            </a:r>
          </a:p>
          <a:p>
            <a:pPr lvl="1">
              <a:spcAft>
                <a:spcPts val="600"/>
              </a:spcAft>
            </a:pPr>
            <a:r>
              <a:rPr lang="en-US" sz="1100" dirty="0" smtClean="0">
                <a:solidFill>
                  <a:srgbClr val="4C4C4C"/>
                </a:solidFill>
              </a:rPr>
              <a:t>Baseline was established and then it was announced that telematics had been installed, was live, and tracking</a:t>
            </a:r>
          </a:p>
          <a:p>
            <a:pPr lvl="1">
              <a:spcAft>
                <a:spcPts val="600"/>
              </a:spcAft>
            </a:pPr>
            <a:r>
              <a:rPr lang="en-US" sz="1100" dirty="0" smtClean="0">
                <a:solidFill>
                  <a:srgbClr val="4C4C4C"/>
                </a:solidFill>
              </a:rPr>
              <a:t>Data from the 4 weeks prior to go live and 4 weeks after were analyzed</a:t>
            </a:r>
          </a:p>
          <a:p>
            <a:pPr>
              <a:spcAft>
                <a:spcPts val="600"/>
              </a:spcAft>
            </a:pPr>
            <a:r>
              <a:rPr lang="en-US" sz="1500" b="1" dirty="0" smtClean="0">
                <a:solidFill>
                  <a:srgbClr val="4C4C4C"/>
                </a:solidFill>
              </a:rPr>
              <a:t>Results</a:t>
            </a:r>
          </a:p>
          <a:p>
            <a:pPr lvl="1">
              <a:spcAft>
                <a:spcPts val="600"/>
              </a:spcAft>
            </a:pPr>
            <a:r>
              <a:rPr lang="en-US" sz="1100" dirty="0" smtClean="0">
                <a:solidFill>
                  <a:srgbClr val="4C4C4C"/>
                </a:solidFill>
              </a:rPr>
              <a:t>Results are consistent with other pilot/early stage Networkfleet implementations</a:t>
            </a:r>
          </a:p>
          <a:p>
            <a:pPr lvl="1">
              <a:spcAft>
                <a:spcPts val="600"/>
              </a:spcAft>
            </a:pPr>
            <a:r>
              <a:rPr lang="en-US" sz="1100" dirty="0" smtClean="0">
                <a:solidFill>
                  <a:srgbClr val="4C4C4C"/>
                </a:solidFill>
              </a:rPr>
              <a:t>Across the board improvements:</a:t>
            </a:r>
          </a:p>
          <a:p>
            <a:pPr lvl="2">
              <a:spcAft>
                <a:spcPts val="600"/>
              </a:spcAft>
            </a:pPr>
            <a:r>
              <a:rPr lang="en-US" sz="1100" b="1" dirty="0" smtClean="0">
                <a:solidFill>
                  <a:srgbClr val="4C4C4C"/>
                </a:solidFill>
              </a:rPr>
              <a:t>42% reduction in fuel used</a:t>
            </a:r>
          </a:p>
          <a:p>
            <a:pPr lvl="2">
              <a:spcAft>
                <a:spcPts val="600"/>
              </a:spcAft>
            </a:pPr>
            <a:r>
              <a:rPr lang="en-US" sz="1100" b="1" dirty="0" smtClean="0">
                <a:solidFill>
                  <a:srgbClr val="4C4C4C"/>
                </a:solidFill>
              </a:rPr>
              <a:t>Decreased speed and idle</a:t>
            </a:r>
          </a:p>
          <a:p>
            <a:pPr lvl="2">
              <a:spcAft>
                <a:spcPts val="600"/>
              </a:spcAft>
            </a:pPr>
            <a:r>
              <a:rPr lang="en-US" sz="1100" b="1" dirty="0" smtClean="0">
                <a:solidFill>
                  <a:srgbClr val="4C4C4C"/>
                </a:solidFill>
              </a:rPr>
              <a:t>Drastic drop in miles driven</a:t>
            </a:r>
          </a:p>
          <a:p>
            <a:pPr lvl="2">
              <a:spcAft>
                <a:spcPts val="600"/>
              </a:spcAft>
            </a:pPr>
            <a:r>
              <a:rPr lang="en-US" sz="1100" b="1" dirty="0" smtClean="0">
                <a:solidFill>
                  <a:srgbClr val="4C4C4C"/>
                </a:solidFill>
              </a:rPr>
              <a:t>Less time to complete the same work</a:t>
            </a:r>
          </a:p>
          <a:p>
            <a:pPr lvl="1">
              <a:spcAft>
                <a:spcPts val="600"/>
              </a:spcAft>
            </a:pPr>
            <a:r>
              <a:rPr lang="en-US" sz="1100" dirty="0" smtClean="0">
                <a:solidFill>
                  <a:srgbClr val="4C4C4C"/>
                </a:solidFill>
              </a:rPr>
              <a:t>Potential downstream effect from the current results:</a:t>
            </a:r>
          </a:p>
          <a:p>
            <a:pPr lvl="2">
              <a:spcAft>
                <a:spcPts val="600"/>
              </a:spcAft>
            </a:pPr>
            <a:r>
              <a:rPr lang="en-US" sz="1100" b="1" dirty="0" smtClean="0">
                <a:solidFill>
                  <a:srgbClr val="4C4C4C"/>
                </a:solidFill>
              </a:rPr>
              <a:t>Lower labor cost/overtime</a:t>
            </a:r>
          </a:p>
          <a:p>
            <a:pPr lvl="2">
              <a:spcAft>
                <a:spcPts val="600"/>
              </a:spcAft>
            </a:pPr>
            <a:r>
              <a:rPr lang="en-US" sz="1100" b="1" dirty="0" smtClean="0">
                <a:solidFill>
                  <a:srgbClr val="4C4C4C"/>
                </a:solidFill>
              </a:rPr>
              <a:t>Fewer accidents (less miles, slower speeds)</a:t>
            </a:r>
          </a:p>
          <a:p>
            <a:pPr lvl="2">
              <a:spcAft>
                <a:spcPts val="600"/>
              </a:spcAft>
            </a:pPr>
            <a:r>
              <a:rPr lang="en-US" sz="1100" b="1" dirty="0" smtClean="0">
                <a:solidFill>
                  <a:srgbClr val="4C4C4C"/>
                </a:solidFill>
              </a:rPr>
              <a:t>Less maintenance</a:t>
            </a:r>
            <a:r>
              <a:rPr lang="en-US" sz="900" b="1" dirty="0" smtClean="0">
                <a:solidFill>
                  <a:srgbClr val="4C4C4C"/>
                </a:solidFill>
              </a:rPr>
              <a:t> </a:t>
            </a:r>
            <a:r>
              <a:rPr lang="en-US" sz="1100" b="1" dirty="0" smtClean="0">
                <a:solidFill>
                  <a:srgbClr val="4C4C4C"/>
                </a:solidFill>
              </a:rPr>
              <a:t>of engine and accessories like windshields and tires</a:t>
            </a:r>
          </a:p>
          <a:p>
            <a:pPr lvl="2">
              <a:spcAft>
                <a:spcPts val="600"/>
              </a:spcAft>
            </a:pPr>
            <a:r>
              <a:rPr lang="en-US" sz="1100" b="1" dirty="0" smtClean="0">
                <a:solidFill>
                  <a:srgbClr val="4C4C4C"/>
                </a:solidFill>
              </a:rPr>
              <a:t>Better utilization/fewer vehicles required</a:t>
            </a:r>
          </a:p>
          <a:p>
            <a:pPr lvl="2">
              <a:spcAft>
                <a:spcPts val="600"/>
              </a:spcAft>
            </a:pPr>
            <a:endParaRPr lang="en-US" sz="1100" dirty="0" smtClean="0"/>
          </a:p>
        </p:txBody>
      </p:sp>
      <p:sp>
        <p:nvSpPr>
          <p:cNvPr id="4" name="Slide Number Placeholder 3"/>
          <p:cNvSpPr>
            <a:spLocks noGrp="1"/>
          </p:cNvSpPr>
          <p:nvPr>
            <p:ph type="sldNum" sz="quarter" idx="15"/>
          </p:nvPr>
        </p:nvSpPr>
        <p:spPr/>
        <p:txBody>
          <a:bodyPr/>
          <a:lstStyle/>
          <a:p>
            <a:pPr>
              <a:defRPr/>
            </a:pPr>
            <a:fld id="{863B5AA8-A663-4B19-8A91-A649417648C5}" type="slidenum">
              <a:rPr lang="en-US" smtClean="0">
                <a:solidFill>
                  <a:srgbClr val="FFFFFF"/>
                </a:solidFill>
              </a:rPr>
              <a:pPr>
                <a:defRPr/>
              </a:pPr>
              <a:t>19</a:t>
            </a:fld>
            <a:endParaRPr lang="en-US" dirty="0">
              <a:solidFill>
                <a:srgbClr val="FFFFFF"/>
              </a:solidFill>
            </a:endParaRPr>
          </a:p>
        </p:txBody>
      </p:sp>
    </p:spTree>
    <p:extLst>
      <p:ext uri="{BB962C8B-B14F-4D97-AF65-F5344CB8AC3E}">
        <p14:creationId xmlns:p14="http://schemas.microsoft.com/office/powerpoint/2010/main" val="309186463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72000"/>
          </a:xfrm>
        </p:spPr>
        <p:txBody>
          <a:bodyPr>
            <a:normAutofit/>
          </a:bodyPr>
          <a:lstStyle/>
          <a:p>
            <a:pPr marL="0" indent="0" algn="ctr">
              <a:buNone/>
            </a:pPr>
            <a:endParaRPr lang="en-US" sz="2200" dirty="0"/>
          </a:p>
          <a:p>
            <a:pPr lvl="2"/>
            <a:r>
              <a:rPr lang="en-US" dirty="0" smtClean="0"/>
              <a:t>Introduction</a:t>
            </a:r>
          </a:p>
          <a:p>
            <a:pPr lvl="2"/>
            <a:r>
              <a:rPr lang="en-US" dirty="0" smtClean="0"/>
              <a:t>DES </a:t>
            </a:r>
            <a:r>
              <a:rPr lang="en-US" dirty="0"/>
              <a:t>Fleet </a:t>
            </a:r>
            <a:r>
              <a:rPr lang="en-US" dirty="0" smtClean="0"/>
              <a:t>Operation’s Services</a:t>
            </a:r>
          </a:p>
          <a:p>
            <a:pPr lvl="2"/>
            <a:r>
              <a:rPr lang="en-US" dirty="0" smtClean="0"/>
              <a:t>What is Telematics?</a:t>
            </a:r>
          </a:p>
          <a:p>
            <a:pPr lvl="2"/>
            <a:r>
              <a:rPr lang="en-US" dirty="0" smtClean="0"/>
              <a:t>Telematics Pilot Scope</a:t>
            </a:r>
          </a:p>
          <a:p>
            <a:pPr lvl="2"/>
            <a:r>
              <a:rPr lang="en-US" dirty="0" smtClean="0"/>
              <a:t>Measureable Metric</a:t>
            </a:r>
          </a:p>
          <a:p>
            <a:pPr lvl="2"/>
            <a:r>
              <a:rPr lang="en-US" dirty="0" smtClean="0"/>
              <a:t>Potential for Risk and Cost Avoidance</a:t>
            </a:r>
          </a:p>
          <a:p>
            <a:pPr lvl="2"/>
            <a:r>
              <a:rPr lang="en-US" dirty="0" smtClean="0"/>
              <a:t>Verizon Network Fleet Case Study</a:t>
            </a:r>
          </a:p>
          <a:p>
            <a:pPr lvl="2"/>
            <a:r>
              <a:rPr lang="en-US" dirty="0" smtClean="0"/>
              <a:t>Closing and Q&amp;A</a:t>
            </a:r>
          </a:p>
          <a:p>
            <a:pPr lvl="0"/>
            <a:endParaRPr lang="en-US" sz="2200" dirty="0" smtClean="0"/>
          </a:p>
          <a:p>
            <a:pPr lvl="0"/>
            <a:endParaRPr lang="en-US" sz="2200" dirty="0" smtClean="0"/>
          </a:p>
          <a:p>
            <a:pPr lvl="0"/>
            <a:endParaRPr lang="en-US" sz="2200" dirty="0" smtClean="0"/>
          </a:p>
          <a:p>
            <a:pPr lvl="0"/>
            <a:endParaRPr lang="en-US" sz="2200" dirty="0" smtClean="0"/>
          </a:p>
          <a:p>
            <a:pPr lvl="0"/>
            <a:endParaRPr lang="en-US" sz="2200" dirty="0"/>
          </a:p>
        </p:txBody>
      </p:sp>
      <p:sp>
        <p:nvSpPr>
          <p:cNvPr id="3" name="Title 2"/>
          <p:cNvSpPr>
            <a:spLocks noGrp="1"/>
          </p:cNvSpPr>
          <p:nvPr>
            <p:ph type="title"/>
          </p:nvPr>
        </p:nvSpPr>
        <p:spPr>
          <a:xfrm>
            <a:off x="457200" y="381000"/>
            <a:ext cx="8229600" cy="914400"/>
          </a:xfrm>
        </p:spPr>
        <p:txBody>
          <a:bodyPr>
            <a:normAutofit fontScale="90000"/>
          </a:bodyPr>
          <a:lstStyle/>
          <a:p>
            <a:r>
              <a:rPr lang="en-US" dirty="0" smtClean="0"/>
              <a:t>Vehicle User Training - </a:t>
            </a:r>
            <a:r>
              <a:rPr lang="en-US" dirty="0"/>
              <a:t>Agenda</a:t>
            </a:r>
            <a:br>
              <a:rPr lang="en-US" dirty="0"/>
            </a:br>
            <a:endParaRPr lang="en-US" dirty="0"/>
          </a:p>
        </p:txBody>
      </p:sp>
      <p:pic>
        <p:nvPicPr>
          <p:cNvPr id="4" name="Picture 3" descr="Button_Green.png"/>
          <p:cNvPicPr>
            <a:picLocks noChangeAspect="1"/>
          </p:cNvPicPr>
          <p:nvPr/>
        </p:nvPicPr>
        <p:blipFill>
          <a:blip r:embed="rId3" cstate="print"/>
          <a:stretch>
            <a:fillRect/>
          </a:stretch>
        </p:blipFill>
        <p:spPr>
          <a:xfrm>
            <a:off x="181811" y="5791200"/>
            <a:ext cx="961189" cy="880874"/>
          </a:xfrm>
          <a:prstGeom prst="rect">
            <a:avLst/>
          </a:prstGeom>
        </p:spPr>
      </p:pic>
      <p:pic>
        <p:nvPicPr>
          <p:cNvPr id="5"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Assetworks and networkfleet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81" y="4257894"/>
            <a:ext cx="20764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48826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304800" y="5181600"/>
            <a:ext cx="8458200" cy="990600"/>
          </a:xfrm>
          <a:prstGeom prst="roundRect">
            <a:avLst/>
          </a:prstGeom>
          <a:ln>
            <a:solidFill>
              <a:srgbClr val="444F51"/>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srgbClr val="6D6E71"/>
              </a:solidFill>
            </a:endParaRPr>
          </a:p>
        </p:txBody>
      </p:sp>
      <p:sp>
        <p:nvSpPr>
          <p:cNvPr id="27" name="Rounded Rectangle 26"/>
          <p:cNvSpPr/>
          <p:nvPr/>
        </p:nvSpPr>
        <p:spPr>
          <a:xfrm>
            <a:off x="304800" y="1676400"/>
            <a:ext cx="8458200" cy="1371600"/>
          </a:xfrm>
          <a:prstGeom prst="round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srgbClr val="6D6E71"/>
              </a:solidFill>
            </a:endParaRPr>
          </a:p>
        </p:txBody>
      </p:sp>
      <p:sp>
        <p:nvSpPr>
          <p:cNvPr id="32" name="Rounded Rectangle 31"/>
          <p:cNvSpPr/>
          <p:nvPr/>
        </p:nvSpPr>
        <p:spPr>
          <a:xfrm>
            <a:off x="6705600" y="1828800"/>
            <a:ext cx="1828800" cy="1066800"/>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srgbClr val="FFFFFF"/>
                </a:solidFill>
              </a:rPr>
              <a:t>Locations</a:t>
            </a:r>
            <a:endParaRPr lang="en-US" dirty="0">
              <a:solidFill>
                <a:srgbClr val="FFFFFF"/>
              </a:solidFill>
            </a:endParaRPr>
          </a:p>
        </p:txBody>
      </p:sp>
      <p:sp>
        <p:nvSpPr>
          <p:cNvPr id="25" name="Rounded Rectangle 24"/>
          <p:cNvSpPr/>
          <p:nvPr/>
        </p:nvSpPr>
        <p:spPr>
          <a:xfrm>
            <a:off x="4724400" y="1828800"/>
            <a:ext cx="1828800" cy="1066800"/>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srgbClr val="FFFFFF"/>
                </a:solidFill>
              </a:rPr>
              <a:t>Odometer Readings</a:t>
            </a:r>
            <a:endParaRPr lang="en-US" dirty="0">
              <a:solidFill>
                <a:srgbClr val="FFFFFF"/>
              </a:solidFill>
            </a:endParaRPr>
          </a:p>
        </p:txBody>
      </p:sp>
      <p:sp>
        <p:nvSpPr>
          <p:cNvPr id="29" name="Rounded Rectangle 28"/>
          <p:cNvSpPr/>
          <p:nvPr/>
        </p:nvSpPr>
        <p:spPr>
          <a:xfrm>
            <a:off x="304800" y="3429000"/>
            <a:ext cx="8458200" cy="13716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srgbClr val="6D6E71"/>
              </a:solidFill>
            </a:endParaRPr>
          </a:p>
        </p:txBody>
      </p:sp>
      <p:pic>
        <p:nvPicPr>
          <p:cNvPr id="31" name="Picture 30" descr="fleetfocus_color.png"/>
          <p:cNvPicPr>
            <a:picLocks noChangeAspect="1"/>
          </p:cNvPicPr>
          <p:nvPr/>
        </p:nvPicPr>
        <p:blipFill>
          <a:blip r:embed="rId3" cstate="print"/>
          <a:stretch>
            <a:fillRect/>
          </a:stretch>
        </p:blipFill>
        <p:spPr>
          <a:xfrm>
            <a:off x="609600" y="3962400"/>
            <a:ext cx="1828800" cy="470037"/>
          </a:xfrm>
          <a:prstGeom prst="rect">
            <a:avLst/>
          </a:prstGeom>
        </p:spPr>
      </p:pic>
      <p:sp>
        <p:nvSpPr>
          <p:cNvPr id="36" name="Rounded Rectangle 35"/>
          <p:cNvSpPr/>
          <p:nvPr/>
        </p:nvSpPr>
        <p:spPr>
          <a:xfrm>
            <a:off x="6705600" y="3581400"/>
            <a:ext cx="1828800" cy="1066800"/>
          </a:xfrm>
          <a:prstGeom prst="roundRect">
            <a:avLst/>
          </a:prstGeom>
          <a:solidFill>
            <a:srgbClr val="9316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srgbClr val="FFFFFF"/>
                </a:solidFill>
              </a:rPr>
              <a:t>Locations</a:t>
            </a:r>
            <a:endParaRPr lang="en-US" dirty="0">
              <a:solidFill>
                <a:srgbClr val="FFFFFF"/>
              </a:solidFill>
            </a:endParaRPr>
          </a:p>
        </p:txBody>
      </p:sp>
      <p:sp>
        <p:nvSpPr>
          <p:cNvPr id="33" name="Rounded Rectangle 32"/>
          <p:cNvSpPr/>
          <p:nvPr/>
        </p:nvSpPr>
        <p:spPr>
          <a:xfrm>
            <a:off x="2743200" y="1828800"/>
            <a:ext cx="1828800" cy="1066800"/>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srgbClr val="FFFFFF"/>
                </a:solidFill>
              </a:rPr>
              <a:t>Vehicle Alerts</a:t>
            </a:r>
            <a:endParaRPr lang="en-US" dirty="0">
              <a:solidFill>
                <a:srgbClr val="FFFFFF"/>
              </a:solidFill>
            </a:endParaRPr>
          </a:p>
        </p:txBody>
      </p:sp>
      <p:sp>
        <p:nvSpPr>
          <p:cNvPr id="35" name="Rounded Rectangle 34"/>
          <p:cNvSpPr/>
          <p:nvPr/>
        </p:nvSpPr>
        <p:spPr>
          <a:xfrm>
            <a:off x="4724400" y="3581400"/>
            <a:ext cx="1828800" cy="1066800"/>
          </a:xfrm>
          <a:prstGeom prst="roundRect">
            <a:avLst/>
          </a:prstGeom>
          <a:solidFill>
            <a:srgbClr val="9316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srgbClr val="FFFFFF"/>
                </a:solidFill>
              </a:rPr>
              <a:t>Vehicle Usage</a:t>
            </a:r>
          </a:p>
          <a:p>
            <a:pPr algn="ctr" fontAlgn="base">
              <a:spcBef>
                <a:spcPct val="0"/>
              </a:spcBef>
              <a:spcAft>
                <a:spcPct val="0"/>
              </a:spcAft>
            </a:pPr>
            <a:r>
              <a:rPr lang="en-US" dirty="0" smtClean="0">
                <a:solidFill>
                  <a:srgbClr val="FFFFFF"/>
                </a:solidFill>
              </a:rPr>
              <a:t>(used for PM Scheduling)</a:t>
            </a:r>
            <a:endParaRPr lang="en-US" dirty="0">
              <a:solidFill>
                <a:srgbClr val="FFFFFF"/>
              </a:solidFill>
            </a:endParaRPr>
          </a:p>
        </p:txBody>
      </p:sp>
      <p:sp>
        <p:nvSpPr>
          <p:cNvPr id="37" name="Rounded Rectangle 36"/>
          <p:cNvSpPr/>
          <p:nvPr/>
        </p:nvSpPr>
        <p:spPr>
          <a:xfrm>
            <a:off x="2743200" y="3581400"/>
            <a:ext cx="1828800" cy="1066800"/>
          </a:xfrm>
          <a:prstGeom prst="roundRect">
            <a:avLst/>
          </a:prstGeom>
          <a:solidFill>
            <a:srgbClr val="9316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srgbClr val="FFFFFF"/>
                </a:solidFill>
              </a:rPr>
              <a:t>Fault Codes</a:t>
            </a:r>
            <a:endParaRPr lang="en-US" dirty="0">
              <a:solidFill>
                <a:srgbClr val="FFFFFF"/>
              </a:solidFill>
            </a:endParaRPr>
          </a:p>
        </p:txBody>
      </p:sp>
      <p:sp>
        <p:nvSpPr>
          <p:cNvPr id="26" name="Down Arrow 25"/>
          <p:cNvSpPr/>
          <p:nvPr/>
        </p:nvSpPr>
        <p:spPr>
          <a:xfrm>
            <a:off x="3467100" y="3048000"/>
            <a:ext cx="381000" cy="381000"/>
          </a:xfrm>
          <a:prstGeom prst="down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8" name="Down Arrow 37"/>
          <p:cNvSpPr/>
          <p:nvPr/>
        </p:nvSpPr>
        <p:spPr>
          <a:xfrm>
            <a:off x="5448300" y="3048000"/>
            <a:ext cx="381000" cy="381000"/>
          </a:xfrm>
          <a:prstGeom prst="down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9" name="Down Arrow 38"/>
          <p:cNvSpPr/>
          <p:nvPr/>
        </p:nvSpPr>
        <p:spPr>
          <a:xfrm>
            <a:off x="7429500" y="3048000"/>
            <a:ext cx="381000" cy="381000"/>
          </a:xfrm>
          <a:prstGeom prst="down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40" name="Rounded Rectangle 39"/>
          <p:cNvSpPr/>
          <p:nvPr/>
        </p:nvSpPr>
        <p:spPr>
          <a:xfrm>
            <a:off x="2819400" y="5334000"/>
            <a:ext cx="2057400" cy="685800"/>
          </a:xfrm>
          <a:prstGeom prst="roundRect">
            <a:avLst/>
          </a:prstGeom>
          <a:solidFill>
            <a:srgbClr val="444F5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FFFFFF"/>
                </a:solidFill>
              </a:rPr>
              <a:t>Information tracked with vehicle data</a:t>
            </a:r>
            <a:endParaRPr lang="en-US" sz="1400" dirty="0">
              <a:solidFill>
                <a:srgbClr val="FFFFFF"/>
              </a:solidFill>
            </a:endParaRPr>
          </a:p>
        </p:txBody>
      </p:sp>
      <p:sp>
        <p:nvSpPr>
          <p:cNvPr id="41" name="Rounded Rectangle 40"/>
          <p:cNvSpPr/>
          <p:nvPr/>
        </p:nvSpPr>
        <p:spPr>
          <a:xfrm>
            <a:off x="5029200" y="5223013"/>
            <a:ext cx="3505200" cy="907197"/>
          </a:xfrm>
          <a:prstGeom prst="roundRect">
            <a:avLst/>
          </a:prstGeom>
          <a:solidFill>
            <a:srgbClr val="444F5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FFFFFF"/>
                </a:solidFill>
              </a:rPr>
              <a:t>Automatically Create </a:t>
            </a:r>
          </a:p>
          <a:p>
            <a:pPr algn="ctr" fontAlgn="base">
              <a:spcBef>
                <a:spcPct val="0"/>
              </a:spcBef>
              <a:spcAft>
                <a:spcPct val="0"/>
              </a:spcAft>
            </a:pPr>
            <a:r>
              <a:rPr lang="en-US" sz="1400" dirty="0" smtClean="0">
                <a:solidFill>
                  <a:srgbClr val="FFFFFF"/>
                </a:solidFill>
              </a:rPr>
              <a:t>a Work/Service Request </a:t>
            </a:r>
            <a:br>
              <a:rPr lang="en-US" sz="1400" dirty="0" smtClean="0">
                <a:solidFill>
                  <a:srgbClr val="FFFFFF"/>
                </a:solidFill>
              </a:rPr>
            </a:br>
            <a:r>
              <a:rPr lang="en-US" sz="1400" dirty="0" smtClean="0">
                <a:solidFill>
                  <a:srgbClr val="FFFFFF"/>
                </a:solidFill>
              </a:rPr>
              <a:t>that can be turned into jobs on Work Orders</a:t>
            </a:r>
            <a:endParaRPr lang="en-US" sz="1400" dirty="0">
              <a:solidFill>
                <a:srgbClr val="FFFFFF"/>
              </a:solidFill>
            </a:endParaRPr>
          </a:p>
        </p:txBody>
      </p:sp>
      <p:sp>
        <p:nvSpPr>
          <p:cNvPr id="47" name="TextBox 46"/>
          <p:cNvSpPr txBox="1"/>
          <p:nvPr/>
        </p:nvSpPr>
        <p:spPr>
          <a:xfrm>
            <a:off x="533400" y="5265003"/>
            <a:ext cx="2209800" cy="830997"/>
          </a:xfrm>
          <a:prstGeom prst="rect">
            <a:avLst/>
          </a:prstGeom>
          <a:noFill/>
        </p:spPr>
        <p:txBody>
          <a:bodyPr wrap="square" rtlCol="0">
            <a:spAutoFit/>
          </a:bodyPr>
          <a:lstStyle/>
          <a:p>
            <a:pPr fontAlgn="base">
              <a:spcBef>
                <a:spcPct val="0"/>
              </a:spcBef>
              <a:spcAft>
                <a:spcPct val="0"/>
              </a:spcAft>
            </a:pPr>
            <a:r>
              <a:rPr lang="en-US" sz="1600" b="1" dirty="0" smtClean="0">
                <a:solidFill>
                  <a:srgbClr val="444F51"/>
                </a:solidFill>
              </a:rPr>
              <a:t>Chose how FleetFocus handles this information</a:t>
            </a:r>
            <a:endParaRPr lang="en-US" sz="1600" b="1" dirty="0">
              <a:solidFill>
                <a:srgbClr val="444F51"/>
              </a:solidFill>
            </a:endParaRPr>
          </a:p>
        </p:txBody>
      </p:sp>
      <p:sp>
        <p:nvSpPr>
          <p:cNvPr id="65" name="Down Arrow 64"/>
          <p:cNvSpPr/>
          <p:nvPr/>
        </p:nvSpPr>
        <p:spPr>
          <a:xfrm>
            <a:off x="4038600" y="4800600"/>
            <a:ext cx="1676400" cy="381000"/>
          </a:xfrm>
          <a:prstGeom prst="downArrow">
            <a:avLst/>
          </a:prstGeom>
          <a:gradFill flip="none" rotWithShape="1">
            <a:gsLst>
              <a:gs pos="0">
                <a:srgbClr val="931638">
                  <a:shade val="30000"/>
                  <a:satMod val="115000"/>
                </a:srgbClr>
              </a:gs>
              <a:gs pos="50000">
                <a:srgbClr val="931638">
                  <a:shade val="67500"/>
                  <a:satMod val="115000"/>
                </a:srgbClr>
              </a:gs>
              <a:gs pos="100000">
                <a:srgbClr val="931638">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4" name="Title 3"/>
          <p:cNvSpPr>
            <a:spLocks noGrp="1"/>
          </p:cNvSpPr>
          <p:nvPr>
            <p:ph type="title"/>
          </p:nvPr>
        </p:nvSpPr>
        <p:spPr/>
        <p:txBody>
          <a:bodyPr/>
          <a:lstStyle/>
          <a:p>
            <a:r>
              <a:rPr lang="en-US" dirty="0" smtClean="0"/>
              <a:t>How the Integration Works</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333" y="1682115"/>
            <a:ext cx="1502950" cy="1360170"/>
          </a:xfrm>
          <a:prstGeom prst="rect">
            <a:avLst/>
          </a:prstGeom>
        </p:spPr>
      </p:pic>
    </p:spTree>
    <p:extLst>
      <p:ext uri="{BB962C8B-B14F-4D97-AF65-F5344CB8AC3E}">
        <p14:creationId xmlns:p14="http://schemas.microsoft.com/office/powerpoint/2010/main" val="1928318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Autofit/>
          </a:bodyPr>
          <a:lstStyle/>
          <a:p>
            <a:r>
              <a:rPr lang="en-US" sz="1600" dirty="0"/>
              <a:t>Engine Trouble Codes</a:t>
            </a:r>
          </a:p>
          <a:p>
            <a:pPr lvl="1"/>
            <a:r>
              <a:rPr lang="en-US" sz="1400" dirty="0"/>
              <a:t>View and schedule repair for engine diagnostic trouble codes instantly in FleetFocus as work/service request, enabling you to catch small problems before they result in costly major repairs down the road</a:t>
            </a:r>
            <a:r>
              <a:rPr lang="en-US" sz="1400" dirty="0" smtClean="0"/>
              <a:t>.</a:t>
            </a:r>
          </a:p>
          <a:p>
            <a:pPr lvl="1"/>
            <a:r>
              <a:rPr lang="en-US" sz="1400" dirty="0" smtClean="0"/>
              <a:t>Diagnostic Trouble Codes automatically open up work </a:t>
            </a:r>
            <a:r>
              <a:rPr lang="en-US" sz="1400" dirty="0"/>
              <a:t>o</a:t>
            </a:r>
            <a:r>
              <a:rPr lang="en-US" sz="1400" dirty="0" smtClean="0"/>
              <a:t>rder requests in </a:t>
            </a:r>
            <a:r>
              <a:rPr lang="en-US" sz="1400" dirty="0" err="1" smtClean="0"/>
              <a:t>FleetFocus</a:t>
            </a:r>
            <a:endParaRPr lang="en-US" sz="1400" dirty="0"/>
          </a:p>
          <a:p>
            <a:endParaRPr lang="en-US" sz="2000" dirty="0" smtClean="0"/>
          </a:p>
          <a:p>
            <a:r>
              <a:rPr lang="en-US" sz="1600" dirty="0"/>
              <a:t>Real-time Meter Readings</a:t>
            </a:r>
          </a:p>
          <a:p>
            <a:pPr lvl="1"/>
            <a:r>
              <a:rPr lang="en-US" sz="1400" dirty="0"/>
              <a:t>Get accurate odometer readings at the time of delivery, eliminating the manual and time-consuming process of entering meter information and ensuring timely and accurate preventative maintenance scheduling.</a:t>
            </a:r>
          </a:p>
          <a:p>
            <a:endParaRPr lang="en-US" sz="2000" dirty="0" smtClean="0"/>
          </a:p>
          <a:p>
            <a:r>
              <a:rPr lang="en-US" sz="1600" dirty="0"/>
              <a:t>Diagnostics Integration</a:t>
            </a:r>
          </a:p>
          <a:p>
            <a:pPr lvl="1"/>
            <a:r>
              <a:rPr lang="en-US" sz="1400" dirty="0"/>
              <a:t>View detail on engine diagnostics parameters accessed directly from the vehicle’s engine computer such as speed, idle time.</a:t>
            </a:r>
          </a:p>
        </p:txBody>
      </p:sp>
      <p:sp>
        <p:nvSpPr>
          <p:cNvPr id="4" name="Title 3"/>
          <p:cNvSpPr>
            <a:spLocks noGrp="1"/>
          </p:cNvSpPr>
          <p:nvPr>
            <p:ph type="title"/>
          </p:nvPr>
        </p:nvSpPr>
        <p:spPr/>
        <p:txBody>
          <a:bodyPr/>
          <a:lstStyle/>
          <a:p>
            <a:r>
              <a:rPr lang="en-US" dirty="0" smtClean="0"/>
              <a:t>Together for Fleet Maintenance</a:t>
            </a:r>
            <a:endParaRPr lang="en-US" dirty="0"/>
          </a:p>
        </p:txBody>
      </p:sp>
    </p:spTree>
    <p:extLst>
      <p:ext uri="{BB962C8B-B14F-4D97-AF65-F5344CB8AC3E}">
        <p14:creationId xmlns:p14="http://schemas.microsoft.com/office/powerpoint/2010/main" val="1797540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sz="4200" b="1" dirty="0" smtClean="0"/>
              <a:t>Questions?</a:t>
            </a:r>
          </a:p>
          <a:p>
            <a:pPr algn="ctr">
              <a:buNone/>
            </a:pPr>
            <a:endParaRPr lang="en-US" sz="2400" b="1" dirty="0" smtClean="0"/>
          </a:p>
          <a:p>
            <a:pPr>
              <a:buNone/>
            </a:pPr>
            <a:r>
              <a:rPr lang="en-US" sz="2400" b="1" dirty="0" smtClean="0"/>
              <a:t>DES Fleet Operations</a:t>
            </a:r>
            <a:endParaRPr lang="en-US" sz="2400" b="1" dirty="0"/>
          </a:p>
          <a:p>
            <a:pPr>
              <a:buNone/>
            </a:pPr>
            <a:r>
              <a:rPr lang="en-US" sz="2400" b="1" dirty="0" smtClean="0"/>
              <a:t>George Carter</a:t>
            </a:r>
          </a:p>
          <a:p>
            <a:pPr>
              <a:buNone/>
            </a:pPr>
            <a:r>
              <a:rPr lang="en-US" sz="2400" b="1" dirty="0" smtClean="0"/>
              <a:t>360-664-9213 or george.carter@des.wa.gov</a:t>
            </a:r>
            <a:endParaRPr lang="en-US" sz="2400" b="1" dirty="0"/>
          </a:p>
        </p:txBody>
      </p:sp>
      <p:sp>
        <p:nvSpPr>
          <p:cNvPr id="3" name="Title 2"/>
          <p:cNvSpPr>
            <a:spLocks noGrp="1"/>
          </p:cNvSpPr>
          <p:nvPr>
            <p:ph type="title"/>
          </p:nvPr>
        </p:nvSpPr>
        <p:spPr>
          <a:xfrm>
            <a:off x="457200" y="304800"/>
            <a:ext cx="8229600" cy="762000"/>
          </a:xfrm>
        </p:spPr>
        <p:txBody>
          <a:bodyPr>
            <a:noAutofit/>
          </a:bodyPr>
          <a:lstStyle/>
          <a:p>
            <a:r>
              <a:rPr lang="en-US" sz="4200" dirty="0" smtClean="0"/>
              <a:t>Thank you</a:t>
            </a:r>
            <a:endParaRPr lang="en-US" sz="4200" dirty="0"/>
          </a:p>
        </p:txBody>
      </p:sp>
      <p:pic>
        <p:nvPicPr>
          <p:cNvPr id="4"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spTree>
    <p:extLst>
      <p:ext uri="{BB962C8B-B14F-4D97-AF65-F5344CB8AC3E}">
        <p14:creationId xmlns:p14="http://schemas.microsoft.com/office/powerpoint/2010/main" val="3463719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997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139" y="1295400"/>
            <a:ext cx="8730261" cy="3429000"/>
          </a:xfrm>
        </p:spPr>
        <p:txBody>
          <a:bodyPr>
            <a:normAutofit fontScale="92500" lnSpcReduction="20000"/>
          </a:bodyPr>
          <a:lstStyle/>
          <a:p>
            <a:r>
              <a:rPr lang="en-US" sz="2800" dirty="0" smtClean="0"/>
              <a:t>A team </a:t>
            </a:r>
            <a:r>
              <a:rPr lang="en-US" sz="2800" dirty="0"/>
              <a:t>of </a:t>
            </a:r>
            <a:r>
              <a:rPr lang="en-US" sz="2800" dirty="0" smtClean="0"/>
              <a:t>23 fleet </a:t>
            </a:r>
            <a:r>
              <a:rPr lang="en-US" sz="2800" dirty="0"/>
              <a:t>management </a:t>
            </a:r>
            <a:r>
              <a:rPr lang="en-US" sz="2800" dirty="0" smtClean="0"/>
              <a:t>professionals providing vehicle management services</a:t>
            </a:r>
          </a:p>
          <a:p>
            <a:pPr lvl="1"/>
            <a:r>
              <a:rPr lang="en-US" sz="2400" dirty="0" smtClean="0"/>
              <a:t>Vehicles leased to agencies long term on permanent assignment</a:t>
            </a:r>
          </a:p>
          <a:p>
            <a:pPr lvl="1"/>
            <a:r>
              <a:rPr lang="en-US" sz="2400" dirty="0" smtClean="0"/>
              <a:t>Vehicles leased to agencies for projects lasting 30-180 days</a:t>
            </a:r>
          </a:p>
          <a:p>
            <a:pPr lvl="1"/>
            <a:r>
              <a:rPr lang="en-US" sz="2400" dirty="0" smtClean="0"/>
              <a:t>Daily rental vehicles for rentals of 30 days or less</a:t>
            </a:r>
          </a:p>
          <a:p>
            <a:pPr lvl="1"/>
            <a:r>
              <a:rPr lang="en-US" sz="2400" dirty="0" smtClean="0"/>
              <a:t>Maintenance shop to service all Fleet Operations vehicles</a:t>
            </a:r>
          </a:p>
          <a:p>
            <a:pPr lvl="1"/>
            <a:endParaRPr lang="en-US" sz="2000" dirty="0" smtClean="0"/>
          </a:p>
          <a:p>
            <a:r>
              <a:rPr lang="en-US" sz="3100" dirty="0" smtClean="0"/>
              <a:t>Over 4,000 vehicles currently assigned to about 70 WA State government entities</a:t>
            </a:r>
          </a:p>
          <a:p>
            <a:endParaRPr lang="en-US" sz="2400" dirty="0" smtClean="0"/>
          </a:p>
        </p:txBody>
      </p:sp>
      <p:sp>
        <p:nvSpPr>
          <p:cNvPr id="3" name="Title 2"/>
          <p:cNvSpPr>
            <a:spLocks noGrp="1"/>
          </p:cNvSpPr>
          <p:nvPr>
            <p:ph type="title"/>
          </p:nvPr>
        </p:nvSpPr>
        <p:spPr/>
        <p:txBody>
          <a:bodyPr/>
          <a:lstStyle/>
          <a:p>
            <a:r>
              <a:rPr lang="en-US" dirty="0" smtClean="0"/>
              <a:t>What is Fleet Operations?</a:t>
            </a:r>
            <a:endParaRPr lang="en-US" dirty="0"/>
          </a:p>
        </p:txBody>
      </p:sp>
      <p:pic>
        <p:nvPicPr>
          <p:cNvPr id="4"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sp>
        <p:nvSpPr>
          <p:cNvPr id="5" name="TextBox 4"/>
          <p:cNvSpPr txBox="1"/>
          <p:nvPr/>
        </p:nvSpPr>
        <p:spPr>
          <a:xfrm>
            <a:off x="488867" y="4659630"/>
            <a:ext cx="8077200" cy="1969770"/>
          </a:xfrm>
          <a:prstGeom prst="rect">
            <a:avLst/>
          </a:prstGeom>
          <a:noFill/>
        </p:spPr>
        <p:txBody>
          <a:bodyPr wrap="square" rtlCol="0">
            <a:spAutoFit/>
          </a:bodyPr>
          <a:lstStyle/>
          <a:p>
            <a:pPr algn="ctr"/>
            <a:r>
              <a:rPr lang="en-US" sz="4000" b="1" u="sng" dirty="0" smtClean="0">
                <a:solidFill>
                  <a:srgbClr val="0033CC"/>
                </a:solidFill>
              </a:rPr>
              <a:t>Our Goal</a:t>
            </a:r>
            <a:endParaRPr lang="en-US" sz="4000" b="1" u="sng" dirty="0">
              <a:solidFill>
                <a:srgbClr val="0033CC"/>
              </a:solidFill>
            </a:endParaRPr>
          </a:p>
          <a:p>
            <a:pPr algn="ctr"/>
            <a:r>
              <a:rPr lang="en-US" sz="3200" b="1" dirty="0" smtClean="0">
                <a:solidFill>
                  <a:srgbClr val="0033CC"/>
                </a:solidFill>
              </a:rPr>
              <a:t>Provide </a:t>
            </a:r>
            <a:r>
              <a:rPr lang="en-US" sz="3200" b="1" dirty="0">
                <a:solidFill>
                  <a:srgbClr val="0033CC"/>
                </a:solidFill>
              </a:rPr>
              <a:t>state drivers with safe, reliable, </a:t>
            </a:r>
            <a:r>
              <a:rPr lang="en-US" sz="3200" b="1" dirty="0" smtClean="0">
                <a:solidFill>
                  <a:srgbClr val="0033CC"/>
                </a:solidFill>
              </a:rPr>
              <a:t>lowest </a:t>
            </a:r>
            <a:r>
              <a:rPr lang="en-US" sz="3200" b="1" dirty="0">
                <a:solidFill>
                  <a:srgbClr val="0033CC"/>
                </a:solidFill>
              </a:rPr>
              <a:t>cost vehicle options    </a:t>
            </a:r>
          </a:p>
          <a:p>
            <a:endParaRPr lang="en-US" dirty="0"/>
          </a:p>
        </p:txBody>
      </p:sp>
    </p:spTree>
    <p:extLst>
      <p:ext uri="{BB962C8B-B14F-4D97-AF65-F5344CB8AC3E}">
        <p14:creationId xmlns:p14="http://schemas.microsoft.com/office/powerpoint/2010/main" val="392061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sz="4200" b="1" dirty="0"/>
          </a:p>
        </p:txBody>
      </p:sp>
      <p:sp>
        <p:nvSpPr>
          <p:cNvPr id="3" name="Title 2"/>
          <p:cNvSpPr>
            <a:spLocks noGrp="1"/>
          </p:cNvSpPr>
          <p:nvPr>
            <p:ph type="title"/>
          </p:nvPr>
        </p:nvSpPr>
        <p:spPr>
          <a:xfrm>
            <a:off x="457200" y="304800"/>
            <a:ext cx="8229600" cy="762000"/>
          </a:xfrm>
        </p:spPr>
        <p:txBody>
          <a:bodyPr>
            <a:noAutofit/>
          </a:bodyPr>
          <a:lstStyle/>
          <a:p>
            <a:r>
              <a:rPr lang="en-US" sz="4200" dirty="0" smtClean="0"/>
              <a:t>Verizon Network Fleet</a:t>
            </a:r>
            <a:endParaRPr lang="en-US" sz="4200" dirty="0"/>
          </a:p>
        </p:txBody>
      </p:sp>
      <p:pic>
        <p:nvPicPr>
          <p:cNvPr id="4"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081851"/>
            <a:ext cx="3118895" cy="2686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731446"/>
            <a:ext cx="3007241" cy="2728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5523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sz="4200" b="1" dirty="0"/>
          </a:p>
        </p:txBody>
      </p:sp>
      <p:sp>
        <p:nvSpPr>
          <p:cNvPr id="3" name="Title 2"/>
          <p:cNvSpPr>
            <a:spLocks noGrp="1"/>
          </p:cNvSpPr>
          <p:nvPr>
            <p:ph type="title"/>
          </p:nvPr>
        </p:nvSpPr>
        <p:spPr>
          <a:xfrm>
            <a:off x="457200" y="304800"/>
            <a:ext cx="8229600" cy="762000"/>
          </a:xfrm>
        </p:spPr>
        <p:txBody>
          <a:bodyPr>
            <a:noAutofit/>
          </a:bodyPr>
          <a:lstStyle/>
          <a:p>
            <a:r>
              <a:rPr lang="en-US" sz="4400" dirty="0" smtClean="0"/>
              <a:t>How </a:t>
            </a:r>
            <a:r>
              <a:rPr lang="en-US" sz="4400" dirty="0"/>
              <a:t>It Works</a:t>
            </a:r>
            <a:endParaRPr lang="en-US" sz="4200" dirty="0"/>
          </a:p>
        </p:txBody>
      </p:sp>
      <p:pic>
        <p:nvPicPr>
          <p:cNvPr id="4"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052" y="1695448"/>
            <a:ext cx="6800850" cy="384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966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343400"/>
          </a:xfrm>
        </p:spPr>
        <p:txBody>
          <a:bodyPr>
            <a:normAutofit fontScale="55000" lnSpcReduction="20000"/>
          </a:bodyPr>
          <a:lstStyle/>
          <a:p>
            <a:pPr algn="ctr">
              <a:buNone/>
            </a:pPr>
            <a:endParaRPr lang="en-US" dirty="0" smtClean="0"/>
          </a:p>
          <a:p>
            <a:pPr algn="ctr">
              <a:buNone/>
            </a:pPr>
            <a:endParaRPr lang="en-US" dirty="0" smtClean="0"/>
          </a:p>
          <a:p>
            <a:pPr lvl="0">
              <a:spcBef>
                <a:spcPts val="0"/>
              </a:spcBef>
              <a:buFont typeface="Symbol"/>
              <a:buChar char=""/>
            </a:pPr>
            <a:r>
              <a:rPr lang="en-US" sz="4400" dirty="0">
                <a:latin typeface="Calibri"/>
                <a:ea typeface="Calibri"/>
                <a:cs typeface="Times New Roman"/>
              </a:rPr>
              <a:t>350 total </a:t>
            </a:r>
            <a:r>
              <a:rPr lang="en-US" sz="4400" dirty="0" smtClean="0">
                <a:latin typeface="Calibri"/>
                <a:ea typeface="Calibri"/>
                <a:cs typeface="Times New Roman"/>
              </a:rPr>
              <a:t>vehicles</a:t>
            </a:r>
          </a:p>
          <a:p>
            <a:pPr lvl="0">
              <a:spcBef>
                <a:spcPts val="0"/>
              </a:spcBef>
              <a:buFont typeface="Symbol"/>
              <a:buChar char=""/>
            </a:pPr>
            <a:r>
              <a:rPr lang="en-US" sz="4400" dirty="0" smtClean="0">
                <a:latin typeface="Calibri"/>
                <a:ea typeface="Calibri"/>
                <a:cs typeface="Times New Roman"/>
              </a:rPr>
              <a:t>Ten agencies</a:t>
            </a:r>
            <a:endParaRPr lang="en-US" sz="6600" dirty="0">
              <a:latin typeface="Calibri"/>
              <a:ea typeface="Calibri"/>
              <a:cs typeface="Times New Roman"/>
            </a:endParaRPr>
          </a:p>
          <a:p>
            <a:pPr lvl="0">
              <a:spcBef>
                <a:spcPts val="0"/>
              </a:spcBef>
              <a:buFont typeface="Symbol"/>
              <a:buChar char=""/>
            </a:pPr>
            <a:r>
              <a:rPr lang="en-US" sz="4400" dirty="0">
                <a:latin typeface="Calibri"/>
                <a:ea typeface="Calibri"/>
                <a:cs typeface="Times New Roman"/>
              </a:rPr>
              <a:t>Six (6) month trial period  </a:t>
            </a:r>
            <a:endParaRPr lang="en-US" sz="4400" dirty="0" smtClean="0">
              <a:latin typeface="Calibri"/>
              <a:ea typeface="Calibri"/>
              <a:cs typeface="Times New Roman"/>
            </a:endParaRPr>
          </a:p>
          <a:p>
            <a:pPr lvl="0">
              <a:spcBef>
                <a:spcPts val="0"/>
              </a:spcBef>
              <a:buFont typeface="Symbol"/>
              <a:buChar char=""/>
            </a:pPr>
            <a:r>
              <a:rPr lang="en-US" sz="4400" dirty="0" smtClean="0">
                <a:latin typeface="Calibri"/>
                <a:ea typeface="Calibri"/>
                <a:cs typeface="Times New Roman"/>
              </a:rPr>
              <a:t>Sample </a:t>
            </a:r>
            <a:r>
              <a:rPr lang="en-US" sz="4400" dirty="0">
                <a:latin typeface="Calibri"/>
                <a:ea typeface="Calibri"/>
                <a:cs typeface="Times New Roman"/>
              </a:rPr>
              <a:t>size provides a 95% confidence level in the results, based on a 3,500 vehicle fleet</a:t>
            </a:r>
            <a:endParaRPr lang="en-US" sz="6600" dirty="0">
              <a:latin typeface="Calibri"/>
              <a:ea typeface="Calibri"/>
              <a:cs typeface="Times New Roman"/>
            </a:endParaRPr>
          </a:p>
          <a:p>
            <a:pPr lvl="0">
              <a:spcBef>
                <a:spcPts val="0"/>
              </a:spcBef>
              <a:buFont typeface="Symbol"/>
              <a:buChar char=""/>
            </a:pPr>
            <a:r>
              <a:rPr lang="en-US" sz="4400" dirty="0" smtClean="0">
                <a:latin typeface="Calibri"/>
                <a:ea typeface="Calibri"/>
                <a:cs typeface="Times New Roman"/>
              </a:rPr>
              <a:t>DES </a:t>
            </a:r>
            <a:r>
              <a:rPr lang="en-US" sz="4400" dirty="0">
                <a:latin typeface="Calibri"/>
                <a:ea typeface="Calibri"/>
                <a:cs typeface="Times New Roman"/>
              </a:rPr>
              <a:t>Fleet Operations will coordinate the placement of the pilot </a:t>
            </a:r>
            <a:r>
              <a:rPr lang="en-US" sz="4400" dirty="0" smtClean="0">
                <a:latin typeface="Calibri"/>
                <a:ea typeface="Calibri"/>
                <a:cs typeface="Times New Roman"/>
              </a:rPr>
              <a:t>Verizon Networkfleet </a:t>
            </a:r>
            <a:r>
              <a:rPr lang="en-US" sz="4400" dirty="0">
                <a:latin typeface="Calibri"/>
                <a:ea typeface="Calibri"/>
                <a:cs typeface="Times New Roman"/>
              </a:rPr>
              <a:t>systems in vehicles encompassing </a:t>
            </a:r>
            <a:r>
              <a:rPr lang="en-US" sz="4400" dirty="0" smtClean="0">
                <a:latin typeface="Calibri"/>
                <a:ea typeface="Calibri"/>
                <a:cs typeface="Times New Roman"/>
              </a:rPr>
              <a:t>a</a:t>
            </a:r>
            <a:r>
              <a:rPr lang="en-US" sz="4400" dirty="0" smtClean="0">
                <a:solidFill>
                  <a:srgbClr val="FF0000"/>
                </a:solidFill>
                <a:latin typeface="Calibri"/>
                <a:ea typeface="Calibri"/>
                <a:cs typeface="Times New Roman"/>
              </a:rPr>
              <a:t> </a:t>
            </a:r>
            <a:r>
              <a:rPr lang="en-US" sz="4400" dirty="0" smtClean="0">
                <a:latin typeface="Calibri"/>
                <a:ea typeface="Calibri"/>
                <a:cs typeface="Times New Roman"/>
              </a:rPr>
              <a:t>broad range </a:t>
            </a:r>
            <a:r>
              <a:rPr lang="en-US" sz="4400" dirty="0">
                <a:latin typeface="Calibri"/>
                <a:ea typeface="Calibri"/>
                <a:cs typeface="Times New Roman"/>
              </a:rPr>
              <a:t>of vehicle applications, over a statewide geographical area. This approach </a:t>
            </a:r>
            <a:r>
              <a:rPr lang="en-US" sz="4400" dirty="0" smtClean="0">
                <a:latin typeface="Calibri"/>
                <a:ea typeface="Calibri"/>
                <a:cs typeface="Times New Roman"/>
              </a:rPr>
              <a:t>provides </a:t>
            </a:r>
            <a:r>
              <a:rPr lang="en-US" sz="4400" dirty="0">
                <a:latin typeface="Calibri"/>
                <a:ea typeface="Calibri"/>
                <a:cs typeface="Times New Roman"/>
              </a:rPr>
              <a:t>a good sample set of data points for vehicles with varying duty cycles.</a:t>
            </a:r>
            <a:endParaRPr lang="en-US" sz="6600" dirty="0">
              <a:latin typeface="Calibri"/>
              <a:ea typeface="Calibri"/>
              <a:cs typeface="Times New Roman"/>
            </a:endParaRPr>
          </a:p>
          <a:p>
            <a:pPr marL="0" lvl="0" indent="0">
              <a:spcBef>
                <a:spcPts val="0"/>
              </a:spcBef>
              <a:buNone/>
            </a:pPr>
            <a:endParaRPr lang="en-US" sz="6600" dirty="0">
              <a:latin typeface="Calibri"/>
              <a:ea typeface="Calibri"/>
              <a:cs typeface="Times New Roman"/>
            </a:endParaRPr>
          </a:p>
          <a:p>
            <a:pPr algn="ctr">
              <a:buNone/>
            </a:pPr>
            <a:endParaRPr lang="en-US" sz="4200" b="1" dirty="0"/>
          </a:p>
        </p:txBody>
      </p:sp>
      <p:sp>
        <p:nvSpPr>
          <p:cNvPr id="3" name="Title 2"/>
          <p:cNvSpPr>
            <a:spLocks noGrp="1"/>
          </p:cNvSpPr>
          <p:nvPr>
            <p:ph type="title"/>
          </p:nvPr>
        </p:nvSpPr>
        <p:spPr>
          <a:xfrm>
            <a:off x="457200" y="304800"/>
            <a:ext cx="8229600" cy="762000"/>
          </a:xfrm>
        </p:spPr>
        <p:txBody>
          <a:bodyPr>
            <a:noAutofit/>
          </a:bodyPr>
          <a:lstStyle/>
          <a:p>
            <a:r>
              <a:rPr lang="en-US" sz="4200" dirty="0" smtClean="0"/>
              <a:t>Pilot Project</a:t>
            </a:r>
            <a:endParaRPr lang="en-US" sz="4200" dirty="0"/>
          </a:p>
        </p:txBody>
      </p:sp>
      <p:pic>
        <p:nvPicPr>
          <p:cNvPr id="4"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spTree>
    <p:extLst>
      <p:ext uri="{BB962C8B-B14F-4D97-AF65-F5344CB8AC3E}">
        <p14:creationId xmlns:p14="http://schemas.microsoft.com/office/powerpoint/2010/main" val="1767888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200" dirty="0" smtClean="0"/>
              <a:t>Pilot Measurable Metrics </a:t>
            </a:r>
            <a:endParaRPr lang="en-US" sz="4200" dirty="0"/>
          </a:p>
        </p:txBody>
      </p:sp>
      <p:sp>
        <p:nvSpPr>
          <p:cNvPr id="2" name="Content Placeholder 1"/>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sz="4200" b="1" dirty="0"/>
          </a:p>
        </p:txBody>
      </p:sp>
      <p:pic>
        <p:nvPicPr>
          <p:cNvPr id="4"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sp>
        <p:nvSpPr>
          <p:cNvPr id="5" name="Rectangle 4"/>
          <p:cNvSpPr/>
          <p:nvPr/>
        </p:nvSpPr>
        <p:spPr>
          <a:xfrm>
            <a:off x="592342" y="1266885"/>
            <a:ext cx="7717931" cy="4524315"/>
          </a:xfrm>
          <a:prstGeom prst="rect">
            <a:avLst/>
          </a:prstGeom>
        </p:spPr>
        <p:txBody>
          <a:bodyPr wrap="square">
            <a:spAutoFit/>
          </a:bodyPr>
          <a:lstStyle/>
          <a:p>
            <a:pPr marL="342900" marR="0" lvl="0" indent="-342900">
              <a:spcBef>
                <a:spcPts val="0"/>
              </a:spcBef>
              <a:spcAft>
                <a:spcPts val="0"/>
              </a:spcAft>
              <a:buFont typeface="Symbol"/>
              <a:buChar char=""/>
            </a:pPr>
            <a:r>
              <a:rPr lang="en-US" sz="2400" dirty="0" smtClean="0">
                <a:ea typeface="Calibri"/>
                <a:cs typeface="Times New Roman"/>
              </a:rPr>
              <a:t>Improvements to employee safety</a:t>
            </a:r>
          </a:p>
          <a:p>
            <a:pPr marL="342900" marR="0" lvl="0" indent="-342900">
              <a:spcBef>
                <a:spcPts val="0"/>
              </a:spcBef>
              <a:spcAft>
                <a:spcPts val="0"/>
              </a:spcAft>
              <a:buFont typeface="Symbol"/>
              <a:buChar char=""/>
            </a:pPr>
            <a:r>
              <a:rPr lang="en-US" sz="2400" dirty="0" smtClean="0">
                <a:ea typeface="Calibri"/>
                <a:cs typeface="Times New Roman"/>
              </a:rPr>
              <a:t>Accident management cost avoidance</a:t>
            </a:r>
            <a:endParaRPr lang="en-US" sz="2400" dirty="0">
              <a:ea typeface="Calibri"/>
              <a:cs typeface="Times New Roman"/>
            </a:endParaRPr>
          </a:p>
          <a:p>
            <a:pPr marL="342900" marR="0" lvl="0" indent="-342900">
              <a:spcBef>
                <a:spcPts val="0"/>
              </a:spcBef>
              <a:spcAft>
                <a:spcPts val="0"/>
              </a:spcAft>
              <a:buFont typeface="Symbol"/>
              <a:buChar char=""/>
            </a:pPr>
            <a:r>
              <a:rPr lang="en-US" sz="2400" dirty="0" smtClean="0">
                <a:ea typeface="Calibri"/>
                <a:cs typeface="Times New Roman"/>
              </a:rPr>
              <a:t>Decreased fuel </a:t>
            </a:r>
            <a:r>
              <a:rPr lang="en-US" sz="2400" dirty="0">
                <a:ea typeface="Calibri"/>
                <a:cs typeface="Times New Roman"/>
              </a:rPr>
              <a:t>consumption </a:t>
            </a:r>
            <a:r>
              <a:rPr lang="en-US" sz="2400" dirty="0" smtClean="0">
                <a:ea typeface="Calibri"/>
                <a:cs typeface="Times New Roman"/>
              </a:rPr>
              <a:t>and increase MPG </a:t>
            </a:r>
            <a:endParaRPr lang="en-US" sz="4000" dirty="0">
              <a:ea typeface="Calibri"/>
              <a:cs typeface="Times New Roman"/>
            </a:endParaRPr>
          </a:p>
          <a:p>
            <a:pPr marL="342900" marR="0" lvl="0" indent="-342900">
              <a:spcBef>
                <a:spcPts val="0"/>
              </a:spcBef>
              <a:spcAft>
                <a:spcPts val="0"/>
              </a:spcAft>
              <a:buFont typeface="Symbol"/>
              <a:buChar char=""/>
            </a:pPr>
            <a:r>
              <a:rPr lang="en-US" sz="2400" dirty="0" smtClean="0">
                <a:ea typeface="Calibri"/>
                <a:cs typeface="Times New Roman"/>
              </a:rPr>
              <a:t>Improved vehicle utilization</a:t>
            </a:r>
            <a:endParaRPr lang="en-US" sz="4000" dirty="0">
              <a:ea typeface="Calibri"/>
              <a:cs typeface="Times New Roman"/>
            </a:endParaRPr>
          </a:p>
          <a:p>
            <a:pPr marL="342900" marR="0" lvl="0" indent="-342900">
              <a:spcBef>
                <a:spcPts val="0"/>
              </a:spcBef>
              <a:spcAft>
                <a:spcPts val="0"/>
              </a:spcAft>
              <a:buFont typeface="Symbol"/>
              <a:buChar char=""/>
            </a:pPr>
            <a:r>
              <a:rPr lang="en-US" sz="2400" dirty="0">
                <a:ea typeface="Calibri"/>
                <a:cs typeface="Times New Roman"/>
              </a:rPr>
              <a:t>MMT of carbon </a:t>
            </a:r>
            <a:r>
              <a:rPr lang="en-US" sz="2400" dirty="0" smtClean="0">
                <a:ea typeface="Calibri"/>
                <a:cs typeface="Times New Roman"/>
              </a:rPr>
              <a:t> and Social </a:t>
            </a:r>
            <a:r>
              <a:rPr lang="en-US" sz="2400" dirty="0">
                <a:ea typeface="Calibri"/>
                <a:cs typeface="Times New Roman"/>
              </a:rPr>
              <a:t>Cost of Carbon (SCC) </a:t>
            </a:r>
            <a:r>
              <a:rPr lang="en-US" sz="2400" dirty="0" smtClean="0">
                <a:ea typeface="Calibri"/>
                <a:cs typeface="Times New Roman"/>
              </a:rPr>
              <a:t>reductions</a:t>
            </a:r>
            <a:endParaRPr lang="en-US" sz="4000" dirty="0">
              <a:ea typeface="Calibri"/>
              <a:cs typeface="Times New Roman"/>
            </a:endParaRPr>
          </a:p>
          <a:p>
            <a:pPr marL="342900" marR="0" lvl="0" indent="-342900">
              <a:spcBef>
                <a:spcPts val="0"/>
              </a:spcBef>
              <a:spcAft>
                <a:spcPts val="0"/>
              </a:spcAft>
              <a:buFont typeface="Symbol"/>
              <a:buChar char=""/>
            </a:pPr>
            <a:r>
              <a:rPr lang="en-US" sz="2400" dirty="0" smtClean="0">
                <a:ea typeface="Calibri"/>
                <a:cs typeface="Times New Roman"/>
              </a:rPr>
              <a:t>Idle time reduction</a:t>
            </a:r>
            <a:endParaRPr lang="en-US" sz="4000" dirty="0">
              <a:ea typeface="Calibri"/>
              <a:cs typeface="Times New Roman"/>
            </a:endParaRPr>
          </a:p>
          <a:p>
            <a:pPr marL="342900" marR="0" lvl="0" indent="-342900">
              <a:spcBef>
                <a:spcPts val="0"/>
              </a:spcBef>
              <a:spcAft>
                <a:spcPts val="0"/>
              </a:spcAft>
              <a:buFont typeface="Symbol"/>
              <a:buChar char=""/>
            </a:pPr>
            <a:r>
              <a:rPr lang="en-US" sz="2400" dirty="0">
                <a:ea typeface="Calibri"/>
                <a:cs typeface="Times New Roman"/>
              </a:rPr>
              <a:t>Cellular vs Satellite connectivity requirements – </a:t>
            </a:r>
            <a:r>
              <a:rPr lang="en-US" sz="2400" dirty="0" smtClean="0">
                <a:ea typeface="Calibri"/>
                <a:cs typeface="Times New Roman"/>
              </a:rPr>
              <a:t>geo-fence </a:t>
            </a:r>
            <a:r>
              <a:rPr lang="en-US" sz="2400" dirty="0">
                <a:ea typeface="Calibri"/>
                <a:cs typeface="Times New Roman"/>
              </a:rPr>
              <a:t>areas with poor or no cell reception</a:t>
            </a:r>
            <a:endParaRPr lang="en-US" sz="4000" dirty="0">
              <a:ea typeface="Calibri"/>
              <a:cs typeface="Times New Roman"/>
            </a:endParaRPr>
          </a:p>
          <a:p>
            <a:pPr marL="342900" marR="0" lvl="0" indent="-342900">
              <a:spcBef>
                <a:spcPts val="0"/>
              </a:spcBef>
              <a:spcAft>
                <a:spcPts val="0"/>
              </a:spcAft>
              <a:buFont typeface="Symbol"/>
              <a:buChar char=""/>
            </a:pPr>
            <a:r>
              <a:rPr lang="en-US" sz="2400" dirty="0" smtClean="0">
                <a:ea typeface="Calibri"/>
                <a:cs typeface="Times New Roman"/>
              </a:rPr>
              <a:t>Business process improvements </a:t>
            </a:r>
          </a:p>
          <a:p>
            <a:pPr marL="342900" marR="0" lvl="0" indent="-342900">
              <a:spcBef>
                <a:spcPts val="0"/>
              </a:spcBef>
              <a:spcAft>
                <a:spcPts val="0"/>
              </a:spcAft>
              <a:buFont typeface="Symbol"/>
              <a:buChar char=""/>
            </a:pPr>
            <a:r>
              <a:rPr lang="en-US" sz="2400" dirty="0" smtClean="0">
                <a:ea typeface="Calibri"/>
                <a:cs typeface="Times New Roman"/>
              </a:rPr>
              <a:t>Customer </a:t>
            </a:r>
            <a:r>
              <a:rPr lang="en-US" sz="2400" dirty="0">
                <a:ea typeface="Calibri"/>
                <a:cs typeface="Times New Roman"/>
              </a:rPr>
              <a:t>complaints and associated vehicle location backup</a:t>
            </a:r>
            <a:endParaRPr lang="en-US" sz="4000" dirty="0">
              <a:ea typeface="Calibri"/>
              <a:cs typeface="Times New Roman"/>
            </a:endParaRPr>
          </a:p>
        </p:txBody>
      </p:sp>
    </p:spTree>
    <p:extLst>
      <p:ext uri="{BB962C8B-B14F-4D97-AF65-F5344CB8AC3E}">
        <p14:creationId xmlns:p14="http://schemas.microsoft.com/office/powerpoint/2010/main" val="358100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733800"/>
            <a:ext cx="6400800" cy="2930636"/>
          </a:xfrm>
        </p:spPr>
        <p:txBody>
          <a:bodyPr/>
          <a:lstStyle/>
          <a:p>
            <a:pPr algn="ctr">
              <a:buNone/>
            </a:pPr>
            <a:endParaRPr lang="en-US" dirty="0" smtClean="0"/>
          </a:p>
          <a:p>
            <a:pPr algn="ctr">
              <a:buNone/>
            </a:pPr>
            <a:endParaRPr lang="en-US" dirty="0" smtClean="0"/>
          </a:p>
          <a:p>
            <a:pPr algn="ctr">
              <a:buNone/>
            </a:pPr>
            <a:endParaRPr lang="en-US" sz="4200" b="1" dirty="0"/>
          </a:p>
        </p:txBody>
      </p:sp>
      <p:sp>
        <p:nvSpPr>
          <p:cNvPr id="3" name="Title 2"/>
          <p:cNvSpPr>
            <a:spLocks noGrp="1"/>
          </p:cNvSpPr>
          <p:nvPr>
            <p:ph type="title"/>
          </p:nvPr>
        </p:nvSpPr>
        <p:spPr>
          <a:xfrm>
            <a:off x="457200" y="304800"/>
            <a:ext cx="8229600" cy="762000"/>
          </a:xfrm>
        </p:spPr>
        <p:txBody>
          <a:bodyPr>
            <a:noAutofit/>
          </a:bodyPr>
          <a:lstStyle/>
          <a:p>
            <a:r>
              <a:rPr lang="en-US" sz="3600" dirty="0" smtClean="0"/>
              <a:t>2014 Total Incident Claims Reported</a:t>
            </a:r>
            <a:endParaRPr lang="en-US" sz="3600" dirty="0"/>
          </a:p>
        </p:txBody>
      </p:sp>
      <p:pic>
        <p:nvPicPr>
          <p:cNvPr id="4"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623" y="1295400"/>
            <a:ext cx="7077694"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9441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sz="4200" b="1" dirty="0"/>
          </a:p>
        </p:txBody>
      </p:sp>
      <p:sp>
        <p:nvSpPr>
          <p:cNvPr id="3" name="Title 2"/>
          <p:cNvSpPr>
            <a:spLocks noGrp="1"/>
          </p:cNvSpPr>
          <p:nvPr>
            <p:ph type="title"/>
          </p:nvPr>
        </p:nvSpPr>
        <p:spPr>
          <a:xfrm>
            <a:off x="457200" y="304800"/>
            <a:ext cx="8229600" cy="762000"/>
          </a:xfrm>
        </p:spPr>
        <p:txBody>
          <a:bodyPr>
            <a:noAutofit/>
          </a:bodyPr>
          <a:lstStyle/>
          <a:p>
            <a:r>
              <a:rPr lang="en-US" sz="4200" dirty="0" smtClean="0"/>
              <a:t>Total Repair Costs</a:t>
            </a:r>
            <a:endParaRPr lang="en-US" sz="4200" dirty="0"/>
          </a:p>
        </p:txBody>
      </p:sp>
      <p:pic>
        <p:nvPicPr>
          <p:cNvPr id="4"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295401"/>
            <a:ext cx="68580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207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PPT-Templat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MWD theme">
  <a:themeElements>
    <a:clrScheme name="EMWD Custom">
      <a:dk1>
        <a:sysClr val="windowText" lastClr="000000"/>
      </a:dk1>
      <a:lt1>
        <a:sysClr val="window" lastClr="FFFFFF"/>
      </a:lt1>
      <a:dk2>
        <a:srgbClr val="1F497D"/>
      </a:dk2>
      <a:lt2>
        <a:srgbClr val="EEECE1"/>
      </a:lt2>
      <a:accent1>
        <a:srgbClr val="226B49"/>
      </a:accent1>
      <a:accent2>
        <a:srgbClr val="D4CE8D"/>
      </a:accent2>
      <a:accent3>
        <a:srgbClr val="2C95B5"/>
      </a:accent3>
      <a:accent4>
        <a:srgbClr val="01426A"/>
      </a:accent4>
      <a:accent5>
        <a:srgbClr val="A19B5A"/>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alpha val="25000"/>
              </a:schemeClr>
            </a:gs>
            <a:gs pos="100000">
              <a:schemeClr val="accent1">
                <a:tint val="50000"/>
                <a:shade val="100000"/>
                <a:satMod val="350000"/>
              </a:schemeClr>
            </a:gs>
          </a:gsLst>
          <a:lin ang="16200000" scaled="0"/>
        </a:gradFill>
        <a:ln>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solidFill>
              <a:schemeClr val="tx1"/>
            </a:solidFill>
            <a:latin typeface="Helvetica" pitchFamily="34" charset="0"/>
            <a:cs typeface="Helvetica"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gradFill>
          <a:gsLst>
            <a:gs pos="0">
              <a:schemeClr val="accent1">
                <a:tint val="100000"/>
                <a:shade val="100000"/>
                <a:satMod val="130000"/>
                <a:alpha val="25000"/>
              </a:schemeClr>
            </a:gs>
            <a:gs pos="100000">
              <a:schemeClr val="accent1">
                <a:tint val="50000"/>
                <a:shade val="100000"/>
                <a:satMod val="350000"/>
              </a:schemeClr>
            </a:gs>
          </a:gsLst>
          <a:lin ang="16200000" scaled="0"/>
        </a:gradFill>
        <a:ln>
          <a:solidFill>
            <a:schemeClr val="tx1"/>
          </a:solidFill>
        </a:ln>
      </a:spPr>
      <a:bodyPr wrap="square" rtlCol="0">
        <a:spAutoFit/>
      </a:bodyPr>
      <a:lstStyle>
        <a:defPPr>
          <a:defRPr sz="2000" dirty="0" err="1" smtClean="0">
            <a:latin typeface="Helvetica" pitchFamily="34" charset="0"/>
            <a:cs typeface="Helvetica" pitchFamily="34" charset="0"/>
          </a:defRPr>
        </a:defPPr>
      </a:lstStyle>
    </a:txDef>
  </a:objectDefaults>
  <a:extraClrSchemeLst/>
</a:theme>
</file>

<file path=ppt/theme/theme3.xml><?xml version="1.0" encoding="utf-8"?>
<a:theme xmlns:a="http://schemas.openxmlformats.org/drawingml/2006/main" name="VZ_PPT_Template_Standard_v091813-Final">
  <a:themeElements>
    <a:clrScheme name="USE THIS ONE FOR VERIZON">
      <a:dk1>
        <a:srgbClr val="6D6E71"/>
      </a:dk1>
      <a:lt1>
        <a:srgbClr val="FFFFFF"/>
      </a:lt1>
      <a:dk2>
        <a:srgbClr val="D2D2D2"/>
      </a:dk2>
      <a:lt2>
        <a:srgbClr val="FFFFFF"/>
      </a:lt2>
      <a:accent1>
        <a:srgbClr val="FF0000"/>
      </a:accent1>
      <a:accent2>
        <a:srgbClr val="2E67B2"/>
      </a:accent2>
      <a:accent3>
        <a:srgbClr val="FADF4C"/>
      </a:accent3>
      <a:accent4>
        <a:srgbClr val="D2669F"/>
      </a:accent4>
      <a:accent5>
        <a:srgbClr val="7F3483"/>
      </a:accent5>
      <a:accent6>
        <a:srgbClr val="4A9A4D"/>
      </a:accent6>
      <a:hlink>
        <a:srgbClr val="0303DF"/>
      </a:hlink>
      <a:folHlink>
        <a:srgbClr val="632155"/>
      </a:folHlink>
    </a:clrScheme>
    <a:fontScheme name="Verizon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TCTS_ppt_template">
  <a:themeElements>
    <a:clrScheme name="Custom 1">
      <a:dk1>
        <a:srgbClr val="5C1F00"/>
      </a:dk1>
      <a:lt1>
        <a:srgbClr val="151515"/>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Blank Presentation">
      <a:majorFont>
        <a:latin typeface="Arial"/>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CTS_ppt_template" id="{63A12C9E-84E4-5E49-BF0E-11E69806A4D0}" vid="{5E739B0C-F91E-1047-B400-DCE09F7996E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41A54BADD08F46A25A439CA5113C81" ma:contentTypeVersion="2" ma:contentTypeDescription="Create a new document." ma:contentTypeScope="" ma:versionID="b0572839a5f1b379d340e89a57fe4ebe">
  <xsd:schema xmlns:xsd="http://www.w3.org/2001/XMLSchema" xmlns:xs="http://www.w3.org/2001/XMLSchema" xmlns:p="http://schemas.microsoft.com/office/2006/metadata/properties" xmlns:ns1="http://schemas.microsoft.com/sharepoint/v3" xmlns:ns2="ab5d7b00-834a-4efe-8968-9d97478a3691" targetNamespace="http://schemas.microsoft.com/office/2006/metadata/properties" ma:root="true" ma:fieldsID="b8b80030ab68ff9f9ef10e2a8494e4c4" ns1:_="" ns2:_="">
    <xsd:import namespace="http://schemas.microsoft.com/sharepoint/v3"/>
    <xsd:import namespace="ab5d7b00-834a-4efe-8968-9d97478a369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5d7b00-834a-4efe-8968-9d97478a369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ab5d7b00-834a-4efe-8968-9d97478a3691">EWUPACEUPKES-170-11356</_dlc_DocId>
    <_dlc_DocIdUrl xmlns="ab5d7b00-834a-4efe-8968-9d97478a3691">
      <Url>http://stage-des/_layouts/DocIdRedir.aspx?ID=EWUPACEUPKES-170-11356</Url>
      <Description>EWUPACEUPKES-170-11356</Description>
    </_dlc_DocIdUrl>
  </documentManagement>
</p:properties>
</file>

<file path=customXml/itemProps1.xml><?xml version="1.0" encoding="utf-8"?>
<ds:datastoreItem xmlns:ds="http://schemas.openxmlformats.org/officeDocument/2006/customXml" ds:itemID="{5641875C-CDF2-40DA-937B-0FA68FE6849E}"/>
</file>

<file path=customXml/itemProps2.xml><?xml version="1.0" encoding="utf-8"?>
<ds:datastoreItem xmlns:ds="http://schemas.openxmlformats.org/officeDocument/2006/customXml" ds:itemID="{A5F5B747-C14C-49C7-92DF-4153A47C5F99}"/>
</file>

<file path=customXml/itemProps3.xml><?xml version="1.0" encoding="utf-8"?>
<ds:datastoreItem xmlns:ds="http://schemas.openxmlformats.org/officeDocument/2006/customXml" ds:itemID="{A14C7B0C-7286-4835-AD66-2EC74C87A58C}"/>
</file>

<file path=customXml/itemProps4.xml><?xml version="1.0" encoding="utf-8"?>
<ds:datastoreItem xmlns:ds="http://schemas.openxmlformats.org/officeDocument/2006/customXml" ds:itemID="{ACCE7D81-4E8A-47AC-BB6E-4D2F8F316D45}"/>
</file>

<file path=docProps/app.xml><?xml version="1.0" encoding="utf-8"?>
<Properties xmlns="http://schemas.openxmlformats.org/officeDocument/2006/extended-properties" xmlns:vt="http://schemas.openxmlformats.org/officeDocument/2006/docPropsVTypes">
  <Template>DES-PPT-Template</Template>
  <TotalTime>3446</TotalTime>
  <Words>1205</Words>
  <Application>Microsoft Office PowerPoint</Application>
  <PresentationFormat>On-screen Show (4:3)</PresentationFormat>
  <Paragraphs>326</Paragraphs>
  <Slides>24</Slides>
  <Notes>22</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DES-PPT-Template</vt:lpstr>
      <vt:lpstr>EMWD theme</vt:lpstr>
      <vt:lpstr>VZ_PPT_Template_Standard_v091813-Final</vt:lpstr>
      <vt:lpstr>TCTS_ppt_template</vt:lpstr>
      <vt:lpstr>DES Fleet Operations Data Driven Fleet Management</vt:lpstr>
      <vt:lpstr>Vehicle User Training - Agenda </vt:lpstr>
      <vt:lpstr>What is Fleet Operations?</vt:lpstr>
      <vt:lpstr>Verizon Network Fleet</vt:lpstr>
      <vt:lpstr>How It Works</vt:lpstr>
      <vt:lpstr>Pilot Project</vt:lpstr>
      <vt:lpstr>Pilot Measurable Metrics </vt:lpstr>
      <vt:lpstr>2014 Total Incident Claims Reported</vt:lpstr>
      <vt:lpstr>Total Repair Costs</vt:lpstr>
      <vt:lpstr>Pilot Agency 5yr Liability Claims</vt:lpstr>
      <vt:lpstr>Future Projections</vt:lpstr>
      <vt:lpstr>         Verizon Networkfleet ROI Overview/AssetWorks &amp; Fuel Card Integration State of XXXXXXXXXXXXX</vt:lpstr>
      <vt:lpstr>Efficiency – Miles Driven / Trips Taken</vt:lpstr>
      <vt:lpstr>    Efficiency = Fuel Reduction</vt:lpstr>
      <vt:lpstr>Driver Behavior - Speed</vt:lpstr>
      <vt:lpstr>Efficiency – Work Time</vt:lpstr>
      <vt:lpstr>Driver Behavior - Idle</vt:lpstr>
      <vt:lpstr>Greenhouse Gas Emissions </vt:lpstr>
      <vt:lpstr>        Summary</vt:lpstr>
      <vt:lpstr>Assetworks and networkfleet</vt:lpstr>
      <vt:lpstr>How the Integration Works</vt:lpstr>
      <vt:lpstr>Together for Fleet Maintenance</vt:lpstr>
      <vt:lpstr>Thank you</vt:lpstr>
      <vt:lpstr>PowerPoint Presentation</vt:lpstr>
    </vt:vector>
  </TitlesOfParts>
  <Company>Department of Enterprise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jonp</dc:creator>
  <cp:lastModifiedBy>Aldridge, Lindsey (DES Contractor)</cp:lastModifiedBy>
  <cp:revision>152</cp:revision>
  <cp:lastPrinted>2014-04-25T19:48:42Z</cp:lastPrinted>
  <dcterms:created xsi:type="dcterms:W3CDTF">2012-07-19T21:11:51Z</dcterms:created>
  <dcterms:modified xsi:type="dcterms:W3CDTF">2015-11-02T23:49:11Z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0x0101002A41A54BADD08F46A25A439CA5113C81</vt:lpwstr>
  </property>
  <property fmtid="{D5CDD505-2E9C-101B-9397-08002B2CF9AE}" pid="3" name="Category">
    <vt:lpwstr>Template</vt:lpwstr>
  </property>
  <property fmtid="{D5CDD505-2E9C-101B-9397-08002B2CF9AE}" pid="4" name="_dlc_DocIdItemGuid">
    <vt:lpwstr>9ac2615d-69a2-4ae6-836b-d47eed999bc5</vt:lpwstr>
  </property>
</Properties>
</file>