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4"/>
  </p:notesMasterIdLst>
  <p:sldIdLst>
    <p:sldId id="257" r:id="rId2"/>
    <p:sldId id="305" r:id="rId3"/>
    <p:sldId id="306" r:id="rId4"/>
    <p:sldId id="302" r:id="rId5"/>
    <p:sldId id="303" r:id="rId6"/>
    <p:sldId id="304" r:id="rId7"/>
    <p:sldId id="260" r:id="rId8"/>
    <p:sldId id="283" r:id="rId9"/>
    <p:sldId id="285" r:id="rId10"/>
    <p:sldId id="286" r:id="rId11"/>
    <p:sldId id="287" r:id="rId12"/>
    <p:sldId id="288" r:id="rId13"/>
    <p:sldId id="289" r:id="rId14"/>
    <p:sldId id="290" r:id="rId15"/>
    <p:sldId id="291" r:id="rId16"/>
    <p:sldId id="292" r:id="rId17"/>
    <p:sldId id="293" r:id="rId18"/>
    <p:sldId id="294" r:id="rId19"/>
    <p:sldId id="261" r:id="rId20"/>
    <p:sldId id="300" r:id="rId21"/>
    <p:sldId id="263" r:id="rId22"/>
    <p:sldId id="262" r:id="rId23"/>
    <p:sldId id="295" r:id="rId24"/>
    <p:sldId id="301" r:id="rId25"/>
    <p:sldId id="265" r:id="rId26"/>
    <p:sldId id="266" r:id="rId27"/>
    <p:sldId id="267" r:id="rId28"/>
    <p:sldId id="269" r:id="rId29"/>
    <p:sldId id="270" r:id="rId30"/>
    <p:sldId id="271" r:id="rId31"/>
    <p:sldId id="272" r:id="rId32"/>
    <p:sldId id="296" r:id="rId33"/>
    <p:sldId id="274" r:id="rId34"/>
    <p:sldId id="275" r:id="rId35"/>
    <p:sldId id="276" r:id="rId36"/>
    <p:sldId id="277" r:id="rId37"/>
    <p:sldId id="278" r:id="rId38"/>
    <p:sldId id="279" r:id="rId39"/>
    <p:sldId id="280" r:id="rId40"/>
    <p:sldId id="281" r:id="rId41"/>
    <p:sldId id="282" r:id="rId42"/>
    <p:sldId id="307"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C48D"/>
    <a:srgbClr val="FFCF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594" autoAdjust="0"/>
    <p:restoredTop sz="84419" autoAdjust="0"/>
  </p:normalViewPr>
  <p:slideViewPr>
    <p:cSldViewPr snapToGrid="0">
      <p:cViewPr varScale="1">
        <p:scale>
          <a:sx n="77" d="100"/>
          <a:sy n="77" d="100"/>
        </p:scale>
        <p:origin x="54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74D2F4-18F2-4055-922D-1E04C60AC639}" type="datetimeFigureOut">
              <a:rPr lang="en-US" smtClean="0"/>
              <a:t>6/24/2020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88331E-5CE1-4A4F-B6A2-A909435CC236}" type="slidenum">
              <a:rPr lang="en-US" smtClean="0"/>
              <a:t>‹#›</a:t>
            </a:fld>
            <a:endParaRPr lang="en-US"/>
          </a:p>
        </p:txBody>
      </p:sp>
    </p:spTree>
    <p:extLst>
      <p:ext uri="{BB962C8B-B14F-4D97-AF65-F5344CB8AC3E}">
        <p14:creationId xmlns:p14="http://schemas.microsoft.com/office/powerpoint/2010/main" val="11174101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ofm.wa.gov/policy/30.45.htm"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06C41FE-50D3-409A-B028-0F48A32A3A64}" type="slidenum">
              <a:rPr lang="en-US" smtClean="0"/>
              <a:pPr/>
              <a:t>1</a:t>
            </a:fld>
            <a:endParaRPr lang="en-US" dirty="0"/>
          </a:p>
        </p:txBody>
      </p:sp>
    </p:spTree>
    <p:extLst>
      <p:ext uri="{BB962C8B-B14F-4D97-AF65-F5344CB8AC3E}">
        <p14:creationId xmlns:p14="http://schemas.microsoft.com/office/powerpoint/2010/main" val="32887841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88331E-5CE1-4A4F-B6A2-A909435CC236}" type="slidenum">
              <a:rPr lang="en-US" smtClean="0"/>
              <a:t>3</a:t>
            </a:fld>
            <a:endParaRPr lang="en-US"/>
          </a:p>
        </p:txBody>
      </p:sp>
    </p:spTree>
    <p:extLst>
      <p:ext uri="{BB962C8B-B14F-4D97-AF65-F5344CB8AC3E}">
        <p14:creationId xmlns:p14="http://schemas.microsoft.com/office/powerpoint/2010/main" val="2817655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State administrative and accounting manual</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Each agency is required by SAAM to complete a physical inventory of capital assets at least once a biennium according to </a:t>
            </a:r>
            <a:r>
              <a:rPr lang="en-US" b="1" dirty="0" smtClean="0">
                <a:hlinkClick r:id="rId3"/>
              </a:rPr>
              <a:t>SAAM 30.45.10</a:t>
            </a:r>
            <a:r>
              <a:rPr lang="en-US" b="1" dirty="0" smtClean="0"/>
              <a:t>.</a:t>
            </a:r>
            <a:endParaRPr lang="en-US" dirty="0"/>
          </a:p>
        </p:txBody>
      </p:sp>
      <p:sp>
        <p:nvSpPr>
          <p:cNvPr id="4" name="Slide Number Placeholder 3"/>
          <p:cNvSpPr>
            <a:spLocks noGrp="1"/>
          </p:cNvSpPr>
          <p:nvPr>
            <p:ph type="sldNum" sz="quarter" idx="10"/>
          </p:nvPr>
        </p:nvSpPr>
        <p:spPr/>
        <p:txBody>
          <a:bodyPr/>
          <a:lstStyle/>
          <a:p>
            <a:fld id="{7488331E-5CE1-4A4F-B6A2-A909435CC236}" type="slidenum">
              <a:rPr lang="en-US" smtClean="0"/>
              <a:t>22</a:t>
            </a:fld>
            <a:endParaRPr lang="en-US"/>
          </a:p>
        </p:txBody>
      </p:sp>
    </p:spTree>
    <p:extLst>
      <p:ext uri="{BB962C8B-B14F-4D97-AF65-F5344CB8AC3E}">
        <p14:creationId xmlns:p14="http://schemas.microsoft.com/office/powerpoint/2010/main" val="2919726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B484F32-06AA-4E33-BA45-D58455134DD4}" type="datetimeFigureOut">
              <a:rPr lang="en-US" smtClean="0"/>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D6C5F-0BA5-4E62-8DDD-E86C8268777D}"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9822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484F32-06AA-4E33-BA45-D58455134DD4}" type="datetimeFigureOut">
              <a:rPr lang="en-US" smtClean="0"/>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D6C5F-0BA5-4E62-8DDD-E86C8268777D}" type="slidenum">
              <a:rPr lang="en-US" smtClean="0"/>
              <a:t>‹#›</a:t>
            </a:fld>
            <a:endParaRPr lang="en-US"/>
          </a:p>
        </p:txBody>
      </p:sp>
    </p:spTree>
    <p:extLst>
      <p:ext uri="{BB962C8B-B14F-4D97-AF65-F5344CB8AC3E}">
        <p14:creationId xmlns:p14="http://schemas.microsoft.com/office/powerpoint/2010/main" val="525373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484F32-06AA-4E33-BA45-D58455134DD4}" type="datetimeFigureOut">
              <a:rPr lang="en-US" smtClean="0"/>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D6C5F-0BA5-4E62-8DDD-E86C8268777D}" type="slidenum">
              <a:rPr lang="en-US" smtClean="0"/>
              <a:t>‹#›</a:t>
            </a:fld>
            <a:endParaRPr lang="en-US"/>
          </a:p>
        </p:txBody>
      </p:sp>
    </p:spTree>
    <p:extLst>
      <p:ext uri="{BB962C8B-B14F-4D97-AF65-F5344CB8AC3E}">
        <p14:creationId xmlns:p14="http://schemas.microsoft.com/office/powerpoint/2010/main" val="4132650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484F32-06AA-4E33-BA45-D58455134DD4}" type="datetimeFigureOut">
              <a:rPr lang="en-US" smtClean="0"/>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D6C5F-0BA5-4E62-8DDD-E86C8268777D}" type="slidenum">
              <a:rPr lang="en-US" smtClean="0"/>
              <a:t>‹#›</a:t>
            </a:fld>
            <a:endParaRPr lang="en-US"/>
          </a:p>
        </p:txBody>
      </p:sp>
    </p:spTree>
    <p:extLst>
      <p:ext uri="{BB962C8B-B14F-4D97-AF65-F5344CB8AC3E}">
        <p14:creationId xmlns:p14="http://schemas.microsoft.com/office/powerpoint/2010/main" val="1150937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B484F32-06AA-4E33-BA45-D58455134DD4}" type="datetimeFigureOut">
              <a:rPr lang="en-US" smtClean="0"/>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D6C5F-0BA5-4E62-8DDD-E86C8268777D}"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4309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B484F32-06AA-4E33-BA45-D58455134DD4}" type="datetimeFigureOut">
              <a:rPr lang="en-US" smtClean="0"/>
              <a:t>6/24/2020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0D6C5F-0BA5-4E62-8DDD-E86C8268777D}" type="slidenum">
              <a:rPr lang="en-US" smtClean="0"/>
              <a:t>‹#›</a:t>
            </a:fld>
            <a:endParaRPr lang="en-US"/>
          </a:p>
        </p:txBody>
      </p:sp>
    </p:spTree>
    <p:extLst>
      <p:ext uri="{BB962C8B-B14F-4D97-AF65-F5344CB8AC3E}">
        <p14:creationId xmlns:p14="http://schemas.microsoft.com/office/powerpoint/2010/main" val="1605525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B484F32-06AA-4E33-BA45-D58455134DD4}" type="datetimeFigureOut">
              <a:rPr lang="en-US" smtClean="0"/>
              <a:t>6/24/2020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0D6C5F-0BA5-4E62-8DDD-E86C8268777D}" type="slidenum">
              <a:rPr lang="en-US" smtClean="0"/>
              <a:t>‹#›</a:t>
            </a:fld>
            <a:endParaRPr lang="en-US"/>
          </a:p>
        </p:txBody>
      </p:sp>
    </p:spTree>
    <p:extLst>
      <p:ext uri="{BB962C8B-B14F-4D97-AF65-F5344CB8AC3E}">
        <p14:creationId xmlns:p14="http://schemas.microsoft.com/office/powerpoint/2010/main" val="814810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B484F32-06AA-4E33-BA45-D58455134DD4}" type="datetimeFigureOut">
              <a:rPr lang="en-US" smtClean="0"/>
              <a:t>6/24/2020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0D6C5F-0BA5-4E62-8DDD-E86C8268777D}" type="slidenum">
              <a:rPr lang="en-US" smtClean="0"/>
              <a:t>‹#›</a:t>
            </a:fld>
            <a:endParaRPr lang="en-US"/>
          </a:p>
        </p:txBody>
      </p:sp>
    </p:spTree>
    <p:extLst>
      <p:ext uri="{BB962C8B-B14F-4D97-AF65-F5344CB8AC3E}">
        <p14:creationId xmlns:p14="http://schemas.microsoft.com/office/powerpoint/2010/main" val="3022086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B484F32-06AA-4E33-BA45-D58455134DD4}" type="datetimeFigureOut">
              <a:rPr lang="en-US" smtClean="0"/>
              <a:t>6/24/2020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E80D6C5F-0BA5-4E62-8DDD-E86C8268777D}" type="slidenum">
              <a:rPr lang="en-US" smtClean="0"/>
              <a:t>‹#›</a:t>
            </a:fld>
            <a:endParaRPr lang="en-US"/>
          </a:p>
        </p:txBody>
      </p:sp>
    </p:spTree>
    <p:extLst>
      <p:ext uri="{BB962C8B-B14F-4D97-AF65-F5344CB8AC3E}">
        <p14:creationId xmlns:p14="http://schemas.microsoft.com/office/powerpoint/2010/main" val="1002567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B484F32-06AA-4E33-BA45-D58455134DD4}" type="datetimeFigureOut">
              <a:rPr lang="en-US" smtClean="0"/>
              <a:t>6/24/2020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80D6C5F-0BA5-4E62-8DDD-E86C8268777D}" type="slidenum">
              <a:rPr lang="en-US" smtClean="0"/>
              <a:t>‹#›</a:t>
            </a:fld>
            <a:endParaRPr lang="en-US"/>
          </a:p>
        </p:txBody>
      </p:sp>
    </p:spTree>
    <p:extLst>
      <p:ext uri="{BB962C8B-B14F-4D97-AF65-F5344CB8AC3E}">
        <p14:creationId xmlns:p14="http://schemas.microsoft.com/office/powerpoint/2010/main" val="835906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B484F32-06AA-4E33-BA45-D58455134DD4}" type="datetimeFigureOut">
              <a:rPr lang="en-US" smtClean="0"/>
              <a:t>6/24/2020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0D6C5F-0BA5-4E62-8DDD-E86C8268777D}" type="slidenum">
              <a:rPr lang="en-US" smtClean="0"/>
              <a:t>‹#›</a:t>
            </a:fld>
            <a:endParaRPr lang="en-US"/>
          </a:p>
        </p:txBody>
      </p:sp>
    </p:spTree>
    <p:extLst>
      <p:ext uri="{BB962C8B-B14F-4D97-AF65-F5344CB8AC3E}">
        <p14:creationId xmlns:p14="http://schemas.microsoft.com/office/powerpoint/2010/main" val="101907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B484F32-06AA-4E33-BA45-D58455134DD4}" type="datetimeFigureOut">
              <a:rPr lang="en-US" smtClean="0"/>
              <a:t>6/24/2020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80D6C5F-0BA5-4E62-8DDD-E86C8268777D}"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38493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ofm.wa.gov/it-systems/accounting-systems/statewide-vendorpayee-services" TargetMode="External"/><Relationship Id="rId2" Type="http://schemas.openxmlformats.org/officeDocument/2006/relationships/hyperlink" Target="mailto:payments.safs@des.wa.gov"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slide" Target="slide6.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travel.safs@des.wa.gov"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6.xml"/></Relationships>
</file>

<file path=ppt/slides/_rels/slide12.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APquestions.safs@des.wa.gov"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Payments.safs@des.wa.gov" TargetMode="External"/><Relationship Id="rId2" Type="http://schemas.openxmlformats.org/officeDocument/2006/relationships/hyperlink" Target="mailto:APquestions.safs@des.wa.gov"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3.png"/><Relationship Id="rId4" Type="http://schemas.openxmlformats.org/officeDocument/2006/relationships/hyperlink" Target="mailto:Travel.safs@des.wa.gov"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2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ofm.wa.gov/policy/85.60.htm#85.60.10"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6.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6.xml"/></Relationships>
</file>

<file path=ppt/slides/_rels/slide23.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2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image" Target="../media/image3.png"/><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image" Target="../media/image3.png"/><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DESpayroll@des.wa.gov"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mailto:seth.flory@des.wa.gov" TargetMode="External"/><Relationship Id="rId7" Type="http://schemas.openxmlformats.org/officeDocument/2006/relationships/image" Target="../media/image3.png"/><Relationship Id="rId2" Type="http://schemas.openxmlformats.org/officeDocument/2006/relationships/hyperlink" Target="mailto:gwen.mcclanahan@des.wa.gov" TargetMode="External"/><Relationship Id="rId1" Type="http://schemas.openxmlformats.org/officeDocument/2006/relationships/slideLayout" Target="../slideLayouts/slideLayout2.xml"/><Relationship Id="rId6" Type="http://schemas.openxmlformats.org/officeDocument/2006/relationships/hyperlink" Target="mailto:diann.lewallen@des.wa.gov" TargetMode="External"/><Relationship Id="rId5" Type="http://schemas.openxmlformats.org/officeDocument/2006/relationships/hyperlink" Target="mailto:chad.johnson@des.wa.gov" TargetMode="External"/><Relationship Id="rId4" Type="http://schemas.openxmlformats.org/officeDocument/2006/relationships/hyperlink" Target="mailto:paul.bitar@des.wa.gov"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hyperlink" Target="mailto:crystal.marshall@des.wa.gov" TargetMode="External"/><Relationship Id="rId2" Type="http://schemas.openxmlformats.org/officeDocument/2006/relationships/hyperlink" Target="mailto:financecashier@des.wa.gov"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3.png"/><Relationship Id="rId4" Type="http://schemas.openxmlformats.org/officeDocument/2006/relationships/hyperlink" Target="mailto:kara.skinner@des.wa.gov" TargetMode="External"/></Relationships>
</file>

<file path=ppt/slides/_rels/slide7.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cap="small" dirty="0" smtClean="0">
                <a:effectLst>
                  <a:outerShdw blurRad="38100" dist="38100" dir="2700000" algn="tl">
                    <a:srgbClr val="000000">
                      <a:alpha val="43137"/>
                    </a:srgbClr>
                  </a:outerShdw>
                </a:effectLst>
                <a:latin typeface="+mn-lt"/>
              </a:rPr>
              <a:t>Fiscal Year-end 20 &amp; </a:t>
            </a:r>
            <a:br>
              <a:rPr lang="en-US" b="1" cap="small" dirty="0" smtClean="0">
                <a:effectLst>
                  <a:outerShdw blurRad="38100" dist="38100" dir="2700000" algn="tl">
                    <a:srgbClr val="000000">
                      <a:alpha val="43137"/>
                    </a:srgbClr>
                  </a:outerShdw>
                </a:effectLst>
                <a:latin typeface="+mn-lt"/>
              </a:rPr>
            </a:br>
            <a:r>
              <a:rPr lang="en-US" b="1" cap="small" dirty="0" smtClean="0">
                <a:effectLst>
                  <a:outerShdw blurRad="38100" dist="38100" dir="2700000" algn="tl">
                    <a:srgbClr val="000000">
                      <a:alpha val="43137"/>
                    </a:srgbClr>
                  </a:outerShdw>
                </a:effectLst>
                <a:latin typeface="+mn-lt"/>
              </a:rPr>
              <a:t>21-23 Biennial Budget Build Workshop</a:t>
            </a:r>
            <a:endParaRPr lang="en-US" b="1" dirty="0">
              <a:latin typeface="+mn-lt"/>
            </a:endParaRPr>
          </a:p>
        </p:txBody>
      </p:sp>
      <p:sp>
        <p:nvSpPr>
          <p:cNvPr id="3" name="Subtitle 2"/>
          <p:cNvSpPr>
            <a:spLocks noGrp="1"/>
          </p:cNvSpPr>
          <p:nvPr>
            <p:ph type="subTitle" idx="1"/>
          </p:nvPr>
        </p:nvSpPr>
        <p:spPr/>
        <p:txBody>
          <a:bodyPr>
            <a:normAutofit/>
          </a:bodyPr>
          <a:lstStyle/>
          <a:p>
            <a:pPr algn="l">
              <a:spcBef>
                <a:spcPts val="0"/>
              </a:spcBef>
            </a:pPr>
            <a:r>
              <a:rPr lang="en-US" sz="2000" b="1" dirty="0" smtClean="0">
                <a:solidFill>
                  <a:schemeClr val="tx1">
                    <a:lumMod val="50000"/>
                    <a:lumOff val="50000"/>
                  </a:schemeClr>
                </a:solidFill>
              </a:rPr>
              <a:t>June 2, 2020</a:t>
            </a:r>
            <a:endParaRPr lang="en-US" sz="2000" b="1" i="1" dirty="0">
              <a:solidFill>
                <a:schemeClr val="tx1">
                  <a:lumMod val="50000"/>
                  <a:lumOff val="50000"/>
                </a:schemeClr>
              </a:solidFill>
              <a:latin typeface="Arial" panose="020B0604020202020204" pitchFamily="34" charset="0"/>
              <a:cs typeface="Arial" panose="020B0604020202020204" pitchFamily="34" charset="0"/>
            </a:endParaRPr>
          </a:p>
          <a:p>
            <a:r>
              <a:rPr lang="en-US" i="1" dirty="0" smtClean="0"/>
              <a:t>Small Agency Financial Services</a:t>
            </a:r>
          </a:p>
        </p:txBody>
      </p:sp>
      <p:grpSp>
        <p:nvGrpSpPr>
          <p:cNvPr id="7" name="Group 6"/>
          <p:cNvGrpSpPr/>
          <p:nvPr/>
        </p:nvGrpSpPr>
        <p:grpSpPr>
          <a:xfrm>
            <a:off x="6615376" y="5323300"/>
            <a:ext cx="5470775" cy="914401"/>
            <a:chOff x="6574280" y="5271930"/>
            <a:chExt cx="5470775" cy="914401"/>
          </a:xfrm>
        </p:grpSpPr>
        <p:pic>
          <p:nvPicPr>
            <p:cNvPr id="5" name="Picture 4" descr="Logo Green.png"/>
            <p:cNvPicPr>
              <a:picLocks noChangeAspect="1"/>
            </p:cNvPicPr>
            <p:nvPr/>
          </p:nvPicPr>
          <p:blipFill rotWithShape="1">
            <a:blip r:embed="rId3" cstate="print"/>
            <a:srcRect l="19107"/>
            <a:stretch/>
          </p:blipFill>
          <p:spPr>
            <a:xfrm>
              <a:off x="7664520" y="5271930"/>
              <a:ext cx="4380535" cy="914400"/>
            </a:xfrm>
            <a:prstGeom prst="rect">
              <a:avLst/>
            </a:prstGeom>
          </p:spPr>
        </p:pic>
        <p:pic>
          <p:nvPicPr>
            <p:cNvPr id="6" name="Content Placeholder 5" descr="Button_Orange.png"/>
            <p:cNvPicPr>
              <a:picLocks noChangeAspect="1"/>
            </p:cNvPicPr>
            <p:nvPr/>
          </p:nvPicPr>
          <p:blipFill>
            <a:blip r:embed="rId4" cstate="print"/>
            <a:stretch>
              <a:fillRect/>
            </a:stretch>
          </p:blipFill>
          <p:spPr>
            <a:xfrm>
              <a:off x="6574280" y="5271930"/>
              <a:ext cx="997773" cy="914401"/>
            </a:xfrm>
            <a:prstGeom prst="rect">
              <a:avLst/>
            </a:prstGeom>
          </p:spPr>
        </p:pic>
      </p:grpSp>
      <p:pic>
        <p:nvPicPr>
          <p:cNvPr id="4" name="Picture 3"/>
          <p:cNvPicPr>
            <a:picLocks noChangeAspect="1"/>
          </p:cNvPicPr>
          <p:nvPr/>
        </p:nvPicPr>
        <p:blipFill rotWithShape="1">
          <a:blip r:embed="rId5"/>
          <a:srcRect l="7705" t="6399" r="8236" b="8627"/>
          <a:stretch/>
        </p:blipFill>
        <p:spPr>
          <a:xfrm>
            <a:off x="11072117" y="30822"/>
            <a:ext cx="1089061" cy="1068513"/>
          </a:xfrm>
          <a:prstGeom prst="rect">
            <a:avLst/>
          </a:prstGeom>
        </p:spPr>
      </p:pic>
      <p:sp>
        <p:nvSpPr>
          <p:cNvPr id="9" name="Rectangle 8"/>
          <p:cNvSpPr/>
          <p:nvPr/>
        </p:nvSpPr>
        <p:spPr>
          <a:xfrm>
            <a:off x="0" y="0"/>
            <a:ext cx="12192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742163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Invoices</a:t>
            </a:r>
            <a:endParaRPr lang="en-US" dirty="0"/>
          </a:p>
        </p:txBody>
      </p:sp>
      <p:sp>
        <p:nvSpPr>
          <p:cNvPr id="3" name="Content Placeholder 2"/>
          <p:cNvSpPr>
            <a:spLocks noGrp="1"/>
          </p:cNvSpPr>
          <p:nvPr>
            <p:ph idx="1"/>
          </p:nvPr>
        </p:nvSpPr>
        <p:spPr/>
        <p:txBody>
          <a:bodyPr>
            <a:normAutofit/>
          </a:bodyPr>
          <a:lstStyle/>
          <a:p>
            <a:r>
              <a:rPr lang="en-US" sz="2800" b="1" dirty="0" smtClean="0"/>
              <a:t>Split A45s between years: FY20 and FY21</a:t>
            </a:r>
          </a:p>
          <a:p>
            <a:r>
              <a:rPr lang="en-US" sz="2800" dirty="0" smtClean="0"/>
              <a:t>Deadline for FY20 payment: </a:t>
            </a:r>
            <a:r>
              <a:rPr lang="en-US" sz="2800" b="1" dirty="0" smtClean="0">
                <a:solidFill>
                  <a:srgbClr val="FF0000"/>
                </a:solidFill>
              </a:rPr>
              <a:t>August 14</a:t>
            </a:r>
            <a:r>
              <a:rPr lang="en-US" sz="2800" b="1" baseline="30000" dirty="0" smtClean="0">
                <a:solidFill>
                  <a:srgbClr val="FF0000"/>
                </a:solidFill>
              </a:rPr>
              <a:t>th</a:t>
            </a:r>
            <a:r>
              <a:rPr lang="en-US" sz="2800" b="1" dirty="0" smtClean="0">
                <a:solidFill>
                  <a:srgbClr val="FF0000"/>
                </a:solidFill>
              </a:rPr>
              <a:t> </a:t>
            </a:r>
          </a:p>
          <a:p>
            <a:pPr lvl="1"/>
            <a:r>
              <a:rPr lang="en-US" sz="2400" dirty="0" smtClean="0"/>
              <a:t>Send to: </a:t>
            </a:r>
            <a:r>
              <a:rPr lang="en-US" sz="2400" dirty="0" smtClean="0">
                <a:hlinkClick r:id="rId2"/>
              </a:rPr>
              <a:t>payments.safs@des.wa.gov</a:t>
            </a:r>
            <a:endParaRPr lang="en-US" sz="2400" dirty="0" smtClean="0"/>
          </a:p>
          <a:p>
            <a:r>
              <a:rPr lang="en-US" sz="2800" dirty="0" smtClean="0"/>
              <a:t>Be proactive: track down invoices, set up new vendors ASAP</a:t>
            </a:r>
          </a:p>
          <a:p>
            <a:pPr lvl="1"/>
            <a:r>
              <a:rPr lang="en-US" sz="2400" dirty="0" smtClean="0"/>
              <a:t>Reminder: 7-10 business days to process vendor forms</a:t>
            </a:r>
          </a:p>
          <a:p>
            <a:pPr lvl="1"/>
            <a:r>
              <a:rPr lang="en-US" sz="2400" dirty="0" smtClean="0"/>
              <a:t>New forms </a:t>
            </a:r>
            <a:r>
              <a:rPr lang="en-US" sz="2400" dirty="0"/>
              <a:t>are located here: </a:t>
            </a:r>
            <a:r>
              <a:rPr lang="en-US" sz="2400" dirty="0">
                <a:hlinkClick r:id="rId3"/>
              </a:rPr>
              <a:t>https://</a:t>
            </a:r>
            <a:r>
              <a:rPr lang="en-US" sz="2400" dirty="0" smtClean="0">
                <a:hlinkClick r:id="rId3"/>
              </a:rPr>
              <a:t>ofm.wa.gov/it-systems/accounting-systems/statewide-vendorpayee-services</a:t>
            </a:r>
            <a:r>
              <a:rPr lang="en-US" sz="2400" dirty="0" smtClean="0"/>
              <a:t> </a:t>
            </a:r>
            <a:endParaRPr lang="en-US" sz="2400" dirty="0"/>
          </a:p>
        </p:txBody>
      </p:sp>
      <p:pic>
        <p:nvPicPr>
          <p:cNvPr id="4" name="Picture 3"/>
          <p:cNvPicPr>
            <a:picLocks noChangeAspect="1"/>
          </p:cNvPicPr>
          <p:nvPr/>
        </p:nvPicPr>
        <p:blipFill rotWithShape="1">
          <a:blip r:embed="rId4"/>
          <a:srcRect l="7705" t="6399" r="8236" b="8627"/>
          <a:stretch/>
        </p:blipFill>
        <p:spPr>
          <a:xfrm>
            <a:off x="11072117" y="30822"/>
            <a:ext cx="1089061" cy="1068513"/>
          </a:xfrm>
          <a:prstGeom prst="rect">
            <a:avLst/>
          </a:prstGeom>
        </p:spPr>
      </p:pic>
      <p:pic>
        <p:nvPicPr>
          <p:cNvPr id="6" name="Content Placeholder 5" descr="Button_Orange.png">
            <a:hlinkClick r:id="rId5" action="ppaction://hlinksldjump"/>
          </p:cNvPr>
          <p:cNvPicPr>
            <a:picLocks noChangeAspect="1"/>
          </p:cNvPicPr>
          <p:nvPr/>
        </p:nvPicPr>
        <p:blipFill>
          <a:blip r:embed="rId6" cstate="print"/>
          <a:stretch>
            <a:fillRect/>
          </a:stretch>
        </p:blipFill>
        <p:spPr>
          <a:xfrm>
            <a:off x="99507" y="5869094"/>
            <a:ext cx="997773" cy="914401"/>
          </a:xfrm>
          <a:prstGeom prst="rect">
            <a:avLst/>
          </a:prstGeom>
        </p:spPr>
      </p:pic>
    </p:spTree>
    <p:extLst>
      <p:ext uri="{BB962C8B-B14F-4D97-AF65-F5344CB8AC3E}">
        <p14:creationId xmlns:p14="http://schemas.microsoft.com/office/powerpoint/2010/main" val="26750495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Travel</a:t>
            </a:r>
            <a:endParaRPr lang="en-US" dirty="0"/>
          </a:p>
        </p:txBody>
      </p:sp>
      <p:sp>
        <p:nvSpPr>
          <p:cNvPr id="3" name="Content Placeholder 2"/>
          <p:cNvSpPr>
            <a:spLocks noGrp="1"/>
          </p:cNvSpPr>
          <p:nvPr>
            <p:ph idx="1"/>
          </p:nvPr>
        </p:nvSpPr>
        <p:spPr/>
        <p:txBody>
          <a:bodyPr>
            <a:normAutofit/>
          </a:bodyPr>
          <a:lstStyle/>
          <a:p>
            <a:r>
              <a:rPr lang="en-US" sz="2800" b="1" dirty="0" smtClean="0"/>
              <a:t>Split TEMS requests between years: FY20 and FY21</a:t>
            </a:r>
          </a:p>
          <a:p>
            <a:r>
              <a:rPr lang="en-US" sz="2800" dirty="0" smtClean="0"/>
              <a:t>Deadline for FY20 payment: </a:t>
            </a:r>
            <a:r>
              <a:rPr lang="en-US" sz="2800" b="1" dirty="0" smtClean="0">
                <a:solidFill>
                  <a:srgbClr val="FF0000"/>
                </a:solidFill>
              </a:rPr>
              <a:t>August 14</a:t>
            </a:r>
            <a:r>
              <a:rPr lang="en-US" sz="2800" b="1" baseline="30000" dirty="0" smtClean="0">
                <a:solidFill>
                  <a:srgbClr val="FF0000"/>
                </a:solidFill>
              </a:rPr>
              <a:t>th</a:t>
            </a:r>
            <a:r>
              <a:rPr lang="en-US" sz="2800" b="1" dirty="0" smtClean="0">
                <a:solidFill>
                  <a:srgbClr val="FF0000"/>
                </a:solidFill>
              </a:rPr>
              <a:t> </a:t>
            </a:r>
          </a:p>
          <a:p>
            <a:pPr lvl="1"/>
            <a:r>
              <a:rPr lang="en-US" sz="2400" dirty="0" smtClean="0"/>
              <a:t>Send to: </a:t>
            </a:r>
            <a:r>
              <a:rPr lang="en-US" sz="2400" dirty="0" smtClean="0">
                <a:hlinkClick r:id="rId2"/>
              </a:rPr>
              <a:t>travel.safs@des.wa.gov</a:t>
            </a:r>
            <a:r>
              <a:rPr lang="en-US" sz="2400" dirty="0" smtClean="0"/>
              <a:t> </a:t>
            </a:r>
          </a:p>
          <a:p>
            <a:r>
              <a:rPr lang="en-US" sz="2600" dirty="0" smtClean="0"/>
              <a:t>Timely Submissions: give yourself enough time to prepare, submit, and approve all requests through TEMS before </a:t>
            </a:r>
            <a:r>
              <a:rPr lang="en-US" sz="2600" dirty="0" smtClean="0">
                <a:solidFill>
                  <a:srgbClr val="FF0000"/>
                </a:solidFill>
              </a:rPr>
              <a:t>August 14</a:t>
            </a:r>
            <a:r>
              <a:rPr lang="en-US" sz="2600" baseline="30000" dirty="0" smtClean="0">
                <a:solidFill>
                  <a:srgbClr val="FF0000"/>
                </a:solidFill>
              </a:rPr>
              <a:t>th</a:t>
            </a:r>
            <a:r>
              <a:rPr lang="en-US" sz="2600" dirty="0" smtClean="0">
                <a:solidFill>
                  <a:srgbClr val="FF0000"/>
                </a:solidFill>
              </a:rPr>
              <a:t> </a:t>
            </a:r>
          </a:p>
          <a:p>
            <a:r>
              <a:rPr lang="en-US" sz="2600" b="1" dirty="0" smtClean="0"/>
              <a:t>Pending reimbursements? Let us know!</a:t>
            </a:r>
            <a:endParaRPr lang="en-US" sz="2600" b="1" dirty="0"/>
          </a:p>
        </p:txBody>
      </p:sp>
      <p:pic>
        <p:nvPicPr>
          <p:cNvPr id="4" name="Picture 3"/>
          <p:cNvPicPr>
            <a:picLocks noChangeAspect="1"/>
          </p:cNvPicPr>
          <p:nvPr/>
        </p:nvPicPr>
        <p:blipFill rotWithShape="1">
          <a:blip r:embed="rId3"/>
          <a:srcRect l="7705" t="6399" r="8236" b="8627"/>
          <a:stretch/>
        </p:blipFill>
        <p:spPr>
          <a:xfrm>
            <a:off x="11072117" y="30822"/>
            <a:ext cx="1089061" cy="1068513"/>
          </a:xfrm>
          <a:prstGeom prst="rect">
            <a:avLst/>
          </a:prstGeom>
        </p:spPr>
      </p:pic>
      <p:pic>
        <p:nvPicPr>
          <p:cNvPr id="6" name="Content Placeholder 5" descr="Button_Orange.png">
            <a:hlinkClick r:id="rId4" action="ppaction://hlinksldjump"/>
          </p:cNvPr>
          <p:cNvPicPr>
            <a:picLocks noChangeAspect="1"/>
          </p:cNvPicPr>
          <p:nvPr/>
        </p:nvPicPr>
        <p:blipFill>
          <a:blip r:embed="rId5" cstate="print"/>
          <a:stretch>
            <a:fillRect/>
          </a:stretch>
        </p:blipFill>
        <p:spPr>
          <a:xfrm>
            <a:off x="99507" y="5869094"/>
            <a:ext cx="997773" cy="914401"/>
          </a:xfrm>
          <a:prstGeom prst="rect">
            <a:avLst/>
          </a:prstGeom>
        </p:spPr>
      </p:pic>
    </p:spTree>
    <p:extLst>
      <p:ext uri="{BB962C8B-B14F-4D97-AF65-F5344CB8AC3E}">
        <p14:creationId xmlns:p14="http://schemas.microsoft.com/office/powerpoint/2010/main" val="23945177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Bank Statements</a:t>
            </a:r>
            <a:endParaRPr lang="en-US" dirty="0"/>
          </a:p>
        </p:txBody>
      </p:sp>
      <p:sp>
        <p:nvSpPr>
          <p:cNvPr id="3" name="Content Placeholder 2"/>
          <p:cNvSpPr>
            <a:spLocks noGrp="1"/>
          </p:cNvSpPr>
          <p:nvPr>
            <p:ph idx="1"/>
          </p:nvPr>
        </p:nvSpPr>
        <p:spPr/>
        <p:txBody>
          <a:bodyPr>
            <a:normAutofit/>
          </a:bodyPr>
          <a:lstStyle/>
          <a:p>
            <a:r>
              <a:rPr lang="en-US" sz="2800" dirty="0" smtClean="0"/>
              <a:t>Deadline for payment of July US Bank Statements: </a:t>
            </a:r>
            <a:r>
              <a:rPr lang="en-US" sz="2800" b="1" dirty="0" smtClean="0"/>
              <a:t>August 7</a:t>
            </a:r>
            <a:r>
              <a:rPr lang="en-US" sz="2800" b="1" baseline="30000" dirty="0" smtClean="0"/>
              <a:t>th</a:t>
            </a:r>
            <a:r>
              <a:rPr lang="en-US" sz="2800" b="1" dirty="0" smtClean="0"/>
              <a:t> </a:t>
            </a:r>
          </a:p>
          <a:p>
            <a:r>
              <a:rPr lang="en-US" sz="2800" dirty="0" smtClean="0"/>
              <a:t>Submit the entire statement on one batch</a:t>
            </a:r>
          </a:p>
          <a:p>
            <a:pPr lvl="1"/>
            <a:r>
              <a:rPr lang="en-US" sz="2600" b="1" dirty="0" smtClean="0"/>
              <a:t>Do not split by fiscal year</a:t>
            </a:r>
          </a:p>
          <a:p>
            <a:r>
              <a:rPr lang="en-US" sz="2800" dirty="0" smtClean="0"/>
              <a:t>Tip: cut off purchasing in June to ensure all goods are delivered       by June 30</a:t>
            </a:r>
            <a:r>
              <a:rPr lang="en-US" sz="2800" baseline="30000" dirty="0" smtClean="0"/>
              <a:t>th</a:t>
            </a:r>
            <a:r>
              <a:rPr lang="en-US" sz="2800" dirty="0" smtClean="0"/>
              <a:t> </a:t>
            </a:r>
          </a:p>
          <a:p>
            <a:endParaRPr lang="en-US" sz="2800" dirty="0"/>
          </a:p>
        </p:txBody>
      </p:sp>
      <p:pic>
        <p:nvPicPr>
          <p:cNvPr id="4" name="Picture 3"/>
          <p:cNvPicPr>
            <a:picLocks noChangeAspect="1"/>
          </p:cNvPicPr>
          <p:nvPr/>
        </p:nvPicPr>
        <p:blipFill rotWithShape="1">
          <a:blip r:embed="rId2"/>
          <a:srcRect l="7705" t="6399" r="8236" b="8627"/>
          <a:stretch/>
        </p:blipFill>
        <p:spPr>
          <a:xfrm>
            <a:off x="11072117" y="30822"/>
            <a:ext cx="1089061" cy="1068513"/>
          </a:xfrm>
          <a:prstGeom prst="rect">
            <a:avLst/>
          </a:prstGeom>
        </p:spPr>
      </p:pic>
      <p:pic>
        <p:nvPicPr>
          <p:cNvPr id="6" name="Content Placeholder 5" descr="Button_Orange.png">
            <a:hlinkClick r:id="rId3" action="ppaction://hlinksldjump"/>
          </p:cNvPr>
          <p:cNvPicPr>
            <a:picLocks noChangeAspect="1"/>
          </p:cNvPicPr>
          <p:nvPr/>
        </p:nvPicPr>
        <p:blipFill>
          <a:blip r:embed="rId4" cstate="print"/>
          <a:stretch>
            <a:fillRect/>
          </a:stretch>
        </p:blipFill>
        <p:spPr>
          <a:xfrm>
            <a:off x="99507" y="5869094"/>
            <a:ext cx="997773" cy="914401"/>
          </a:xfrm>
          <a:prstGeom prst="rect">
            <a:avLst/>
          </a:prstGeom>
        </p:spPr>
      </p:pic>
    </p:spTree>
    <p:extLst>
      <p:ext uri="{BB962C8B-B14F-4D97-AF65-F5344CB8AC3E}">
        <p14:creationId xmlns:p14="http://schemas.microsoft.com/office/powerpoint/2010/main" val="27903209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Accruals</a:t>
            </a:r>
            <a:endParaRPr lang="en-US" dirty="0"/>
          </a:p>
        </p:txBody>
      </p:sp>
      <p:sp>
        <p:nvSpPr>
          <p:cNvPr id="3" name="Content Placeholder 2"/>
          <p:cNvSpPr>
            <a:spLocks noGrp="1"/>
          </p:cNvSpPr>
          <p:nvPr>
            <p:ph idx="1"/>
          </p:nvPr>
        </p:nvSpPr>
        <p:spPr/>
        <p:txBody>
          <a:bodyPr>
            <a:normAutofit/>
          </a:bodyPr>
          <a:lstStyle/>
          <a:p>
            <a:r>
              <a:rPr lang="en-US" sz="2800" b="1" dirty="0" smtClean="0"/>
              <a:t>What is an accrual?</a:t>
            </a:r>
          </a:p>
          <a:p>
            <a:pPr lvl="1"/>
            <a:r>
              <a:rPr lang="en-US" sz="2400" dirty="0" smtClean="0"/>
              <a:t>Setting aside FY20 money for invoices that have not been received or paid</a:t>
            </a:r>
          </a:p>
          <a:p>
            <a:r>
              <a:rPr lang="en-US" sz="2800" b="1" dirty="0" smtClean="0"/>
              <a:t>Why is it important?</a:t>
            </a:r>
          </a:p>
          <a:p>
            <a:pPr lvl="1"/>
            <a:r>
              <a:rPr lang="en-US" sz="2400" dirty="0" smtClean="0"/>
              <a:t>If not accrued in FY20, will need to pay out of FY21 budget</a:t>
            </a:r>
          </a:p>
          <a:p>
            <a:pPr lvl="2">
              <a:buFont typeface="Arial" panose="020B0604020202020204" pitchFamily="34" charset="0"/>
              <a:buChar char="•"/>
            </a:pPr>
            <a:r>
              <a:rPr lang="en-US" sz="2000" dirty="0" smtClean="0"/>
              <a:t>Belated Claim process to pay out of FY21</a:t>
            </a:r>
          </a:p>
          <a:p>
            <a:pPr lvl="2">
              <a:buFont typeface="Arial" panose="020B0604020202020204" pitchFamily="34" charset="0"/>
              <a:buChar char="•"/>
            </a:pPr>
            <a:r>
              <a:rPr lang="en-US" sz="2000" dirty="0" smtClean="0"/>
              <a:t>Even if money was left in FY20, that money is lost if not accrued or paid in time</a:t>
            </a:r>
          </a:p>
          <a:p>
            <a:endParaRPr lang="en-US" sz="2800" dirty="0"/>
          </a:p>
        </p:txBody>
      </p:sp>
      <p:pic>
        <p:nvPicPr>
          <p:cNvPr id="4" name="Picture 3"/>
          <p:cNvPicPr>
            <a:picLocks noChangeAspect="1"/>
          </p:cNvPicPr>
          <p:nvPr/>
        </p:nvPicPr>
        <p:blipFill rotWithShape="1">
          <a:blip r:embed="rId2"/>
          <a:srcRect l="7705" t="6399" r="8236" b="8627"/>
          <a:stretch/>
        </p:blipFill>
        <p:spPr>
          <a:xfrm>
            <a:off x="11072117" y="30822"/>
            <a:ext cx="1089061" cy="1068513"/>
          </a:xfrm>
          <a:prstGeom prst="rect">
            <a:avLst/>
          </a:prstGeom>
        </p:spPr>
      </p:pic>
      <p:pic>
        <p:nvPicPr>
          <p:cNvPr id="5" name="Content Placeholder 5" descr="Button_Orange.png"/>
          <p:cNvPicPr>
            <a:picLocks noChangeAspect="1"/>
          </p:cNvPicPr>
          <p:nvPr/>
        </p:nvPicPr>
        <p:blipFill>
          <a:blip r:embed="rId3" cstate="print"/>
          <a:stretch>
            <a:fillRect/>
          </a:stretch>
        </p:blipFill>
        <p:spPr>
          <a:xfrm>
            <a:off x="99507" y="5869094"/>
            <a:ext cx="997773" cy="914401"/>
          </a:xfrm>
          <a:prstGeom prst="rect">
            <a:avLst/>
          </a:prstGeom>
        </p:spPr>
      </p:pic>
      <p:sp>
        <p:nvSpPr>
          <p:cNvPr id="7" name="Rectangle 6"/>
          <p:cNvSpPr/>
          <p:nvPr/>
        </p:nvSpPr>
        <p:spPr>
          <a:xfrm>
            <a:off x="0" y="0"/>
            <a:ext cx="12192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48999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Accrual Deadlines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05389353"/>
              </p:ext>
            </p:extLst>
          </p:nvPr>
        </p:nvGraphicFramePr>
        <p:xfrm>
          <a:off x="1097280" y="2010650"/>
          <a:ext cx="10058400" cy="2494280"/>
        </p:xfrm>
        <a:graphic>
          <a:graphicData uri="http://schemas.openxmlformats.org/drawingml/2006/table">
            <a:tbl>
              <a:tblPr firstRow="1" bandRow="1">
                <a:tableStyleId>{5C22544A-7EE6-4342-B048-85BDC9FD1C3A}</a:tableStyleId>
              </a:tblPr>
              <a:tblGrid>
                <a:gridCol w="1985284">
                  <a:extLst>
                    <a:ext uri="{9D8B030D-6E8A-4147-A177-3AD203B41FA5}">
                      <a16:colId xmlns:a16="http://schemas.microsoft.com/office/drawing/2014/main" val="1266967860"/>
                    </a:ext>
                  </a:extLst>
                </a:gridCol>
                <a:gridCol w="5630238">
                  <a:extLst>
                    <a:ext uri="{9D8B030D-6E8A-4147-A177-3AD203B41FA5}">
                      <a16:colId xmlns:a16="http://schemas.microsoft.com/office/drawing/2014/main" val="430394851"/>
                    </a:ext>
                  </a:extLst>
                </a:gridCol>
                <a:gridCol w="2442878">
                  <a:extLst>
                    <a:ext uri="{9D8B030D-6E8A-4147-A177-3AD203B41FA5}">
                      <a16:colId xmlns:a16="http://schemas.microsoft.com/office/drawing/2014/main" val="1843655122"/>
                    </a:ext>
                  </a:extLst>
                </a:gridCol>
              </a:tblGrid>
              <a:tr h="370840">
                <a:tc>
                  <a:txBody>
                    <a:bodyPr/>
                    <a:lstStyle/>
                    <a:p>
                      <a:r>
                        <a:rPr lang="en-US" dirty="0" smtClean="0"/>
                        <a:t>Who</a:t>
                      </a:r>
                      <a:endParaRPr lang="en-US" dirty="0"/>
                    </a:p>
                  </a:txBody>
                  <a:tcPr/>
                </a:tc>
                <a:tc>
                  <a:txBody>
                    <a:bodyPr/>
                    <a:lstStyle/>
                    <a:p>
                      <a:r>
                        <a:rPr lang="en-US" dirty="0" smtClean="0"/>
                        <a:t>What</a:t>
                      </a:r>
                      <a:endParaRPr lang="en-US" dirty="0"/>
                    </a:p>
                  </a:txBody>
                  <a:tcPr/>
                </a:tc>
                <a:tc>
                  <a:txBody>
                    <a:bodyPr/>
                    <a:lstStyle/>
                    <a:p>
                      <a:r>
                        <a:rPr lang="en-US" dirty="0" smtClean="0"/>
                        <a:t>When</a:t>
                      </a:r>
                      <a:endParaRPr lang="en-US" dirty="0"/>
                    </a:p>
                  </a:txBody>
                  <a:tcPr/>
                </a:tc>
                <a:extLst>
                  <a:ext uri="{0D108BD9-81ED-4DB2-BD59-A6C34878D82A}">
                    <a16:rowId xmlns:a16="http://schemas.microsoft.com/office/drawing/2014/main" val="3523100112"/>
                  </a:ext>
                </a:extLst>
              </a:tr>
              <a:tr h="370840">
                <a:tc>
                  <a:txBody>
                    <a:bodyPr/>
                    <a:lstStyle/>
                    <a:p>
                      <a:r>
                        <a:rPr lang="en-US" dirty="0" smtClean="0"/>
                        <a:t>SAFS AP</a:t>
                      </a:r>
                      <a:endParaRPr lang="en-US" dirty="0"/>
                    </a:p>
                  </a:txBody>
                  <a:tcPr/>
                </a:tc>
                <a:tc>
                  <a:txBody>
                    <a:bodyPr/>
                    <a:lstStyle/>
                    <a:p>
                      <a:r>
                        <a:rPr lang="en-US" dirty="0" smtClean="0"/>
                        <a:t>Send</a:t>
                      </a:r>
                      <a:r>
                        <a:rPr lang="en-US" baseline="0" dirty="0" smtClean="0"/>
                        <a:t> template to agencies</a:t>
                      </a:r>
                      <a:endParaRPr lang="en-US" dirty="0"/>
                    </a:p>
                  </a:txBody>
                  <a:tcPr/>
                </a:tc>
                <a:tc>
                  <a:txBody>
                    <a:bodyPr/>
                    <a:lstStyle/>
                    <a:p>
                      <a:r>
                        <a:rPr lang="en-US" dirty="0" smtClean="0">
                          <a:solidFill>
                            <a:srgbClr val="FF0000"/>
                          </a:solidFill>
                        </a:rPr>
                        <a:t>August 5-7</a:t>
                      </a:r>
                      <a:endParaRPr lang="en-US" dirty="0">
                        <a:solidFill>
                          <a:srgbClr val="FF0000"/>
                        </a:solidFill>
                      </a:endParaRPr>
                    </a:p>
                  </a:txBody>
                  <a:tcPr/>
                </a:tc>
                <a:extLst>
                  <a:ext uri="{0D108BD9-81ED-4DB2-BD59-A6C34878D82A}">
                    <a16:rowId xmlns:a16="http://schemas.microsoft.com/office/drawing/2014/main" val="994998175"/>
                  </a:ext>
                </a:extLst>
              </a:tr>
              <a:tr h="370840">
                <a:tc>
                  <a:txBody>
                    <a:bodyPr/>
                    <a:lstStyle/>
                    <a:p>
                      <a:r>
                        <a:rPr lang="en-US" dirty="0" smtClean="0"/>
                        <a:t>Agencies</a:t>
                      </a:r>
                      <a:endParaRPr lang="en-US" dirty="0"/>
                    </a:p>
                  </a:txBody>
                  <a:tcPr/>
                </a:tc>
                <a:tc>
                  <a:txBody>
                    <a:bodyPr/>
                    <a:lstStyle/>
                    <a:p>
                      <a:r>
                        <a:rPr lang="en-US" dirty="0" smtClean="0"/>
                        <a:t>Verify template and make necessary changes</a:t>
                      </a:r>
                      <a:endParaRPr lang="en-US" dirty="0"/>
                    </a:p>
                  </a:txBody>
                  <a:tcPr/>
                </a:tc>
                <a:tc>
                  <a:txBody>
                    <a:bodyPr/>
                    <a:lstStyle/>
                    <a:p>
                      <a:r>
                        <a:rPr lang="en-US" dirty="0" smtClean="0">
                          <a:solidFill>
                            <a:srgbClr val="FF0000"/>
                          </a:solidFill>
                        </a:rPr>
                        <a:t>August</a:t>
                      </a:r>
                      <a:r>
                        <a:rPr lang="en-US" baseline="0" dirty="0" smtClean="0">
                          <a:solidFill>
                            <a:srgbClr val="FF0000"/>
                          </a:solidFill>
                        </a:rPr>
                        <a:t> 5-13</a:t>
                      </a:r>
                      <a:endParaRPr lang="en-US" dirty="0">
                        <a:solidFill>
                          <a:srgbClr val="FF0000"/>
                        </a:solidFill>
                      </a:endParaRPr>
                    </a:p>
                  </a:txBody>
                  <a:tcPr/>
                </a:tc>
                <a:extLst>
                  <a:ext uri="{0D108BD9-81ED-4DB2-BD59-A6C34878D82A}">
                    <a16:rowId xmlns:a16="http://schemas.microsoft.com/office/drawing/2014/main" val="2871215729"/>
                  </a:ext>
                </a:extLst>
              </a:tr>
              <a:tr h="370840">
                <a:tc>
                  <a:txBody>
                    <a:bodyPr/>
                    <a:lstStyle/>
                    <a:p>
                      <a:pPr algn="l"/>
                      <a:r>
                        <a:rPr lang="en-US" b="1" dirty="0" smtClean="0"/>
                        <a:t>Agencies</a:t>
                      </a:r>
                      <a:endParaRPr lang="en-US" b="1" dirty="0"/>
                    </a:p>
                  </a:txBody>
                  <a:tcPr anchor="ctr"/>
                </a:tc>
                <a:tc>
                  <a:txBody>
                    <a:bodyPr/>
                    <a:lstStyle/>
                    <a:p>
                      <a:r>
                        <a:rPr lang="en-US" b="1" dirty="0" smtClean="0"/>
                        <a:t>Send completed template back to SAFS AP</a:t>
                      </a:r>
                    </a:p>
                    <a:p>
                      <a:r>
                        <a:rPr lang="en-US" b="1" dirty="0" smtClean="0"/>
                        <a:t>Send all FY20</a:t>
                      </a:r>
                      <a:r>
                        <a:rPr lang="en-US" b="1" baseline="0" dirty="0" smtClean="0"/>
                        <a:t> invoices available for payment</a:t>
                      </a:r>
                      <a:endParaRPr lang="en-US" b="1" dirty="0"/>
                    </a:p>
                  </a:txBody>
                  <a:tcPr/>
                </a:tc>
                <a:tc>
                  <a:txBody>
                    <a:bodyPr/>
                    <a:lstStyle/>
                    <a:p>
                      <a:r>
                        <a:rPr lang="en-US" b="1" dirty="0" smtClean="0">
                          <a:solidFill>
                            <a:srgbClr val="FF0000"/>
                          </a:solidFill>
                        </a:rPr>
                        <a:t>August 14</a:t>
                      </a:r>
                      <a:endParaRPr lang="en-US" b="1" dirty="0">
                        <a:solidFill>
                          <a:srgbClr val="FF0000"/>
                        </a:solidFill>
                      </a:endParaRPr>
                    </a:p>
                  </a:txBody>
                  <a:tcPr anchor="ctr"/>
                </a:tc>
                <a:extLst>
                  <a:ext uri="{0D108BD9-81ED-4DB2-BD59-A6C34878D82A}">
                    <a16:rowId xmlns:a16="http://schemas.microsoft.com/office/drawing/2014/main" val="336911801"/>
                  </a:ext>
                </a:extLst>
              </a:tr>
              <a:tr h="370840">
                <a:tc rowSpan="2">
                  <a:txBody>
                    <a:bodyPr/>
                    <a:lstStyle/>
                    <a:p>
                      <a:r>
                        <a:rPr lang="en-US" dirty="0" smtClean="0"/>
                        <a:t>SAFS AP</a:t>
                      </a:r>
                      <a:endParaRPr lang="en-US" dirty="0"/>
                    </a:p>
                  </a:txBody>
                  <a:tcPr anchor="ctr"/>
                </a:tc>
                <a:tc>
                  <a:txBody>
                    <a:bodyPr/>
                    <a:lstStyle/>
                    <a:p>
                      <a:r>
                        <a:rPr lang="en-US" dirty="0" smtClean="0"/>
                        <a:t>Review and upload templates</a:t>
                      </a:r>
                      <a:endParaRPr lang="en-US" dirty="0"/>
                    </a:p>
                  </a:txBody>
                  <a:tcPr/>
                </a:tc>
                <a:tc rowSpan="2">
                  <a:txBody>
                    <a:bodyPr/>
                    <a:lstStyle/>
                    <a:p>
                      <a:r>
                        <a:rPr lang="en-US" dirty="0" smtClean="0">
                          <a:solidFill>
                            <a:srgbClr val="FF0000"/>
                          </a:solidFill>
                        </a:rPr>
                        <a:t>August 17-28</a:t>
                      </a:r>
                      <a:endParaRPr lang="en-US" dirty="0">
                        <a:solidFill>
                          <a:srgbClr val="FF0000"/>
                        </a:solidFill>
                      </a:endParaRPr>
                    </a:p>
                  </a:txBody>
                  <a:tcPr anchor="ctr"/>
                </a:tc>
                <a:extLst>
                  <a:ext uri="{0D108BD9-81ED-4DB2-BD59-A6C34878D82A}">
                    <a16:rowId xmlns:a16="http://schemas.microsoft.com/office/drawing/2014/main" val="1547267303"/>
                  </a:ext>
                </a:extLst>
              </a:tr>
              <a:tr h="370840">
                <a:tc vMerge="1">
                  <a:txBody>
                    <a:bodyPr/>
                    <a:lstStyle/>
                    <a:p>
                      <a:endParaRPr lang="en-US" dirty="0"/>
                    </a:p>
                  </a:txBody>
                  <a:tcPr/>
                </a:tc>
                <a:tc>
                  <a:txBody>
                    <a:bodyPr/>
                    <a:lstStyle/>
                    <a:p>
                      <a:r>
                        <a:rPr lang="en-US" dirty="0" smtClean="0"/>
                        <a:t>Send notification to agencies once upload complete</a:t>
                      </a:r>
                      <a:endParaRPr lang="en-US" dirty="0"/>
                    </a:p>
                  </a:txBody>
                  <a:tcPr/>
                </a:tc>
                <a:tc vMerge="1">
                  <a:txBody>
                    <a:bodyPr/>
                    <a:lstStyle/>
                    <a:p>
                      <a:endParaRPr lang="en-US" dirty="0"/>
                    </a:p>
                  </a:txBody>
                  <a:tcPr/>
                </a:tc>
                <a:extLst>
                  <a:ext uri="{0D108BD9-81ED-4DB2-BD59-A6C34878D82A}">
                    <a16:rowId xmlns:a16="http://schemas.microsoft.com/office/drawing/2014/main" val="3421653271"/>
                  </a:ext>
                </a:extLst>
              </a:tr>
            </a:tbl>
          </a:graphicData>
        </a:graphic>
      </p:graphicFrame>
      <p:sp>
        <p:nvSpPr>
          <p:cNvPr id="5" name="TextBox 4"/>
          <p:cNvSpPr txBox="1"/>
          <p:nvPr/>
        </p:nvSpPr>
        <p:spPr>
          <a:xfrm>
            <a:off x="3389833" y="4880225"/>
            <a:ext cx="5473293" cy="954107"/>
          </a:xfrm>
          <a:prstGeom prst="rect">
            <a:avLst/>
          </a:prstGeom>
          <a:noFill/>
        </p:spPr>
        <p:txBody>
          <a:bodyPr wrap="none" rtlCol="0">
            <a:spAutoFit/>
          </a:bodyPr>
          <a:lstStyle/>
          <a:p>
            <a:pPr algn="ctr"/>
            <a:r>
              <a:rPr lang="en-US" sz="2800" b="1" dirty="0" smtClean="0"/>
              <a:t>Send all accrual correspondence to:</a:t>
            </a:r>
          </a:p>
          <a:p>
            <a:pPr algn="ctr"/>
            <a:r>
              <a:rPr lang="en-US" sz="2800" b="1" dirty="0" smtClean="0">
                <a:hlinkClick r:id="rId2"/>
              </a:rPr>
              <a:t>APquestions.safs@des.wa.gov</a:t>
            </a:r>
            <a:r>
              <a:rPr lang="en-US" sz="2800" b="1" dirty="0" smtClean="0"/>
              <a:t> </a:t>
            </a:r>
            <a:endParaRPr lang="en-US" sz="2800" b="1" dirty="0"/>
          </a:p>
        </p:txBody>
      </p:sp>
      <p:pic>
        <p:nvPicPr>
          <p:cNvPr id="6" name="Picture 5"/>
          <p:cNvPicPr>
            <a:picLocks noChangeAspect="1"/>
          </p:cNvPicPr>
          <p:nvPr/>
        </p:nvPicPr>
        <p:blipFill rotWithShape="1">
          <a:blip r:embed="rId3"/>
          <a:srcRect l="7705" t="6399" r="8236" b="8627"/>
          <a:stretch/>
        </p:blipFill>
        <p:spPr>
          <a:xfrm>
            <a:off x="11072117" y="30822"/>
            <a:ext cx="1089061" cy="1068513"/>
          </a:xfrm>
          <a:prstGeom prst="rect">
            <a:avLst/>
          </a:prstGeom>
        </p:spPr>
      </p:pic>
      <p:pic>
        <p:nvPicPr>
          <p:cNvPr id="7" name="Content Placeholder 5" descr="Button_Orange.png"/>
          <p:cNvPicPr>
            <a:picLocks noChangeAspect="1"/>
          </p:cNvPicPr>
          <p:nvPr/>
        </p:nvPicPr>
        <p:blipFill>
          <a:blip r:embed="rId4" cstate="print"/>
          <a:stretch>
            <a:fillRect/>
          </a:stretch>
        </p:blipFill>
        <p:spPr>
          <a:xfrm>
            <a:off x="99507" y="5869094"/>
            <a:ext cx="997773" cy="914401"/>
          </a:xfrm>
          <a:prstGeom prst="rect">
            <a:avLst/>
          </a:prstGeom>
        </p:spPr>
      </p:pic>
      <p:sp>
        <p:nvSpPr>
          <p:cNvPr id="9" name="Rectangle 8"/>
          <p:cNvSpPr/>
          <p:nvPr/>
        </p:nvSpPr>
        <p:spPr>
          <a:xfrm>
            <a:off x="0" y="0"/>
            <a:ext cx="12192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591345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Accrual Template</a:t>
            </a:r>
            <a:endParaRPr lang="en-US" dirty="0"/>
          </a:p>
        </p:txBody>
      </p:sp>
      <p:sp>
        <p:nvSpPr>
          <p:cNvPr id="3" name="Content Placeholder 2"/>
          <p:cNvSpPr>
            <a:spLocks noGrp="1"/>
          </p:cNvSpPr>
          <p:nvPr>
            <p:ph idx="1"/>
          </p:nvPr>
        </p:nvSpPr>
        <p:spPr>
          <a:xfrm>
            <a:off x="1097280" y="1845734"/>
            <a:ext cx="10058400" cy="2870104"/>
          </a:xfrm>
        </p:spPr>
        <p:txBody>
          <a:bodyPr>
            <a:normAutofit/>
          </a:bodyPr>
          <a:lstStyle/>
          <a:p>
            <a:r>
              <a:rPr lang="en-US" sz="2800" dirty="0" smtClean="0"/>
              <a:t>Complete the form with as much info as possible, to the extent known or applicable to your agency</a:t>
            </a:r>
          </a:p>
          <a:p>
            <a:pPr lvl="1"/>
            <a:r>
              <a:rPr lang="en-US" sz="2400" dirty="0" smtClean="0"/>
              <a:t>Coding, vendor name, amount, invoice #, etc.</a:t>
            </a:r>
          </a:p>
          <a:p>
            <a:r>
              <a:rPr lang="en-US" sz="2800" dirty="0" smtClean="0"/>
              <a:t>Mark </a:t>
            </a:r>
            <a:r>
              <a:rPr lang="en-US" sz="2800" b="1" dirty="0" smtClean="0"/>
              <a:t>Yes</a:t>
            </a:r>
            <a:r>
              <a:rPr lang="en-US" sz="2800" dirty="0" smtClean="0"/>
              <a:t> if an estimated amount, </a:t>
            </a:r>
            <a:r>
              <a:rPr lang="en-US" sz="2800" b="1" dirty="0" smtClean="0"/>
              <a:t>No</a:t>
            </a:r>
            <a:r>
              <a:rPr lang="en-US" sz="2800" dirty="0" smtClean="0"/>
              <a:t> if not</a:t>
            </a:r>
          </a:p>
          <a:p>
            <a:r>
              <a:rPr lang="en-US" sz="2800" dirty="0" smtClean="0"/>
              <a:t>Include a reason for accrual (not invoiced yet, waiting on vendor #)</a:t>
            </a:r>
            <a:endParaRPr lang="en-US" sz="2800" dirty="0"/>
          </a:p>
        </p:txBody>
      </p:sp>
      <p:pic>
        <p:nvPicPr>
          <p:cNvPr id="7" name="Picture 6"/>
          <p:cNvPicPr>
            <a:picLocks noChangeAspect="1"/>
          </p:cNvPicPr>
          <p:nvPr/>
        </p:nvPicPr>
        <p:blipFill rotWithShape="1">
          <a:blip r:embed="rId2"/>
          <a:srcRect l="7705" t="6399" r="8236" b="8627"/>
          <a:stretch/>
        </p:blipFill>
        <p:spPr>
          <a:xfrm>
            <a:off x="11072117" y="30822"/>
            <a:ext cx="1089061" cy="1068513"/>
          </a:xfrm>
          <a:prstGeom prst="rect">
            <a:avLst/>
          </a:prstGeom>
        </p:spPr>
      </p:pic>
      <p:pic>
        <p:nvPicPr>
          <p:cNvPr id="8" name="Content Placeholder 5" descr="Button_Orange.png"/>
          <p:cNvPicPr>
            <a:picLocks noChangeAspect="1"/>
          </p:cNvPicPr>
          <p:nvPr/>
        </p:nvPicPr>
        <p:blipFill>
          <a:blip r:embed="rId3" cstate="print"/>
          <a:stretch>
            <a:fillRect/>
          </a:stretch>
        </p:blipFill>
        <p:spPr>
          <a:xfrm>
            <a:off x="99507" y="5869094"/>
            <a:ext cx="997773" cy="914401"/>
          </a:xfrm>
          <a:prstGeom prst="rect">
            <a:avLst/>
          </a:prstGeom>
        </p:spPr>
      </p:pic>
      <p:sp>
        <p:nvSpPr>
          <p:cNvPr id="10" name="Rectangle 9"/>
          <p:cNvSpPr/>
          <p:nvPr/>
        </p:nvSpPr>
        <p:spPr>
          <a:xfrm>
            <a:off x="0" y="0"/>
            <a:ext cx="12192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4"/>
          <a:stretch>
            <a:fillRect/>
          </a:stretch>
        </p:blipFill>
        <p:spPr>
          <a:xfrm>
            <a:off x="1636023" y="4306893"/>
            <a:ext cx="9436094" cy="1810512"/>
          </a:xfrm>
          <a:prstGeom prst="rect">
            <a:avLst/>
          </a:prstGeom>
        </p:spPr>
      </p:pic>
    </p:spTree>
    <p:extLst>
      <p:ext uri="{BB962C8B-B14F-4D97-AF65-F5344CB8AC3E}">
        <p14:creationId xmlns:p14="http://schemas.microsoft.com/office/powerpoint/2010/main" val="23625012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Accrual Flowchart</a:t>
            </a:r>
            <a:endParaRPr lang="en-US" dirty="0"/>
          </a:p>
        </p:txBody>
      </p:sp>
      <p:sp>
        <p:nvSpPr>
          <p:cNvPr id="3" name="Content Placeholder 2"/>
          <p:cNvSpPr>
            <a:spLocks noGrp="1"/>
          </p:cNvSpPr>
          <p:nvPr>
            <p:ph idx="1"/>
          </p:nvPr>
        </p:nvSpPr>
        <p:spPr>
          <a:xfrm>
            <a:off x="7187801" y="1845734"/>
            <a:ext cx="3967879" cy="938563"/>
          </a:xfrm>
        </p:spPr>
        <p:txBody>
          <a:bodyPr/>
          <a:lstStyle/>
          <a:p>
            <a:pPr algn="just"/>
            <a:r>
              <a:rPr lang="en-US" dirty="0" smtClean="0"/>
              <a:t>Follow this flowchart in August after SAFS AP has sent notification that your accruals have been uploaded.</a:t>
            </a:r>
            <a:endParaRPr lang="en-US" dirty="0"/>
          </a:p>
        </p:txBody>
      </p:sp>
      <p:grpSp>
        <p:nvGrpSpPr>
          <p:cNvPr id="4" name="Group 3"/>
          <p:cNvGrpSpPr/>
          <p:nvPr/>
        </p:nvGrpSpPr>
        <p:grpSpPr>
          <a:xfrm>
            <a:off x="1282211" y="1845733"/>
            <a:ext cx="8375493" cy="4246841"/>
            <a:chOff x="500105" y="1570428"/>
            <a:chExt cx="7968774" cy="4020736"/>
          </a:xfrm>
        </p:grpSpPr>
        <p:grpSp>
          <p:nvGrpSpPr>
            <p:cNvPr id="5" name="Group 4"/>
            <p:cNvGrpSpPr/>
            <p:nvPr/>
          </p:nvGrpSpPr>
          <p:grpSpPr>
            <a:xfrm>
              <a:off x="2850640" y="3715611"/>
              <a:ext cx="2999703" cy="272115"/>
              <a:chOff x="2359869" y="3051548"/>
              <a:chExt cx="2427002" cy="203435"/>
            </a:xfrm>
          </p:grpSpPr>
          <p:cxnSp>
            <p:nvCxnSpPr>
              <p:cNvPr id="30" name="Straight Arrow Connector 29"/>
              <p:cNvCxnSpPr/>
              <p:nvPr/>
            </p:nvCxnSpPr>
            <p:spPr>
              <a:xfrm flipV="1">
                <a:off x="2359869" y="3247431"/>
                <a:ext cx="2427002" cy="184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 name="Text Box 8"/>
              <p:cNvSpPr txBox="1">
                <a:spLocks noChangeArrowheads="1"/>
              </p:cNvSpPr>
              <p:nvPr/>
            </p:nvSpPr>
            <p:spPr bwMode="auto">
              <a:xfrm>
                <a:off x="3326945" y="3051548"/>
                <a:ext cx="515409" cy="203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NO</a:t>
                </a:r>
                <a:endParaRPr kumimoji="0" lang="en-US" altLang="en-US" sz="600" b="0" i="0" u="none" strike="noStrike" cap="none" normalizeH="0" baseline="0" dirty="0" smtClean="0">
                  <a:ln>
                    <a:noFill/>
                  </a:ln>
                  <a:solidFill>
                    <a:schemeClr val="tx1"/>
                  </a:solidFill>
                  <a:effectLst/>
                </a:endParaRPr>
              </a:p>
            </p:txBody>
          </p:sp>
        </p:grpSp>
        <p:grpSp>
          <p:nvGrpSpPr>
            <p:cNvPr id="6" name="Group 5"/>
            <p:cNvGrpSpPr/>
            <p:nvPr/>
          </p:nvGrpSpPr>
          <p:grpSpPr>
            <a:xfrm>
              <a:off x="1647235" y="3970517"/>
              <a:ext cx="648279" cy="711141"/>
              <a:chOff x="1386217" y="3242131"/>
              <a:chExt cx="524510" cy="531656"/>
            </a:xfrm>
          </p:grpSpPr>
          <p:cxnSp>
            <p:nvCxnSpPr>
              <p:cNvPr id="28" name="Straight Arrow Connector 27"/>
              <p:cNvCxnSpPr/>
              <p:nvPr/>
            </p:nvCxnSpPr>
            <p:spPr>
              <a:xfrm flipH="1">
                <a:off x="1386217" y="3249277"/>
                <a:ext cx="524510" cy="52451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 name="Text Box 9"/>
              <p:cNvSpPr txBox="1">
                <a:spLocks noChangeArrowheads="1"/>
              </p:cNvSpPr>
              <p:nvPr/>
            </p:nvSpPr>
            <p:spPr bwMode="auto">
              <a:xfrm rot="18724641">
                <a:off x="1285016" y="3349288"/>
                <a:ext cx="523875" cy="309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YES</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grpSp>
        <p:cxnSp>
          <p:nvCxnSpPr>
            <p:cNvPr id="7" name="Straight Arrow Connector 6"/>
            <p:cNvCxnSpPr/>
            <p:nvPr/>
          </p:nvCxnSpPr>
          <p:spPr>
            <a:xfrm>
              <a:off x="2590614" y="2283902"/>
              <a:ext cx="0" cy="72366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Flowchart: Terminator 7"/>
            <p:cNvSpPr/>
            <p:nvPr/>
          </p:nvSpPr>
          <p:spPr>
            <a:xfrm>
              <a:off x="1647235" y="1570428"/>
              <a:ext cx="1886758" cy="850223"/>
            </a:xfrm>
            <a:prstGeom prst="flowChartTerminator">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9" name="Text Box 2"/>
            <p:cNvSpPr txBox="1">
              <a:spLocks noChangeArrowheads="1"/>
            </p:cNvSpPr>
            <p:nvPr/>
          </p:nvSpPr>
          <p:spPr bwMode="auto">
            <a:xfrm>
              <a:off x="1767883" y="1793812"/>
              <a:ext cx="1640318" cy="403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FY20 INVOICE</a:t>
              </a:r>
              <a:endParaRPr kumimoji="0" lang="en-US" altLang="en-US" b="0" i="0" u="none" strike="noStrike" cap="none" normalizeH="0" baseline="0" dirty="0" smtClean="0">
                <a:ln>
                  <a:noFill/>
                </a:ln>
                <a:solidFill>
                  <a:schemeClr val="tx1"/>
                </a:solidFill>
                <a:effectLst/>
                <a:latin typeface="Arial" panose="020B0604020202020204" pitchFamily="34" charset="0"/>
              </a:endParaRPr>
            </a:p>
          </p:txBody>
        </p:sp>
        <p:sp>
          <p:nvSpPr>
            <p:cNvPr id="10" name="Flowchart: Decision 9"/>
            <p:cNvSpPr/>
            <p:nvPr/>
          </p:nvSpPr>
          <p:spPr>
            <a:xfrm>
              <a:off x="1696139" y="3012641"/>
              <a:ext cx="1798071" cy="1318227"/>
            </a:xfrm>
            <a:prstGeom prst="flowChartDecision">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Text Box 4"/>
            <p:cNvSpPr txBox="1">
              <a:spLocks noChangeArrowheads="1"/>
            </p:cNvSpPr>
            <p:nvPr/>
          </p:nvSpPr>
          <p:spPr bwMode="auto">
            <a:xfrm>
              <a:off x="1800372" y="3470028"/>
              <a:ext cx="1640318" cy="403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ACCRUED?</a:t>
              </a:r>
              <a:endParaRPr kumimoji="0" lang="en-US" altLang="en-US" b="0" i="0" u="none" strike="noStrike" cap="none" normalizeH="0" baseline="0" dirty="0" smtClean="0">
                <a:ln>
                  <a:noFill/>
                </a:ln>
                <a:solidFill>
                  <a:schemeClr val="tx1"/>
                </a:solidFill>
                <a:effectLst/>
                <a:latin typeface="Arial" panose="020B0604020202020204" pitchFamily="34" charset="0"/>
              </a:endParaRPr>
            </a:p>
          </p:txBody>
        </p:sp>
        <p:sp>
          <p:nvSpPr>
            <p:cNvPr id="12" name="Flowchart: Process 11"/>
            <p:cNvSpPr/>
            <p:nvPr/>
          </p:nvSpPr>
          <p:spPr>
            <a:xfrm>
              <a:off x="500105" y="4713663"/>
              <a:ext cx="1709384" cy="871457"/>
            </a:xfrm>
            <a:prstGeom prst="flowChartProcess">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3" name="Text Box 12"/>
            <p:cNvSpPr txBox="1">
              <a:spLocks noChangeArrowheads="1"/>
            </p:cNvSpPr>
            <p:nvPr/>
          </p:nvSpPr>
          <p:spPr bwMode="auto">
            <a:xfrm>
              <a:off x="735753" y="4812740"/>
              <a:ext cx="1238087" cy="777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Send with FY21 batch</a:t>
              </a:r>
              <a:endParaRPr kumimoji="0" lang="en-US" altLang="en-US" b="0" i="0" u="none" strike="noStrike" cap="none" normalizeH="0" baseline="0" dirty="0" smtClean="0">
                <a:ln>
                  <a:noFill/>
                </a:ln>
                <a:solidFill>
                  <a:schemeClr val="tx1"/>
                </a:solidFill>
                <a:effectLst/>
                <a:latin typeface="Arial" panose="020B0604020202020204" pitchFamily="34" charset="0"/>
              </a:endParaRPr>
            </a:p>
          </p:txBody>
        </p:sp>
        <p:grpSp>
          <p:nvGrpSpPr>
            <p:cNvPr id="14" name="Group 13"/>
            <p:cNvGrpSpPr/>
            <p:nvPr/>
          </p:nvGrpSpPr>
          <p:grpSpPr>
            <a:xfrm>
              <a:off x="5507104" y="3999021"/>
              <a:ext cx="648279" cy="716638"/>
              <a:chOff x="1386217" y="3249277"/>
              <a:chExt cx="524510" cy="535766"/>
            </a:xfrm>
          </p:grpSpPr>
          <p:cxnSp>
            <p:nvCxnSpPr>
              <p:cNvPr id="26" name="Straight Arrow Connector 25"/>
              <p:cNvCxnSpPr/>
              <p:nvPr/>
            </p:nvCxnSpPr>
            <p:spPr>
              <a:xfrm flipH="1">
                <a:off x="1386217" y="3249277"/>
                <a:ext cx="524510" cy="52451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Text Box 9"/>
              <p:cNvSpPr txBox="1">
                <a:spLocks noChangeArrowheads="1"/>
              </p:cNvSpPr>
              <p:nvPr/>
            </p:nvSpPr>
            <p:spPr bwMode="auto">
              <a:xfrm rot="18746081">
                <a:off x="1285016" y="3368325"/>
                <a:ext cx="523875" cy="309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YES</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grpSp>
        <p:grpSp>
          <p:nvGrpSpPr>
            <p:cNvPr id="15" name="Group 14"/>
            <p:cNvGrpSpPr/>
            <p:nvPr/>
          </p:nvGrpSpPr>
          <p:grpSpPr>
            <a:xfrm>
              <a:off x="6661605" y="3993477"/>
              <a:ext cx="643570" cy="707127"/>
              <a:chOff x="2359869" y="3245132"/>
              <a:chExt cx="520700" cy="528655"/>
            </a:xfrm>
          </p:grpSpPr>
          <p:cxnSp>
            <p:nvCxnSpPr>
              <p:cNvPr id="24" name="Straight Arrow Connector 23"/>
              <p:cNvCxnSpPr/>
              <p:nvPr/>
            </p:nvCxnSpPr>
            <p:spPr>
              <a:xfrm>
                <a:off x="2359869" y="3249277"/>
                <a:ext cx="520700" cy="52451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Text Box 8"/>
              <p:cNvSpPr txBox="1">
                <a:spLocks noChangeArrowheads="1"/>
              </p:cNvSpPr>
              <p:nvPr/>
            </p:nvSpPr>
            <p:spPr bwMode="auto">
              <a:xfrm rot="2882967">
                <a:off x="2433460" y="3328475"/>
                <a:ext cx="476250" cy="30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NO</a:t>
                </a:r>
                <a:endParaRPr kumimoji="0" lang="en-US" altLang="en-US"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grpSp>
        <p:grpSp>
          <p:nvGrpSpPr>
            <p:cNvPr id="16" name="Group 15"/>
            <p:cNvGrpSpPr/>
            <p:nvPr/>
          </p:nvGrpSpPr>
          <p:grpSpPr>
            <a:xfrm>
              <a:off x="4343400" y="4718460"/>
              <a:ext cx="1709384" cy="871457"/>
              <a:chOff x="2439070" y="3797714"/>
              <a:chExt cx="1383030" cy="651510"/>
            </a:xfrm>
          </p:grpSpPr>
          <p:sp>
            <p:nvSpPr>
              <p:cNvPr id="22" name="Flowchart: Process 21"/>
              <p:cNvSpPr/>
              <p:nvPr/>
            </p:nvSpPr>
            <p:spPr>
              <a:xfrm>
                <a:off x="2439070" y="3797714"/>
                <a:ext cx="1383030" cy="651510"/>
              </a:xfrm>
              <a:prstGeom prst="flowChartProcess">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3" name="Text Box 13"/>
              <p:cNvSpPr txBox="1">
                <a:spLocks noChangeArrowheads="1"/>
              </p:cNvSpPr>
              <p:nvPr/>
            </p:nvSpPr>
            <p:spPr bwMode="auto">
              <a:xfrm>
                <a:off x="2451648" y="3868199"/>
                <a:ext cx="1370452"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b="1" dirty="0" smtClean="0">
                    <a:latin typeface="Calibri" panose="020F0502020204030204" pitchFamily="34" charset="0"/>
                    <a:ea typeface="Calibri" panose="020F0502020204030204" pitchFamily="34" charset="0"/>
                    <a:cs typeface="Times New Roman" panose="02020603050405020304" pitchFamily="18" charset="0"/>
                  </a:rPr>
                  <a:t>Call AP, s</a:t>
                </a:r>
                <a:r>
                  <a:rPr kumimoji="0" lang="en-US" altLang="en-US"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end as FY20 batch</a:t>
                </a:r>
                <a:endParaRPr kumimoji="0" lang="en-US" altLang="en-US" b="0" i="0" u="none" strike="noStrike" cap="none" normalizeH="0" baseline="0" dirty="0" smtClean="0">
                  <a:ln>
                    <a:noFill/>
                  </a:ln>
                  <a:solidFill>
                    <a:schemeClr val="tx1"/>
                  </a:solidFill>
                  <a:effectLst/>
                  <a:latin typeface="Arial" panose="020B0604020202020204" pitchFamily="34" charset="0"/>
                </a:endParaRPr>
              </a:p>
            </p:txBody>
          </p:sp>
        </p:grpSp>
        <p:sp>
          <p:nvSpPr>
            <p:cNvPr id="17" name="Flowchart: Decision 16"/>
            <p:cNvSpPr/>
            <p:nvPr/>
          </p:nvSpPr>
          <p:spPr>
            <a:xfrm>
              <a:off x="5507104" y="3048000"/>
              <a:ext cx="1798071" cy="1318227"/>
            </a:xfrm>
            <a:prstGeom prst="flowChartDecision">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8" name="Text Box 2"/>
            <p:cNvSpPr txBox="1">
              <a:spLocks noChangeArrowheads="1"/>
            </p:cNvSpPr>
            <p:nvPr/>
          </p:nvSpPr>
          <p:spPr bwMode="auto">
            <a:xfrm>
              <a:off x="5850343" y="3369622"/>
              <a:ext cx="1159644" cy="674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b="1" dirty="0">
                  <a:latin typeface="Calibri" panose="020F0502020204030204" pitchFamily="34" charset="0"/>
                  <a:ea typeface="Calibri" panose="020F0502020204030204" pitchFamily="34" charset="0"/>
                  <a:cs typeface="Times New Roman" panose="02020603050405020304" pitchFamily="18" charset="0"/>
                </a:rPr>
                <a:t>P</a:t>
              </a:r>
              <a:r>
                <a:rPr kumimoji="0" lang="en-US" altLang="en-US"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rior</a:t>
              </a:r>
              <a:r>
                <a:rPr kumimoji="0" lang="en-US" altLang="en-US" b="1" i="0" u="none" strike="noStrike" cap="none" normalizeH="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to </a:t>
              </a:r>
              <a:r>
                <a:rPr lang="en-US" altLang="en-US"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Sept. 10</a:t>
              </a:r>
              <a:r>
                <a:rPr kumimoji="0" lang="en-US" altLang="en-US" b="1" i="0" u="none" strike="noStrike" cap="none" normalizeH="0" dirty="0" smtClean="0">
                  <a:ln>
                    <a:noFill/>
                  </a:ln>
                  <a:effectLst/>
                  <a:latin typeface="Calibri" panose="020F0502020204030204" pitchFamily="34" charset="0"/>
                  <a:ea typeface="Calibri" panose="020F0502020204030204" pitchFamily="34" charset="0"/>
                  <a:cs typeface="Times New Roman" panose="02020603050405020304" pitchFamily="18" charset="0"/>
                </a:rPr>
                <a:t>?</a:t>
              </a:r>
              <a:endParaRPr kumimoji="0" lang="en-US" altLang="en-US" b="0" i="0" u="none" strike="noStrike" cap="none" normalizeH="0" baseline="0" dirty="0" smtClean="0">
                <a:ln>
                  <a:noFill/>
                </a:ln>
                <a:effectLst/>
                <a:latin typeface="Arial" panose="020B0604020202020204" pitchFamily="34" charset="0"/>
              </a:endParaRPr>
            </a:p>
          </p:txBody>
        </p:sp>
        <p:grpSp>
          <p:nvGrpSpPr>
            <p:cNvPr id="19" name="Group 18"/>
            <p:cNvGrpSpPr/>
            <p:nvPr/>
          </p:nvGrpSpPr>
          <p:grpSpPr>
            <a:xfrm>
              <a:off x="6759495" y="4719707"/>
              <a:ext cx="1709384" cy="871457"/>
              <a:chOff x="2439070" y="3797714"/>
              <a:chExt cx="1383030" cy="651510"/>
            </a:xfrm>
          </p:grpSpPr>
          <p:sp>
            <p:nvSpPr>
              <p:cNvPr id="20" name="Flowchart: Process 19"/>
              <p:cNvSpPr/>
              <p:nvPr/>
            </p:nvSpPr>
            <p:spPr>
              <a:xfrm>
                <a:off x="2439070" y="3797714"/>
                <a:ext cx="1383030" cy="651510"/>
              </a:xfrm>
              <a:prstGeom prst="flowChartProcess">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1" name="Text Box 13"/>
              <p:cNvSpPr txBox="1">
                <a:spLocks noChangeArrowheads="1"/>
              </p:cNvSpPr>
              <p:nvPr/>
            </p:nvSpPr>
            <p:spPr bwMode="auto">
              <a:xfrm>
                <a:off x="2629728" y="3868199"/>
                <a:ext cx="1001713"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Belated Claim</a:t>
                </a:r>
                <a:endParaRPr kumimoji="0" lang="en-US" altLang="en-US" b="0" i="0" u="none" strike="noStrike" cap="none" normalizeH="0" baseline="0" dirty="0" smtClean="0">
                  <a:ln>
                    <a:noFill/>
                  </a:ln>
                  <a:solidFill>
                    <a:schemeClr val="tx1"/>
                  </a:solidFill>
                  <a:effectLst/>
                  <a:latin typeface="Arial" panose="020B0604020202020204" pitchFamily="34" charset="0"/>
                </a:endParaRPr>
              </a:p>
            </p:txBody>
          </p:sp>
        </p:grpSp>
      </p:grpSp>
      <p:pic>
        <p:nvPicPr>
          <p:cNvPr id="32" name="Picture 31"/>
          <p:cNvPicPr>
            <a:picLocks noChangeAspect="1"/>
          </p:cNvPicPr>
          <p:nvPr/>
        </p:nvPicPr>
        <p:blipFill rotWithShape="1">
          <a:blip r:embed="rId2"/>
          <a:srcRect l="7705" t="6399" r="8236" b="8627"/>
          <a:stretch/>
        </p:blipFill>
        <p:spPr>
          <a:xfrm>
            <a:off x="11072117" y="30822"/>
            <a:ext cx="1089061" cy="1068513"/>
          </a:xfrm>
          <a:prstGeom prst="rect">
            <a:avLst/>
          </a:prstGeom>
        </p:spPr>
      </p:pic>
      <p:pic>
        <p:nvPicPr>
          <p:cNvPr id="33" name="Content Placeholder 5" descr="Button_Orange.png"/>
          <p:cNvPicPr>
            <a:picLocks noChangeAspect="1"/>
          </p:cNvPicPr>
          <p:nvPr/>
        </p:nvPicPr>
        <p:blipFill>
          <a:blip r:embed="rId3" cstate="print"/>
          <a:stretch>
            <a:fillRect/>
          </a:stretch>
        </p:blipFill>
        <p:spPr>
          <a:xfrm>
            <a:off x="99507" y="5869094"/>
            <a:ext cx="997773" cy="914401"/>
          </a:xfrm>
          <a:prstGeom prst="rect">
            <a:avLst/>
          </a:prstGeom>
        </p:spPr>
      </p:pic>
      <p:sp>
        <p:nvSpPr>
          <p:cNvPr id="35" name="Rectangle 34"/>
          <p:cNvSpPr/>
          <p:nvPr/>
        </p:nvSpPr>
        <p:spPr>
          <a:xfrm>
            <a:off x="0" y="0"/>
            <a:ext cx="12192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59722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Belated Claims</a:t>
            </a:r>
            <a:endParaRPr lang="en-US" dirty="0"/>
          </a:p>
        </p:txBody>
      </p:sp>
      <p:sp>
        <p:nvSpPr>
          <p:cNvPr id="3" name="Content Placeholder 2"/>
          <p:cNvSpPr>
            <a:spLocks noGrp="1"/>
          </p:cNvSpPr>
          <p:nvPr>
            <p:ph idx="1"/>
          </p:nvPr>
        </p:nvSpPr>
        <p:spPr/>
        <p:txBody>
          <a:bodyPr>
            <a:normAutofit/>
          </a:bodyPr>
          <a:lstStyle/>
          <a:p>
            <a:r>
              <a:rPr lang="en-US" sz="2800" b="1" dirty="0" smtClean="0"/>
              <a:t>When an unexpected invoice comes up after both payment and accrual cut-offs:</a:t>
            </a:r>
          </a:p>
          <a:p>
            <a:pPr lvl="1"/>
            <a:r>
              <a:rPr lang="en-US" sz="2600" dirty="0" smtClean="0"/>
              <a:t>Talk to SAFS AP and your Financial Consultant – we will determine if OFM approval is needed to pay old year expenses with new year funds</a:t>
            </a:r>
            <a:endParaRPr lang="en-US" sz="2600" dirty="0"/>
          </a:p>
        </p:txBody>
      </p:sp>
      <p:pic>
        <p:nvPicPr>
          <p:cNvPr id="4" name="Picture 3"/>
          <p:cNvPicPr>
            <a:picLocks noChangeAspect="1"/>
          </p:cNvPicPr>
          <p:nvPr/>
        </p:nvPicPr>
        <p:blipFill rotWithShape="1">
          <a:blip r:embed="rId2"/>
          <a:srcRect l="7705" t="6399" r="8236" b="8627"/>
          <a:stretch/>
        </p:blipFill>
        <p:spPr>
          <a:xfrm>
            <a:off x="11072117" y="30822"/>
            <a:ext cx="1089061" cy="1068513"/>
          </a:xfrm>
          <a:prstGeom prst="rect">
            <a:avLst/>
          </a:prstGeom>
        </p:spPr>
      </p:pic>
      <p:pic>
        <p:nvPicPr>
          <p:cNvPr id="5" name="Content Placeholder 5" descr="Button_Orange.png"/>
          <p:cNvPicPr>
            <a:picLocks noChangeAspect="1"/>
          </p:cNvPicPr>
          <p:nvPr/>
        </p:nvPicPr>
        <p:blipFill>
          <a:blip r:embed="rId3" cstate="print"/>
          <a:stretch>
            <a:fillRect/>
          </a:stretch>
        </p:blipFill>
        <p:spPr>
          <a:xfrm>
            <a:off x="99507" y="5869094"/>
            <a:ext cx="997773" cy="914401"/>
          </a:xfrm>
          <a:prstGeom prst="rect">
            <a:avLst/>
          </a:prstGeom>
        </p:spPr>
      </p:pic>
      <p:sp>
        <p:nvSpPr>
          <p:cNvPr id="7" name="Rectangle 6"/>
          <p:cNvSpPr/>
          <p:nvPr/>
        </p:nvSpPr>
        <p:spPr>
          <a:xfrm>
            <a:off x="0" y="0"/>
            <a:ext cx="12192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831278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Accounts Payable Contacts</a:t>
            </a:r>
            <a:endParaRPr lang="en-US" dirty="0"/>
          </a:p>
        </p:txBody>
      </p:sp>
      <p:sp>
        <p:nvSpPr>
          <p:cNvPr id="3" name="Content Placeholder 2"/>
          <p:cNvSpPr>
            <a:spLocks noGrp="1"/>
          </p:cNvSpPr>
          <p:nvPr>
            <p:ph idx="1"/>
          </p:nvPr>
        </p:nvSpPr>
        <p:spPr/>
        <p:txBody>
          <a:bodyPr>
            <a:normAutofit/>
          </a:bodyPr>
          <a:lstStyle/>
          <a:p>
            <a:endParaRPr lang="en-US" sz="2800" b="1" dirty="0" smtClean="0">
              <a:hlinkClick r:id="rId2"/>
            </a:endParaRPr>
          </a:p>
          <a:p>
            <a:r>
              <a:rPr lang="en-US" sz="2800" b="1" dirty="0" smtClean="0">
                <a:hlinkClick r:id="rId2"/>
              </a:rPr>
              <a:t>APquestions.safs@des.wa.gov</a:t>
            </a:r>
            <a:r>
              <a:rPr lang="en-US" sz="2800" b="1" dirty="0" smtClean="0"/>
              <a:t>: </a:t>
            </a:r>
            <a:r>
              <a:rPr lang="en-US" sz="2800" dirty="0" smtClean="0"/>
              <a:t>accrual correspondence </a:t>
            </a:r>
          </a:p>
          <a:p>
            <a:r>
              <a:rPr lang="en-US" sz="2800" b="1" dirty="0" smtClean="0">
                <a:hlinkClick r:id="rId3"/>
              </a:rPr>
              <a:t>Payments.safs@des.wa.gov</a:t>
            </a:r>
            <a:r>
              <a:rPr lang="en-US" sz="2800" b="1" dirty="0" smtClean="0"/>
              <a:t>: </a:t>
            </a:r>
            <a:r>
              <a:rPr lang="en-US" sz="2800" dirty="0" smtClean="0"/>
              <a:t>payment batches and invoices</a:t>
            </a:r>
          </a:p>
          <a:p>
            <a:r>
              <a:rPr lang="en-US" sz="2800" b="1" dirty="0" smtClean="0">
                <a:hlinkClick r:id="rId4"/>
              </a:rPr>
              <a:t>Travel.safs@des.wa.gov</a:t>
            </a:r>
            <a:r>
              <a:rPr lang="en-US" sz="2800" b="1" dirty="0" smtClean="0"/>
              <a:t>:</a:t>
            </a:r>
            <a:r>
              <a:rPr lang="en-US" sz="2800" dirty="0" smtClean="0"/>
              <a:t> travel receipts/approvals, TEMS admin</a:t>
            </a:r>
          </a:p>
          <a:p>
            <a:endParaRPr lang="en-US" sz="2800" b="1" dirty="0" smtClean="0">
              <a:solidFill>
                <a:schemeClr val="accent2">
                  <a:lumMod val="75000"/>
                </a:schemeClr>
              </a:solidFill>
            </a:endParaRPr>
          </a:p>
          <a:p>
            <a:r>
              <a:rPr lang="en-US" sz="2800" b="1" dirty="0" smtClean="0">
                <a:solidFill>
                  <a:schemeClr val="accent2">
                    <a:lumMod val="75000"/>
                  </a:schemeClr>
                </a:solidFill>
              </a:rPr>
              <a:t>360-407-8183</a:t>
            </a:r>
            <a:r>
              <a:rPr lang="en-US" sz="2800" b="1" dirty="0" smtClean="0"/>
              <a:t>: </a:t>
            </a:r>
            <a:r>
              <a:rPr lang="en-US" sz="2800" dirty="0" smtClean="0"/>
              <a:t>shared line for all AP or Travel related questions</a:t>
            </a:r>
            <a:endParaRPr lang="en-US" sz="2800" dirty="0"/>
          </a:p>
        </p:txBody>
      </p:sp>
      <p:pic>
        <p:nvPicPr>
          <p:cNvPr id="4" name="Picture 3"/>
          <p:cNvPicPr>
            <a:picLocks noChangeAspect="1"/>
          </p:cNvPicPr>
          <p:nvPr/>
        </p:nvPicPr>
        <p:blipFill rotWithShape="1">
          <a:blip r:embed="rId5"/>
          <a:srcRect l="7705" t="6399" r="8236" b="8627"/>
          <a:stretch/>
        </p:blipFill>
        <p:spPr>
          <a:xfrm>
            <a:off x="11072117" y="30822"/>
            <a:ext cx="1089061" cy="1068513"/>
          </a:xfrm>
          <a:prstGeom prst="rect">
            <a:avLst/>
          </a:prstGeom>
        </p:spPr>
      </p:pic>
      <p:pic>
        <p:nvPicPr>
          <p:cNvPr id="5" name="Content Placeholder 5" descr="Button_Orange.png"/>
          <p:cNvPicPr>
            <a:picLocks noChangeAspect="1"/>
          </p:cNvPicPr>
          <p:nvPr/>
        </p:nvPicPr>
        <p:blipFill>
          <a:blip r:embed="rId6" cstate="print"/>
          <a:stretch>
            <a:fillRect/>
          </a:stretch>
        </p:blipFill>
        <p:spPr>
          <a:xfrm>
            <a:off x="99507" y="5869094"/>
            <a:ext cx="997773" cy="914401"/>
          </a:xfrm>
          <a:prstGeom prst="rect">
            <a:avLst/>
          </a:prstGeom>
        </p:spPr>
      </p:pic>
      <p:sp>
        <p:nvSpPr>
          <p:cNvPr id="7" name="Rectangle 6"/>
          <p:cNvSpPr/>
          <p:nvPr/>
        </p:nvSpPr>
        <p:spPr>
          <a:xfrm>
            <a:off x="0" y="0"/>
            <a:ext cx="12192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08461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b="1" dirty="0" smtClean="0">
                <a:solidFill>
                  <a:schemeClr val="accent2">
                    <a:lumMod val="75000"/>
                  </a:schemeClr>
                </a:solidFill>
                <a:effectLst>
                  <a:outerShdw blurRad="38100" dist="38100" dir="2700000" algn="tl">
                    <a:srgbClr val="000000">
                      <a:alpha val="43137"/>
                    </a:srgbClr>
                  </a:outerShdw>
                </a:effectLst>
                <a:latin typeface="+mn-lt"/>
              </a:rPr>
              <a:t>Budget Topics</a:t>
            </a:r>
            <a:endParaRPr lang="en-US" sz="6000" b="1" dirty="0">
              <a:solidFill>
                <a:schemeClr val="accent2">
                  <a:lumMod val="75000"/>
                </a:schemeClr>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type="subTitle" idx="1"/>
          </p:nvPr>
        </p:nvSpPr>
        <p:spPr/>
        <p:txBody>
          <a:bodyPr/>
          <a:lstStyle/>
          <a:p>
            <a:r>
              <a:rPr lang="en-US" i="1" dirty="0" smtClean="0">
                <a:solidFill>
                  <a:schemeClr val="tx1"/>
                </a:solidFill>
              </a:rPr>
              <a:t>Capital Assets, Disclosure </a:t>
            </a:r>
            <a:r>
              <a:rPr lang="en-US" i="1" dirty="0">
                <a:solidFill>
                  <a:schemeClr val="tx1"/>
                </a:solidFill>
              </a:rPr>
              <a:t>Forms, &amp; Budget Build</a:t>
            </a:r>
            <a:endParaRPr lang="en-US" dirty="0">
              <a:solidFill>
                <a:schemeClr val="tx1"/>
              </a:solidFill>
            </a:endParaRPr>
          </a:p>
        </p:txBody>
      </p:sp>
      <p:pic>
        <p:nvPicPr>
          <p:cNvPr id="4" name="Picture 3"/>
          <p:cNvPicPr>
            <a:picLocks noChangeAspect="1"/>
          </p:cNvPicPr>
          <p:nvPr/>
        </p:nvPicPr>
        <p:blipFill rotWithShape="1">
          <a:blip r:embed="rId2"/>
          <a:srcRect l="7705" t="6399" r="8236" b="8627"/>
          <a:stretch/>
        </p:blipFill>
        <p:spPr>
          <a:xfrm>
            <a:off x="11072117" y="30822"/>
            <a:ext cx="1089061" cy="1068513"/>
          </a:xfrm>
          <a:prstGeom prst="rect">
            <a:avLst/>
          </a:prstGeom>
        </p:spPr>
      </p:pic>
      <p:pic>
        <p:nvPicPr>
          <p:cNvPr id="5" name="Content Placeholder 5" descr="Button_Orange.png"/>
          <p:cNvPicPr>
            <a:picLocks noChangeAspect="1"/>
          </p:cNvPicPr>
          <p:nvPr/>
        </p:nvPicPr>
        <p:blipFill>
          <a:blip r:embed="rId3" cstate="print"/>
          <a:stretch>
            <a:fillRect/>
          </a:stretch>
        </p:blipFill>
        <p:spPr>
          <a:xfrm>
            <a:off x="99507" y="5869094"/>
            <a:ext cx="997773" cy="914401"/>
          </a:xfrm>
          <a:prstGeom prst="rect">
            <a:avLst/>
          </a:prstGeom>
        </p:spPr>
      </p:pic>
      <p:sp>
        <p:nvSpPr>
          <p:cNvPr id="7" name="Rectangle 6"/>
          <p:cNvSpPr/>
          <p:nvPr/>
        </p:nvSpPr>
        <p:spPr>
          <a:xfrm>
            <a:off x="0" y="0"/>
            <a:ext cx="12192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717489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chemeClr val="accent2">
                    <a:lumMod val="75000"/>
                  </a:schemeClr>
                </a:solidFill>
                <a:effectLst>
                  <a:outerShdw blurRad="38100" dist="38100" dir="2700000" algn="tl">
                    <a:srgbClr val="000000">
                      <a:alpha val="43137"/>
                    </a:srgbClr>
                  </a:outerShdw>
                </a:effectLst>
                <a:latin typeface="+mn-lt"/>
              </a:rPr>
              <a:t>Accounting Close</a:t>
            </a:r>
            <a:endParaRPr lang="en-US" sz="6000" b="1" dirty="0">
              <a:solidFill>
                <a:schemeClr val="accent2">
                  <a:lumMod val="75000"/>
                </a:schemeClr>
              </a:solidFill>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p:txBody>
          <a:bodyPr/>
          <a:lstStyle/>
          <a:p>
            <a:r>
              <a:rPr lang="en-US" i="1" dirty="0" smtClean="0">
                <a:solidFill>
                  <a:schemeClr val="tx1"/>
                </a:solidFill>
              </a:rPr>
              <a:t>Payroll, revenue, &amp; accounts payable</a:t>
            </a:r>
            <a:endParaRPr lang="en-US" i="1" dirty="0">
              <a:solidFill>
                <a:schemeClr val="tx1"/>
              </a:solidFill>
            </a:endParaRPr>
          </a:p>
        </p:txBody>
      </p:sp>
      <p:pic>
        <p:nvPicPr>
          <p:cNvPr id="4" name="Content Placeholder 5" descr="Button_Orange.png"/>
          <p:cNvPicPr>
            <a:picLocks noChangeAspect="1"/>
          </p:cNvPicPr>
          <p:nvPr/>
        </p:nvPicPr>
        <p:blipFill>
          <a:blip r:embed="rId2" cstate="print"/>
          <a:stretch>
            <a:fillRect/>
          </a:stretch>
        </p:blipFill>
        <p:spPr>
          <a:xfrm>
            <a:off x="99507" y="5869094"/>
            <a:ext cx="997773" cy="914401"/>
          </a:xfrm>
          <a:prstGeom prst="rect">
            <a:avLst/>
          </a:prstGeom>
        </p:spPr>
      </p:pic>
      <p:pic>
        <p:nvPicPr>
          <p:cNvPr id="5" name="Picture 4"/>
          <p:cNvPicPr>
            <a:picLocks noChangeAspect="1"/>
          </p:cNvPicPr>
          <p:nvPr/>
        </p:nvPicPr>
        <p:blipFill rotWithShape="1">
          <a:blip r:embed="rId3"/>
          <a:srcRect l="7705" t="6399" r="8236" b="8627"/>
          <a:stretch/>
        </p:blipFill>
        <p:spPr>
          <a:xfrm>
            <a:off x="11072117" y="30822"/>
            <a:ext cx="1089061" cy="1068513"/>
          </a:xfrm>
          <a:prstGeom prst="rect">
            <a:avLst/>
          </a:prstGeom>
        </p:spPr>
      </p:pic>
      <p:sp>
        <p:nvSpPr>
          <p:cNvPr id="7" name="Rectangle 6"/>
          <p:cNvSpPr/>
          <p:nvPr/>
        </p:nvSpPr>
        <p:spPr>
          <a:xfrm>
            <a:off x="0" y="0"/>
            <a:ext cx="12192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107393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chemeClr val="accent2">
                    <a:lumMod val="75000"/>
                  </a:schemeClr>
                </a:solidFill>
                <a:effectLst>
                  <a:outerShdw blurRad="38100" dist="38100" dir="2700000" algn="tl">
                    <a:srgbClr val="000000">
                      <a:alpha val="43137"/>
                    </a:srgbClr>
                  </a:outerShdw>
                </a:effectLst>
                <a:latin typeface="+mn-lt"/>
              </a:rPr>
              <a:t>Capital Assets Summary</a:t>
            </a:r>
            <a:endParaRPr lang="en-US" sz="6000" dirty="0">
              <a:solidFill>
                <a:schemeClr val="accent2">
                  <a:lumMod val="75000"/>
                </a:schemeClr>
              </a:solidFill>
              <a:latin typeface="+mn-lt"/>
            </a:endParaRPr>
          </a:p>
        </p:txBody>
      </p:sp>
      <p:sp>
        <p:nvSpPr>
          <p:cNvPr id="3" name="Content Placeholder 2"/>
          <p:cNvSpPr>
            <a:spLocks noGrp="1"/>
          </p:cNvSpPr>
          <p:nvPr>
            <p:ph idx="1"/>
          </p:nvPr>
        </p:nvSpPr>
        <p:spPr/>
        <p:txBody>
          <a:bodyPr>
            <a:normAutofit lnSpcReduction="10000"/>
          </a:bodyPr>
          <a:lstStyle/>
          <a:p>
            <a:r>
              <a:rPr lang="en-US" sz="2400" b="1" dirty="0"/>
              <a:t>Capital assets must be recorded in Capital Asset Management System (CAMS).</a:t>
            </a:r>
          </a:p>
          <a:p>
            <a:pPr lvl="1"/>
            <a:r>
              <a:rPr lang="en-US" sz="2400" dirty="0"/>
              <a:t>$5,000 or more in value for a tangible asset</a:t>
            </a:r>
          </a:p>
          <a:p>
            <a:pPr lvl="1"/>
            <a:r>
              <a:rPr lang="en-US" sz="2400" dirty="0"/>
              <a:t>$1,000,000 or more in value for an intangible asset</a:t>
            </a:r>
          </a:p>
          <a:p>
            <a:r>
              <a:rPr lang="en-US" sz="2400" b="1" dirty="0"/>
              <a:t>What we need from you:</a:t>
            </a:r>
          </a:p>
          <a:p>
            <a:pPr lvl="1"/>
            <a:r>
              <a:rPr lang="en-US" sz="2400" dirty="0"/>
              <a:t>By June 29</a:t>
            </a:r>
            <a:r>
              <a:rPr lang="en-US" sz="2400" baseline="30000" dirty="0"/>
              <a:t>th</a:t>
            </a:r>
            <a:r>
              <a:rPr lang="en-US" sz="2400" dirty="0"/>
              <a:t> – Perform a physical inventory of </a:t>
            </a:r>
            <a:r>
              <a:rPr lang="en-US" sz="2400" dirty="0" smtClean="0"/>
              <a:t>items. (only once every two years, if you did it last year you do not need to do one this year)</a:t>
            </a:r>
            <a:endParaRPr lang="en-US" sz="2400" dirty="0"/>
          </a:p>
          <a:p>
            <a:pPr lvl="1"/>
            <a:r>
              <a:rPr lang="en-US" sz="2400" dirty="0"/>
              <a:t>By July 23</a:t>
            </a:r>
            <a:r>
              <a:rPr lang="en-US" sz="2400" baseline="30000" dirty="0"/>
              <a:t>rd</a:t>
            </a:r>
            <a:r>
              <a:rPr lang="en-US" sz="2400" dirty="0"/>
              <a:t> – Inform SAFS budget analysts of any added items during the period or any items that were disposed of.</a:t>
            </a:r>
          </a:p>
          <a:p>
            <a:r>
              <a:rPr lang="en-US" sz="2400" b="1" dirty="0"/>
              <a:t>Agencies must keep an inventory of Small and Attractive Assets, either in CAMS or an in-house system</a:t>
            </a:r>
            <a:r>
              <a:rPr lang="en-US" sz="2400" b="1" dirty="0" smtClean="0"/>
              <a:t>.</a:t>
            </a:r>
            <a:endParaRPr lang="en-US" sz="2400" b="1" dirty="0"/>
          </a:p>
        </p:txBody>
      </p:sp>
      <p:pic>
        <p:nvPicPr>
          <p:cNvPr id="4" name="Content Placeholder 5" descr="Button_Orange.png">
            <a:hlinkClick r:id="rId2" action="ppaction://hlinksldjump"/>
          </p:cNvPr>
          <p:cNvPicPr>
            <a:picLocks noChangeAspect="1"/>
          </p:cNvPicPr>
          <p:nvPr/>
        </p:nvPicPr>
        <p:blipFill>
          <a:blip r:embed="rId3" cstate="print"/>
          <a:stretch>
            <a:fillRect/>
          </a:stretch>
        </p:blipFill>
        <p:spPr>
          <a:xfrm>
            <a:off x="99507" y="5869094"/>
            <a:ext cx="997773" cy="914401"/>
          </a:xfrm>
          <a:prstGeom prst="rect">
            <a:avLst/>
          </a:prstGeom>
        </p:spPr>
      </p:pic>
      <p:pic>
        <p:nvPicPr>
          <p:cNvPr id="5" name="Picture 4"/>
          <p:cNvPicPr>
            <a:picLocks noChangeAspect="1"/>
          </p:cNvPicPr>
          <p:nvPr/>
        </p:nvPicPr>
        <p:blipFill rotWithShape="1">
          <a:blip r:embed="rId4"/>
          <a:srcRect l="7705" t="6399" r="8236" b="8627"/>
          <a:stretch/>
        </p:blipFill>
        <p:spPr>
          <a:xfrm>
            <a:off x="11072117" y="30822"/>
            <a:ext cx="1089061" cy="1068513"/>
          </a:xfrm>
          <a:prstGeom prst="rect">
            <a:avLst/>
          </a:prstGeom>
        </p:spPr>
      </p:pic>
      <p:sp>
        <p:nvSpPr>
          <p:cNvPr id="7" name="Rectangle 6"/>
          <p:cNvSpPr/>
          <p:nvPr/>
        </p:nvSpPr>
        <p:spPr>
          <a:xfrm>
            <a:off x="0" y="0"/>
            <a:ext cx="12192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976194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Capital Assets</a:t>
            </a:r>
          </a:p>
        </p:txBody>
      </p:sp>
      <p:sp>
        <p:nvSpPr>
          <p:cNvPr id="3" name="Content Placeholder 2"/>
          <p:cNvSpPr>
            <a:spLocks noGrp="1"/>
          </p:cNvSpPr>
          <p:nvPr>
            <p:ph idx="1"/>
          </p:nvPr>
        </p:nvSpPr>
        <p:spPr/>
        <p:txBody>
          <a:bodyPr>
            <a:normAutofit/>
          </a:bodyPr>
          <a:lstStyle/>
          <a:p>
            <a:r>
              <a:rPr lang="en-US" sz="2800" dirty="0"/>
              <a:t>Any tangible or intangible assets held and used in state operations, which have a service life of more than one year </a:t>
            </a:r>
            <a:r>
              <a:rPr lang="en-US" sz="2800" dirty="0">
                <a:hlinkClick r:id="rId2"/>
              </a:rPr>
              <a:t>SAAM 85.60.10</a:t>
            </a:r>
            <a:r>
              <a:rPr lang="en-US" sz="2800" dirty="0"/>
              <a:t>.</a:t>
            </a:r>
          </a:p>
          <a:p>
            <a:pPr lvl="1"/>
            <a:r>
              <a:rPr lang="en-US" sz="2400" dirty="0"/>
              <a:t>$5,000 or more in value for a tangible asset</a:t>
            </a:r>
          </a:p>
          <a:p>
            <a:pPr lvl="1"/>
            <a:r>
              <a:rPr lang="en-US" sz="2400" dirty="0"/>
              <a:t>$1,000,000 or more in value for an intangible asset</a:t>
            </a:r>
          </a:p>
          <a:p>
            <a:endParaRPr lang="en-US" sz="2800" dirty="0"/>
          </a:p>
        </p:txBody>
      </p:sp>
      <p:pic>
        <p:nvPicPr>
          <p:cNvPr id="4" name="Picture 3"/>
          <p:cNvPicPr>
            <a:picLocks noChangeAspect="1"/>
          </p:cNvPicPr>
          <p:nvPr/>
        </p:nvPicPr>
        <p:blipFill rotWithShape="1">
          <a:blip r:embed="rId3"/>
          <a:srcRect l="7705" t="6399" r="8236" b="8627"/>
          <a:stretch/>
        </p:blipFill>
        <p:spPr>
          <a:xfrm>
            <a:off x="11072117" y="30822"/>
            <a:ext cx="1089061" cy="1068513"/>
          </a:xfrm>
          <a:prstGeom prst="rect">
            <a:avLst/>
          </a:prstGeom>
        </p:spPr>
      </p:pic>
      <p:pic>
        <p:nvPicPr>
          <p:cNvPr id="6" name="Content Placeholder 5" descr="Button_Orange.png">
            <a:hlinkClick r:id="rId4" action="ppaction://hlinksldjump"/>
          </p:cNvPr>
          <p:cNvPicPr>
            <a:picLocks noChangeAspect="1"/>
          </p:cNvPicPr>
          <p:nvPr/>
        </p:nvPicPr>
        <p:blipFill>
          <a:blip r:embed="rId5" cstate="print"/>
          <a:stretch>
            <a:fillRect/>
          </a:stretch>
        </p:blipFill>
        <p:spPr>
          <a:xfrm>
            <a:off x="99507" y="5869094"/>
            <a:ext cx="997773" cy="914401"/>
          </a:xfrm>
          <a:prstGeom prst="rect">
            <a:avLst/>
          </a:prstGeom>
        </p:spPr>
      </p:pic>
    </p:spTree>
    <p:extLst>
      <p:ext uri="{BB962C8B-B14F-4D97-AF65-F5344CB8AC3E}">
        <p14:creationId xmlns:p14="http://schemas.microsoft.com/office/powerpoint/2010/main" val="13042281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Accounting for Capital Assets</a:t>
            </a:r>
          </a:p>
        </p:txBody>
      </p:sp>
      <p:sp>
        <p:nvSpPr>
          <p:cNvPr id="3" name="Content Placeholder 2"/>
          <p:cNvSpPr>
            <a:spLocks noGrp="1"/>
          </p:cNvSpPr>
          <p:nvPr>
            <p:ph idx="1"/>
          </p:nvPr>
        </p:nvSpPr>
        <p:spPr/>
        <p:txBody>
          <a:bodyPr>
            <a:normAutofit/>
          </a:bodyPr>
          <a:lstStyle/>
          <a:p>
            <a:pPr marL="0" indent="0">
              <a:buNone/>
            </a:pPr>
            <a:r>
              <a:rPr lang="en-US" sz="2400" b="1" dirty="0"/>
              <a:t>Capital assets must be recorded </a:t>
            </a:r>
            <a:r>
              <a:rPr lang="en-US" sz="2400" b="1" dirty="0" smtClean="0"/>
              <a:t>in </a:t>
            </a:r>
            <a:r>
              <a:rPr lang="en-US" sz="2400" b="1" dirty="0"/>
              <a:t>Capital Asset Management System (CAMS).</a:t>
            </a:r>
          </a:p>
          <a:p>
            <a:r>
              <a:rPr lang="en-US" sz="2800" b="1" dirty="0" smtClean="0"/>
              <a:t>What we need from you:</a:t>
            </a:r>
          </a:p>
          <a:p>
            <a:pPr lvl="1"/>
            <a:r>
              <a:rPr lang="en-US" sz="2400" dirty="0" smtClean="0"/>
              <a:t>By June 29</a:t>
            </a:r>
            <a:r>
              <a:rPr lang="en-US" sz="2400" baseline="30000" dirty="0" smtClean="0"/>
              <a:t>th</a:t>
            </a:r>
            <a:r>
              <a:rPr lang="en-US" sz="2400" dirty="0" smtClean="0"/>
              <a:t> – Perform a physical inventory of items.</a:t>
            </a:r>
          </a:p>
          <a:p>
            <a:pPr lvl="1"/>
            <a:r>
              <a:rPr lang="en-US" sz="2400" dirty="0" smtClean="0"/>
              <a:t>By July 23</a:t>
            </a:r>
            <a:r>
              <a:rPr lang="en-US" sz="2400" baseline="30000" dirty="0" smtClean="0"/>
              <a:t>rd</a:t>
            </a:r>
            <a:r>
              <a:rPr lang="en-US" sz="2400" dirty="0" smtClean="0"/>
              <a:t> – Inform SAFS budget analysts of any added items during the period or any items that were disposed of.</a:t>
            </a:r>
          </a:p>
          <a:p>
            <a:r>
              <a:rPr lang="en-US" sz="2800" b="1" dirty="0" smtClean="0"/>
              <a:t>What </a:t>
            </a:r>
            <a:r>
              <a:rPr lang="en-US" sz="2800" b="1" dirty="0"/>
              <a:t>you can expect from us:</a:t>
            </a:r>
          </a:p>
          <a:p>
            <a:pPr lvl="1"/>
            <a:r>
              <a:rPr lang="en-US" sz="2400" dirty="0"/>
              <a:t>Today (June </a:t>
            </a:r>
            <a:r>
              <a:rPr lang="en-US" sz="2400" dirty="0" smtClean="0"/>
              <a:t>2</a:t>
            </a:r>
            <a:r>
              <a:rPr lang="en-US" sz="2400" baseline="30000" dirty="0" smtClean="0"/>
              <a:t>nd</a:t>
            </a:r>
            <a:r>
              <a:rPr lang="en-US" sz="2400" dirty="0" smtClean="0"/>
              <a:t>) </a:t>
            </a:r>
            <a:r>
              <a:rPr lang="en-US" sz="2400" dirty="0"/>
              <a:t>– A current list of your agency’s capital assets.</a:t>
            </a:r>
          </a:p>
          <a:p>
            <a:pPr lvl="1"/>
            <a:r>
              <a:rPr lang="en-US" sz="2400" dirty="0"/>
              <a:t>By July 31</a:t>
            </a:r>
            <a:r>
              <a:rPr lang="en-US" sz="2400" baseline="30000" dirty="0"/>
              <a:t>st</a:t>
            </a:r>
            <a:r>
              <a:rPr lang="en-US" sz="2400" dirty="0"/>
              <a:t> – Input changes into CAMS to ensure proper reconciliation of General Ledgers for year end and disclosure reporting.</a:t>
            </a:r>
          </a:p>
        </p:txBody>
      </p:sp>
      <p:pic>
        <p:nvPicPr>
          <p:cNvPr id="4" name="Picture 3"/>
          <p:cNvPicPr>
            <a:picLocks noChangeAspect="1"/>
          </p:cNvPicPr>
          <p:nvPr/>
        </p:nvPicPr>
        <p:blipFill rotWithShape="1">
          <a:blip r:embed="rId3"/>
          <a:srcRect l="7705" t="6399" r="8236" b="8627"/>
          <a:stretch/>
        </p:blipFill>
        <p:spPr>
          <a:xfrm>
            <a:off x="11072117" y="30822"/>
            <a:ext cx="1089061" cy="1068513"/>
          </a:xfrm>
          <a:prstGeom prst="rect">
            <a:avLst/>
          </a:prstGeom>
        </p:spPr>
      </p:pic>
      <p:pic>
        <p:nvPicPr>
          <p:cNvPr id="6" name="Content Placeholder 5" descr="Button_Orange.png">
            <a:hlinkClick r:id="rId4" action="ppaction://hlinksldjump"/>
          </p:cNvPr>
          <p:cNvPicPr>
            <a:picLocks noChangeAspect="1"/>
          </p:cNvPicPr>
          <p:nvPr/>
        </p:nvPicPr>
        <p:blipFill>
          <a:blip r:embed="rId5" cstate="print"/>
          <a:stretch>
            <a:fillRect/>
          </a:stretch>
        </p:blipFill>
        <p:spPr>
          <a:xfrm>
            <a:off x="99507" y="5869094"/>
            <a:ext cx="997773" cy="914401"/>
          </a:xfrm>
          <a:prstGeom prst="rect">
            <a:avLst/>
          </a:prstGeom>
        </p:spPr>
      </p:pic>
    </p:spTree>
    <p:extLst>
      <p:ext uri="{BB962C8B-B14F-4D97-AF65-F5344CB8AC3E}">
        <p14:creationId xmlns:p14="http://schemas.microsoft.com/office/powerpoint/2010/main" val="40483974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Small &amp; Attractive Assets</a:t>
            </a:r>
            <a:endParaRPr lang="en-US" dirty="0"/>
          </a:p>
        </p:txBody>
      </p:sp>
      <p:sp>
        <p:nvSpPr>
          <p:cNvPr id="3" name="Content Placeholder 2"/>
          <p:cNvSpPr>
            <a:spLocks noGrp="1"/>
          </p:cNvSpPr>
          <p:nvPr>
            <p:ph idx="1"/>
          </p:nvPr>
        </p:nvSpPr>
        <p:spPr/>
        <p:txBody>
          <a:bodyPr>
            <a:normAutofit/>
          </a:bodyPr>
          <a:lstStyle/>
          <a:p>
            <a:r>
              <a:rPr lang="en-US" sz="2800" b="1" dirty="0" smtClean="0"/>
              <a:t>Agencies must keep an inventory of Small and Attractive Assets, either in CAMS or an in-house system.</a:t>
            </a:r>
          </a:p>
          <a:p>
            <a:pPr lvl="1"/>
            <a:r>
              <a:rPr lang="en-US" sz="2400" dirty="0" smtClean="0"/>
              <a:t>Generally consist of portable electronic equipment that has a high risk of loss</a:t>
            </a:r>
          </a:p>
          <a:p>
            <a:pPr lvl="1"/>
            <a:r>
              <a:rPr lang="en-US" sz="2400" dirty="0" smtClean="0"/>
              <a:t>Do not include items that meet the state’s capitalization criteria</a:t>
            </a:r>
          </a:p>
          <a:p>
            <a:r>
              <a:rPr lang="en-US" sz="2800" b="1" dirty="0" smtClean="0"/>
              <a:t>Examples include:</a:t>
            </a:r>
          </a:p>
          <a:p>
            <a:pPr lvl="1"/>
            <a:r>
              <a:rPr lang="en-US" sz="2400" dirty="0" smtClean="0"/>
              <a:t>Laptops, tablets, and smart phones over $300</a:t>
            </a:r>
          </a:p>
          <a:p>
            <a:pPr lvl="1"/>
            <a:r>
              <a:rPr lang="en-US" sz="2400" dirty="0" smtClean="0"/>
              <a:t>Cameras, video cameras, projectors, TVs, and desktop computers over $1,000</a:t>
            </a:r>
            <a:endParaRPr lang="en-US" sz="2400" dirty="0"/>
          </a:p>
        </p:txBody>
      </p:sp>
      <p:pic>
        <p:nvPicPr>
          <p:cNvPr id="4" name="Picture 3"/>
          <p:cNvPicPr>
            <a:picLocks noChangeAspect="1"/>
          </p:cNvPicPr>
          <p:nvPr/>
        </p:nvPicPr>
        <p:blipFill rotWithShape="1">
          <a:blip r:embed="rId2"/>
          <a:srcRect l="7705" t="6399" r="8236" b="8627"/>
          <a:stretch/>
        </p:blipFill>
        <p:spPr>
          <a:xfrm>
            <a:off x="11072117" y="30822"/>
            <a:ext cx="1089061" cy="1068513"/>
          </a:xfrm>
          <a:prstGeom prst="rect">
            <a:avLst/>
          </a:prstGeom>
        </p:spPr>
      </p:pic>
      <p:pic>
        <p:nvPicPr>
          <p:cNvPr id="6" name="Content Placeholder 5" descr="Button_Orange.png">
            <a:hlinkClick r:id="rId3" action="ppaction://hlinksldjump"/>
          </p:cNvPr>
          <p:cNvPicPr>
            <a:picLocks noChangeAspect="1"/>
          </p:cNvPicPr>
          <p:nvPr/>
        </p:nvPicPr>
        <p:blipFill>
          <a:blip r:embed="rId4" cstate="print"/>
          <a:stretch>
            <a:fillRect/>
          </a:stretch>
        </p:blipFill>
        <p:spPr>
          <a:xfrm>
            <a:off x="99507" y="5869094"/>
            <a:ext cx="997773" cy="914401"/>
          </a:xfrm>
          <a:prstGeom prst="rect">
            <a:avLst/>
          </a:prstGeom>
        </p:spPr>
      </p:pic>
    </p:spTree>
    <p:extLst>
      <p:ext uri="{BB962C8B-B14F-4D97-AF65-F5344CB8AC3E}">
        <p14:creationId xmlns:p14="http://schemas.microsoft.com/office/powerpoint/2010/main" val="8898515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chemeClr val="accent2">
                    <a:lumMod val="75000"/>
                  </a:schemeClr>
                </a:solidFill>
                <a:effectLst>
                  <a:outerShdw blurRad="38100" dist="38100" dir="2700000" algn="tl">
                    <a:srgbClr val="000000">
                      <a:alpha val="43137"/>
                    </a:srgbClr>
                  </a:outerShdw>
                </a:effectLst>
                <a:latin typeface="+mn-lt"/>
              </a:rPr>
              <a:t>Disclosure Forms Summary</a:t>
            </a:r>
            <a:endParaRPr lang="en-US" sz="6000" dirty="0">
              <a:solidFill>
                <a:schemeClr val="accent2">
                  <a:lumMod val="75000"/>
                </a:schemeClr>
              </a:solidFill>
              <a:latin typeface="+mn-lt"/>
            </a:endParaRPr>
          </a:p>
        </p:txBody>
      </p:sp>
      <p:sp>
        <p:nvSpPr>
          <p:cNvPr id="3" name="Content Placeholder 2"/>
          <p:cNvSpPr>
            <a:spLocks noGrp="1"/>
          </p:cNvSpPr>
          <p:nvPr>
            <p:ph idx="1"/>
          </p:nvPr>
        </p:nvSpPr>
        <p:spPr/>
        <p:txBody>
          <a:bodyPr>
            <a:normAutofit fontScale="92500" lnSpcReduction="10000"/>
          </a:bodyPr>
          <a:lstStyle/>
          <a:p>
            <a:r>
              <a:rPr lang="en-US" b="1" dirty="0" smtClean="0"/>
              <a:t>In August, your SAFS budget analyst prepares </a:t>
            </a:r>
            <a:r>
              <a:rPr lang="en-US" b="1" dirty="0"/>
              <a:t>all the necessary disclosure </a:t>
            </a:r>
            <a:r>
              <a:rPr lang="en-US" b="1" dirty="0" smtClean="0"/>
              <a:t>forms and will send these to you with a cover memo</a:t>
            </a:r>
            <a:endParaRPr lang="en-US" b="1" dirty="0"/>
          </a:p>
          <a:p>
            <a:r>
              <a:rPr lang="en-US" sz="2800" b="1" dirty="0"/>
              <a:t>What we need from you:</a:t>
            </a:r>
            <a:endParaRPr lang="en-US" sz="2800" dirty="0"/>
          </a:p>
          <a:p>
            <a:pPr lvl="1"/>
            <a:r>
              <a:rPr lang="en-US" sz="2400" dirty="0" smtClean="0"/>
              <a:t>Review </a:t>
            </a:r>
            <a:r>
              <a:rPr lang="en-US" sz="2400" dirty="0"/>
              <a:t>the forms</a:t>
            </a:r>
          </a:p>
          <a:p>
            <a:pPr lvl="1"/>
            <a:r>
              <a:rPr lang="en-US" sz="2400" dirty="0"/>
              <a:t>Sign the state/federal certification:</a:t>
            </a:r>
          </a:p>
          <a:p>
            <a:pPr lvl="2">
              <a:buFont typeface="Arial" panose="020B0604020202020204" pitchFamily="34" charset="0"/>
              <a:buChar char="•"/>
            </a:pPr>
            <a:r>
              <a:rPr lang="en-US" sz="2200" dirty="0"/>
              <a:t>State due to OFM by </a:t>
            </a:r>
            <a:r>
              <a:rPr lang="en-US" sz="2200" b="1" dirty="0">
                <a:solidFill>
                  <a:srgbClr val="FF0000"/>
                </a:solidFill>
              </a:rPr>
              <a:t>September </a:t>
            </a:r>
            <a:r>
              <a:rPr lang="en-US" sz="2200" b="1" dirty="0" smtClean="0">
                <a:solidFill>
                  <a:srgbClr val="FF0000"/>
                </a:solidFill>
              </a:rPr>
              <a:t>18</a:t>
            </a:r>
            <a:r>
              <a:rPr lang="en-US" sz="2200" b="1" baseline="30000" dirty="0" smtClean="0">
                <a:solidFill>
                  <a:srgbClr val="FF0000"/>
                </a:solidFill>
              </a:rPr>
              <a:t>th</a:t>
            </a:r>
            <a:r>
              <a:rPr lang="en-US" sz="2200" b="1" dirty="0">
                <a:solidFill>
                  <a:srgbClr val="FF0000"/>
                </a:solidFill>
              </a:rPr>
              <a:t>, 2020</a:t>
            </a:r>
          </a:p>
          <a:p>
            <a:pPr lvl="2">
              <a:buFont typeface="Arial" panose="020B0604020202020204" pitchFamily="34" charset="0"/>
              <a:buChar char="•"/>
            </a:pPr>
            <a:r>
              <a:rPr lang="en-US" sz="2200" dirty="0"/>
              <a:t>Federal due to OFM by </a:t>
            </a:r>
            <a:r>
              <a:rPr lang="en-US" sz="2200" b="1" dirty="0" smtClean="0"/>
              <a:t>February 26</a:t>
            </a:r>
            <a:r>
              <a:rPr lang="en-US" sz="2200" b="1" baseline="30000" dirty="0" smtClean="0"/>
              <a:t>th</a:t>
            </a:r>
            <a:r>
              <a:rPr lang="en-US" sz="2200" b="1" dirty="0" smtClean="0"/>
              <a:t>, </a:t>
            </a:r>
            <a:r>
              <a:rPr lang="en-US" sz="2200" b="1" dirty="0"/>
              <a:t>2021</a:t>
            </a:r>
          </a:p>
          <a:p>
            <a:pPr lvl="1"/>
            <a:r>
              <a:rPr lang="en-US" sz="2400" dirty="0"/>
              <a:t>Email the signed certification form back to your SAFS budget analyst by the end of </a:t>
            </a:r>
            <a:r>
              <a:rPr lang="en-US" sz="2400" dirty="0" smtClean="0"/>
              <a:t>August</a:t>
            </a:r>
          </a:p>
          <a:p>
            <a:pPr lvl="1"/>
            <a:r>
              <a:rPr lang="en-US" sz="2400" dirty="0" smtClean="0"/>
              <a:t>Please sign the disclosure forms post-dated to the due dates set by OFM.</a:t>
            </a:r>
          </a:p>
          <a:p>
            <a:pPr lvl="1"/>
            <a:r>
              <a:rPr lang="en-US" sz="2400" dirty="0" smtClean="0"/>
              <a:t>Provide any required supplemental information</a:t>
            </a:r>
          </a:p>
          <a:p>
            <a:pPr lvl="2"/>
            <a:r>
              <a:rPr lang="en-US" sz="2000" dirty="0" smtClean="0"/>
              <a:t>Summary of internal control deficiencies/corrective actions</a:t>
            </a:r>
          </a:p>
          <a:p>
            <a:pPr lvl="2"/>
            <a:endParaRPr lang="en-US" sz="2000" dirty="0"/>
          </a:p>
        </p:txBody>
      </p:sp>
      <p:pic>
        <p:nvPicPr>
          <p:cNvPr id="4" name="Content Placeholder 5" descr="Button_Orange.png">
            <a:hlinkClick r:id="rId2" action="ppaction://hlinksldjump"/>
          </p:cNvPr>
          <p:cNvPicPr>
            <a:picLocks noChangeAspect="1"/>
          </p:cNvPicPr>
          <p:nvPr/>
        </p:nvPicPr>
        <p:blipFill>
          <a:blip r:embed="rId3" cstate="print"/>
          <a:stretch>
            <a:fillRect/>
          </a:stretch>
        </p:blipFill>
        <p:spPr>
          <a:xfrm>
            <a:off x="99507" y="5869094"/>
            <a:ext cx="997773" cy="914401"/>
          </a:xfrm>
          <a:prstGeom prst="rect">
            <a:avLst/>
          </a:prstGeom>
        </p:spPr>
      </p:pic>
      <p:pic>
        <p:nvPicPr>
          <p:cNvPr id="5" name="Picture 4"/>
          <p:cNvPicPr>
            <a:picLocks noChangeAspect="1"/>
          </p:cNvPicPr>
          <p:nvPr/>
        </p:nvPicPr>
        <p:blipFill rotWithShape="1">
          <a:blip r:embed="rId4"/>
          <a:srcRect l="7705" t="6399" r="8236" b="8627"/>
          <a:stretch/>
        </p:blipFill>
        <p:spPr>
          <a:xfrm>
            <a:off x="11072117" y="30822"/>
            <a:ext cx="1089061" cy="1068513"/>
          </a:xfrm>
          <a:prstGeom prst="rect">
            <a:avLst/>
          </a:prstGeom>
        </p:spPr>
      </p:pic>
      <p:sp>
        <p:nvSpPr>
          <p:cNvPr id="7" name="Rectangle 6"/>
          <p:cNvSpPr/>
          <p:nvPr/>
        </p:nvSpPr>
        <p:spPr>
          <a:xfrm>
            <a:off x="0" y="0"/>
            <a:ext cx="12192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946899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 Forms</a:t>
            </a:r>
          </a:p>
        </p:txBody>
      </p:sp>
      <p:sp>
        <p:nvSpPr>
          <p:cNvPr id="3" name="Content Placeholder 2"/>
          <p:cNvSpPr>
            <a:spLocks noGrp="1"/>
          </p:cNvSpPr>
          <p:nvPr>
            <p:ph idx="1"/>
          </p:nvPr>
        </p:nvSpPr>
        <p:spPr/>
        <p:txBody>
          <a:bodyPr>
            <a:normAutofit/>
          </a:bodyPr>
          <a:lstStyle/>
          <a:p>
            <a:pPr>
              <a:spcAft>
                <a:spcPts val="600"/>
              </a:spcAft>
            </a:pPr>
            <a:r>
              <a:rPr lang="en-US" sz="2800" dirty="0"/>
              <a:t>Disclosure forms communicate required financial information not readily available in AFRS for use in preparing the state Comprehensive Annual Financial Report (CAFR).</a:t>
            </a:r>
          </a:p>
          <a:p>
            <a:pPr>
              <a:spcAft>
                <a:spcPts val="600"/>
              </a:spcAft>
            </a:pPr>
            <a:r>
              <a:rPr lang="en-US" sz="2800" dirty="0"/>
              <a:t>Disclosure forms also provide assurances that the agency is following good accounting and internal control practices.</a:t>
            </a:r>
          </a:p>
          <a:p>
            <a:pPr>
              <a:spcAft>
                <a:spcPts val="600"/>
              </a:spcAft>
            </a:pPr>
            <a:r>
              <a:rPr lang="en-US" sz="2800" b="1" dirty="0"/>
              <a:t>SAFS will prepare all the necessary disclosure forms</a:t>
            </a:r>
            <a:r>
              <a:rPr lang="en-US" sz="2800" b="1" dirty="0" smtClean="0"/>
              <a:t>.</a:t>
            </a:r>
            <a:endParaRPr lang="en-US" sz="2800" b="1" dirty="0"/>
          </a:p>
        </p:txBody>
      </p:sp>
      <p:pic>
        <p:nvPicPr>
          <p:cNvPr id="4" name="Picture 3"/>
          <p:cNvPicPr>
            <a:picLocks noChangeAspect="1"/>
          </p:cNvPicPr>
          <p:nvPr/>
        </p:nvPicPr>
        <p:blipFill rotWithShape="1">
          <a:blip r:embed="rId2"/>
          <a:srcRect l="7705" t="6399" r="8236" b="8627"/>
          <a:stretch/>
        </p:blipFill>
        <p:spPr>
          <a:xfrm>
            <a:off x="11072117" y="30822"/>
            <a:ext cx="1089061" cy="1068513"/>
          </a:xfrm>
          <a:prstGeom prst="rect">
            <a:avLst/>
          </a:prstGeom>
        </p:spPr>
      </p:pic>
      <p:pic>
        <p:nvPicPr>
          <p:cNvPr id="6" name="Content Placeholder 5" descr="Button_Orange.png">
            <a:hlinkClick r:id="rId3" action="ppaction://hlinksldjump"/>
          </p:cNvPr>
          <p:cNvPicPr>
            <a:picLocks noChangeAspect="1"/>
          </p:cNvPicPr>
          <p:nvPr/>
        </p:nvPicPr>
        <p:blipFill>
          <a:blip r:embed="rId4" cstate="print"/>
          <a:stretch>
            <a:fillRect/>
          </a:stretch>
        </p:blipFill>
        <p:spPr>
          <a:xfrm>
            <a:off x="99507" y="5869094"/>
            <a:ext cx="997773" cy="914401"/>
          </a:xfrm>
          <a:prstGeom prst="rect">
            <a:avLst/>
          </a:prstGeom>
        </p:spPr>
      </p:pic>
    </p:spTree>
    <p:extLst>
      <p:ext uri="{BB962C8B-B14F-4D97-AF65-F5344CB8AC3E}">
        <p14:creationId xmlns:p14="http://schemas.microsoft.com/office/powerpoint/2010/main" val="15845419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Disclosure</a:t>
            </a:r>
          </a:p>
        </p:txBody>
      </p:sp>
      <p:sp>
        <p:nvSpPr>
          <p:cNvPr id="3" name="Content Placeholder 2"/>
          <p:cNvSpPr>
            <a:spLocks noGrp="1"/>
          </p:cNvSpPr>
          <p:nvPr>
            <p:ph sz="half" idx="1"/>
          </p:nvPr>
        </p:nvSpPr>
        <p:spPr/>
        <p:txBody>
          <a:bodyPr>
            <a:normAutofit/>
          </a:bodyPr>
          <a:lstStyle/>
          <a:p>
            <a:pPr>
              <a:spcAft>
                <a:spcPts val="1200"/>
              </a:spcAft>
            </a:pPr>
            <a:r>
              <a:rPr lang="en-US" sz="2800" b="1" dirty="0"/>
              <a:t>Required </a:t>
            </a:r>
            <a:r>
              <a:rPr lang="en-US" sz="2800" b="1" dirty="0" smtClean="0"/>
              <a:t>state disclosure </a:t>
            </a:r>
            <a:r>
              <a:rPr lang="en-US" sz="2800" b="1" dirty="0"/>
              <a:t>forms</a:t>
            </a:r>
          </a:p>
          <a:p>
            <a:pPr lvl="1">
              <a:spcAft>
                <a:spcPts val="1200"/>
              </a:spcAft>
            </a:pPr>
            <a:r>
              <a:rPr lang="en-US" sz="2400" dirty="0"/>
              <a:t>Miscellaneous disclosure form</a:t>
            </a:r>
          </a:p>
          <a:p>
            <a:pPr lvl="1">
              <a:spcAft>
                <a:spcPts val="1200"/>
              </a:spcAft>
            </a:pPr>
            <a:r>
              <a:rPr lang="en-US" sz="2400" dirty="0"/>
              <a:t>Financial disclosure certification form</a:t>
            </a:r>
          </a:p>
          <a:p>
            <a:pPr lvl="1">
              <a:spcAft>
                <a:spcPts val="1200"/>
              </a:spcAft>
            </a:pPr>
            <a:r>
              <a:rPr lang="en-US" sz="2400" dirty="0"/>
              <a:t>Cash and investments restricted disclosure </a:t>
            </a:r>
            <a:r>
              <a:rPr lang="en-US" sz="2400" dirty="0" smtClean="0"/>
              <a:t>form</a:t>
            </a:r>
            <a:endParaRPr lang="en-US" sz="2400" dirty="0"/>
          </a:p>
          <a:p>
            <a:pPr marL="0" indent="0">
              <a:spcAft>
                <a:spcPts val="1200"/>
              </a:spcAft>
              <a:buNone/>
            </a:pPr>
            <a:endParaRPr lang="en-US" sz="2600" dirty="0" smtClean="0"/>
          </a:p>
        </p:txBody>
      </p:sp>
      <p:sp>
        <p:nvSpPr>
          <p:cNvPr id="6" name="Content Placeholder 5"/>
          <p:cNvSpPr>
            <a:spLocks noGrp="1"/>
          </p:cNvSpPr>
          <p:nvPr>
            <p:ph sz="half" idx="2"/>
          </p:nvPr>
        </p:nvSpPr>
        <p:spPr/>
        <p:txBody>
          <a:bodyPr>
            <a:normAutofit/>
          </a:bodyPr>
          <a:lstStyle/>
          <a:p>
            <a:pPr>
              <a:spcAft>
                <a:spcPts val="1200"/>
              </a:spcAft>
            </a:pPr>
            <a:r>
              <a:rPr lang="en-US" sz="2800" b="1" dirty="0" smtClean="0"/>
              <a:t>Other </a:t>
            </a:r>
            <a:r>
              <a:rPr lang="en-US" sz="2800" b="1" dirty="0"/>
              <a:t>state disclosure forms</a:t>
            </a:r>
          </a:p>
          <a:p>
            <a:pPr lvl="1">
              <a:spcAft>
                <a:spcPts val="1200"/>
              </a:spcAft>
            </a:pPr>
            <a:r>
              <a:rPr lang="en-US" sz="2400" dirty="0"/>
              <a:t>Cash on hand and in bank</a:t>
            </a:r>
          </a:p>
          <a:p>
            <a:pPr lvl="1">
              <a:spcAft>
                <a:spcPts val="1200"/>
              </a:spcAft>
            </a:pPr>
            <a:r>
              <a:rPr lang="en-US" sz="2400" dirty="0"/>
              <a:t>Capital assets – summary of activity</a:t>
            </a:r>
          </a:p>
          <a:p>
            <a:pPr lvl="1">
              <a:spcAft>
                <a:spcPts val="1200"/>
              </a:spcAft>
            </a:pPr>
            <a:r>
              <a:rPr lang="en-US" sz="2400" dirty="0"/>
              <a:t>Lease disclosure</a:t>
            </a:r>
          </a:p>
          <a:p>
            <a:pPr lvl="1">
              <a:spcAft>
                <a:spcPts val="1200"/>
              </a:spcAft>
            </a:pPr>
            <a:r>
              <a:rPr lang="en-US" sz="2400" dirty="0"/>
              <a:t>Liabilities by major class</a:t>
            </a:r>
          </a:p>
          <a:p>
            <a:pPr lvl="1">
              <a:spcAft>
                <a:spcPts val="1200"/>
              </a:spcAft>
            </a:pPr>
            <a:r>
              <a:rPr lang="en-US" sz="2400" dirty="0"/>
              <a:t>Deferred and unearned </a:t>
            </a:r>
            <a:r>
              <a:rPr lang="en-US" sz="2400" dirty="0" smtClean="0"/>
              <a:t>revenue</a:t>
            </a:r>
            <a:endParaRPr lang="en-US" sz="2400" dirty="0"/>
          </a:p>
        </p:txBody>
      </p:sp>
      <p:pic>
        <p:nvPicPr>
          <p:cNvPr id="7" name="Picture 6"/>
          <p:cNvPicPr>
            <a:picLocks noChangeAspect="1"/>
          </p:cNvPicPr>
          <p:nvPr/>
        </p:nvPicPr>
        <p:blipFill rotWithShape="1">
          <a:blip r:embed="rId2"/>
          <a:srcRect l="7705" t="6399" r="8236" b="8627"/>
          <a:stretch/>
        </p:blipFill>
        <p:spPr>
          <a:xfrm>
            <a:off x="11072117" y="30822"/>
            <a:ext cx="1089061" cy="1068513"/>
          </a:xfrm>
          <a:prstGeom prst="rect">
            <a:avLst/>
          </a:prstGeom>
        </p:spPr>
      </p:pic>
      <p:pic>
        <p:nvPicPr>
          <p:cNvPr id="9" name="Content Placeholder 5" descr="Button_Orange.png">
            <a:hlinkClick r:id="rId3" action="ppaction://hlinksldjump"/>
          </p:cNvPr>
          <p:cNvPicPr>
            <a:picLocks noChangeAspect="1"/>
          </p:cNvPicPr>
          <p:nvPr/>
        </p:nvPicPr>
        <p:blipFill>
          <a:blip r:embed="rId4" cstate="print"/>
          <a:stretch>
            <a:fillRect/>
          </a:stretch>
        </p:blipFill>
        <p:spPr>
          <a:xfrm>
            <a:off x="99507" y="5869094"/>
            <a:ext cx="997773" cy="914401"/>
          </a:xfrm>
          <a:prstGeom prst="rect">
            <a:avLst/>
          </a:prstGeom>
        </p:spPr>
      </p:pic>
    </p:spTree>
    <p:extLst>
      <p:ext uri="{BB962C8B-B14F-4D97-AF65-F5344CB8AC3E}">
        <p14:creationId xmlns:p14="http://schemas.microsoft.com/office/powerpoint/2010/main" val="13409242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Federal Disclosure</a:t>
            </a:r>
          </a:p>
        </p:txBody>
      </p:sp>
      <p:sp>
        <p:nvSpPr>
          <p:cNvPr id="3" name="Content Placeholder 2"/>
          <p:cNvSpPr>
            <a:spLocks noGrp="1"/>
          </p:cNvSpPr>
          <p:nvPr>
            <p:ph sz="half" idx="1"/>
          </p:nvPr>
        </p:nvSpPr>
        <p:spPr/>
        <p:txBody>
          <a:bodyPr>
            <a:normAutofit/>
          </a:bodyPr>
          <a:lstStyle/>
          <a:p>
            <a:pPr>
              <a:spcAft>
                <a:spcPts val="1200"/>
              </a:spcAft>
            </a:pPr>
            <a:r>
              <a:rPr lang="en-US" sz="2800" b="1" dirty="0"/>
              <a:t>Required federal disclosure </a:t>
            </a:r>
            <a:r>
              <a:rPr lang="en-US" sz="2800" b="1" dirty="0" smtClean="0"/>
              <a:t>forms – Only if you had federal expenditures or revenue</a:t>
            </a:r>
            <a:endParaRPr lang="en-US" sz="2800" b="1" dirty="0"/>
          </a:p>
          <a:p>
            <a:pPr lvl="1">
              <a:spcAft>
                <a:spcPts val="1200"/>
              </a:spcAft>
            </a:pPr>
            <a:r>
              <a:rPr lang="en-US" sz="2400" dirty="0"/>
              <a:t>Federal assistance certification</a:t>
            </a:r>
          </a:p>
          <a:p>
            <a:pPr lvl="1">
              <a:spcAft>
                <a:spcPts val="1200"/>
              </a:spcAft>
            </a:pPr>
            <a:r>
              <a:rPr lang="en-US" sz="2400" dirty="0"/>
              <a:t>Federal financial assistance direct</a:t>
            </a:r>
          </a:p>
          <a:p>
            <a:pPr lvl="1">
              <a:spcAft>
                <a:spcPts val="1200"/>
              </a:spcAft>
            </a:pPr>
            <a:r>
              <a:rPr lang="en-US" sz="2400" dirty="0"/>
              <a:t>Federal identification numbers</a:t>
            </a:r>
          </a:p>
          <a:p>
            <a:endParaRPr lang="en-US" dirty="0"/>
          </a:p>
        </p:txBody>
      </p:sp>
      <p:sp>
        <p:nvSpPr>
          <p:cNvPr id="4" name="Content Placeholder 3"/>
          <p:cNvSpPr>
            <a:spLocks noGrp="1"/>
          </p:cNvSpPr>
          <p:nvPr>
            <p:ph sz="half" idx="2"/>
          </p:nvPr>
        </p:nvSpPr>
        <p:spPr/>
        <p:txBody>
          <a:bodyPr>
            <a:normAutofit/>
          </a:bodyPr>
          <a:lstStyle/>
          <a:p>
            <a:pPr>
              <a:spcAft>
                <a:spcPts val="1200"/>
              </a:spcAft>
            </a:pPr>
            <a:r>
              <a:rPr lang="en-US" sz="2800" b="1" dirty="0"/>
              <a:t>Other federal disclosure forms</a:t>
            </a:r>
          </a:p>
          <a:p>
            <a:pPr lvl="1">
              <a:spcAft>
                <a:spcPts val="1200"/>
              </a:spcAft>
            </a:pPr>
            <a:r>
              <a:rPr lang="en-US" sz="2400" dirty="0"/>
              <a:t>Federal assistance received from nonfederal sources</a:t>
            </a:r>
          </a:p>
          <a:p>
            <a:pPr lvl="1">
              <a:spcAft>
                <a:spcPts val="1200"/>
              </a:spcAft>
            </a:pPr>
            <a:r>
              <a:rPr lang="en-US" sz="2400" dirty="0"/>
              <a:t>Federal loan balances</a:t>
            </a:r>
          </a:p>
          <a:p>
            <a:pPr lvl="1">
              <a:spcAft>
                <a:spcPts val="1200"/>
              </a:spcAft>
            </a:pPr>
            <a:r>
              <a:rPr lang="en-US" sz="2400" dirty="0"/>
              <a:t>Federal nonfinancial assistance</a:t>
            </a:r>
          </a:p>
          <a:p>
            <a:pPr lvl="1">
              <a:spcAft>
                <a:spcPts val="1200"/>
              </a:spcAft>
            </a:pPr>
            <a:r>
              <a:rPr lang="en-US" sz="2400" dirty="0"/>
              <a:t>Federal nonfinancial assistance inventory balances</a:t>
            </a:r>
          </a:p>
          <a:p>
            <a:endParaRPr lang="en-US" dirty="0"/>
          </a:p>
        </p:txBody>
      </p:sp>
      <p:pic>
        <p:nvPicPr>
          <p:cNvPr id="5" name="Picture 4"/>
          <p:cNvPicPr>
            <a:picLocks noChangeAspect="1"/>
          </p:cNvPicPr>
          <p:nvPr/>
        </p:nvPicPr>
        <p:blipFill rotWithShape="1">
          <a:blip r:embed="rId2"/>
          <a:srcRect l="7705" t="6399" r="8236" b="8627"/>
          <a:stretch/>
        </p:blipFill>
        <p:spPr>
          <a:xfrm>
            <a:off x="11072117" y="30822"/>
            <a:ext cx="1089061" cy="1068513"/>
          </a:xfrm>
          <a:prstGeom prst="rect">
            <a:avLst/>
          </a:prstGeom>
        </p:spPr>
      </p:pic>
      <p:pic>
        <p:nvPicPr>
          <p:cNvPr id="7" name="Content Placeholder 5" descr="Button_Orange.png">
            <a:hlinkClick r:id="rId3" action="ppaction://hlinksldjump"/>
          </p:cNvPr>
          <p:cNvPicPr>
            <a:picLocks noChangeAspect="1"/>
          </p:cNvPicPr>
          <p:nvPr/>
        </p:nvPicPr>
        <p:blipFill>
          <a:blip r:embed="rId4" cstate="print"/>
          <a:stretch>
            <a:fillRect/>
          </a:stretch>
        </p:blipFill>
        <p:spPr>
          <a:xfrm>
            <a:off x="99507" y="5869094"/>
            <a:ext cx="997773" cy="914401"/>
          </a:xfrm>
          <a:prstGeom prst="rect">
            <a:avLst/>
          </a:prstGeom>
        </p:spPr>
      </p:pic>
    </p:spTree>
    <p:extLst>
      <p:ext uri="{BB962C8B-B14F-4D97-AF65-F5344CB8AC3E}">
        <p14:creationId xmlns:p14="http://schemas.microsoft.com/office/powerpoint/2010/main" val="17371079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chemeClr val="accent2">
                    <a:lumMod val="75000"/>
                  </a:schemeClr>
                </a:solidFill>
                <a:effectLst>
                  <a:outerShdw blurRad="38100" dist="38100" dir="2700000" algn="tl">
                    <a:srgbClr val="000000">
                      <a:alpha val="43137"/>
                    </a:srgbClr>
                  </a:outerShdw>
                </a:effectLst>
                <a:latin typeface="+mn-lt"/>
              </a:rPr>
              <a:t>Budget Build</a:t>
            </a:r>
            <a:endParaRPr lang="en-US" sz="6000" b="1" dirty="0">
              <a:solidFill>
                <a:schemeClr val="accent2">
                  <a:lumMod val="75000"/>
                </a:schemeClr>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p:txBody>
          <a:bodyPr/>
          <a:lstStyle/>
          <a:p>
            <a:r>
              <a:rPr lang="en-US" sz="4400" b="1" dirty="0" smtClean="0"/>
              <a:t>Preparing </a:t>
            </a:r>
            <a:r>
              <a:rPr lang="en-US" sz="4400" b="1" dirty="0"/>
              <a:t>the </a:t>
            </a:r>
            <a:r>
              <a:rPr lang="en-US" sz="4400" b="1" dirty="0" smtClean="0"/>
              <a:t>2021-23 </a:t>
            </a:r>
            <a:r>
              <a:rPr lang="en-US" sz="4400" b="1" dirty="0"/>
              <a:t>Biennium </a:t>
            </a:r>
            <a:r>
              <a:rPr lang="en-US" sz="4400" b="1" dirty="0" smtClean="0"/>
              <a:t>Budget</a:t>
            </a:r>
          </a:p>
          <a:p>
            <a:endParaRPr lang="en-US" sz="4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3202" y="2647567"/>
            <a:ext cx="5326555" cy="3519965"/>
          </a:xfrm>
          <a:prstGeom prst="rect">
            <a:avLst/>
          </a:prstGeom>
        </p:spPr>
      </p:pic>
      <p:pic>
        <p:nvPicPr>
          <p:cNvPr id="5" name="Picture 4"/>
          <p:cNvPicPr>
            <a:picLocks noChangeAspect="1"/>
          </p:cNvPicPr>
          <p:nvPr/>
        </p:nvPicPr>
        <p:blipFill rotWithShape="1">
          <a:blip r:embed="rId3"/>
          <a:srcRect l="7705" t="6399" r="8236" b="8627"/>
          <a:stretch/>
        </p:blipFill>
        <p:spPr>
          <a:xfrm>
            <a:off x="11072117" y="30822"/>
            <a:ext cx="1089061" cy="1068513"/>
          </a:xfrm>
          <a:prstGeom prst="rect">
            <a:avLst/>
          </a:prstGeom>
        </p:spPr>
      </p:pic>
      <p:pic>
        <p:nvPicPr>
          <p:cNvPr id="6" name="Content Placeholder 5" descr="Button_Orange.png"/>
          <p:cNvPicPr>
            <a:picLocks noChangeAspect="1"/>
          </p:cNvPicPr>
          <p:nvPr/>
        </p:nvPicPr>
        <p:blipFill>
          <a:blip r:embed="rId4" cstate="print"/>
          <a:stretch>
            <a:fillRect/>
          </a:stretch>
        </p:blipFill>
        <p:spPr>
          <a:xfrm>
            <a:off x="99507" y="5869094"/>
            <a:ext cx="997773" cy="914401"/>
          </a:xfrm>
          <a:prstGeom prst="rect">
            <a:avLst/>
          </a:prstGeom>
        </p:spPr>
      </p:pic>
      <p:sp>
        <p:nvSpPr>
          <p:cNvPr id="8" name="Rectangle 7"/>
          <p:cNvSpPr/>
          <p:nvPr/>
        </p:nvSpPr>
        <p:spPr>
          <a:xfrm>
            <a:off x="0" y="0"/>
            <a:ext cx="12192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637398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Process – Your Agency</a:t>
            </a:r>
          </a:p>
        </p:txBody>
      </p:sp>
      <p:sp>
        <p:nvSpPr>
          <p:cNvPr id="3" name="Content Placeholder 2"/>
          <p:cNvSpPr>
            <a:spLocks noGrp="1"/>
          </p:cNvSpPr>
          <p:nvPr>
            <p:ph idx="1"/>
          </p:nvPr>
        </p:nvSpPr>
        <p:spPr/>
        <p:txBody>
          <a:bodyPr>
            <a:normAutofit/>
          </a:bodyPr>
          <a:lstStyle/>
          <a:p>
            <a:pPr>
              <a:spcBef>
                <a:spcPts val="0"/>
              </a:spcBef>
            </a:pPr>
            <a:r>
              <a:rPr lang="en-US" sz="2800" b="1" dirty="0"/>
              <a:t>Plan – </a:t>
            </a:r>
            <a:r>
              <a:rPr lang="en-US" sz="2800" dirty="0"/>
              <a:t>Begin planning your budget requests ASAP!</a:t>
            </a:r>
          </a:p>
          <a:p>
            <a:pPr lvl="1">
              <a:spcBef>
                <a:spcPts val="0"/>
              </a:spcBef>
            </a:pPr>
            <a:r>
              <a:rPr lang="en-US" sz="2400" dirty="0"/>
              <a:t>SAFS will meet with you in June or early July to provide assistance &amp; answer questions</a:t>
            </a:r>
          </a:p>
          <a:p>
            <a:pPr>
              <a:spcAft>
                <a:spcPts val="1200"/>
              </a:spcAft>
            </a:pPr>
            <a:r>
              <a:rPr lang="en-US" sz="2800" b="1" dirty="0"/>
              <a:t>Draft – </a:t>
            </a:r>
            <a:r>
              <a:rPr lang="en-US" sz="2800" dirty="0"/>
              <a:t>Draft a decision package narrative (July/early August)</a:t>
            </a:r>
            <a:endParaRPr lang="en-US" sz="2800" b="1" dirty="0"/>
          </a:p>
          <a:p>
            <a:pPr>
              <a:spcAft>
                <a:spcPts val="1200"/>
              </a:spcAft>
            </a:pPr>
            <a:r>
              <a:rPr lang="en-US" sz="2800" b="1" dirty="0"/>
              <a:t>Finalize –</a:t>
            </a:r>
            <a:r>
              <a:rPr lang="en-US" sz="2800" dirty="0"/>
              <a:t> Finalize decision package narrative and provide to SAFS for review/feedback (mid-August</a:t>
            </a:r>
            <a:r>
              <a:rPr lang="en-US" sz="2800" dirty="0" smtClean="0"/>
              <a:t>)</a:t>
            </a:r>
            <a:endParaRPr lang="en-US" sz="2800" dirty="0"/>
          </a:p>
        </p:txBody>
      </p:sp>
      <p:pic>
        <p:nvPicPr>
          <p:cNvPr id="4" name="Picture 3"/>
          <p:cNvPicPr>
            <a:picLocks noChangeAspect="1"/>
          </p:cNvPicPr>
          <p:nvPr/>
        </p:nvPicPr>
        <p:blipFill rotWithShape="1">
          <a:blip r:embed="rId2"/>
          <a:srcRect l="7705" t="6399" r="8236" b="8627"/>
          <a:stretch/>
        </p:blipFill>
        <p:spPr>
          <a:xfrm>
            <a:off x="11072117" y="30822"/>
            <a:ext cx="1089061" cy="1068513"/>
          </a:xfrm>
          <a:prstGeom prst="rect">
            <a:avLst/>
          </a:prstGeom>
        </p:spPr>
      </p:pic>
      <p:pic>
        <p:nvPicPr>
          <p:cNvPr id="5" name="Content Placeholder 5" descr="Button_Orange.png"/>
          <p:cNvPicPr>
            <a:picLocks noChangeAspect="1"/>
          </p:cNvPicPr>
          <p:nvPr/>
        </p:nvPicPr>
        <p:blipFill>
          <a:blip r:embed="rId3" cstate="print"/>
          <a:stretch>
            <a:fillRect/>
          </a:stretch>
        </p:blipFill>
        <p:spPr>
          <a:xfrm>
            <a:off x="99507" y="5869094"/>
            <a:ext cx="997773" cy="914401"/>
          </a:xfrm>
          <a:prstGeom prst="rect">
            <a:avLst/>
          </a:prstGeom>
        </p:spPr>
      </p:pic>
      <p:sp>
        <p:nvSpPr>
          <p:cNvPr id="7" name="Rectangle 6"/>
          <p:cNvSpPr/>
          <p:nvPr/>
        </p:nvSpPr>
        <p:spPr>
          <a:xfrm>
            <a:off x="0" y="0"/>
            <a:ext cx="12192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32332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chemeClr val="accent2">
                    <a:lumMod val="75000"/>
                  </a:schemeClr>
                </a:solidFill>
                <a:effectLst>
                  <a:outerShdw blurRad="38100" dist="38100" dir="2700000" algn="tl">
                    <a:srgbClr val="000000">
                      <a:alpha val="43137"/>
                    </a:srgbClr>
                  </a:outerShdw>
                </a:effectLst>
                <a:latin typeface="+mn-lt"/>
              </a:rPr>
              <a:t>Payroll Summary</a:t>
            </a:r>
            <a:endParaRPr lang="en-US" sz="6000" b="1" dirty="0">
              <a:solidFill>
                <a:schemeClr val="accent2">
                  <a:lumMod val="75000"/>
                </a:schemeClr>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p:txBody>
          <a:bodyPr>
            <a:normAutofit lnSpcReduction="10000"/>
          </a:bodyPr>
          <a:lstStyle/>
          <a:p>
            <a:r>
              <a:rPr lang="en-US" sz="2800" b="1" dirty="0" smtClean="0"/>
              <a:t>June 24: </a:t>
            </a:r>
            <a:r>
              <a:rPr lang="en-US" sz="2800" dirty="0" smtClean="0"/>
              <a:t>Donations for shared leave due</a:t>
            </a:r>
          </a:p>
          <a:p>
            <a:r>
              <a:rPr lang="en-US" sz="2800" b="1" dirty="0" smtClean="0"/>
              <a:t>June 30: </a:t>
            </a:r>
            <a:r>
              <a:rPr lang="en-US" sz="2800" dirty="0" smtClean="0"/>
              <a:t>Comp time cashed out</a:t>
            </a:r>
          </a:p>
          <a:p>
            <a:r>
              <a:rPr lang="en-US" sz="2800" b="1" dirty="0" smtClean="0"/>
              <a:t>July 1: </a:t>
            </a:r>
            <a:r>
              <a:rPr lang="en-US" sz="2800" dirty="0" smtClean="0"/>
              <a:t>Payroll due</a:t>
            </a:r>
          </a:p>
          <a:p>
            <a:pPr lvl="1"/>
            <a:r>
              <a:rPr lang="en-US" sz="2600" dirty="0" smtClean="0"/>
              <a:t>June 16-30 activity</a:t>
            </a:r>
          </a:p>
          <a:p>
            <a:pPr lvl="1"/>
            <a:r>
              <a:rPr lang="en-US" sz="2600" dirty="0" smtClean="0"/>
              <a:t>Board/Commissioner stipends</a:t>
            </a:r>
          </a:p>
          <a:p>
            <a:pPr lvl="1"/>
            <a:r>
              <a:rPr lang="en-US" sz="2600" dirty="0" smtClean="0"/>
              <a:t>Commute Trip Reduction (CTR)</a:t>
            </a:r>
          </a:p>
          <a:p>
            <a:pPr lvl="1"/>
            <a:r>
              <a:rPr lang="en-US" sz="2600" dirty="0" smtClean="0"/>
              <a:t>Cost coding for FY21</a:t>
            </a:r>
          </a:p>
          <a:p>
            <a:pPr marL="201168" lvl="1" indent="0">
              <a:buNone/>
            </a:pPr>
            <a:endParaRPr lang="en-US" sz="2600" dirty="0" smtClean="0"/>
          </a:p>
          <a:p>
            <a:pPr marL="201168" lvl="1" indent="0">
              <a:buNone/>
            </a:pPr>
            <a:r>
              <a:rPr lang="en-US" sz="2800" b="1" dirty="0" smtClean="0"/>
              <a:t>Contact: </a:t>
            </a:r>
            <a:r>
              <a:rPr lang="en-US" sz="2800" b="1" dirty="0" smtClean="0">
                <a:hlinkClick r:id="rId3"/>
              </a:rPr>
              <a:t>DESpayroll@des.wa.gov</a:t>
            </a:r>
            <a:r>
              <a:rPr lang="en-US" sz="2800" b="1" dirty="0" smtClean="0"/>
              <a:t> </a:t>
            </a:r>
            <a:endParaRPr lang="en-US" sz="2800" b="1" dirty="0"/>
          </a:p>
        </p:txBody>
      </p:sp>
      <p:pic>
        <p:nvPicPr>
          <p:cNvPr id="4" name="Picture 3"/>
          <p:cNvPicPr>
            <a:picLocks noChangeAspect="1"/>
          </p:cNvPicPr>
          <p:nvPr/>
        </p:nvPicPr>
        <p:blipFill rotWithShape="1">
          <a:blip r:embed="rId4"/>
          <a:srcRect l="7705" t="6399" r="8236" b="8627"/>
          <a:stretch/>
        </p:blipFill>
        <p:spPr>
          <a:xfrm>
            <a:off x="11072117" y="30822"/>
            <a:ext cx="1089061" cy="1068513"/>
          </a:xfrm>
          <a:prstGeom prst="rect">
            <a:avLst/>
          </a:prstGeom>
        </p:spPr>
      </p:pic>
      <p:pic>
        <p:nvPicPr>
          <p:cNvPr id="5" name="Content Placeholder 5" descr="Button_Orange.png"/>
          <p:cNvPicPr>
            <a:picLocks noChangeAspect="1"/>
          </p:cNvPicPr>
          <p:nvPr/>
        </p:nvPicPr>
        <p:blipFill>
          <a:blip r:embed="rId5" cstate="print"/>
          <a:stretch>
            <a:fillRect/>
          </a:stretch>
        </p:blipFill>
        <p:spPr>
          <a:xfrm>
            <a:off x="99507" y="5869094"/>
            <a:ext cx="997773" cy="914401"/>
          </a:xfrm>
          <a:prstGeom prst="rect">
            <a:avLst/>
          </a:prstGeom>
        </p:spPr>
      </p:pic>
      <p:sp>
        <p:nvSpPr>
          <p:cNvPr id="6" name="Rectangle 5"/>
          <p:cNvSpPr/>
          <p:nvPr/>
        </p:nvSpPr>
        <p:spPr>
          <a:xfrm>
            <a:off x="0" y="0"/>
            <a:ext cx="12192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290838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Process - SAFS</a:t>
            </a:r>
          </a:p>
        </p:txBody>
      </p:sp>
      <p:sp>
        <p:nvSpPr>
          <p:cNvPr id="3" name="Content Placeholder 2"/>
          <p:cNvSpPr>
            <a:spLocks noGrp="1"/>
          </p:cNvSpPr>
          <p:nvPr>
            <p:ph idx="1"/>
          </p:nvPr>
        </p:nvSpPr>
        <p:spPr/>
        <p:txBody>
          <a:bodyPr>
            <a:normAutofit/>
          </a:bodyPr>
          <a:lstStyle/>
          <a:p>
            <a:r>
              <a:rPr lang="en-US" sz="2800" b="1" dirty="0"/>
              <a:t>Review – </a:t>
            </a:r>
            <a:r>
              <a:rPr lang="en-US" sz="2800" dirty="0"/>
              <a:t>Review decision packages and provide feedback.</a:t>
            </a:r>
          </a:p>
          <a:p>
            <a:r>
              <a:rPr lang="en-US" sz="2800" b="1" dirty="0"/>
              <a:t>Enter – </a:t>
            </a:r>
            <a:r>
              <a:rPr lang="en-US" sz="2800" dirty="0"/>
              <a:t>Enter decision packages into the Agency Budget System. </a:t>
            </a:r>
          </a:p>
          <a:p>
            <a:r>
              <a:rPr lang="en-US" sz="2800" b="1" dirty="0"/>
              <a:t>Send – </a:t>
            </a:r>
            <a:r>
              <a:rPr lang="en-US" sz="2800" dirty="0"/>
              <a:t>Prepare final documents and send  to the agency for review and approval.</a:t>
            </a:r>
          </a:p>
          <a:p>
            <a:r>
              <a:rPr lang="en-US" sz="2800" b="1" dirty="0"/>
              <a:t>Submit</a:t>
            </a:r>
            <a:r>
              <a:rPr lang="en-US" sz="2800" dirty="0"/>
              <a:t> </a:t>
            </a:r>
            <a:r>
              <a:rPr lang="en-US" sz="2800" b="1" dirty="0"/>
              <a:t>–</a:t>
            </a:r>
            <a:r>
              <a:rPr lang="en-US" sz="2800" dirty="0"/>
              <a:t> Electronically submit the budget request to OFM</a:t>
            </a:r>
            <a:r>
              <a:rPr lang="en-US" sz="2800" dirty="0" smtClean="0"/>
              <a:t>.</a:t>
            </a:r>
            <a:endParaRPr lang="en-US" sz="2800" dirty="0"/>
          </a:p>
        </p:txBody>
      </p:sp>
      <p:pic>
        <p:nvPicPr>
          <p:cNvPr id="4" name="Picture 3"/>
          <p:cNvPicPr>
            <a:picLocks noChangeAspect="1"/>
          </p:cNvPicPr>
          <p:nvPr/>
        </p:nvPicPr>
        <p:blipFill rotWithShape="1">
          <a:blip r:embed="rId2"/>
          <a:srcRect l="7705" t="6399" r="8236" b="8627"/>
          <a:stretch/>
        </p:blipFill>
        <p:spPr>
          <a:xfrm>
            <a:off x="11072117" y="30822"/>
            <a:ext cx="1089061" cy="1068513"/>
          </a:xfrm>
          <a:prstGeom prst="rect">
            <a:avLst/>
          </a:prstGeom>
        </p:spPr>
      </p:pic>
      <p:pic>
        <p:nvPicPr>
          <p:cNvPr id="5" name="Content Placeholder 5" descr="Button_Orange.png"/>
          <p:cNvPicPr>
            <a:picLocks noChangeAspect="1"/>
          </p:cNvPicPr>
          <p:nvPr/>
        </p:nvPicPr>
        <p:blipFill>
          <a:blip r:embed="rId3" cstate="print"/>
          <a:stretch>
            <a:fillRect/>
          </a:stretch>
        </p:blipFill>
        <p:spPr>
          <a:xfrm>
            <a:off x="99507" y="5869094"/>
            <a:ext cx="997773" cy="914401"/>
          </a:xfrm>
          <a:prstGeom prst="rect">
            <a:avLst/>
          </a:prstGeom>
        </p:spPr>
      </p:pic>
      <p:sp>
        <p:nvSpPr>
          <p:cNvPr id="7" name="Rectangle 6"/>
          <p:cNvSpPr/>
          <p:nvPr/>
        </p:nvSpPr>
        <p:spPr>
          <a:xfrm>
            <a:off x="0" y="0"/>
            <a:ext cx="12192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463833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Decision Packages</a:t>
            </a:r>
          </a:p>
        </p:txBody>
      </p:sp>
      <p:sp>
        <p:nvSpPr>
          <p:cNvPr id="3" name="Content Placeholder 2"/>
          <p:cNvSpPr>
            <a:spLocks noGrp="1"/>
          </p:cNvSpPr>
          <p:nvPr>
            <p:ph idx="1"/>
          </p:nvPr>
        </p:nvSpPr>
        <p:spPr/>
        <p:txBody>
          <a:bodyPr>
            <a:normAutofit/>
          </a:bodyPr>
          <a:lstStyle/>
          <a:p>
            <a:pPr marL="0" indent="0">
              <a:buNone/>
            </a:pPr>
            <a:r>
              <a:rPr lang="en-US" sz="2800" b="1" dirty="0"/>
              <a:t>What is a decision package?</a:t>
            </a:r>
          </a:p>
          <a:p>
            <a:pPr marL="0" indent="0">
              <a:buNone/>
            </a:pPr>
            <a:r>
              <a:rPr lang="en-US" sz="2800" dirty="0"/>
              <a:t>A formal request to the governor’s office and legislature for funding.</a:t>
            </a:r>
          </a:p>
          <a:p>
            <a:pPr marL="0" indent="0">
              <a:buNone/>
            </a:pPr>
            <a:r>
              <a:rPr lang="en-US" sz="2800" dirty="0"/>
              <a:t>Decision packages include:</a:t>
            </a:r>
          </a:p>
          <a:p>
            <a:pPr lvl="1"/>
            <a:r>
              <a:rPr lang="en-US" sz="2400" dirty="0"/>
              <a:t>Financial Information</a:t>
            </a:r>
          </a:p>
          <a:p>
            <a:pPr lvl="1"/>
            <a:r>
              <a:rPr lang="en-US" sz="2400" dirty="0"/>
              <a:t>Justification for Request</a:t>
            </a:r>
          </a:p>
          <a:p>
            <a:pPr lvl="1"/>
            <a:r>
              <a:rPr lang="en-US" sz="2400" dirty="0"/>
              <a:t>Expected Outcomes</a:t>
            </a:r>
          </a:p>
          <a:p>
            <a:pPr lvl="1"/>
            <a:r>
              <a:rPr lang="en-US" sz="2400" dirty="0"/>
              <a:t>Alternatives </a:t>
            </a:r>
            <a:r>
              <a:rPr lang="en-US" sz="2400" dirty="0" smtClean="0"/>
              <a:t>Considered</a:t>
            </a:r>
            <a:endParaRPr lang="en-US" sz="2400" dirty="0"/>
          </a:p>
        </p:txBody>
      </p:sp>
      <p:pic>
        <p:nvPicPr>
          <p:cNvPr id="4" name="Picture 3"/>
          <p:cNvPicPr>
            <a:picLocks noChangeAspect="1"/>
          </p:cNvPicPr>
          <p:nvPr/>
        </p:nvPicPr>
        <p:blipFill rotWithShape="1">
          <a:blip r:embed="rId2"/>
          <a:srcRect l="7705" t="6399" r="8236" b="8627"/>
          <a:stretch/>
        </p:blipFill>
        <p:spPr>
          <a:xfrm>
            <a:off x="11072117" y="30822"/>
            <a:ext cx="1089061" cy="1068513"/>
          </a:xfrm>
          <a:prstGeom prst="rect">
            <a:avLst/>
          </a:prstGeom>
        </p:spPr>
      </p:pic>
      <p:pic>
        <p:nvPicPr>
          <p:cNvPr id="5" name="Content Placeholder 5" descr="Button_Orange.png"/>
          <p:cNvPicPr>
            <a:picLocks noChangeAspect="1"/>
          </p:cNvPicPr>
          <p:nvPr/>
        </p:nvPicPr>
        <p:blipFill>
          <a:blip r:embed="rId3" cstate="print"/>
          <a:stretch>
            <a:fillRect/>
          </a:stretch>
        </p:blipFill>
        <p:spPr>
          <a:xfrm>
            <a:off x="99507" y="5869094"/>
            <a:ext cx="997773" cy="914401"/>
          </a:xfrm>
          <a:prstGeom prst="rect">
            <a:avLst/>
          </a:prstGeom>
        </p:spPr>
      </p:pic>
      <p:sp>
        <p:nvSpPr>
          <p:cNvPr id="7" name="Rectangle 6"/>
          <p:cNvSpPr/>
          <p:nvPr/>
        </p:nvSpPr>
        <p:spPr>
          <a:xfrm>
            <a:off x="0" y="0"/>
            <a:ext cx="12192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8911240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Packages</a:t>
            </a:r>
            <a:endParaRPr lang="en-US" dirty="0"/>
          </a:p>
        </p:txBody>
      </p:sp>
      <p:sp>
        <p:nvSpPr>
          <p:cNvPr id="3" name="Content Placeholder 2"/>
          <p:cNvSpPr>
            <a:spLocks noGrp="1"/>
          </p:cNvSpPr>
          <p:nvPr>
            <p:ph idx="1"/>
          </p:nvPr>
        </p:nvSpPr>
        <p:spPr/>
        <p:txBody>
          <a:bodyPr>
            <a:normAutofit/>
          </a:bodyPr>
          <a:lstStyle/>
          <a:p>
            <a:r>
              <a:rPr lang="en-US" sz="2800" dirty="0" smtClean="0"/>
              <a:t>OFM will rely upon this information when evaluating the request.</a:t>
            </a:r>
          </a:p>
          <a:p>
            <a:r>
              <a:rPr lang="en-US" sz="2800" dirty="0" smtClean="0"/>
              <a:t>Remember that a decision package is never guaranteed as there are many agencies making many requests and there is rarely enough money to fund every DP.</a:t>
            </a:r>
          </a:p>
          <a:p>
            <a:r>
              <a:rPr lang="en-US" sz="2800" b="1" dirty="0" smtClean="0">
                <a:solidFill>
                  <a:schemeClr val="tx1"/>
                </a:solidFill>
              </a:rPr>
              <a:t>This Session:</a:t>
            </a:r>
          </a:p>
          <a:p>
            <a:pPr lvl="1"/>
            <a:r>
              <a:rPr lang="en-US" sz="2400" dirty="0" smtClean="0">
                <a:solidFill>
                  <a:schemeClr val="tx1"/>
                </a:solidFill>
              </a:rPr>
              <a:t>Reduced revenue due to COVID-19</a:t>
            </a:r>
          </a:p>
          <a:p>
            <a:pPr lvl="1"/>
            <a:r>
              <a:rPr lang="en-US" sz="2400" dirty="0" smtClean="0">
                <a:solidFill>
                  <a:schemeClr val="tx1"/>
                </a:solidFill>
              </a:rPr>
              <a:t>Increased expenditures across the state due to COVID-19</a:t>
            </a:r>
          </a:p>
          <a:p>
            <a:pPr lvl="1"/>
            <a:r>
              <a:rPr lang="en-US" sz="2400" dirty="0" smtClean="0">
                <a:solidFill>
                  <a:schemeClr val="tx1"/>
                </a:solidFill>
              </a:rPr>
              <a:t>Memo from David Schumacher informing agencies of impending 21-23 and FY20 and FY21 budget cuts</a:t>
            </a:r>
            <a:endParaRPr lang="en-US" sz="2400" dirty="0">
              <a:solidFill>
                <a:schemeClr val="tx1"/>
              </a:solidFill>
            </a:endParaRPr>
          </a:p>
        </p:txBody>
      </p:sp>
      <p:pic>
        <p:nvPicPr>
          <p:cNvPr id="4" name="Picture 3"/>
          <p:cNvPicPr>
            <a:picLocks noChangeAspect="1"/>
          </p:cNvPicPr>
          <p:nvPr/>
        </p:nvPicPr>
        <p:blipFill rotWithShape="1">
          <a:blip r:embed="rId2"/>
          <a:srcRect l="7705" t="6399" r="8236" b="8627"/>
          <a:stretch/>
        </p:blipFill>
        <p:spPr>
          <a:xfrm>
            <a:off x="11072117" y="30822"/>
            <a:ext cx="1089061" cy="1068513"/>
          </a:xfrm>
          <a:prstGeom prst="rect">
            <a:avLst/>
          </a:prstGeom>
        </p:spPr>
      </p:pic>
      <p:pic>
        <p:nvPicPr>
          <p:cNvPr id="5" name="Content Placeholder 5" descr="Button_Orange.png"/>
          <p:cNvPicPr>
            <a:picLocks noChangeAspect="1"/>
          </p:cNvPicPr>
          <p:nvPr/>
        </p:nvPicPr>
        <p:blipFill>
          <a:blip r:embed="rId3" cstate="print"/>
          <a:stretch>
            <a:fillRect/>
          </a:stretch>
        </p:blipFill>
        <p:spPr>
          <a:xfrm>
            <a:off x="99507" y="5869094"/>
            <a:ext cx="997773" cy="914401"/>
          </a:xfrm>
          <a:prstGeom prst="rect">
            <a:avLst/>
          </a:prstGeom>
        </p:spPr>
      </p:pic>
      <p:sp>
        <p:nvSpPr>
          <p:cNvPr id="7" name="Rectangle 6"/>
          <p:cNvSpPr/>
          <p:nvPr/>
        </p:nvSpPr>
        <p:spPr>
          <a:xfrm>
            <a:off x="0" y="0"/>
            <a:ext cx="12192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5292027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Building a Good Decision Package</a:t>
            </a:r>
          </a:p>
        </p:txBody>
      </p:sp>
      <p:sp>
        <p:nvSpPr>
          <p:cNvPr id="3" name="Content Placeholder 2"/>
          <p:cNvSpPr>
            <a:spLocks noGrp="1"/>
          </p:cNvSpPr>
          <p:nvPr>
            <p:ph idx="1"/>
          </p:nvPr>
        </p:nvSpPr>
        <p:spPr>
          <a:xfrm>
            <a:off x="1097280" y="1845734"/>
            <a:ext cx="10058400" cy="4411228"/>
          </a:xfrm>
        </p:spPr>
        <p:txBody>
          <a:bodyPr>
            <a:noAutofit/>
          </a:bodyPr>
          <a:lstStyle/>
          <a:p>
            <a:r>
              <a:rPr lang="en-US" sz="2800" b="1" dirty="0"/>
              <a:t>Plain </a:t>
            </a:r>
            <a:r>
              <a:rPr lang="en-US" sz="2800" b="1" dirty="0" smtClean="0"/>
              <a:t>Talk – </a:t>
            </a:r>
            <a:r>
              <a:rPr lang="en-US" sz="2800" dirty="0" smtClean="0"/>
              <a:t>Use </a:t>
            </a:r>
            <a:r>
              <a:rPr lang="en-US" sz="2800" dirty="0"/>
              <a:t>plain talk, be clear and complete.</a:t>
            </a:r>
          </a:p>
          <a:p>
            <a:r>
              <a:rPr lang="en-US" sz="2800" b="1" dirty="0"/>
              <a:t>Unbiased </a:t>
            </a:r>
            <a:r>
              <a:rPr lang="en-US" sz="2800" b="1" dirty="0" smtClean="0"/>
              <a:t>– </a:t>
            </a:r>
            <a:r>
              <a:rPr lang="en-US" sz="2800" dirty="0" smtClean="0"/>
              <a:t>Include </a:t>
            </a:r>
            <a:r>
              <a:rPr lang="en-US" sz="2800" dirty="0"/>
              <a:t>unbiased, factual data with supporting examples and information.</a:t>
            </a:r>
          </a:p>
          <a:p>
            <a:pPr lvl="0"/>
            <a:r>
              <a:rPr lang="en-US" sz="2800" b="1" dirty="0"/>
              <a:t>Explain </a:t>
            </a:r>
            <a:r>
              <a:rPr lang="en-US" sz="2800" b="1" dirty="0" smtClean="0"/>
              <a:t>– </a:t>
            </a:r>
            <a:r>
              <a:rPr lang="en-US" sz="2800" dirty="0" smtClean="0"/>
              <a:t>Give </a:t>
            </a:r>
            <a:r>
              <a:rPr lang="en-US" sz="2800" dirty="0"/>
              <a:t>an explanation of what will happen if request isn’t funded and anticipate questions.</a:t>
            </a:r>
          </a:p>
          <a:p>
            <a:r>
              <a:rPr lang="en-US" sz="2800" b="1" dirty="0"/>
              <a:t>Governor’s Priorities </a:t>
            </a:r>
            <a:r>
              <a:rPr lang="en-US" sz="2800" b="1" dirty="0" smtClean="0"/>
              <a:t>– </a:t>
            </a:r>
            <a:r>
              <a:rPr lang="en-US" sz="2800" dirty="0" smtClean="0"/>
              <a:t>The </a:t>
            </a:r>
            <a:r>
              <a:rPr lang="en-US" sz="2800" dirty="0"/>
              <a:t>best proposals link investments to goals and priorities (the governor’s as well as yours).</a:t>
            </a:r>
          </a:p>
          <a:p>
            <a:pPr lvl="0"/>
            <a:r>
              <a:rPr lang="en-US" sz="2800" b="1" dirty="0"/>
              <a:t>Concise </a:t>
            </a:r>
            <a:r>
              <a:rPr lang="en-US" sz="2800" b="1" dirty="0" smtClean="0"/>
              <a:t>– </a:t>
            </a:r>
            <a:r>
              <a:rPr lang="en-US" sz="2800" dirty="0" smtClean="0"/>
              <a:t>The </a:t>
            </a:r>
            <a:r>
              <a:rPr lang="en-US" sz="2800" dirty="0"/>
              <a:t>Recommendation Summary portion should be concise, compelling, and less than 100 words</a:t>
            </a:r>
            <a:r>
              <a:rPr lang="en-US" sz="2800" dirty="0" smtClean="0"/>
              <a:t>.</a:t>
            </a:r>
            <a:endParaRPr lang="en-US" sz="2800" dirty="0"/>
          </a:p>
        </p:txBody>
      </p:sp>
      <p:pic>
        <p:nvPicPr>
          <p:cNvPr id="4" name="Picture 3"/>
          <p:cNvPicPr>
            <a:picLocks noChangeAspect="1"/>
          </p:cNvPicPr>
          <p:nvPr/>
        </p:nvPicPr>
        <p:blipFill rotWithShape="1">
          <a:blip r:embed="rId2"/>
          <a:srcRect l="7705" t="6399" r="8236" b="8627"/>
          <a:stretch/>
        </p:blipFill>
        <p:spPr>
          <a:xfrm>
            <a:off x="11072117" y="30822"/>
            <a:ext cx="1089061" cy="1068513"/>
          </a:xfrm>
          <a:prstGeom prst="rect">
            <a:avLst/>
          </a:prstGeom>
        </p:spPr>
      </p:pic>
      <p:pic>
        <p:nvPicPr>
          <p:cNvPr id="5" name="Content Placeholder 5" descr="Button_Orange.png"/>
          <p:cNvPicPr>
            <a:picLocks noChangeAspect="1"/>
          </p:cNvPicPr>
          <p:nvPr/>
        </p:nvPicPr>
        <p:blipFill>
          <a:blip r:embed="rId3" cstate="print"/>
          <a:stretch>
            <a:fillRect/>
          </a:stretch>
        </p:blipFill>
        <p:spPr>
          <a:xfrm>
            <a:off x="99507" y="5869094"/>
            <a:ext cx="997773" cy="914401"/>
          </a:xfrm>
          <a:prstGeom prst="rect">
            <a:avLst/>
          </a:prstGeom>
        </p:spPr>
      </p:pic>
      <p:sp>
        <p:nvSpPr>
          <p:cNvPr id="7" name="Rectangle 6"/>
          <p:cNvSpPr/>
          <p:nvPr/>
        </p:nvSpPr>
        <p:spPr>
          <a:xfrm>
            <a:off x="0" y="0"/>
            <a:ext cx="12192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5034535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We Need From You</a:t>
            </a:r>
          </a:p>
        </p:txBody>
      </p:sp>
      <p:sp>
        <p:nvSpPr>
          <p:cNvPr id="3" name="Content Placeholder 2"/>
          <p:cNvSpPr>
            <a:spLocks noGrp="1"/>
          </p:cNvSpPr>
          <p:nvPr>
            <p:ph idx="1"/>
          </p:nvPr>
        </p:nvSpPr>
        <p:spPr>
          <a:xfrm>
            <a:off x="1097280" y="1845734"/>
            <a:ext cx="10058400" cy="4411228"/>
          </a:xfrm>
        </p:spPr>
        <p:txBody>
          <a:bodyPr>
            <a:noAutofit/>
          </a:bodyPr>
          <a:lstStyle/>
          <a:p>
            <a:r>
              <a:rPr lang="en-US" sz="2800" b="1" dirty="0"/>
              <a:t>Narrative – </a:t>
            </a:r>
            <a:r>
              <a:rPr lang="en-US" sz="2800" dirty="0"/>
              <a:t>Decision package narrative.</a:t>
            </a:r>
            <a:endParaRPr lang="en-US" sz="2800" b="1" dirty="0"/>
          </a:p>
          <a:p>
            <a:r>
              <a:rPr lang="en-US" sz="2800" b="1" dirty="0"/>
              <a:t>Priority – </a:t>
            </a:r>
            <a:r>
              <a:rPr lang="en-US" sz="2800" dirty="0"/>
              <a:t>Identify priority of each decision package to be submitted.</a:t>
            </a:r>
          </a:p>
          <a:p>
            <a:r>
              <a:rPr lang="en-US" sz="2800" b="1" dirty="0"/>
              <a:t>Performance Measures </a:t>
            </a:r>
            <a:r>
              <a:rPr lang="en-US" sz="2800" b="1" dirty="0" smtClean="0"/>
              <a:t>– </a:t>
            </a:r>
            <a:r>
              <a:rPr lang="en-US" sz="2800" dirty="0"/>
              <a:t>Impact of each decision package on performance measures.</a:t>
            </a:r>
          </a:p>
          <a:p>
            <a:r>
              <a:rPr lang="en-US" sz="2800" b="1" dirty="0"/>
              <a:t>Activities – </a:t>
            </a:r>
            <a:r>
              <a:rPr lang="en-US" sz="2800" dirty="0"/>
              <a:t>What agency activity does the decision package relate to?</a:t>
            </a:r>
          </a:p>
          <a:p>
            <a:r>
              <a:rPr lang="en-US" sz="2800" b="1" dirty="0"/>
              <a:t>Prep Work – </a:t>
            </a:r>
            <a:r>
              <a:rPr lang="en-US" sz="2800" dirty="0"/>
              <a:t>Some Decision Packages will need work up front:</a:t>
            </a:r>
          </a:p>
          <a:p>
            <a:pPr lvl="1"/>
            <a:r>
              <a:rPr lang="en-US" sz="2400" dirty="0"/>
              <a:t>OCIO Investment Process</a:t>
            </a:r>
          </a:p>
          <a:p>
            <a:pPr lvl="1"/>
            <a:r>
              <a:rPr lang="en-US" sz="2400" dirty="0"/>
              <a:t>Fee </a:t>
            </a:r>
            <a:r>
              <a:rPr lang="en-US" sz="2400" dirty="0" smtClean="0"/>
              <a:t>changes</a:t>
            </a:r>
            <a:endParaRPr lang="en-US" sz="2400" dirty="0"/>
          </a:p>
        </p:txBody>
      </p:sp>
      <p:pic>
        <p:nvPicPr>
          <p:cNvPr id="4" name="Picture 3"/>
          <p:cNvPicPr>
            <a:picLocks noChangeAspect="1"/>
          </p:cNvPicPr>
          <p:nvPr/>
        </p:nvPicPr>
        <p:blipFill rotWithShape="1">
          <a:blip r:embed="rId2"/>
          <a:srcRect l="7705" t="6399" r="8236" b="8627"/>
          <a:stretch/>
        </p:blipFill>
        <p:spPr>
          <a:xfrm>
            <a:off x="11072117" y="30822"/>
            <a:ext cx="1089061" cy="1068513"/>
          </a:xfrm>
          <a:prstGeom prst="rect">
            <a:avLst/>
          </a:prstGeom>
        </p:spPr>
      </p:pic>
      <p:pic>
        <p:nvPicPr>
          <p:cNvPr id="5" name="Content Placeholder 5" descr="Button_Orange.png"/>
          <p:cNvPicPr>
            <a:picLocks noChangeAspect="1"/>
          </p:cNvPicPr>
          <p:nvPr/>
        </p:nvPicPr>
        <p:blipFill>
          <a:blip r:embed="rId3" cstate="print"/>
          <a:stretch>
            <a:fillRect/>
          </a:stretch>
        </p:blipFill>
        <p:spPr>
          <a:xfrm>
            <a:off x="99507" y="5869094"/>
            <a:ext cx="997773" cy="914401"/>
          </a:xfrm>
          <a:prstGeom prst="rect">
            <a:avLst/>
          </a:prstGeom>
        </p:spPr>
      </p:pic>
      <p:sp>
        <p:nvSpPr>
          <p:cNvPr id="7" name="Rectangle 6"/>
          <p:cNvSpPr/>
          <p:nvPr/>
        </p:nvSpPr>
        <p:spPr>
          <a:xfrm>
            <a:off x="0" y="0"/>
            <a:ext cx="12192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762820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We Need From You</a:t>
            </a:r>
          </a:p>
        </p:txBody>
      </p:sp>
      <p:sp>
        <p:nvSpPr>
          <p:cNvPr id="3" name="Content Placeholder 2"/>
          <p:cNvSpPr>
            <a:spLocks noGrp="1"/>
          </p:cNvSpPr>
          <p:nvPr>
            <p:ph idx="1"/>
          </p:nvPr>
        </p:nvSpPr>
        <p:spPr/>
        <p:txBody>
          <a:bodyPr>
            <a:normAutofit/>
          </a:bodyPr>
          <a:lstStyle/>
          <a:p>
            <a:r>
              <a:rPr lang="en-US" sz="2800" b="1" dirty="0"/>
              <a:t>Required Budget Submittal Components:</a:t>
            </a:r>
          </a:p>
          <a:p>
            <a:pPr lvl="1"/>
            <a:r>
              <a:rPr lang="en-US" sz="2800" dirty="0"/>
              <a:t>Enterprise Risk Management Update</a:t>
            </a:r>
          </a:p>
          <a:p>
            <a:pPr lvl="1"/>
            <a:r>
              <a:rPr lang="en-US" sz="2800" dirty="0"/>
              <a:t>Agency Strategic Plan</a:t>
            </a:r>
          </a:p>
          <a:p>
            <a:pPr lvl="1"/>
            <a:r>
              <a:rPr lang="en-US" sz="2800" dirty="0"/>
              <a:t>Revenue estimates</a:t>
            </a:r>
          </a:p>
          <a:p>
            <a:pPr lvl="1"/>
            <a:r>
              <a:rPr lang="en-US" sz="2800" dirty="0"/>
              <a:t>Federal funds </a:t>
            </a:r>
            <a:r>
              <a:rPr lang="en-US" sz="2800" dirty="0" smtClean="0"/>
              <a:t>estimates</a:t>
            </a:r>
            <a:endParaRPr lang="en-US" sz="2800" dirty="0"/>
          </a:p>
        </p:txBody>
      </p:sp>
      <p:pic>
        <p:nvPicPr>
          <p:cNvPr id="4" name="Picture 3"/>
          <p:cNvPicPr>
            <a:picLocks noChangeAspect="1"/>
          </p:cNvPicPr>
          <p:nvPr/>
        </p:nvPicPr>
        <p:blipFill rotWithShape="1">
          <a:blip r:embed="rId2"/>
          <a:srcRect l="7705" t="6399" r="8236" b="8627"/>
          <a:stretch/>
        </p:blipFill>
        <p:spPr>
          <a:xfrm>
            <a:off x="11072117" y="30822"/>
            <a:ext cx="1089061" cy="1068513"/>
          </a:xfrm>
          <a:prstGeom prst="rect">
            <a:avLst/>
          </a:prstGeom>
        </p:spPr>
      </p:pic>
      <p:pic>
        <p:nvPicPr>
          <p:cNvPr id="5" name="Content Placeholder 5" descr="Button_Orange.png"/>
          <p:cNvPicPr>
            <a:picLocks noChangeAspect="1"/>
          </p:cNvPicPr>
          <p:nvPr/>
        </p:nvPicPr>
        <p:blipFill>
          <a:blip r:embed="rId3" cstate="print"/>
          <a:stretch>
            <a:fillRect/>
          </a:stretch>
        </p:blipFill>
        <p:spPr>
          <a:xfrm>
            <a:off x="99507" y="5869094"/>
            <a:ext cx="997773" cy="914401"/>
          </a:xfrm>
          <a:prstGeom prst="rect">
            <a:avLst/>
          </a:prstGeom>
        </p:spPr>
      </p:pic>
      <p:sp>
        <p:nvSpPr>
          <p:cNvPr id="7" name="Rectangle 6"/>
          <p:cNvSpPr/>
          <p:nvPr/>
        </p:nvSpPr>
        <p:spPr>
          <a:xfrm>
            <a:off x="0" y="0"/>
            <a:ext cx="12192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6307114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OFM Budget Submittal Deadlines</a:t>
            </a:r>
          </a:p>
        </p:txBody>
      </p:sp>
      <p:sp>
        <p:nvSpPr>
          <p:cNvPr id="3" name="Content Placeholder 2"/>
          <p:cNvSpPr>
            <a:spLocks noGrp="1"/>
          </p:cNvSpPr>
          <p:nvPr>
            <p:ph idx="1"/>
          </p:nvPr>
        </p:nvSpPr>
        <p:spPr/>
        <p:txBody>
          <a:bodyPr>
            <a:normAutofit/>
          </a:bodyPr>
          <a:lstStyle/>
          <a:p>
            <a:r>
              <a:rPr lang="en-US" sz="2800" b="1" dirty="0"/>
              <a:t>We will contact you with a deadline. </a:t>
            </a:r>
            <a:endParaRPr lang="en-US" sz="2800" b="1" dirty="0" smtClean="0"/>
          </a:p>
          <a:p>
            <a:endParaRPr lang="en-US" sz="2800" i="1" dirty="0"/>
          </a:p>
          <a:p>
            <a:r>
              <a:rPr lang="en-US" sz="2800" i="1" dirty="0"/>
              <a:t>DPs are due to SAFS about </a:t>
            </a:r>
            <a:r>
              <a:rPr lang="en-US" sz="2800" b="1" i="1" dirty="0"/>
              <a:t>two </a:t>
            </a:r>
            <a:r>
              <a:rPr lang="en-US" sz="2800" i="1" dirty="0"/>
              <a:t>weeks prior to deadline to allow time for review and submittal</a:t>
            </a:r>
            <a:r>
              <a:rPr lang="en-US" sz="2800" i="1" dirty="0" smtClean="0"/>
              <a:t>.</a:t>
            </a:r>
          </a:p>
          <a:p>
            <a:endParaRPr lang="en-US" sz="2800" i="1" dirty="0"/>
          </a:p>
          <a:p>
            <a:r>
              <a:rPr lang="en-US" sz="2800" dirty="0"/>
              <a:t>If you need to adjust your due date for commission or board approval please contact your SAFS budget analyst</a:t>
            </a:r>
            <a:r>
              <a:rPr lang="en-US" sz="2800" dirty="0" smtClean="0"/>
              <a:t>.</a:t>
            </a:r>
            <a:endParaRPr lang="en-US" sz="2800" dirty="0"/>
          </a:p>
        </p:txBody>
      </p:sp>
      <p:pic>
        <p:nvPicPr>
          <p:cNvPr id="4" name="Picture 3"/>
          <p:cNvPicPr>
            <a:picLocks noChangeAspect="1"/>
          </p:cNvPicPr>
          <p:nvPr/>
        </p:nvPicPr>
        <p:blipFill rotWithShape="1">
          <a:blip r:embed="rId2"/>
          <a:srcRect l="7705" t="6399" r="8236" b="8627"/>
          <a:stretch/>
        </p:blipFill>
        <p:spPr>
          <a:xfrm>
            <a:off x="11072117" y="30822"/>
            <a:ext cx="1089061" cy="1068513"/>
          </a:xfrm>
          <a:prstGeom prst="rect">
            <a:avLst/>
          </a:prstGeom>
        </p:spPr>
      </p:pic>
      <p:pic>
        <p:nvPicPr>
          <p:cNvPr id="5" name="Content Placeholder 5" descr="Button_Orange.png"/>
          <p:cNvPicPr>
            <a:picLocks noChangeAspect="1"/>
          </p:cNvPicPr>
          <p:nvPr/>
        </p:nvPicPr>
        <p:blipFill>
          <a:blip r:embed="rId3" cstate="print"/>
          <a:stretch>
            <a:fillRect/>
          </a:stretch>
        </p:blipFill>
        <p:spPr>
          <a:xfrm>
            <a:off x="99507" y="5869094"/>
            <a:ext cx="997773" cy="914401"/>
          </a:xfrm>
          <a:prstGeom prst="rect">
            <a:avLst/>
          </a:prstGeom>
        </p:spPr>
      </p:pic>
      <p:sp>
        <p:nvSpPr>
          <p:cNvPr id="7" name="Rectangle 6"/>
          <p:cNvSpPr/>
          <p:nvPr/>
        </p:nvSpPr>
        <p:spPr>
          <a:xfrm>
            <a:off x="0" y="0"/>
            <a:ext cx="12192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5063721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Incremental Budgeting</a:t>
            </a:r>
          </a:p>
        </p:txBody>
      </p:sp>
      <p:sp>
        <p:nvSpPr>
          <p:cNvPr id="3" name="Content Placeholder 2"/>
          <p:cNvSpPr>
            <a:spLocks noGrp="1"/>
          </p:cNvSpPr>
          <p:nvPr>
            <p:ph idx="1"/>
          </p:nvPr>
        </p:nvSpPr>
        <p:spPr/>
        <p:txBody>
          <a:bodyPr>
            <a:normAutofit/>
          </a:bodyPr>
          <a:lstStyle/>
          <a:p>
            <a:r>
              <a:rPr lang="en-US" sz="2800" b="1" dirty="0"/>
              <a:t>Carry Forward Level –</a:t>
            </a:r>
            <a:r>
              <a:rPr lang="en-US" sz="2800" dirty="0"/>
              <a:t> A reference point created by calculating the updated cost of budget decisions previously made by the </a:t>
            </a:r>
            <a:r>
              <a:rPr lang="en-US" sz="2800" dirty="0" smtClean="0"/>
              <a:t>Legislature. Anything that is ongoing funding should be included.</a:t>
            </a:r>
          </a:p>
          <a:p>
            <a:endParaRPr lang="en-US" sz="2800" dirty="0"/>
          </a:p>
          <a:p>
            <a:r>
              <a:rPr lang="en-US" sz="2800" b="1" dirty="0"/>
              <a:t>Maintenance Level – </a:t>
            </a:r>
            <a:r>
              <a:rPr lang="en-US" sz="2800" dirty="0"/>
              <a:t>Reflects the cost of maintaining the status quo. It includes things like inflation, rate changes, and mandatory caseload or enrollment changes</a:t>
            </a:r>
            <a:r>
              <a:rPr lang="en-US" sz="2800" dirty="0" smtClean="0"/>
              <a:t>.</a:t>
            </a:r>
            <a:endParaRPr lang="en-US" sz="2800" dirty="0"/>
          </a:p>
        </p:txBody>
      </p:sp>
      <p:pic>
        <p:nvPicPr>
          <p:cNvPr id="4" name="Picture 3"/>
          <p:cNvPicPr>
            <a:picLocks noChangeAspect="1"/>
          </p:cNvPicPr>
          <p:nvPr/>
        </p:nvPicPr>
        <p:blipFill rotWithShape="1">
          <a:blip r:embed="rId2"/>
          <a:srcRect l="7705" t="6399" r="8236" b="8627"/>
          <a:stretch/>
        </p:blipFill>
        <p:spPr>
          <a:xfrm>
            <a:off x="11072117" y="30822"/>
            <a:ext cx="1089061" cy="1068513"/>
          </a:xfrm>
          <a:prstGeom prst="rect">
            <a:avLst/>
          </a:prstGeom>
        </p:spPr>
      </p:pic>
      <p:pic>
        <p:nvPicPr>
          <p:cNvPr id="5" name="Content Placeholder 5" descr="Button_Orange.png"/>
          <p:cNvPicPr>
            <a:picLocks noChangeAspect="1"/>
          </p:cNvPicPr>
          <p:nvPr/>
        </p:nvPicPr>
        <p:blipFill>
          <a:blip r:embed="rId3" cstate="print"/>
          <a:stretch>
            <a:fillRect/>
          </a:stretch>
        </p:blipFill>
        <p:spPr>
          <a:xfrm>
            <a:off x="99507" y="5869094"/>
            <a:ext cx="997773" cy="914401"/>
          </a:xfrm>
          <a:prstGeom prst="rect">
            <a:avLst/>
          </a:prstGeom>
        </p:spPr>
      </p:pic>
      <p:sp>
        <p:nvSpPr>
          <p:cNvPr id="7" name="Rectangle 6"/>
          <p:cNvSpPr/>
          <p:nvPr/>
        </p:nvSpPr>
        <p:spPr>
          <a:xfrm>
            <a:off x="0" y="0"/>
            <a:ext cx="12192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9087907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Incremental Budgeting</a:t>
            </a:r>
          </a:p>
        </p:txBody>
      </p:sp>
      <p:sp>
        <p:nvSpPr>
          <p:cNvPr id="3" name="Content Placeholder 2"/>
          <p:cNvSpPr>
            <a:spLocks noGrp="1"/>
          </p:cNvSpPr>
          <p:nvPr>
            <p:ph idx="1"/>
          </p:nvPr>
        </p:nvSpPr>
        <p:spPr/>
        <p:txBody>
          <a:bodyPr>
            <a:normAutofit/>
          </a:bodyPr>
          <a:lstStyle/>
          <a:p>
            <a:r>
              <a:rPr lang="en-US" sz="2800" b="1" dirty="0"/>
              <a:t>Policy and Performance Level </a:t>
            </a:r>
            <a:r>
              <a:rPr lang="en-US" sz="2800" b="1" dirty="0" smtClean="0"/>
              <a:t>– </a:t>
            </a:r>
            <a:r>
              <a:rPr lang="en-US" sz="2800" dirty="0" smtClean="0"/>
              <a:t>These </a:t>
            </a:r>
            <a:r>
              <a:rPr lang="en-US" sz="2800" dirty="0"/>
              <a:t>changes may represent revised strategies for achieving the agencies goals or substantial differences in program direction. It includes discretionary workload changes, new programs or services, or program reductions and other changes.</a:t>
            </a:r>
          </a:p>
          <a:p>
            <a:pPr marL="0" indent="0">
              <a:buNone/>
            </a:pPr>
            <a:endParaRPr lang="en-US" sz="2800" dirty="0"/>
          </a:p>
        </p:txBody>
      </p:sp>
      <p:pic>
        <p:nvPicPr>
          <p:cNvPr id="4" name="Picture 3"/>
          <p:cNvPicPr>
            <a:picLocks noChangeAspect="1"/>
          </p:cNvPicPr>
          <p:nvPr/>
        </p:nvPicPr>
        <p:blipFill rotWithShape="1">
          <a:blip r:embed="rId2"/>
          <a:srcRect l="7705" t="6399" r="8236" b="8627"/>
          <a:stretch/>
        </p:blipFill>
        <p:spPr>
          <a:xfrm>
            <a:off x="11072117" y="30822"/>
            <a:ext cx="1089061" cy="1068513"/>
          </a:xfrm>
          <a:prstGeom prst="rect">
            <a:avLst/>
          </a:prstGeom>
        </p:spPr>
      </p:pic>
      <p:pic>
        <p:nvPicPr>
          <p:cNvPr id="5" name="Content Placeholder 5" descr="Button_Orange.png"/>
          <p:cNvPicPr>
            <a:picLocks noChangeAspect="1"/>
          </p:cNvPicPr>
          <p:nvPr/>
        </p:nvPicPr>
        <p:blipFill>
          <a:blip r:embed="rId3" cstate="print"/>
          <a:stretch>
            <a:fillRect/>
          </a:stretch>
        </p:blipFill>
        <p:spPr>
          <a:xfrm>
            <a:off x="99507" y="5869094"/>
            <a:ext cx="997773" cy="914401"/>
          </a:xfrm>
          <a:prstGeom prst="rect">
            <a:avLst/>
          </a:prstGeom>
        </p:spPr>
      </p:pic>
      <p:sp>
        <p:nvSpPr>
          <p:cNvPr id="7" name="Rectangle 6"/>
          <p:cNvSpPr/>
          <p:nvPr/>
        </p:nvSpPr>
        <p:spPr>
          <a:xfrm>
            <a:off x="0" y="0"/>
            <a:ext cx="12192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7692097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are we in the Budget Process?</a:t>
            </a:r>
          </a:p>
        </p:txBody>
      </p:sp>
      <p:grpSp>
        <p:nvGrpSpPr>
          <p:cNvPr id="4" name="Group 3"/>
          <p:cNvGrpSpPr/>
          <p:nvPr/>
        </p:nvGrpSpPr>
        <p:grpSpPr>
          <a:xfrm>
            <a:off x="1455173" y="2684911"/>
            <a:ext cx="9029701" cy="3159806"/>
            <a:chOff x="-1" y="1791293"/>
            <a:chExt cx="9029701" cy="3159806"/>
          </a:xfrm>
        </p:grpSpPr>
        <p:cxnSp>
          <p:nvCxnSpPr>
            <p:cNvPr id="5" name="Straight Connector 4"/>
            <p:cNvCxnSpPr/>
            <p:nvPr/>
          </p:nvCxnSpPr>
          <p:spPr>
            <a:xfrm>
              <a:off x="8458200" y="2963303"/>
              <a:ext cx="0" cy="694297"/>
            </a:xfrm>
            <a:prstGeom prst="line">
              <a:avLst/>
            </a:prstGeom>
            <a:noFill/>
            <a:ln w="38100" cap="flat" cmpd="sng" algn="ctr">
              <a:solidFill>
                <a:srgbClr val="C0504D">
                  <a:shade val="95000"/>
                  <a:satMod val="105000"/>
                </a:srgbClr>
              </a:solidFill>
              <a:prstDash val="solid"/>
              <a:tailEnd type="arrow"/>
            </a:ln>
            <a:effectLst/>
          </p:spPr>
        </p:cxnSp>
        <p:sp>
          <p:nvSpPr>
            <p:cNvPr id="6" name="TextBox 5"/>
            <p:cNvSpPr txBox="1"/>
            <p:nvPr/>
          </p:nvSpPr>
          <p:spPr>
            <a:xfrm>
              <a:off x="114300" y="2136795"/>
              <a:ext cx="1905000" cy="830997"/>
            </a:xfrm>
            <a:prstGeom prst="rect">
              <a:avLst/>
            </a:prstGeom>
            <a:noFill/>
            <a:ln>
              <a:solidFill>
                <a:schemeClr val="tx1"/>
              </a:solidFill>
            </a:ln>
          </p:spPr>
          <p:txBody>
            <a:bodyPr wrap="square" rtlCol="0">
              <a:spAutoFit/>
            </a:bodyPr>
            <a:lstStyle/>
            <a:p>
              <a:pPr algn="ctr"/>
              <a:r>
                <a:rPr lang="en-US" sz="1600" dirty="0" smtClean="0"/>
                <a:t>Agency</a:t>
              </a:r>
            </a:p>
            <a:p>
              <a:pPr algn="ctr"/>
              <a:r>
                <a:rPr lang="en-US" sz="1600" dirty="0" smtClean="0"/>
                <a:t>Strategic</a:t>
              </a:r>
            </a:p>
            <a:p>
              <a:pPr algn="ctr"/>
              <a:r>
                <a:rPr lang="en-US" sz="1600" dirty="0" smtClean="0"/>
                <a:t>Planning</a:t>
              </a:r>
            </a:p>
          </p:txBody>
        </p:sp>
        <p:sp>
          <p:nvSpPr>
            <p:cNvPr id="7" name="TextBox 6"/>
            <p:cNvSpPr txBox="1"/>
            <p:nvPr/>
          </p:nvSpPr>
          <p:spPr>
            <a:xfrm>
              <a:off x="2324100" y="2132306"/>
              <a:ext cx="1275244" cy="830997"/>
            </a:xfrm>
            <a:prstGeom prst="rect">
              <a:avLst/>
            </a:prstGeom>
            <a:noFill/>
            <a:ln>
              <a:solidFill>
                <a:schemeClr val="tx1"/>
              </a:solidFill>
            </a:ln>
          </p:spPr>
          <p:txBody>
            <a:bodyPr wrap="square" rtlCol="0">
              <a:spAutoFit/>
            </a:bodyPr>
            <a:lstStyle/>
            <a:p>
              <a:pPr algn="ctr"/>
              <a:r>
                <a:rPr lang="en-US" sz="1600" dirty="0" smtClean="0"/>
                <a:t>OFM issues budget instructions</a:t>
              </a:r>
            </a:p>
          </p:txBody>
        </p:sp>
        <p:sp>
          <p:nvSpPr>
            <p:cNvPr id="8" name="TextBox 7"/>
            <p:cNvSpPr txBox="1"/>
            <p:nvPr/>
          </p:nvSpPr>
          <p:spPr>
            <a:xfrm>
              <a:off x="7429500" y="2134108"/>
              <a:ext cx="1600200" cy="830997"/>
            </a:xfrm>
            <a:prstGeom prst="rect">
              <a:avLst/>
            </a:prstGeom>
            <a:noFill/>
            <a:ln>
              <a:solidFill>
                <a:schemeClr val="tx1"/>
              </a:solidFill>
            </a:ln>
          </p:spPr>
          <p:txBody>
            <a:bodyPr wrap="square" rtlCol="0">
              <a:spAutoFit/>
            </a:bodyPr>
            <a:lstStyle/>
            <a:p>
              <a:pPr algn="ctr"/>
              <a:r>
                <a:rPr lang="en-US" sz="1600" dirty="0" smtClean="0"/>
                <a:t>Governor proposes budget to Legislature</a:t>
              </a:r>
            </a:p>
          </p:txBody>
        </p:sp>
        <p:sp>
          <p:nvSpPr>
            <p:cNvPr id="9" name="TextBox 8"/>
            <p:cNvSpPr txBox="1"/>
            <p:nvPr/>
          </p:nvSpPr>
          <p:spPr>
            <a:xfrm>
              <a:off x="3904144" y="2132306"/>
              <a:ext cx="1447800" cy="830997"/>
            </a:xfrm>
            <a:prstGeom prst="rect">
              <a:avLst/>
            </a:prstGeom>
            <a:noFill/>
            <a:ln>
              <a:solidFill>
                <a:schemeClr val="tx1"/>
              </a:solidFill>
            </a:ln>
          </p:spPr>
          <p:txBody>
            <a:bodyPr wrap="square" rtlCol="0">
              <a:spAutoFit/>
            </a:bodyPr>
            <a:lstStyle/>
            <a:p>
              <a:pPr algn="ctr"/>
              <a:r>
                <a:rPr lang="en-US" sz="1600" dirty="0" smtClean="0"/>
                <a:t>Agencies</a:t>
              </a:r>
            </a:p>
            <a:p>
              <a:pPr algn="ctr"/>
              <a:r>
                <a:rPr lang="en-US" sz="1600" dirty="0" smtClean="0"/>
                <a:t>submit budget requests</a:t>
              </a:r>
            </a:p>
          </p:txBody>
        </p:sp>
        <p:sp>
          <p:nvSpPr>
            <p:cNvPr id="10" name="TextBox 9"/>
            <p:cNvSpPr txBox="1"/>
            <p:nvPr/>
          </p:nvSpPr>
          <p:spPr>
            <a:xfrm>
              <a:off x="5656744" y="2132306"/>
              <a:ext cx="1467956" cy="830997"/>
            </a:xfrm>
            <a:prstGeom prst="rect">
              <a:avLst/>
            </a:prstGeom>
            <a:noFill/>
            <a:ln>
              <a:solidFill>
                <a:schemeClr val="tx1"/>
              </a:solidFill>
            </a:ln>
          </p:spPr>
          <p:txBody>
            <a:bodyPr wrap="square" rtlCol="0">
              <a:spAutoFit/>
            </a:bodyPr>
            <a:lstStyle/>
            <a:p>
              <a:pPr algn="ctr"/>
              <a:r>
                <a:rPr lang="en-US" sz="1600" dirty="0" smtClean="0"/>
                <a:t>OFM review and Governor’s decisions</a:t>
              </a:r>
            </a:p>
          </p:txBody>
        </p:sp>
        <p:sp>
          <p:nvSpPr>
            <p:cNvPr id="11" name="TextBox 10"/>
            <p:cNvSpPr txBox="1"/>
            <p:nvPr/>
          </p:nvSpPr>
          <p:spPr>
            <a:xfrm>
              <a:off x="114300" y="4114801"/>
              <a:ext cx="1905000" cy="830997"/>
            </a:xfrm>
            <a:prstGeom prst="rect">
              <a:avLst/>
            </a:prstGeom>
            <a:noFill/>
            <a:ln>
              <a:solidFill>
                <a:schemeClr val="tx1"/>
              </a:solidFill>
            </a:ln>
          </p:spPr>
          <p:txBody>
            <a:bodyPr wrap="square" rtlCol="0">
              <a:spAutoFit/>
            </a:bodyPr>
            <a:lstStyle/>
            <a:p>
              <a:pPr algn="ctr"/>
              <a:r>
                <a:rPr lang="en-US" sz="1600" dirty="0" smtClean="0"/>
                <a:t>Legislature convenes 2</a:t>
              </a:r>
              <a:r>
                <a:rPr lang="en-US" sz="1600" baseline="30000" dirty="0" smtClean="0"/>
                <a:t>nd</a:t>
              </a:r>
              <a:r>
                <a:rPr lang="en-US" sz="1600" dirty="0" smtClean="0"/>
                <a:t> Monday</a:t>
              </a:r>
            </a:p>
            <a:p>
              <a:pPr algn="ctr"/>
              <a:r>
                <a:rPr lang="en-US" sz="1600" dirty="0" smtClean="0"/>
                <a:t>of January</a:t>
              </a:r>
            </a:p>
          </p:txBody>
        </p:sp>
        <p:sp>
          <p:nvSpPr>
            <p:cNvPr id="12" name="TextBox 11"/>
            <p:cNvSpPr txBox="1"/>
            <p:nvPr/>
          </p:nvSpPr>
          <p:spPr>
            <a:xfrm>
              <a:off x="2324100" y="4119503"/>
              <a:ext cx="1275244" cy="830997"/>
            </a:xfrm>
            <a:prstGeom prst="rect">
              <a:avLst/>
            </a:prstGeom>
            <a:noFill/>
            <a:ln>
              <a:solidFill>
                <a:schemeClr val="tx1"/>
              </a:solidFill>
            </a:ln>
          </p:spPr>
          <p:txBody>
            <a:bodyPr wrap="square" rtlCol="0">
              <a:spAutoFit/>
            </a:bodyPr>
            <a:lstStyle/>
            <a:p>
              <a:pPr algn="ctr"/>
              <a:r>
                <a:rPr lang="en-US" sz="1600" dirty="0" smtClean="0"/>
                <a:t>Legislature passes</a:t>
              </a:r>
            </a:p>
            <a:p>
              <a:pPr algn="ctr"/>
              <a:r>
                <a:rPr lang="en-US" sz="1600" dirty="0" smtClean="0"/>
                <a:t>budget</a:t>
              </a:r>
            </a:p>
          </p:txBody>
        </p:sp>
        <p:sp>
          <p:nvSpPr>
            <p:cNvPr id="13" name="TextBox 12"/>
            <p:cNvSpPr txBox="1"/>
            <p:nvPr/>
          </p:nvSpPr>
          <p:spPr>
            <a:xfrm>
              <a:off x="7429500" y="4114800"/>
              <a:ext cx="1600200" cy="830997"/>
            </a:xfrm>
            <a:prstGeom prst="rect">
              <a:avLst/>
            </a:prstGeom>
            <a:noFill/>
            <a:ln>
              <a:solidFill>
                <a:schemeClr val="tx1"/>
              </a:solidFill>
            </a:ln>
          </p:spPr>
          <p:txBody>
            <a:bodyPr wrap="square" rtlCol="0">
              <a:spAutoFit/>
            </a:bodyPr>
            <a:lstStyle/>
            <a:p>
              <a:pPr algn="ctr"/>
              <a:r>
                <a:rPr lang="en-US" sz="1600" dirty="0" smtClean="0"/>
                <a:t>Performance measure tracking</a:t>
              </a:r>
            </a:p>
          </p:txBody>
        </p:sp>
        <p:sp>
          <p:nvSpPr>
            <p:cNvPr id="14" name="TextBox 13"/>
            <p:cNvSpPr txBox="1"/>
            <p:nvPr/>
          </p:nvSpPr>
          <p:spPr>
            <a:xfrm>
              <a:off x="3904144" y="4114800"/>
              <a:ext cx="1447800" cy="830997"/>
            </a:xfrm>
            <a:prstGeom prst="rect">
              <a:avLst/>
            </a:prstGeom>
            <a:noFill/>
            <a:ln>
              <a:solidFill>
                <a:schemeClr val="tx1"/>
              </a:solidFill>
            </a:ln>
          </p:spPr>
          <p:txBody>
            <a:bodyPr wrap="square" rtlCol="0">
              <a:spAutoFit/>
            </a:bodyPr>
            <a:lstStyle/>
            <a:p>
              <a:pPr algn="ctr"/>
              <a:r>
                <a:rPr lang="en-US" sz="1600" dirty="0" smtClean="0"/>
                <a:t>Governor</a:t>
              </a:r>
            </a:p>
            <a:p>
              <a:pPr algn="ctr"/>
              <a:r>
                <a:rPr lang="en-US" sz="1600" dirty="0" smtClean="0"/>
                <a:t>Signs</a:t>
              </a:r>
            </a:p>
            <a:p>
              <a:pPr algn="ctr"/>
              <a:r>
                <a:rPr lang="en-US" sz="1600" dirty="0" smtClean="0"/>
                <a:t>budget</a:t>
              </a:r>
            </a:p>
          </p:txBody>
        </p:sp>
        <p:sp>
          <p:nvSpPr>
            <p:cNvPr id="15" name="TextBox 14"/>
            <p:cNvSpPr txBox="1"/>
            <p:nvPr/>
          </p:nvSpPr>
          <p:spPr>
            <a:xfrm>
              <a:off x="5656744" y="4120102"/>
              <a:ext cx="1467956" cy="830997"/>
            </a:xfrm>
            <a:prstGeom prst="rect">
              <a:avLst/>
            </a:prstGeom>
            <a:noFill/>
            <a:ln>
              <a:solidFill>
                <a:schemeClr val="tx1"/>
              </a:solidFill>
            </a:ln>
          </p:spPr>
          <p:txBody>
            <a:bodyPr wrap="square" rtlCol="0">
              <a:spAutoFit/>
            </a:bodyPr>
            <a:lstStyle/>
            <a:p>
              <a:pPr algn="ctr"/>
              <a:r>
                <a:rPr lang="en-US" sz="1600" dirty="0" smtClean="0"/>
                <a:t>Biennial budget takes effect</a:t>
              </a:r>
            </a:p>
          </p:txBody>
        </p:sp>
        <p:cxnSp>
          <p:nvCxnSpPr>
            <p:cNvPr id="16" name="Straight Arrow Connector 15"/>
            <p:cNvCxnSpPr>
              <a:stCxn id="6" idx="3"/>
              <a:endCxn id="7" idx="1"/>
            </p:cNvCxnSpPr>
            <p:nvPr/>
          </p:nvCxnSpPr>
          <p:spPr>
            <a:xfrm flipV="1">
              <a:off x="2019300" y="2547805"/>
              <a:ext cx="304800" cy="4489"/>
            </a:xfrm>
            <a:prstGeom prst="straightConnector1">
              <a:avLst/>
            </a:prstGeom>
            <a:noFill/>
            <a:ln w="38100" cap="flat" cmpd="sng" algn="ctr">
              <a:solidFill>
                <a:srgbClr val="C0504D">
                  <a:shade val="95000"/>
                  <a:satMod val="105000"/>
                </a:srgbClr>
              </a:solidFill>
              <a:prstDash val="solid"/>
              <a:tailEnd type="triangle"/>
            </a:ln>
            <a:effectLst/>
          </p:spPr>
        </p:cxnSp>
        <p:cxnSp>
          <p:nvCxnSpPr>
            <p:cNvPr id="17" name="Straight Arrow Connector 16"/>
            <p:cNvCxnSpPr/>
            <p:nvPr/>
          </p:nvCxnSpPr>
          <p:spPr>
            <a:xfrm flipV="1">
              <a:off x="3619500" y="2543315"/>
              <a:ext cx="304800" cy="4489"/>
            </a:xfrm>
            <a:prstGeom prst="straightConnector1">
              <a:avLst/>
            </a:prstGeom>
            <a:noFill/>
            <a:ln w="38100" cap="flat" cmpd="sng" algn="ctr">
              <a:solidFill>
                <a:srgbClr val="C0504D">
                  <a:shade val="95000"/>
                  <a:satMod val="105000"/>
                </a:srgbClr>
              </a:solidFill>
              <a:prstDash val="solid"/>
              <a:tailEnd type="triangle"/>
            </a:ln>
            <a:effectLst/>
          </p:spPr>
        </p:cxnSp>
        <p:cxnSp>
          <p:nvCxnSpPr>
            <p:cNvPr id="18" name="Straight Arrow Connector 17"/>
            <p:cNvCxnSpPr/>
            <p:nvPr/>
          </p:nvCxnSpPr>
          <p:spPr>
            <a:xfrm flipV="1">
              <a:off x="5351944" y="2550049"/>
              <a:ext cx="304800" cy="4489"/>
            </a:xfrm>
            <a:prstGeom prst="straightConnector1">
              <a:avLst/>
            </a:prstGeom>
            <a:noFill/>
            <a:ln w="38100" cap="flat" cmpd="sng" algn="ctr">
              <a:solidFill>
                <a:srgbClr val="C0504D">
                  <a:shade val="95000"/>
                  <a:satMod val="105000"/>
                </a:srgbClr>
              </a:solidFill>
              <a:prstDash val="solid"/>
              <a:tailEnd type="triangle"/>
            </a:ln>
            <a:effectLst/>
          </p:spPr>
        </p:cxnSp>
        <p:cxnSp>
          <p:nvCxnSpPr>
            <p:cNvPr id="19" name="Straight Arrow Connector 18"/>
            <p:cNvCxnSpPr/>
            <p:nvPr/>
          </p:nvCxnSpPr>
          <p:spPr>
            <a:xfrm flipV="1">
              <a:off x="7124700" y="2550049"/>
              <a:ext cx="304800" cy="4489"/>
            </a:xfrm>
            <a:prstGeom prst="straightConnector1">
              <a:avLst/>
            </a:prstGeom>
            <a:noFill/>
            <a:ln w="38100" cap="flat" cmpd="sng" algn="ctr">
              <a:solidFill>
                <a:srgbClr val="C0504D">
                  <a:shade val="95000"/>
                  <a:satMod val="105000"/>
                </a:srgbClr>
              </a:solidFill>
              <a:prstDash val="solid"/>
              <a:tailEnd type="triangle"/>
            </a:ln>
            <a:effectLst/>
          </p:spPr>
        </p:cxnSp>
        <p:cxnSp>
          <p:nvCxnSpPr>
            <p:cNvPr id="20" name="Straight Arrow Connector 19"/>
            <p:cNvCxnSpPr/>
            <p:nvPr/>
          </p:nvCxnSpPr>
          <p:spPr>
            <a:xfrm flipV="1">
              <a:off x="2019300" y="4536934"/>
              <a:ext cx="304800" cy="4489"/>
            </a:xfrm>
            <a:prstGeom prst="straightConnector1">
              <a:avLst/>
            </a:prstGeom>
            <a:noFill/>
            <a:ln w="38100" cap="flat" cmpd="sng" algn="ctr">
              <a:solidFill>
                <a:srgbClr val="C0504D">
                  <a:shade val="95000"/>
                  <a:satMod val="105000"/>
                </a:srgbClr>
              </a:solidFill>
              <a:prstDash val="solid"/>
              <a:tailEnd type="triangle"/>
            </a:ln>
            <a:effectLst/>
          </p:spPr>
        </p:cxnSp>
        <p:cxnSp>
          <p:nvCxnSpPr>
            <p:cNvPr id="21" name="Straight Arrow Connector 20"/>
            <p:cNvCxnSpPr/>
            <p:nvPr/>
          </p:nvCxnSpPr>
          <p:spPr>
            <a:xfrm flipV="1">
              <a:off x="7124700" y="4539038"/>
              <a:ext cx="304800" cy="4489"/>
            </a:xfrm>
            <a:prstGeom prst="straightConnector1">
              <a:avLst/>
            </a:prstGeom>
            <a:noFill/>
            <a:ln w="38100" cap="flat" cmpd="sng" algn="ctr">
              <a:solidFill>
                <a:srgbClr val="C0504D">
                  <a:shade val="95000"/>
                  <a:satMod val="105000"/>
                </a:srgbClr>
              </a:solidFill>
              <a:prstDash val="solid"/>
              <a:tailEnd type="triangle"/>
            </a:ln>
            <a:effectLst/>
          </p:spPr>
        </p:cxnSp>
        <p:cxnSp>
          <p:nvCxnSpPr>
            <p:cNvPr id="22" name="Straight Arrow Connector 21"/>
            <p:cNvCxnSpPr/>
            <p:nvPr/>
          </p:nvCxnSpPr>
          <p:spPr>
            <a:xfrm flipV="1">
              <a:off x="5372100" y="4543527"/>
              <a:ext cx="304800" cy="4489"/>
            </a:xfrm>
            <a:prstGeom prst="straightConnector1">
              <a:avLst/>
            </a:prstGeom>
            <a:noFill/>
            <a:ln w="38100" cap="flat" cmpd="sng" algn="ctr">
              <a:solidFill>
                <a:srgbClr val="C0504D">
                  <a:shade val="95000"/>
                  <a:satMod val="105000"/>
                </a:srgbClr>
              </a:solidFill>
              <a:prstDash val="solid"/>
              <a:tailEnd type="triangle"/>
            </a:ln>
            <a:effectLst/>
          </p:spPr>
        </p:cxnSp>
        <p:cxnSp>
          <p:nvCxnSpPr>
            <p:cNvPr id="23" name="Straight Arrow Connector 22"/>
            <p:cNvCxnSpPr/>
            <p:nvPr/>
          </p:nvCxnSpPr>
          <p:spPr>
            <a:xfrm flipV="1">
              <a:off x="3599344" y="4528053"/>
              <a:ext cx="304800" cy="4489"/>
            </a:xfrm>
            <a:prstGeom prst="straightConnector1">
              <a:avLst/>
            </a:prstGeom>
            <a:noFill/>
            <a:ln w="38100" cap="flat" cmpd="sng" algn="ctr">
              <a:solidFill>
                <a:srgbClr val="C0504D">
                  <a:shade val="95000"/>
                  <a:satMod val="105000"/>
                </a:srgbClr>
              </a:solidFill>
              <a:prstDash val="solid"/>
              <a:tailEnd type="triangle"/>
            </a:ln>
            <a:effectLst/>
          </p:spPr>
        </p:cxnSp>
        <p:sp>
          <p:nvSpPr>
            <p:cNvPr id="24" name="TextBox 23"/>
            <p:cNvSpPr txBox="1"/>
            <p:nvPr/>
          </p:nvSpPr>
          <p:spPr>
            <a:xfrm>
              <a:off x="114300" y="1793752"/>
              <a:ext cx="1905000" cy="338554"/>
            </a:xfrm>
            <a:prstGeom prst="rect">
              <a:avLst/>
            </a:prstGeom>
            <a:noFill/>
          </p:spPr>
          <p:txBody>
            <a:bodyPr wrap="square" rtlCol="0">
              <a:spAutoFit/>
            </a:bodyPr>
            <a:lstStyle/>
            <a:p>
              <a:pPr algn="ctr"/>
              <a:r>
                <a:rPr lang="en-US" sz="1600" b="1" dirty="0" smtClean="0"/>
                <a:t>Ongoing</a:t>
              </a:r>
              <a:endParaRPr lang="en-US" sz="1600" b="1" dirty="0"/>
            </a:p>
          </p:txBody>
        </p:sp>
        <p:sp>
          <p:nvSpPr>
            <p:cNvPr id="25" name="TextBox 24"/>
            <p:cNvSpPr txBox="1"/>
            <p:nvPr/>
          </p:nvSpPr>
          <p:spPr>
            <a:xfrm>
              <a:off x="2324100" y="1791293"/>
              <a:ext cx="1275244" cy="338554"/>
            </a:xfrm>
            <a:prstGeom prst="rect">
              <a:avLst/>
            </a:prstGeom>
            <a:noFill/>
          </p:spPr>
          <p:txBody>
            <a:bodyPr wrap="square" rtlCol="0">
              <a:spAutoFit/>
            </a:bodyPr>
            <a:lstStyle/>
            <a:p>
              <a:pPr algn="ctr"/>
              <a:r>
                <a:rPr lang="en-US" sz="1600" b="1" dirty="0" smtClean="0"/>
                <a:t>June 2020</a:t>
              </a:r>
              <a:endParaRPr lang="en-US" sz="1600" b="1" dirty="0"/>
            </a:p>
          </p:txBody>
        </p:sp>
        <p:sp>
          <p:nvSpPr>
            <p:cNvPr id="26" name="TextBox 25"/>
            <p:cNvSpPr txBox="1"/>
            <p:nvPr/>
          </p:nvSpPr>
          <p:spPr>
            <a:xfrm>
              <a:off x="3904144" y="1791293"/>
              <a:ext cx="1447800" cy="338554"/>
            </a:xfrm>
            <a:prstGeom prst="rect">
              <a:avLst/>
            </a:prstGeom>
            <a:noFill/>
          </p:spPr>
          <p:txBody>
            <a:bodyPr wrap="square" rtlCol="0">
              <a:spAutoFit/>
            </a:bodyPr>
            <a:lstStyle/>
            <a:p>
              <a:pPr algn="ctr"/>
              <a:r>
                <a:rPr lang="en-US" sz="1600" b="1" dirty="0" smtClean="0"/>
                <a:t>Sept 2020</a:t>
              </a:r>
              <a:endParaRPr lang="en-US" sz="1600" b="1" dirty="0"/>
            </a:p>
          </p:txBody>
        </p:sp>
        <p:sp>
          <p:nvSpPr>
            <p:cNvPr id="27" name="TextBox 26"/>
            <p:cNvSpPr txBox="1"/>
            <p:nvPr/>
          </p:nvSpPr>
          <p:spPr>
            <a:xfrm>
              <a:off x="5656744" y="1798241"/>
              <a:ext cx="1467956" cy="338554"/>
            </a:xfrm>
            <a:prstGeom prst="rect">
              <a:avLst/>
            </a:prstGeom>
            <a:noFill/>
          </p:spPr>
          <p:txBody>
            <a:bodyPr wrap="square" rtlCol="0">
              <a:spAutoFit/>
            </a:bodyPr>
            <a:lstStyle/>
            <a:p>
              <a:pPr algn="ctr"/>
              <a:r>
                <a:rPr lang="en-US" sz="1600" b="1" dirty="0" smtClean="0"/>
                <a:t>Fall 2020</a:t>
              </a:r>
              <a:endParaRPr lang="en-US" sz="1600" b="1" dirty="0"/>
            </a:p>
          </p:txBody>
        </p:sp>
        <p:sp>
          <p:nvSpPr>
            <p:cNvPr id="28" name="TextBox 27"/>
            <p:cNvSpPr txBox="1"/>
            <p:nvPr/>
          </p:nvSpPr>
          <p:spPr>
            <a:xfrm>
              <a:off x="7429500" y="1798241"/>
              <a:ext cx="1600200" cy="338554"/>
            </a:xfrm>
            <a:prstGeom prst="rect">
              <a:avLst/>
            </a:prstGeom>
            <a:noFill/>
          </p:spPr>
          <p:txBody>
            <a:bodyPr wrap="square" rtlCol="0">
              <a:spAutoFit/>
            </a:bodyPr>
            <a:lstStyle/>
            <a:p>
              <a:pPr algn="ctr"/>
              <a:r>
                <a:rPr lang="en-US" sz="1600" b="1" dirty="0" smtClean="0"/>
                <a:t>December 2020</a:t>
              </a:r>
              <a:endParaRPr lang="en-US" sz="1600" b="1" dirty="0"/>
            </a:p>
          </p:txBody>
        </p:sp>
        <p:sp>
          <p:nvSpPr>
            <p:cNvPr id="29" name="TextBox 28"/>
            <p:cNvSpPr txBox="1"/>
            <p:nvPr/>
          </p:nvSpPr>
          <p:spPr>
            <a:xfrm>
              <a:off x="114300" y="3774734"/>
              <a:ext cx="1905000" cy="338554"/>
            </a:xfrm>
            <a:prstGeom prst="rect">
              <a:avLst/>
            </a:prstGeom>
            <a:noFill/>
          </p:spPr>
          <p:txBody>
            <a:bodyPr wrap="square" rtlCol="0">
              <a:spAutoFit/>
            </a:bodyPr>
            <a:lstStyle/>
            <a:p>
              <a:pPr algn="ctr"/>
              <a:r>
                <a:rPr lang="en-US" sz="1600" b="1" dirty="0" smtClean="0"/>
                <a:t>January 2021</a:t>
              </a:r>
              <a:endParaRPr lang="en-US" sz="1600" b="1" dirty="0"/>
            </a:p>
          </p:txBody>
        </p:sp>
        <p:sp>
          <p:nvSpPr>
            <p:cNvPr id="30" name="TextBox 29"/>
            <p:cNvSpPr txBox="1"/>
            <p:nvPr/>
          </p:nvSpPr>
          <p:spPr>
            <a:xfrm>
              <a:off x="2209800" y="3772275"/>
              <a:ext cx="1524000" cy="338554"/>
            </a:xfrm>
            <a:prstGeom prst="rect">
              <a:avLst/>
            </a:prstGeom>
            <a:noFill/>
          </p:spPr>
          <p:txBody>
            <a:bodyPr wrap="square" rtlCol="0">
              <a:spAutoFit/>
            </a:bodyPr>
            <a:lstStyle/>
            <a:p>
              <a:pPr algn="ctr"/>
              <a:r>
                <a:rPr lang="en-US" sz="1600" b="1" dirty="0" smtClean="0"/>
                <a:t>April/May 2021</a:t>
              </a:r>
              <a:endParaRPr lang="en-US" sz="1600" b="1" dirty="0"/>
            </a:p>
          </p:txBody>
        </p:sp>
        <p:sp>
          <p:nvSpPr>
            <p:cNvPr id="31" name="TextBox 30"/>
            <p:cNvSpPr txBox="1"/>
            <p:nvPr/>
          </p:nvSpPr>
          <p:spPr>
            <a:xfrm>
              <a:off x="3883988" y="3772275"/>
              <a:ext cx="1488112" cy="338554"/>
            </a:xfrm>
            <a:prstGeom prst="rect">
              <a:avLst/>
            </a:prstGeom>
            <a:noFill/>
          </p:spPr>
          <p:txBody>
            <a:bodyPr wrap="square" rtlCol="0">
              <a:spAutoFit/>
            </a:bodyPr>
            <a:lstStyle/>
            <a:p>
              <a:pPr algn="ctr"/>
              <a:r>
                <a:rPr lang="en-US" sz="1600" b="1" dirty="0" smtClean="0"/>
                <a:t>May/June 2021</a:t>
              </a:r>
              <a:endParaRPr lang="en-US" sz="1600" b="1" dirty="0"/>
            </a:p>
          </p:txBody>
        </p:sp>
        <p:sp>
          <p:nvSpPr>
            <p:cNvPr id="32" name="TextBox 31"/>
            <p:cNvSpPr txBox="1"/>
            <p:nvPr/>
          </p:nvSpPr>
          <p:spPr>
            <a:xfrm>
              <a:off x="5656744" y="3779223"/>
              <a:ext cx="1467956" cy="338554"/>
            </a:xfrm>
            <a:prstGeom prst="rect">
              <a:avLst/>
            </a:prstGeom>
            <a:noFill/>
          </p:spPr>
          <p:txBody>
            <a:bodyPr wrap="square" rtlCol="0">
              <a:spAutoFit/>
            </a:bodyPr>
            <a:lstStyle/>
            <a:p>
              <a:pPr algn="ctr"/>
              <a:r>
                <a:rPr lang="en-US" sz="1600" b="1" dirty="0" smtClean="0"/>
                <a:t>July 1, 2021</a:t>
              </a:r>
              <a:endParaRPr lang="en-US" sz="1600" b="1" dirty="0"/>
            </a:p>
          </p:txBody>
        </p:sp>
        <p:sp>
          <p:nvSpPr>
            <p:cNvPr id="33" name="TextBox 32"/>
            <p:cNvSpPr txBox="1"/>
            <p:nvPr/>
          </p:nvSpPr>
          <p:spPr>
            <a:xfrm>
              <a:off x="7429500" y="3779223"/>
              <a:ext cx="1600200" cy="338554"/>
            </a:xfrm>
            <a:prstGeom prst="rect">
              <a:avLst/>
            </a:prstGeom>
            <a:noFill/>
          </p:spPr>
          <p:txBody>
            <a:bodyPr wrap="square" rtlCol="0">
              <a:spAutoFit/>
            </a:bodyPr>
            <a:lstStyle/>
            <a:p>
              <a:pPr algn="ctr"/>
              <a:r>
                <a:rPr lang="en-US" sz="1600" b="1" dirty="0" smtClean="0"/>
                <a:t>Ongoing</a:t>
              </a:r>
              <a:endParaRPr lang="en-US" sz="1600" b="1" dirty="0"/>
            </a:p>
          </p:txBody>
        </p:sp>
        <p:sp>
          <p:nvSpPr>
            <p:cNvPr id="34" name="Rectangle 33"/>
            <p:cNvSpPr/>
            <p:nvPr/>
          </p:nvSpPr>
          <p:spPr>
            <a:xfrm>
              <a:off x="8324850" y="3350899"/>
              <a:ext cx="266700" cy="3075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5" name="Straight Connector 34"/>
            <p:cNvCxnSpPr/>
            <p:nvPr/>
          </p:nvCxnSpPr>
          <p:spPr>
            <a:xfrm flipH="1" flipV="1">
              <a:off x="0" y="3310451"/>
              <a:ext cx="8458200" cy="10262"/>
            </a:xfrm>
            <a:prstGeom prst="line">
              <a:avLst/>
            </a:prstGeom>
            <a:noFill/>
            <a:ln w="38100" cap="flat" cmpd="sng" algn="ctr">
              <a:solidFill>
                <a:srgbClr val="C0504D">
                  <a:shade val="95000"/>
                  <a:satMod val="105000"/>
                </a:srgbClr>
              </a:solidFill>
              <a:prstDash val="solid"/>
              <a:tailEnd type="arrow"/>
            </a:ln>
            <a:effectLst/>
          </p:spPr>
        </p:cxnSp>
        <p:sp>
          <p:nvSpPr>
            <p:cNvPr id="36" name="Rectangle 35"/>
            <p:cNvSpPr/>
            <p:nvPr/>
          </p:nvSpPr>
          <p:spPr>
            <a:xfrm>
              <a:off x="-1" y="3166926"/>
              <a:ext cx="238125" cy="3075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7" name="Straight Arrow Connector 36"/>
            <p:cNvCxnSpPr/>
            <p:nvPr/>
          </p:nvCxnSpPr>
          <p:spPr>
            <a:xfrm flipH="1">
              <a:off x="260554" y="3310451"/>
              <a:ext cx="6146" cy="807326"/>
            </a:xfrm>
            <a:prstGeom prst="straightConnector1">
              <a:avLst/>
            </a:prstGeom>
            <a:noFill/>
            <a:ln w="38100" cap="flat" cmpd="sng" algn="ctr">
              <a:solidFill>
                <a:srgbClr val="C0504D">
                  <a:shade val="95000"/>
                  <a:satMod val="105000"/>
                </a:srgbClr>
              </a:solidFill>
              <a:prstDash val="solid"/>
              <a:tailEnd type="triangle"/>
            </a:ln>
            <a:effectLst/>
          </p:spPr>
        </p:cxnSp>
      </p:grpSp>
      <p:grpSp>
        <p:nvGrpSpPr>
          <p:cNvPr id="38" name="Group 37"/>
          <p:cNvGrpSpPr/>
          <p:nvPr/>
        </p:nvGrpSpPr>
        <p:grpSpPr>
          <a:xfrm>
            <a:off x="2712474" y="1849277"/>
            <a:ext cx="1524000" cy="1027350"/>
            <a:chOff x="1257300" y="1490960"/>
            <a:chExt cx="1524000" cy="1027350"/>
          </a:xfrm>
        </p:grpSpPr>
        <p:sp>
          <p:nvSpPr>
            <p:cNvPr id="39" name="TextBox 38"/>
            <p:cNvSpPr txBox="1"/>
            <p:nvPr/>
          </p:nvSpPr>
          <p:spPr>
            <a:xfrm>
              <a:off x="1257300" y="1490960"/>
              <a:ext cx="1524000" cy="369332"/>
            </a:xfrm>
            <a:prstGeom prst="rect">
              <a:avLst/>
            </a:prstGeom>
            <a:noFill/>
            <a:ln w="19050">
              <a:solidFill>
                <a:schemeClr val="accent2">
                  <a:lumMod val="75000"/>
                </a:schemeClr>
              </a:solidFill>
            </a:ln>
          </p:spPr>
          <p:txBody>
            <a:bodyPr wrap="square" rtlCol="0">
              <a:spAutoFit/>
            </a:bodyPr>
            <a:lstStyle/>
            <a:p>
              <a:pPr algn="ctr"/>
              <a:r>
                <a:rPr lang="en-US" b="1" dirty="0" smtClean="0"/>
                <a:t>We are here…</a:t>
              </a:r>
              <a:endParaRPr lang="en-US" b="1" dirty="0"/>
            </a:p>
          </p:txBody>
        </p:sp>
        <p:cxnSp>
          <p:nvCxnSpPr>
            <p:cNvPr id="40" name="Straight Arrow Connector 39"/>
            <p:cNvCxnSpPr>
              <a:stCxn id="39" idx="2"/>
            </p:cNvCxnSpPr>
            <p:nvPr/>
          </p:nvCxnSpPr>
          <p:spPr>
            <a:xfrm>
              <a:off x="2019300" y="1860292"/>
              <a:ext cx="86278" cy="658018"/>
            </a:xfrm>
            <a:prstGeom prst="straightConnector1">
              <a:avLst/>
            </a:prstGeom>
            <a:noFill/>
            <a:ln w="15875" cap="flat" cmpd="sng" algn="ctr">
              <a:solidFill>
                <a:schemeClr val="accent2">
                  <a:lumMod val="75000"/>
                </a:schemeClr>
              </a:solidFill>
              <a:prstDash val="solid"/>
              <a:tailEnd type="triangle"/>
            </a:ln>
            <a:effectLst/>
          </p:spPr>
        </p:cxnSp>
      </p:grpSp>
      <p:grpSp>
        <p:nvGrpSpPr>
          <p:cNvPr id="41" name="Group 40"/>
          <p:cNvGrpSpPr/>
          <p:nvPr/>
        </p:nvGrpSpPr>
        <p:grpSpPr>
          <a:xfrm>
            <a:off x="5674196" y="1845734"/>
            <a:ext cx="2171700" cy="866149"/>
            <a:chOff x="4219022" y="1487417"/>
            <a:chExt cx="2171700" cy="866149"/>
          </a:xfrm>
        </p:grpSpPr>
        <p:sp>
          <p:nvSpPr>
            <p:cNvPr id="42" name="TextBox 41"/>
            <p:cNvSpPr txBox="1"/>
            <p:nvPr/>
          </p:nvSpPr>
          <p:spPr>
            <a:xfrm>
              <a:off x="4219022" y="1487417"/>
              <a:ext cx="2171700" cy="369332"/>
            </a:xfrm>
            <a:prstGeom prst="rect">
              <a:avLst/>
            </a:prstGeom>
            <a:noFill/>
            <a:ln w="19050">
              <a:solidFill>
                <a:schemeClr val="accent2">
                  <a:lumMod val="75000"/>
                </a:schemeClr>
              </a:solidFill>
            </a:ln>
          </p:spPr>
          <p:txBody>
            <a:bodyPr wrap="square" rtlCol="0">
              <a:spAutoFit/>
            </a:bodyPr>
            <a:lstStyle/>
            <a:p>
              <a:pPr algn="ctr"/>
              <a:r>
                <a:rPr lang="en-US" b="1" dirty="0" smtClean="0"/>
                <a:t>…preparing for here.</a:t>
              </a:r>
              <a:endParaRPr lang="en-US" b="1" dirty="0"/>
            </a:p>
          </p:txBody>
        </p:sp>
        <p:cxnSp>
          <p:nvCxnSpPr>
            <p:cNvPr id="43" name="Straight Arrow Connector 42"/>
            <p:cNvCxnSpPr/>
            <p:nvPr/>
          </p:nvCxnSpPr>
          <p:spPr>
            <a:xfrm flipH="1">
              <a:off x="4724400" y="1843799"/>
              <a:ext cx="84066" cy="509767"/>
            </a:xfrm>
            <a:prstGeom prst="straightConnector1">
              <a:avLst/>
            </a:prstGeom>
            <a:noFill/>
            <a:ln w="15875" cap="flat" cmpd="sng" algn="ctr">
              <a:solidFill>
                <a:schemeClr val="accent2">
                  <a:lumMod val="75000"/>
                </a:schemeClr>
              </a:solidFill>
              <a:prstDash val="solid"/>
              <a:tailEnd type="triangle"/>
            </a:ln>
            <a:effectLst/>
          </p:spPr>
        </p:cxnSp>
      </p:grpSp>
      <p:pic>
        <p:nvPicPr>
          <p:cNvPr id="44" name="Picture 43"/>
          <p:cNvPicPr>
            <a:picLocks noChangeAspect="1"/>
          </p:cNvPicPr>
          <p:nvPr/>
        </p:nvPicPr>
        <p:blipFill rotWithShape="1">
          <a:blip r:embed="rId2"/>
          <a:srcRect l="7705" t="6399" r="8236" b="8627"/>
          <a:stretch/>
        </p:blipFill>
        <p:spPr>
          <a:xfrm>
            <a:off x="11072117" y="30822"/>
            <a:ext cx="1089061" cy="1068513"/>
          </a:xfrm>
          <a:prstGeom prst="rect">
            <a:avLst/>
          </a:prstGeom>
        </p:spPr>
      </p:pic>
      <p:pic>
        <p:nvPicPr>
          <p:cNvPr id="45" name="Content Placeholder 5" descr="Button_Orange.png"/>
          <p:cNvPicPr>
            <a:picLocks noChangeAspect="1"/>
          </p:cNvPicPr>
          <p:nvPr/>
        </p:nvPicPr>
        <p:blipFill>
          <a:blip r:embed="rId3" cstate="print"/>
          <a:stretch>
            <a:fillRect/>
          </a:stretch>
        </p:blipFill>
        <p:spPr>
          <a:xfrm>
            <a:off x="99507" y="5869094"/>
            <a:ext cx="997773" cy="914401"/>
          </a:xfrm>
          <a:prstGeom prst="rect">
            <a:avLst/>
          </a:prstGeom>
        </p:spPr>
      </p:pic>
      <p:sp>
        <p:nvSpPr>
          <p:cNvPr id="47" name="Rectangle 46"/>
          <p:cNvSpPr/>
          <p:nvPr/>
        </p:nvSpPr>
        <p:spPr>
          <a:xfrm>
            <a:off x="0" y="0"/>
            <a:ext cx="12192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65914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chemeClr val="accent2">
                    <a:lumMod val="75000"/>
                  </a:schemeClr>
                </a:solidFill>
                <a:effectLst>
                  <a:outerShdw blurRad="38100" dist="38100" dir="2700000" algn="tl">
                    <a:srgbClr val="000000">
                      <a:alpha val="43137"/>
                    </a:srgbClr>
                  </a:outerShdw>
                </a:effectLst>
                <a:latin typeface="+mn-lt"/>
              </a:rPr>
              <a:t>Revenue Summary</a:t>
            </a:r>
            <a:endParaRPr lang="en-US" sz="6000" b="1" dirty="0">
              <a:solidFill>
                <a:schemeClr val="accent2">
                  <a:lumMod val="75000"/>
                </a:schemeClr>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p:txBody>
          <a:bodyPr>
            <a:normAutofit/>
          </a:bodyPr>
          <a:lstStyle/>
          <a:p>
            <a:r>
              <a:rPr lang="en-US" sz="2800" b="1" dirty="0" smtClean="0"/>
              <a:t>July 1: </a:t>
            </a:r>
            <a:r>
              <a:rPr lang="en-US" sz="2800" dirty="0" smtClean="0"/>
              <a:t>Checks dated July 1 or later must be separated from June dated checks and submitted on separate deposit slips and/or A45’s</a:t>
            </a:r>
          </a:p>
          <a:p>
            <a:r>
              <a:rPr lang="en-US" sz="2800" b="1" dirty="0" smtClean="0">
                <a:solidFill>
                  <a:srgbClr val="FF0000"/>
                </a:solidFill>
              </a:rPr>
              <a:t>July 24</a:t>
            </a:r>
            <a:r>
              <a:rPr lang="en-US" sz="2800" b="1" dirty="0" smtClean="0"/>
              <a:t>: </a:t>
            </a:r>
            <a:r>
              <a:rPr lang="en-US" sz="2800" dirty="0" smtClean="0"/>
              <a:t>Deadline to submit invoicing information if DES prepares invoices for your agency</a:t>
            </a:r>
          </a:p>
          <a:p>
            <a:r>
              <a:rPr lang="en-US" sz="2800" b="1" dirty="0" smtClean="0">
                <a:solidFill>
                  <a:srgbClr val="FF0000"/>
                </a:solidFill>
              </a:rPr>
              <a:t>July 31</a:t>
            </a:r>
            <a:r>
              <a:rPr lang="en-US" sz="2800" b="1" dirty="0" smtClean="0"/>
              <a:t>: </a:t>
            </a:r>
            <a:r>
              <a:rPr lang="en-US" sz="2800" dirty="0" smtClean="0"/>
              <a:t>Deadline to mail internally prepared invoices and report receivable information to DES</a:t>
            </a:r>
          </a:p>
          <a:p>
            <a:r>
              <a:rPr lang="en-US" sz="2800" b="1" dirty="0" smtClean="0">
                <a:solidFill>
                  <a:srgbClr val="FF0000"/>
                </a:solidFill>
              </a:rPr>
              <a:t>August 31</a:t>
            </a:r>
            <a:r>
              <a:rPr lang="en-US" sz="2800" b="1" dirty="0" smtClean="0"/>
              <a:t>: </a:t>
            </a:r>
            <a:r>
              <a:rPr lang="en-US" sz="2800" dirty="0" smtClean="0"/>
              <a:t>Interagency (between agency) receivables balancing due</a:t>
            </a:r>
            <a:endParaRPr lang="en-US" sz="2800" b="1" dirty="0"/>
          </a:p>
        </p:txBody>
      </p:sp>
      <p:pic>
        <p:nvPicPr>
          <p:cNvPr id="4" name="Content Placeholder 5" descr="Button_Orange.png">
            <a:hlinkClick r:id="rId2" action="ppaction://hlinksldjump"/>
          </p:cNvPr>
          <p:cNvPicPr>
            <a:picLocks noChangeAspect="1"/>
          </p:cNvPicPr>
          <p:nvPr/>
        </p:nvPicPr>
        <p:blipFill>
          <a:blip r:embed="rId3" cstate="print"/>
          <a:stretch>
            <a:fillRect/>
          </a:stretch>
        </p:blipFill>
        <p:spPr>
          <a:xfrm>
            <a:off x="99507" y="5869094"/>
            <a:ext cx="997773" cy="914401"/>
          </a:xfrm>
          <a:prstGeom prst="rect">
            <a:avLst/>
          </a:prstGeom>
        </p:spPr>
      </p:pic>
      <p:pic>
        <p:nvPicPr>
          <p:cNvPr id="5" name="Picture 4"/>
          <p:cNvPicPr>
            <a:picLocks noChangeAspect="1"/>
          </p:cNvPicPr>
          <p:nvPr/>
        </p:nvPicPr>
        <p:blipFill rotWithShape="1">
          <a:blip r:embed="rId4"/>
          <a:srcRect l="7705" t="6399" r="8236" b="8627"/>
          <a:stretch/>
        </p:blipFill>
        <p:spPr>
          <a:xfrm>
            <a:off x="11072117" y="30822"/>
            <a:ext cx="1089061" cy="1068513"/>
          </a:xfrm>
          <a:prstGeom prst="rect">
            <a:avLst/>
          </a:prstGeom>
        </p:spPr>
      </p:pic>
      <p:sp>
        <p:nvSpPr>
          <p:cNvPr id="7" name="Rectangle 6"/>
          <p:cNvSpPr/>
          <p:nvPr/>
        </p:nvSpPr>
        <p:spPr>
          <a:xfrm>
            <a:off x="0" y="0"/>
            <a:ext cx="12192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3204394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OFM Deadlines</a:t>
            </a:r>
          </a:p>
        </p:txBody>
      </p:sp>
      <p:sp>
        <p:nvSpPr>
          <p:cNvPr id="3" name="Content Placeholder 2"/>
          <p:cNvSpPr>
            <a:spLocks noGrp="1"/>
          </p:cNvSpPr>
          <p:nvPr>
            <p:ph idx="1"/>
          </p:nvPr>
        </p:nvSpPr>
        <p:spPr/>
        <p:txBody>
          <a:bodyPr>
            <a:normAutofit/>
          </a:bodyPr>
          <a:lstStyle/>
          <a:p>
            <a:r>
              <a:rPr lang="en-US" sz="2800" dirty="0"/>
              <a:t>Carry Forward Level – early June</a:t>
            </a:r>
          </a:p>
          <a:p>
            <a:r>
              <a:rPr lang="en-US" sz="2800" dirty="0"/>
              <a:t>Update Agency Descriptions – Mid-June</a:t>
            </a:r>
          </a:p>
          <a:p>
            <a:r>
              <a:rPr lang="en-US" sz="2800" dirty="0"/>
              <a:t>Activity Inventory Changes – </a:t>
            </a:r>
            <a:r>
              <a:rPr lang="en-US" sz="2800" dirty="0" smtClean="0"/>
              <a:t>Mid-August</a:t>
            </a:r>
            <a:endParaRPr lang="en-US" sz="2800" dirty="0"/>
          </a:p>
          <a:p>
            <a:r>
              <a:rPr lang="en-US" sz="2800" dirty="0"/>
              <a:t>Agency Request Legislation – Mid-September</a:t>
            </a:r>
          </a:p>
          <a:p>
            <a:pPr marL="0" indent="0">
              <a:buNone/>
            </a:pPr>
            <a:endParaRPr lang="en-US" sz="2800" dirty="0"/>
          </a:p>
        </p:txBody>
      </p:sp>
      <p:pic>
        <p:nvPicPr>
          <p:cNvPr id="4" name="Picture 3"/>
          <p:cNvPicPr>
            <a:picLocks noChangeAspect="1"/>
          </p:cNvPicPr>
          <p:nvPr/>
        </p:nvPicPr>
        <p:blipFill rotWithShape="1">
          <a:blip r:embed="rId2"/>
          <a:srcRect l="7705" t="6399" r="8236" b="8627"/>
          <a:stretch/>
        </p:blipFill>
        <p:spPr>
          <a:xfrm>
            <a:off x="11072117" y="30822"/>
            <a:ext cx="1089061" cy="1068513"/>
          </a:xfrm>
          <a:prstGeom prst="rect">
            <a:avLst/>
          </a:prstGeom>
        </p:spPr>
      </p:pic>
      <p:pic>
        <p:nvPicPr>
          <p:cNvPr id="5" name="Content Placeholder 5" descr="Button_Orange.png"/>
          <p:cNvPicPr>
            <a:picLocks noChangeAspect="1"/>
          </p:cNvPicPr>
          <p:nvPr/>
        </p:nvPicPr>
        <p:blipFill>
          <a:blip r:embed="rId3" cstate="print"/>
          <a:stretch>
            <a:fillRect/>
          </a:stretch>
        </p:blipFill>
        <p:spPr>
          <a:xfrm>
            <a:off x="99507" y="5869094"/>
            <a:ext cx="997773" cy="914401"/>
          </a:xfrm>
          <a:prstGeom prst="rect">
            <a:avLst/>
          </a:prstGeom>
        </p:spPr>
      </p:pic>
      <p:sp>
        <p:nvSpPr>
          <p:cNvPr id="7" name="Rectangle 6"/>
          <p:cNvSpPr/>
          <p:nvPr/>
        </p:nvSpPr>
        <p:spPr>
          <a:xfrm>
            <a:off x="0" y="0"/>
            <a:ext cx="12192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8673666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Budget </a:t>
            </a:r>
            <a:r>
              <a:rPr lang="en-US" dirty="0" smtClean="0"/>
              <a:t>Contacts</a:t>
            </a:r>
            <a:endParaRPr lang="en-US" dirty="0"/>
          </a:p>
        </p:txBody>
      </p:sp>
      <p:sp>
        <p:nvSpPr>
          <p:cNvPr id="3" name="Content Placeholder 2"/>
          <p:cNvSpPr>
            <a:spLocks noGrp="1"/>
          </p:cNvSpPr>
          <p:nvPr>
            <p:ph idx="1"/>
          </p:nvPr>
        </p:nvSpPr>
        <p:spPr/>
        <p:txBody>
          <a:bodyPr>
            <a:normAutofit/>
          </a:bodyPr>
          <a:lstStyle/>
          <a:p>
            <a:endParaRPr lang="en-US" sz="2800" dirty="0" smtClean="0"/>
          </a:p>
          <a:p>
            <a:r>
              <a:rPr lang="en-US" sz="2800" dirty="0" smtClean="0"/>
              <a:t>Gwen: </a:t>
            </a:r>
            <a:r>
              <a:rPr lang="en-US" sz="2800" dirty="0">
                <a:hlinkClick r:id="rId2"/>
              </a:rPr>
              <a:t>gwen.mcclanahan@des.wa.gov</a:t>
            </a:r>
            <a:endParaRPr lang="en-US" sz="2800" dirty="0"/>
          </a:p>
          <a:p>
            <a:r>
              <a:rPr lang="en-US" sz="2800" dirty="0" smtClean="0"/>
              <a:t>Seth: </a:t>
            </a:r>
            <a:r>
              <a:rPr lang="en-US" sz="2800" dirty="0">
                <a:hlinkClick r:id="rId3"/>
              </a:rPr>
              <a:t>seth.flory@des.wa.gov</a:t>
            </a:r>
            <a:endParaRPr lang="en-US" sz="2800" dirty="0"/>
          </a:p>
          <a:p>
            <a:r>
              <a:rPr lang="en-US" sz="2800" dirty="0" smtClean="0"/>
              <a:t>Paul: </a:t>
            </a:r>
            <a:r>
              <a:rPr lang="en-US" sz="2800" dirty="0">
                <a:hlinkClick r:id="rId4"/>
              </a:rPr>
              <a:t>paul.bitar@des.wa.gov</a:t>
            </a:r>
            <a:endParaRPr lang="en-US" sz="2800" dirty="0"/>
          </a:p>
          <a:p>
            <a:r>
              <a:rPr lang="en-US" sz="2800" dirty="0" smtClean="0"/>
              <a:t>Chad: </a:t>
            </a:r>
            <a:r>
              <a:rPr lang="en-US" sz="2800" dirty="0">
                <a:hlinkClick r:id="rId5"/>
              </a:rPr>
              <a:t>chad.johnson@des.wa.gov</a:t>
            </a:r>
            <a:endParaRPr lang="en-US" sz="2800" dirty="0"/>
          </a:p>
          <a:p>
            <a:r>
              <a:rPr lang="en-US" sz="2800" dirty="0" smtClean="0"/>
              <a:t>Diann: </a:t>
            </a:r>
            <a:r>
              <a:rPr lang="en-US" sz="2800" dirty="0" smtClean="0">
                <a:hlinkClick r:id="rId6"/>
              </a:rPr>
              <a:t>diann.lewallen@des.wa.gov</a:t>
            </a:r>
            <a:endParaRPr lang="en-US" sz="2800" dirty="0"/>
          </a:p>
        </p:txBody>
      </p:sp>
      <p:pic>
        <p:nvPicPr>
          <p:cNvPr id="4" name="Picture 3"/>
          <p:cNvPicPr>
            <a:picLocks noChangeAspect="1"/>
          </p:cNvPicPr>
          <p:nvPr/>
        </p:nvPicPr>
        <p:blipFill rotWithShape="1">
          <a:blip r:embed="rId7"/>
          <a:srcRect l="7705" t="6399" r="8236" b="8627"/>
          <a:stretch/>
        </p:blipFill>
        <p:spPr>
          <a:xfrm>
            <a:off x="11072117" y="30822"/>
            <a:ext cx="1089061" cy="1068513"/>
          </a:xfrm>
          <a:prstGeom prst="rect">
            <a:avLst/>
          </a:prstGeom>
        </p:spPr>
      </p:pic>
      <p:pic>
        <p:nvPicPr>
          <p:cNvPr id="5" name="Content Placeholder 5" descr="Button_Orange.png"/>
          <p:cNvPicPr>
            <a:picLocks noChangeAspect="1"/>
          </p:cNvPicPr>
          <p:nvPr/>
        </p:nvPicPr>
        <p:blipFill>
          <a:blip r:embed="rId8" cstate="print"/>
          <a:stretch>
            <a:fillRect/>
          </a:stretch>
        </p:blipFill>
        <p:spPr>
          <a:xfrm>
            <a:off x="99507" y="5869094"/>
            <a:ext cx="997773" cy="914401"/>
          </a:xfrm>
          <a:prstGeom prst="rect">
            <a:avLst/>
          </a:prstGeom>
        </p:spPr>
      </p:pic>
      <p:sp>
        <p:nvSpPr>
          <p:cNvPr id="7" name="Rectangle 6"/>
          <p:cNvSpPr/>
          <p:nvPr/>
        </p:nvSpPr>
        <p:spPr>
          <a:xfrm>
            <a:off x="0" y="0"/>
            <a:ext cx="12192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7925345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&amp; Answers from Workshop</a:t>
            </a:r>
            <a:endParaRPr lang="en-US" dirty="0"/>
          </a:p>
        </p:txBody>
      </p:sp>
      <p:sp>
        <p:nvSpPr>
          <p:cNvPr id="3" name="Content Placeholder 2"/>
          <p:cNvSpPr>
            <a:spLocks noGrp="1"/>
          </p:cNvSpPr>
          <p:nvPr>
            <p:ph idx="1"/>
          </p:nvPr>
        </p:nvSpPr>
        <p:spPr/>
        <p:txBody>
          <a:bodyPr/>
          <a:lstStyle/>
          <a:p>
            <a:r>
              <a:rPr lang="en-US" b="1" dirty="0" smtClean="0"/>
              <a:t>Question on Accruals </a:t>
            </a:r>
            <a:r>
              <a:rPr lang="en-US" dirty="0" smtClean="0"/>
              <a:t>– This is only for General Fund State and not for federal?</a:t>
            </a:r>
          </a:p>
          <a:p>
            <a:r>
              <a:rPr lang="en-US" dirty="0" smtClean="0"/>
              <a:t>Answer – Correct – this is only for one year funds.</a:t>
            </a:r>
          </a:p>
          <a:p>
            <a:r>
              <a:rPr lang="en-US" b="1" dirty="0" smtClean="0"/>
              <a:t>Question on Capital Assets </a:t>
            </a:r>
            <a:r>
              <a:rPr lang="en-US" dirty="0" smtClean="0"/>
              <a:t>– Since we now get computers from WaTech is that their asset that they are loaning to us or is considered our asset?</a:t>
            </a:r>
          </a:p>
          <a:p>
            <a:r>
              <a:rPr lang="en-US" dirty="0" smtClean="0"/>
              <a:t>Answer – this is considered </a:t>
            </a:r>
            <a:r>
              <a:rPr lang="en-US" dirty="0" err="1" smtClean="0"/>
              <a:t>WaTech’s</a:t>
            </a:r>
            <a:r>
              <a:rPr lang="en-US" dirty="0" smtClean="0"/>
              <a:t> asset and will not be included in the capital assets inventory for your agency</a:t>
            </a:r>
          </a:p>
          <a:p>
            <a:r>
              <a:rPr lang="en-US" b="1" dirty="0" smtClean="0"/>
              <a:t>Question on Capital Assets</a:t>
            </a:r>
            <a:r>
              <a:rPr lang="en-US" dirty="0" smtClean="0"/>
              <a:t> – I am new to our agency and do not know when the last inventory was performed. How can I find out if this is the year I need to report?</a:t>
            </a:r>
          </a:p>
          <a:p>
            <a:r>
              <a:rPr lang="en-US" dirty="0" smtClean="0"/>
              <a:t>Answer – your budget analyst may know but if you are in doubt it is best to perform an inventory and performing an inventory every year does not hurt.</a:t>
            </a:r>
            <a:endParaRPr lang="en-US" dirty="0"/>
          </a:p>
        </p:txBody>
      </p:sp>
    </p:spTree>
    <p:extLst>
      <p:ext uri="{BB962C8B-B14F-4D97-AF65-F5344CB8AC3E}">
        <p14:creationId xmlns:p14="http://schemas.microsoft.com/office/powerpoint/2010/main" val="634996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Cash Receipts &amp; Receivable Accruals</a:t>
            </a:r>
            <a:endParaRPr lang="en-US" dirty="0"/>
          </a:p>
        </p:txBody>
      </p:sp>
      <p:sp>
        <p:nvSpPr>
          <p:cNvPr id="3" name="Content Placeholder 2"/>
          <p:cNvSpPr>
            <a:spLocks noGrp="1"/>
          </p:cNvSpPr>
          <p:nvPr>
            <p:ph idx="1"/>
          </p:nvPr>
        </p:nvSpPr>
        <p:spPr/>
        <p:txBody>
          <a:bodyPr>
            <a:normAutofit/>
          </a:bodyPr>
          <a:lstStyle/>
          <a:p>
            <a:r>
              <a:rPr lang="en-US" sz="2800" dirty="0" smtClean="0"/>
              <a:t>If a July check is payment for a June service, and accrual will be entered in FY20.</a:t>
            </a:r>
          </a:p>
          <a:p>
            <a:endParaRPr lang="en-US" sz="2800" dirty="0" smtClean="0"/>
          </a:p>
          <a:p>
            <a:r>
              <a:rPr lang="en-US" sz="2800" dirty="0" smtClean="0"/>
              <a:t>Please ensure all checks are properly filled out and signed.  A missing signature can delay deposit.</a:t>
            </a:r>
          </a:p>
          <a:p>
            <a:endParaRPr lang="en-US" sz="2800" dirty="0" smtClean="0"/>
          </a:p>
          <a:p>
            <a:r>
              <a:rPr lang="en-US" sz="2800" dirty="0" smtClean="0"/>
              <a:t>If you know of a June service that will be paid for after July 1, please submit this information to DES for accrual in FY20.</a:t>
            </a:r>
            <a:endParaRPr lang="en-US" sz="2800" dirty="0"/>
          </a:p>
        </p:txBody>
      </p:sp>
      <p:pic>
        <p:nvPicPr>
          <p:cNvPr id="5" name="Picture 4"/>
          <p:cNvPicPr>
            <a:picLocks noChangeAspect="1"/>
          </p:cNvPicPr>
          <p:nvPr/>
        </p:nvPicPr>
        <p:blipFill rotWithShape="1">
          <a:blip r:embed="rId2"/>
          <a:srcRect l="7705" t="6399" r="8236" b="8627"/>
          <a:stretch/>
        </p:blipFill>
        <p:spPr>
          <a:xfrm>
            <a:off x="11072117" y="30822"/>
            <a:ext cx="1089061" cy="1068513"/>
          </a:xfrm>
          <a:prstGeom prst="rect">
            <a:avLst/>
          </a:prstGeom>
        </p:spPr>
      </p:pic>
      <p:pic>
        <p:nvPicPr>
          <p:cNvPr id="6" name="Content Placeholder 5" descr="Button_Orange.png">
            <a:hlinkClick r:id="rId3" action="ppaction://hlinksldjump"/>
          </p:cNvPr>
          <p:cNvPicPr>
            <a:picLocks noChangeAspect="1"/>
          </p:cNvPicPr>
          <p:nvPr/>
        </p:nvPicPr>
        <p:blipFill>
          <a:blip r:embed="rId4" cstate="print"/>
          <a:stretch>
            <a:fillRect/>
          </a:stretch>
        </p:blipFill>
        <p:spPr>
          <a:xfrm>
            <a:off x="99507" y="5869094"/>
            <a:ext cx="997773" cy="914401"/>
          </a:xfrm>
          <a:prstGeom prst="rect">
            <a:avLst/>
          </a:prstGeom>
        </p:spPr>
      </p:pic>
    </p:spTree>
    <p:extLst>
      <p:ext uri="{BB962C8B-B14F-4D97-AF65-F5344CB8AC3E}">
        <p14:creationId xmlns:p14="http://schemas.microsoft.com/office/powerpoint/2010/main" val="14151957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Accounts Receivable</a:t>
            </a:r>
            <a:br>
              <a:rPr lang="en-US" dirty="0" smtClean="0"/>
            </a:br>
            <a:r>
              <a:rPr lang="en-US" dirty="0" smtClean="0"/>
              <a:t>(Revenue Management) Contacts</a:t>
            </a:r>
            <a:endParaRPr lang="en-US" dirty="0"/>
          </a:p>
        </p:txBody>
      </p:sp>
      <p:sp>
        <p:nvSpPr>
          <p:cNvPr id="3" name="Content Placeholder 2"/>
          <p:cNvSpPr>
            <a:spLocks noGrp="1"/>
          </p:cNvSpPr>
          <p:nvPr>
            <p:ph idx="1"/>
          </p:nvPr>
        </p:nvSpPr>
        <p:spPr/>
        <p:txBody>
          <a:bodyPr>
            <a:normAutofit/>
          </a:bodyPr>
          <a:lstStyle/>
          <a:p>
            <a:endParaRPr lang="en-US" sz="2800" dirty="0" smtClean="0"/>
          </a:p>
          <a:p>
            <a:r>
              <a:rPr lang="en-US" sz="2800" dirty="0" smtClean="0"/>
              <a:t>Cashier Inbox: </a:t>
            </a:r>
            <a:r>
              <a:rPr lang="en-US" sz="2800" dirty="0" smtClean="0">
                <a:hlinkClick r:id="rId2"/>
              </a:rPr>
              <a:t>financecashier@des.wa.gov</a:t>
            </a:r>
            <a:endParaRPr lang="en-US" sz="2800" dirty="0" smtClean="0"/>
          </a:p>
          <a:p>
            <a:r>
              <a:rPr lang="en-US" sz="2800" dirty="0" smtClean="0"/>
              <a:t>Crystal Marshall, Fiscal Analyst: </a:t>
            </a:r>
            <a:r>
              <a:rPr lang="en-US" sz="2800" dirty="0" smtClean="0">
                <a:hlinkClick r:id="rId3"/>
              </a:rPr>
              <a:t>crystal.marshall@des.wa.gov</a:t>
            </a:r>
            <a:endParaRPr lang="en-US" sz="2800" dirty="0" smtClean="0"/>
          </a:p>
          <a:p>
            <a:r>
              <a:rPr lang="en-US" sz="2800" dirty="0" smtClean="0"/>
              <a:t>Kara Skinner, Supervisor: </a:t>
            </a:r>
            <a:r>
              <a:rPr lang="en-US" sz="2800" dirty="0" smtClean="0">
                <a:hlinkClick r:id="rId4"/>
              </a:rPr>
              <a:t>kara.skinner@des.wa.gov</a:t>
            </a:r>
            <a:endParaRPr lang="en-US" sz="2800" dirty="0"/>
          </a:p>
        </p:txBody>
      </p:sp>
      <p:pic>
        <p:nvPicPr>
          <p:cNvPr id="4" name="Picture 3"/>
          <p:cNvPicPr>
            <a:picLocks noChangeAspect="1"/>
          </p:cNvPicPr>
          <p:nvPr/>
        </p:nvPicPr>
        <p:blipFill rotWithShape="1">
          <a:blip r:embed="rId5"/>
          <a:srcRect l="7705" t="6399" r="8236" b="8627"/>
          <a:stretch/>
        </p:blipFill>
        <p:spPr>
          <a:xfrm>
            <a:off x="11072117" y="30822"/>
            <a:ext cx="1089061" cy="1068513"/>
          </a:xfrm>
          <a:prstGeom prst="rect">
            <a:avLst/>
          </a:prstGeom>
        </p:spPr>
      </p:pic>
      <p:pic>
        <p:nvPicPr>
          <p:cNvPr id="5" name="Content Placeholder 5" descr="Button_Orange.png"/>
          <p:cNvPicPr>
            <a:picLocks noChangeAspect="1"/>
          </p:cNvPicPr>
          <p:nvPr/>
        </p:nvPicPr>
        <p:blipFill>
          <a:blip r:embed="rId6" cstate="print"/>
          <a:stretch>
            <a:fillRect/>
          </a:stretch>
        </p:blipFill>
        <p:spPr>
          <a:xfrm>
            <a:off x="99507" y="5869094"/>
            <a:ext cx="997773" cy="914401"/>
          </a:xfrm>
          <a:prstGeom prst="rect">
            <a:avLst/>
          </a:prstGeom>
        </p:spPr>
      </p:pic>
      <p:sp>
        <p:nvSpPr>
          <p:cNvPr id="7" name="Rectangle 6"/>
          <p:cNvSpPr/>
          <p:nvPr/>
        </p:nvSpPr>
        <p:spPr>
          <a:xfrm>
            <a:off x="0" y="0"/>
            <a:ext cx="12192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776889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chemeClr val="accent2">
                    <a:lumMod val="75000"/>
                  </a:schemeClr>
                </a:solidFill>
                <a:effectLst>
                  <a:outerShdw blurRad="38100" dist="38100" dir="2700000" algn="tl">
                    <a:srgbClr val="000000">
                      <a:alpha val="43137"/>
                    </a:srgbClr>
                  </a:outerShdw>
                </a:effectLst>
                <a:latin typeface="+mn-lt"/>
              </a:rPr>
              <a:t>Accounts Payable Summary</a:t>
            </a:r>
            <a:endParaRPr lang="en-US" sz="6000" b="1" dirty="0">
              <a:solidFill>
                <a:schemeClr val="accent2">
                  <a:lumMod val="75000"/>
                </a:schemeClr>
              </a:solidFill>
              <a:effectLst>
                <a:outerShdw blurRad="38100" dist="38100" dir="2700000" algn="tl">
                  <a:srgbClr val="000000">
                    <a:alpha val="43137"/>
                  </a:srgbClr>
                </a:outerShdw>
              </a:effectLst>
              <a:latin typeface="+mn-lt"/>
            </a:endParaRPr>
          </a:p>
        </p:txBody>
      </p:sp>
      <p:sp>
        <p:nvSpPr>
          <p:cNvPr id="5" name="Content Placeholder 4"/>
          <p:cNvSpPr>
            <a:spLocks noGrp="1"/>
          </p:cNvSpPr>
          <p:nvPr>
            <p:ph idx="1"/>
          </p:nvPr>
        </p:nvSpPr>
        <p:spPr/>
        <p:txBody>
          <a:bodyPr>
            <a:normAutofit/>
          </a:bodyPr>
          <a:lstStyle/>
          <a:p>
            <a:r>
              <a:rPr lang="en-US" sz="2800" b="1" dirty="0" smtClean="0"/>
              <a:t>June 24: </a:t>
            </a:r>
            <a:r>
              <a:rPr lang="en-US" sz="2800" dirty="0" smtClean="0"/>
              <a:t>deadline to submit invoices that need paid before June 30</a:t>
            </a:r>
            <a:endParaRPr lang="en-US" sz="2800" b="1" dirty="0" smtClean="0"/>
          </a:p>
          <a:p>
            <a:r>
              <a:rPr lang="en-US" sz="2800" b="1" dirty="0" smtClean="0"/>
              <a:t>June 29 &amp; 30:</a:t>
            </a:r>
            <a:r>
              <a:rPr lang="en-US" sz="2800" dirty="0" smtClean="0"/>
              <a:t> invoices will not be processed</a:t>
            </a:r>
          </a:p>
          <a:p>
            <a:r>
              <a:rPr lang="en-US" sz="2800" b="1" dirty="0" smtClean="0"/>
              <a:t>June 30: </a:t>
            </a:r>
            <a:r>
              <a:rPr lang="en-US" sz="2800" dirty="0" smtClean="0"/>
              <a:t>cash cut-off, goods/services must be delivered or provided</a:t>
            </a:r>
          </a:p>
          <a:p>
            <a:r>
              <a:rPr lang="en-US" sz="2800" b="1" dirty="0" smtClean="0"/>
              <a:t>August 7: </a:t>
            </a:r>
            <a:r>
              <a:rPr lang="en-US" sz="2800" dirty="0" smtClean="0"/>
              <a:t>deadline for payment of July US Bank Statements</a:t>
            </a:r>
          </a:p>
          <a:p>
            <a:r>
              <a:rPr lang="en-US" sz="2800" b="1" dirty="0" smtClean="0">
                <a:solidFill>
                  <a:srgbClr val="FF0000"/>
                </a:solidFill>
              </a:rPr>
              <a:t>August 14</a:t>
            </a:r>
            <a:r>
              <a:rPr lang="en-US" sz="2800" b="1" dirty="0" smtClean="0"/>
              <a:t>: </a:t>
            </a:r>
            <a:r>
              <a:rPr lang="en-US" sz="2800" dirty="0"/>
              <a:t>deadline to submit completed accrual template</a:t>
            </a:r>
            <a:endParaRPr lang="en-US" sz="2800" b="1" dirty="0"/>
          </a:p>
          <a:p>
            <a:r>
              <a:rPr lang="en-US" sz="2800" b="1" dirty="0" smtClean="0">
                <a:solidFill>
                  <a:srgbClr val="FF0000"/>
                </a:solidFill>
              </a:rPr>
              <a:t>August 14</a:t>
            </a:r>
            <a:r>
              <a:rPr lang="en-US" sz="2800" b="1" dirty="0" smtClean="0"/>
              <a:t>: </a:t>
            </a:r>
            <a:r>
              <a:rPr lang="en-US" sz="2800" dirty="0"/>
              <a:t>deadline to submit all FY20 invoices and TEMS requests</a:t>
            </a:r>
            <a:endParaRPr lang="en-US" sz="2800" b="1" dirty="0"/>
          </a:p>
          <a:p>
            <a:pPr marL="0" indent="0">
              <a:buNone/>
            </a:pPr>
            <a:endParaRPr lang="en-US" sz="2800" b="1" dirty="0"/>
          </a:p>
        </p:txBody>
      </p:sp>
      <p:pic>
        <p:nvPicPr>
          <p:cNvPr id="6" name="Picture 5"/>
          <p:cNvPicPr>
            <a:picLocks noChangeAspect="1"/>
          </p:cNvPicPr>
          <p:nvPr/>
        </p:nvPicPr>
        <p:blipFill rotWithShape="1">
          <a:blip r:embed="rId2"/>
          <a:srcRect l="7705" t="6399" r="8236" b="8627"/>
          <a:stretch/>
        </p:blipFill>
        <p:spPr>
          <a:xfrm>
            <a:off x="11072117" y="30822"/>
            <a:ext cx="1089061" cy="1068513"/>
          </a:xfrm>
          <a:prstGeom prst="rect">
            <a:avLst/>
          </a:prstGeom>
        </p:spPr>
      </p:pic>
      <p:pic>
        <p:nvPicPr>
          <p:cNvPr id="7" name="Content Placeholder 5" descr="Button_Orange.png">
            <a:hlinkClick r:id="rId3" action="ppaction://hlinksldjump"/>
          </p:cNvPr>
          <p:cNvPicPr>
            <a:picLocks noChangeAspect="1"/>
          </p:cNvPicPr>
          <p:nvPr/>
        </p:nvPicPr>
        <p:blipFill>
          <a:blip r:embed="rId4" cstate="print"/>
          <a:stretch>
            <a:fillRect/>
          </a:stretch>
        </p:blipFill>
        <p:spPr>
          <a:xfrm>
            <a:off x="99507" y="5869094"/>
            <a:ext cx="997773" cy="914401"/>
          </a:xfrm>
          <a:prstGeom prst="rect">
            <a:avLst/>
          </a:prstGeom>
        </p:spPr>
      </p:pic>
      <p:sp>
        <p:nvSpPr>
          <p:cNvPr id="9" name="Rectangle 8"/>
          <p:cNvSpPr/>
          <p:nvPr/>
        </p:nvSpPr>
        <p:spPr>
          <a:xfrm>
            <a:off x="0" y="0"/>
            <a:ext cx="12192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172267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Cash Cut-off</a:t>
            </a:r>
            <a:endParaRPr lang="en-US" dirty="0"/>
          </a:p>
        </p:txBody>
      </p:sp>
      <p:sp>
        <p:nvSpPr>
          <p:cNvPr id="3" name="Content Placeholder 2"/>
          <p:cNvSpPr>
            <a:spLocks noGrp="1"/>
          </p:cNvSpPr>
          <p:nvPr>
            <p:ph idx="1"/>
          </p:nvPr>
        </p:nvSpPr>
        <p:spPr/>
        <p:txBody>
          <a:bodyPr>
            <a:normAutofit/>
          </a:bodyPr>
          <a:lstStyle/>
          <a:p>
            <a:r>
              <a:rPr lang="en-US" sz="2800" dirty="0" smtClean="0"/>
              <a:t>State Treasurer deadline for cash transactions: </a:t>
            </a:r>
            <a:r>
              <a:rPr lang="en-US" sz="2800" b="1" dirty="0" smtClean="0"/>
              <a:t>June 30</a:t>
            </a:r>
            <a:r>
              <a:rPr lang="en-US" sz="2800" b="1" baseline="30000" dirty="0" smtClean="0"/>
              <a:t>th</a:t>
            </a:r>
            <a:endParaRPr lang="en-US" sz="2800" b="1" dirty="0" smtClean="0"/>
          </a:p>
          <a:p>
            <a:r>
              <a:rPr lang="en-US" sz="2800" b="1" dirty="0" smtClean="0"/>
              <a:t>Payments will not be processed on Monday, June 29</a:t>
            </a:r>
            <a:r>
              <a:rPr lang="en-US" sz="2800" b="1" baseline="30000" dirty="0" smtClean="0"/>
              <a:t>th</a:t>
            </a:r>
            <a:r>
              <a:rPr lang="en-US" sz="2800" b="1" dirty="0" smtClean="0"/>
              <a:t> or Tuesday, June 30</a:t>
            </a:r>
            <a:r>
              <a:rPr lang="en-US" sz="2800" b="1" baseline="30000" dirty="0" smtClean="0"/>
              <a:t>th</a:t>
            </a:r>
            <a:r>
              <a:rPr lang="en-US" sz="2800" b="1" dirty="0" smtClean="0"/>
              <a:t> due to cash cut-off</a:t>
            </a:r>
          </a:p>
          <a:p>
            <a:pPr lvl="1"/>
            <a:r>
              <a:rPr lang="en-US" sz="2200" dirty="0" smtClean="0"/>
              <a:t>Invoices that need to be paid by the end of June must be received in AP by </a:t>
            </a:r>
            <a:r>
              <a:rPr lang="en-US" sz="2200" b="1" dirty="0" smtClean="0"/>
              <a:t>June 24</a:t>
            </a:r>
            <a:r>
              <a:rPr lang="en-US" sz="2200" b="1" baseline="30000" dirty="0" smtClean="0"/>
              <a:t>th</a:t>
            </a:r>
            <a:endParaRPr lang="en-US" sz="2200" b="1" dirty="0" smtClean="0"/>
          </a:p>
          <a:p>
            <a:r>
              <a:rPr lang="en-US" sz="2800" dirty="0" smtClean="0"/>
              <a:t>Cash cut off will affect how fund transfers are processed</a:t>
            </a:r>
            <a:endParaRPr lang="en-US" sz="2800" dirty="0"/>
          </a:p>
        </p:txBody>
      </p:sp>
      <p:pic>
        <p:nvPicPr>
          <p:cNvPr id="4" name="Picture 3"/>
          <p:cNvPicPr>
            <a:picLocks noChangeAspect="1"/>
          </p:cNvPicPr>
          <p:nvPr/>
        </p:nvPicPr>
        <p:blipFill rotWithShape="1">
          <a:blip r:embed="rId2"/>
          <a:srcRect l="7705" t="6399" r="8236" b="8627"/>
          <a:stretch/>
        </p:blipFill>
        <p:spPr>
          <a:xfrm>
            <a:off x="11072117" y="30822"/>
            <a:ext cx="1089061" cy="1068513"/>
          </a:xfrm>
          <a:prstGeom prst="rect">
            <a:avLst/>
          </a:prstGeom>
        </p:spPr>
      </p:pic>
      <p:pic>
        <p:nvPicPr>
          <p:cNvPr id="6" name="Content Placeholder 5" descr="Button_Orange.png">
            <a:hlinkClick r:id="rId3" action="ppaction://hlinksldjump"/>
          </p:cNvPr>
          <p:cNvPicPr>
            <a:picLocks noChangeAspect="1"/>
          </p:cNvPicPr>
          <p:nvPr/>
        </p:nvPicPr>
        <p:blipFill>
          <a:blip r:embed="rId4" cstate="print"/>
          <a:stretch>
            <a:fillRect/>
          </a:stretch>
        </p:blipFill>
        <p:spPr>
          <a:xfrm>
            <a:off x="99507" y="5869094"/>
            <a:ext cx="997773" cy="914401"/>
          </a:xfrm>
          <a:prstGeom prst="rect">
            <a:avLst/>
          </a:prstGeom>
        </p:spPr>
      </p:pic>
    </p:spTree>
    <p:extLst>
      <p:ext uri="{BB962C8B-B14F-4D97-AF65-F5344CB8AC3E}">
        <p14:creationId xmlns:p14="http://schemas.microsoft.com/office/powerpoint/2010/main" val="40025991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Purchases</a:t>
            </a:r>
            <a:endParaRPr lang="en-US" dirty="0"/>
          </a:p>
        </p:txBody>
      </p:sp>
      <p:sp>
        <p:nvSpPr>
          <p:cNvPr id="3" name="Content Placeholder 2"/>
          <p:cNvSpPr>
            <a:spLocks noGrp="1"/>
          </p:cNvSpPr>
          <p:nvPr>
            <p:ph idx="1"/>
          </p:nvPr>
        </p:nvSpPr>
        <p:spPr/>
        <p:txBody>
          <a:bodyPr>
            <a:noAutofit/>
          </a:bodyPr>
          <a:lstStyle/>
          <a:p>
            <a:r>
              <a:rPr lang="en-US" sz="2800" b="1" dirty="0" smtClean="0"/>
              <a:t>To use FY20 funds, goods/services must be received by June 30</a:t>
            </a:r>
            <a:r>
              <a:rPr lang="en-US" sz="2800" b="1" baseline="30000" dirty="0" smtClean="0"/>
              <a:t>th</a:t>
            </a:r>
            <a:r>
              <a:rPr lang="en-US" sz="2800" b="1" dirty="0" smtClean="0"/>
              <a:t> </a:t>
            </a:r>
          </a:p>
          <a:p>
            <a:r>
              <a:rPr lang="en-US" sz="2800" dirty="0" smtClean="0"/>
              <a:t>Identify correct fiscal year on backup related to when the goods were received or the dates of the service</a:t>
            </a:r>
          </a:p>
          <a:p>
            <a:pPr lvl="1"/>
            <a:r>
              <a:rPr lang="en-US" sz="2400" dirty="0" smtClean="0"/>
              <a:t>Goods: must be delivered on or before June 30</a:t>
            </a:r>
            <a:r>
              <a:rPr lang="en-US" sz="2400" baseline="30000" dirty="0" smtClean="0"/>
              <a:t>th</a:t>
            </a:r>
            <a:r>
              <a:rPr lang="en-US" sz="2400" dirty="0" smtClean="0"/>
              <a:t>, plan your orders accordingly</a:t>
            </a:r>
          </a:p>
          <a:p>
            <a:pPr lvl="1"/>
            <a:r>
              <a:rPr lang="en-US" sz="2400" dirty="0" smtClean="0"/>
              <a:t>Services: based on the day or period the service was completed/provided</a:t>
            </a:r>
          </a:p>
          <a:p>
            <a:pPr lvl="1"/>
            <a:r>
              <a:rPr lang="en-US" sz="2400" dirty="0" smtClean="0"/>
              <a:t>Give particular attention to Purchase and Travel cards: the transaction date on the statement will not always reflect the date of service or delivery of goods</a:t>
            </a:r>
            <a:endParaRPr lang="en-US" sz="2400" dirty="0"/>
          </a:p>
        </p:txBody>
      </p:sp>
      <p:pic>
        <p:nvPicPr>
          <p:cNvPr id="4" name="Picture 3"/>
          <p:cNvPicPr>
            <a:picLocks noChangeAspect="1"/>
          </p:cNvPicPr>
          <p:nvPr/>
        </p:nvPicPr>
        <p:blipFill rotWithShape="1">
          <a:blip r:embed="rId2"/>
          <a:srcRect l="7705" t="6399" r="8236" b="8627"/>
          <a:stretch/>
        </p:blipFill>
        <p:spPr>
          <a:xfrm>
            <a:off x="11072117" y="30822"/>
            <a:ext cx="1089061" cy="1068513"/>
          </a:xfrm>
          <a:prstGeom prst="rect">
            <a:avLst/>
          </a:prstGeom>
        </p:spPr>
      </p:pic>
      <p:pic>
        <p:nvPicPr>
          <p:cNvPr id="6" name="Content Placeholder 5" descr="Button_Orange.png">
            <a:hlinkClick r:id="rId3" action="ppaction://hlinksldjump"/>
          </p:cNvPr>
          <p:cNvPicPr>
            <a:picLocks noChangeAspect="1"/>
          </p:cNvPicPr>
          <p:nvPr/>
        </p:nvPicPr>
        <p:blipFill>
          <a:blip r:embed="rId4" cstate="print"/>
          <a:stretch>
            <a:fillRect/>
          </a:stretch>
        </p:blipFill>
        <p:spPr>
          <a:xfrm>
            <a:off x="99507" y="5869094"/>
            <a:ext cx="997773" cy="914401"/>
          </a:xfrm>
          <a:prstGeom prst="rect">
            <a:avLst/>
          </a:prstGeom>
        </p:spPr>
      </p:pic>
    </p:spTree>
    <p:extLst>
      <p:ext uri="{BB962C8B-B14F-4D97-AF65-F5344CB8AC3E}">
        <p14:creationId xmlns:p14="http://schemas.microsoft.com/office/powerpoint/2010/main" val="2139341232"/>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626</TotalTime>
  <Words>2319</Words>
  <Application>Microsoft Office PowerPoint</Application>
  <PresentationFormat>Widescreen</PresentationFormat>
  <Paragraphs>300</Paragraphs>
  <Slides>42</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42</vt:i4>
      </vt:variant>
    </vt:vector>
  </HeadingPairs>
  <TitlesOfParts>
    <vt:vector size="47" baseType="lpstr">
      <vt:lpstr>Arial</vt:lpstr>
      <vt:lpstr>Calibri</vt:lpstr>
      <vt:lpstr>Calibri Light</vt:lpstr>
      <vt:lpstr>Times New Roman</vt:lpstr>
      <vt:lpstr>Retrospect</vt:lpstr>
      <vt:lpstr>Fiscal Year-end 20 &amp;  21-23 Biennial Budget Build Workshop</vt:lpstr>
      <vt:lpstr>Accounting Close</vt:lpstr>
      <vt:lpstr>Payroll Summary</vt:lpstr>
      <vt:lpstr>Revenue Summary</vt:lpstr>
      <vt:lpstr>Cash Receipts &amp; Receivable Accruals</vt:lpstr>
      <vt:lpstr>Accounts Receivable (Revenue Management) Contacts</vt:lpstr>
      <vt:lpstr>Accounts Payable Summary</vt:lpstr>
      <vt:lpstr>Cash Cut-off</vt:lpstr>
      <vt:lpstr>Purchases</vt:lpstr>
      <vt:lpstr>Invoices</vt:lpstr>
      <vt:lpstr>Travel</vt:lpstr>
      <vt:lpstr>US Bank Statements</vt:lpstr>
      <vt:lpstr>Accruals</vt:lpstr>
      <vt:lpstr>Accrual Deadlines</vt:lpstr>
      <vt:lpstr>Accrual Template</vt:lpstr>
      <vt:lpstr>Accrual Flowchart</vt:lpstr>
      <vt:lpstr>Belated Claims</vt:lpstr>
      <vt:lpstr>Accounts Payable Contacts</vt:lpstr>
      <vt:lpstr>Budget Topics</vt:lpstr>
      <vt:lpstr>Capital Assets Summary</vt:lpstr>
      <vt:lpstr>Capital Assets</vt:lpstr>
      <vt:lpstr>Accounting for Capital Assets</vt:lpstr>
      <vt:lpstr>Small &amp; Attractive Assets</vt:lpstr>
      <vt:lpstr>Disclosure Forms Summary</vt:lpstr>
      <vt:lpstr>Disclosure Forms</vt:lpstr>
      <vt:lpstr>State Disclosure</vt:lpstr>
      <vt:lpstr>Federal Disclosure</vt:lpstr>
      <vt:lpstr>Budget Build</vt:lpstr>
      <vt:lpstr>Basic Process – Your Agency</vt:lpstr>
      <vt:lpstr>Basic Process - SAFS</vt:lpstr>
      <vt:lpstr>Decision Packages</vt:lpstr>
      <vt:lpstr>Decision Packages</vt:lpstr>
      <vt:lpstr>Building a Good Decision Package</vt:lpstr>
      <vt:lpstr>What We Need From You</vt:lpstr>
      <vt:lpstr>What We Need From You</vt:lpstr>
      <vt:lpstr>OFM Budget Submittal Deadlines</vt:lpstr>
      <vt:lpstr>Incremental Budgeting</vt:lpstr>
      <vt:lpstr>Incremental Budgeting</vt:lpstr>
      <vt:lpstr>Where are we in the Budget Process?</vt:lpstr>
      <vt:lpstr>Other OFM Deadlines</vt:lpstr>
      <vt:lpstr>Budget Contacts</vt:lpstr>
      <vt:lpstr>Question &amp; Answers from Workshop</vt:lpstr>
    </vt:vector>
  </TitlesOfParts>
  <Company>Washington Technology Solutions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Fiscal Year-end 20 &amp;  2021-23 Biennial Budget Build</dc:title>
  <dc:creator>Parker, Sarah (DES)</dc:creator>
  <cp:lastModifiedBy>McClanahan, Gwen (DES)</cp:lastModifiedBy>
  <cp:revision>57</cp:revision>
  <dcterms:created xsi:type="dcterms:W3CDTF">2020-04-15T18:39:45Z</dcterms:created>
  <dcterms:modified xsi:type="dcterms:W3CDTF">2020-06-24T16:52:51Z</dcterms:modified>
</cp:coreProperties>
</file>