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77"/>
  </p:notesMasterIdLst>
  <p:handoutMasterIdLst>
    <p:handoutMasterId r:id="rId78"/>
  </p:handoutMasterIdLst>
  <p:sldIdLst>
    <p:sldId id="398" r:id="rId6"/>
    <p:sldId id="397" r:id="rId7"/>
    <p:sldId id="516" r:id="rId8"/>
    <p:sldId id="403" r:id="rId9"/>
    <p:sldId id="404" r:id="rId10"/>
    <p:sldId id="405" r:id="rId11"/>
    <p:sldId id="406" r:id="rId12"/>
    <p:sldId id="407" r:id="rId13"/>
    <p:sldId id="408" r:id="rId14"/>
    <p:sldId id="409" r:id="rId15"/>
    <p:sldId id="411" r:id="rId16"/>
    <p:sldId id="473" r:id="rId17"/>
    <p:sldId id="474" r:id="rId18"/>
    <p:sldId id="413" r:id="rId19"/>
    <p:sldId id="475" r:id="rId20"/>
    <p:sldId id="476" r:id="rId21"/>
    <p:sldId id="477" r:id="rId22"/>
    <p:sldId id="478" r:id="rId23"/>
    <p:sldId id="479" r:id="rId24"/>
    <p:sldId id="480" r:id="rId25"/>
    <p:sldId id="481" r:id="rId26"/>
    <p:sldId id="572" r:id="rId27"/>
    <p:sldId id="573" r:id="rId28"/>
    <p:sldId id="574" r:id="rId29"/>
    <p:sldId id="483" r:id="rId30"/>
    <p:sldId id="536" r:id="rId31"/>
    <p:sldId id="518" r:id="rId32"/>
    <p:sldId id="485" r:id="rId33"/>
    <p:sldId id="486" r:id="rId34"/>
    <p:sldId id="488" r:id="rId35"/>
    <p:sldId id="520" r:id="rId36"/>
    <p:sldId id="537" r:id="rId37"/>
    <p:sldId id="521" r:id="rId38"/>
    <p:sldId id="489" r:id="rId39"/>
    <p:sldId id="490" r:id="rId40"/>
    <p:sldId id="491" r:id="rId41"/>
    <p:sldId id="492" r:id="rId42"/>
    <p:sldId id="494" r:id="rId43"/>
    <p:sldId id="495" r:id="rId44"/>
    <p:sldId id="496" r:id="rId45"/>
    <p:sldId id="493" r:id="rId46"/>
    <p:sldId id="539" r:id="rId47"/>
    <p:sldId id="540" r:id="rId48"/>
    <p:sldId id="541" r:id="rId49"/>
    <p:sldId id="542" r:id="rId50"/>
    <p:sldId id="498" r:id="rId51"/>
    <p:sldId id="499" r:id="rId52"/>
    <p:sldId id="500" r:id="rId53"/>
    <p:sldId id="502" r:id="rId54"/>
    <p:sldId id="544" r:id="rId55"/>
    <p:sldId id="504" r:id="rId56"/>
    <p:sldId id="501" r:id="rId57"/>
    <p:sldId id="543" r:id="rId58"/>
    <p:sldId id="505" r:id="rId59"/>
    <p:sldId id="535" r:id="rId60"/>
    <p:sldId id="548" r:id="rId61"/>
    <p:sldId id="550" r:id="rId62"/>
    <p:sldId id="552" r:id="rId63"/>
    <p:sldId id="524" r:id="rId64"/>
    <p:sldId id="554" r:id="rId65"/>
    <p:sldId id="559" r:id="rId66"/>
    <p:sldId id="560" r:id="rId67"/>
    <p:sldId id="563" r:id="rId68"/>
    <p:sldId id="561" r:id="rId69"/>
    <p:sldId id="562" r:id="rId70"/>
    <p:sldId id="564" r:id="rId71"/>
    <p:sldId id="565" r:id="rId72"/>
    <p:sldId id="566" r:id="rId73"/>
    <p:sldId id="567" r:id="rId74"/>
    <p:sldId id="569" r:id="rId75"/>
    <p:sldId id="571" r:id="rId7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son, Kristie (OFM)" initials="WK(" lastIdx="3" clrIdx="0">
    <p:extLst>
      <p:ext uri="{19B8F6BF-5375-455C-9EA6-DF929625EA0E}">
        <p15:presenceInfo xmlns:p15="http://schemas.microsoft.com/office/powerpoint/2012/main" userId="S-1-5-21-2226630325-536777373-1012264283-139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BFF"/>
    <a:srgbClr val="67A73B"/>
    <a:srgbClr val="35C921"/>
    <a:srgbClr val="38D723"/>
    <a:srgbClr val="17873A"/>
    <a:srgbClr val="1A9640"/>
    <a:srgbClr val="243962"/>
    <a:srgbClr val="6DB33F"/>
    <a:srgbClr val="021F4E"/>
    <a:srgbClr val="2831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54" autoAdjust="0"/>
    <p:restoredTop sz="82330" autoAdjust="0"/>
  </p:normalViewPr>
  <p:slideViewPr>
    <p:cSldViewPr>
      <p:cViewPr varScale="1">
        <p:scale>
          <a:sx n="73" d="100"/>
          <a:sy n="73" d="100"/>
        </p:scale>
        <p:origin x="1698" y="72"/>
      </p:cViewPr>
      <p:guideLst>
        <p:guide orient="horz" pos="2160"/>
        <p:guide pos="2880"/>
      </p:guideLst>
    </p:cSldViewPr>
  </p:slideViewPr>
  <p:outlineViewPr>
    <p:cViewPr>
      <p:scale>
        <a:sx n="33" d="100"/>
        <a:sy n="33" d="100"/>
      </p:scale>
      <p:origin x="0" y="-1176"/>
    </p:cViewPr>
  </p:outlineViewPr>
  <p:notesTextViewPr>
    <p:cViewPr>
      <p:scale>
        <a:sx n="100" d="100"/>
        <a:sy n="100" d="100"/>
      </p:scale>
      <p:origin x="0" y="0"/>
    </p:cViewPr>
  </p:notesTextViewPr>
  <p:sorterViewPr>
    <p:cViewPr varScale="1">
      <p:scale>
        <a:sx n="100" d="100"/>
        <a:sy n="100" d="100"/>
      </p:scale>
      <p:origin x="0" y="-1256"/>
    </p:cViewPr>
  </p:sorterViewPr>
  <p:notesViewPr>
    <p:cSldViewPr>
      <p:cViewPr>
        <p:scale>
          <a:sx n="100" d="100"/>
          <a:sy n="100" d="100"/>
        </p:scale>
        <p:origin x="1560" y="-140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commentAuthors" Target="commentAuthor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68154"/>
          </a:xfrm>
          <a:prstGeom prst="rect">
            <a:avLst/>
          </a:prstGeom>
        </p:spPr>
        <p:txBody>
          <a:bodyPr vert="horz" lIns="93940" tIns="46970" rIns="93940" bIns="46970" rtlCol="0"/>
          <a:lstStyle>
            <a:lvl1pPr algn="l">
              <a:defRPr sz="1200"/>
            </a:lvl1pPr>
          </a:lstStyle>
          <a:p>
            <a:endParaRPr lang="en-US"/>
          </a:p>
        </p:txBody>
      </p:sp>
      <p:sp>
        <p:nvSpPr>
          <p:cNvPr id="3" name="Date Placeholder 2"/>
          <p:cNvSpPr>
            <a:spLocks noGrp="1"/>
          </p:cNvSpPr>
          <p:nvPr>
            <p:ph type="dt" sz="quarter" idx="1"/>
          </p:nvPr>
        </p:nvSpPr>
        <p:spPr>
          <a:xfrm>
            <a:off x="4008706" y="0"/>
            <a:ext cx="3066732" cy="468154"/>
          </a:xfrm>
          <a:prstGeom prst="rect">
            <a:avLst/>
          </a:prstGeom>
        </p:spPr>
        <p:txBody>
          <a:bodyPr vert="horz" lIns="93940" tIns="46970" rIns="93940" bIns="46970" rtlCol="0"/>
          <a:lstStyle>
            <a:lvl1pPr algn="r">
              <a:defRPr sz="1200"/>
            </a:lvl1pPr>
          </a:lstStyle>
          <a:p>
            <a:fld id="{0924824C-B72A-4DD1-80F8-10032B2191B6}" type="datetimeFigureOut">
              <a:rPr lang="en-US" smtClean="0"/>
              <a:pPr/>
              <a:t>6/8/2020</a:t>
            </a:fld>
            <a:endParaRPr lang="en-US"/>
          </a:p>
        </p:txBody>
      </p:sp>
      <p:sp>
        <p:nvSpPr>
          <p:cNvPr id="4" name="Footer Placeholder 3"/>
          <p:cNvSpPr>
            <a:spLocks noGrp="1"/>
          </p:cNvSpPr>
          <p:nvPr>
            <p:ph type="ftr" sz="quarter" idx="2"/>
          </p:nvPr>
        </p:nvSpPr>
        <p:spPr>
          <a:xfrm>
            <a:off x="1" y="8893296"/>
            <a:ext cx="3066732" cy="468154"/>
          </a:xfrm>
          <a:prstGeom prst="rect">
            <a:avLst/>
          </a:prstGeom>
        </p:spPr>
        <p:txBody>
          <a:bodyPr vert="horz" lIns="93940" tIns="46970" rIns="93940" bIns="46970" rtlCol="0" anchor="b"/>
          <a:lstStyle>
            <a:lvl1pPr algn="l">
              <a:defRPr sz="1200"/>
            </a:lvl1pPr>
          </a:lstStyle>
          <a:p>
            <a:endParaRPr lang="en-US"/>
          </a:p>
        </p:txBody>
      </p:sp>
      <p:sp>
        <p:nvSpPr>
          <p:cNvPr id="5" name="Slide Number Placeholder 4"/>
          <p:cNvSpPr>
            <a:spLocks noGrp="1"/>
          </p:cNvSpPr>
          <p:nvPr>
            <p:ph type="sldNum" sz="quarter" idx="3"/>
          </p:nvPr>
        </p:nvSpPr>
        <p:spPr>
          <a:xfrm>
            <a:off x="4008706" y="8893296"/>
            <a:ext cx="3066732" cy="468154"/>
          </a:xfrm>
          <a:prstGeom prst="rect">
            <a:avLst/>
          </a:prstGeom>
        </p:spPr>
        <p:txBody>
          <a:bodyPr vert="horz" lIns="93940" tIns="46970" rIns="93940" bIns="46970" rtlCol="0" anchor="b"/>
          <a:lstStyle>
            <a:lvl1pPr algn="r">
              <a:defRPr sz="1200"/>
            </a:lvl1pPr>
          </a:lstStyle>
          <a:p>
            <a:fld id="{C292D4EA-B903-4EEC-AB97-D0B560933E05}" type="slidenum">
              <a:rPr lang="en-US" smtClean="0"/>
              <a:pPr/>
              <a:t>‹#›</a:t>
            </a:fld>
            <a:endParaRPr lang="en-US"/>
          </a:p>
        </p:txBody>
      </p:sp>
    </p:spTree>
    <p:extLst>
      <p:ext uri="{BB962C8B-B14F-4D97-AF65-F5344CB8AC3E}">
        <p14:creationId xmlns:p14="http://schemas.microsoft.com/office/powerpoint/2010/main" val="342889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2" cy="468154"/>
          </a:xfrm>
          <a:prstGeom prst="rect">
            <a:avLst/>
          </a:prstGeom>
        </p:spPr>
        <p:txBody>
          <a:bodyPr vert="horz" lIns="93940" tIns="46970" rIns="93940" bIns="46970" rtlCol="0"/>
          <a:lstStyle>
            <a:lvl1pPr algn="l">
              <a:defRPr sz="1200"/>
            </a:lvl1pPr>
          </a:lstStyle>
          <a:p>
            <a:endParaRPr lang="en-US"/>
          </a:p>
        </p:txBody>
      </p:sp>
      <p:sp>
        <p:nvSpPr>
          <p:cNvPr id="3" name="Date Placeholder 2"/>
          <p:cNvSpPr>
            <a:spLocks noGrp="1"/>
          </p:cNvSpPr>
          <p:nvPr>
            <p:ph type="dt" idx="1"/>
          </p:nvPr>
        </p:nvSpPr>
        <p:spPr>
          <a:xfrm>
            <a:off x="4008706" y="0"/>
            <a:ext cx="3066732" cy="468154"/>
          </a:xfrm>
          <a:prstGeom prst="rect">
            <a:avLst/>
          </a:prstGeom>
        </p:spPr>
        <p:txBody>
          <a:bodyPr vert="horz" lIns="93940" tIns="46970" rIns="93940" bIns="46970" rtlCol="0"/>
          <a:lstStyle>
            <a:lvl1pPr algn="r">
              <a:defRPr sz="1200"/>
            </a:lvl1pPr>
          </a:lstStyle>
          <a:p>
            <a:fld id="{5294D073-375B-4414-951B-1CB3216E2BB8}" type="datetimeFigureOut">
              <a:rPr lang="en-US" smtClean="0"/>
              <a:pPr/>
              <a:t>6/8/2020</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40" tIns="46970" rIns="93940" bIns="46970" rtlCol="0" anchor="ctr"/>
          <a:lstStyle/>
          <a:p>
            <a:endParaRPr lang="en-US"/>
          </a:p>
        </p:txBody>
      </p:sp>
      <p:sp>
        <p:nvSpPr>
          <p:cNvPr id="5" name="Notes Placeholder 4"/>
          <p:cNvSpPr>
            <a:spLocks noGrp="1"/>
          </p:cNvSpPr>
          <p:nvPr>
            <p:ph type="body" sz="quarter" idx="3"/>
          </p:nvPr>
        </p:nvSpPr>
        <p:spPr>
          <a:xfrm>
            <a:off x="707708" y="4447462"/>
            <a:ext cx="5661660" cy="4213384"/>
          </a:xfrm>
          <a:prstGeom prst="rect">
            <a:avLst/>
          </a:prstGeom>
        </p:spPr>
        <p:txBody>
          <a:bodyPr vert="horz" lIns="93940" tIns="46970" rIns="93940" bIns="4697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296"/>
            <a:ext cx="3066732" cy="468154"/>
          </a:xfrm>
          <a:prstGeom prst="rect">
            <a:avLst/>
          </a:prstGeom>
        </p:spPr>
        <p:txBody>
          <a:bodyPr vert="horz" lIns="93940" tIns="46970" rIns="93940" bIns="46970"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893296"/>
            <a:ext cx="3066732" cy="468154"/>
          </a:xfrm>
          <a:prstGeom prst="rect">
            <a:avLst/>
          </a:prstGeom>
        </p:spPr>
        <p:txBody>
          <a:bodyPr vert="horz" lIns="93940" tIns="46970" rIns="93940" bIns="46970" rtlCol="0" anchor="b"/>
          <a:lstStyle>
            <a:lvl1pPr algn="r">
              <a:defRPr sz="1200"/>
            </a:lvl1pPr>
          </a:lstStyle>
          <a:p>
            <a:fld id="{906C41FE-50D3-409A-B028-0F48A32A3A64}" type="slidenum">
              <a:rPr lang="en-US" smtClean="0"/>
              <a:pPr/>
              <a:t>‹#›</a:t>
            </a:fld>
            <a:endParaRPr lang="en-US"/>
          </a:p>
        </p:txBody>
      </p:sp>
    </p:spTree>
    <p:extLst>
      <p:ext uri="{BB962C8B-B14F-4D97-AF65-F5344CB8AC3E}">
        <p14:creationId xmlns:p14="http://schemas.microsoft.com/office/powerpoint/2010/main" val="3707366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hca.wa.gov/public-employee-benefits/employe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worksourcewa.co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worksourcewa.co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esd.wa.gov/"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Most of us at this point have been affected by the economy or know someone who has – a friend or family member maybe; when it comes to handling a layoff everyone is different.  Some will</a:t>
            </a:r>
            <a:r>
              <a:rPr lang="en-US" baseline="0" dirty="0"/>
              <a:t> be ready to start a new job search right away and others will want to wait awhile before they are ready to begin.  That is why we have put together this summary so you will have the information when you’re ready.  </a:t>
            </a:r>
            <a:endParaRPr lang="en-US" dirty="0"/>
          </a:p>
          <a:p>
            <a:pPr eaLnBrk="1" hangingPunct="1">
              <a:spcBef>
                <a:spcPct val="0"/>
              </a:spcBef>
            </a:pPr>
            <a:endParaRPr lang="en-US" dirty="0"/>
          </a:p>
          <a:p>
            <a:pPr eaLnBrk="1" hangingPunct="1">
              <a:spcBef>
                <a:spcPct val="0"/>
              </a:spcBef>
            </a:pPr>
            <a:endParaRPr lang="en-US" dirty="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CFCD0C-16C4-4694-B6D2-E009CE581C53}" type="slidenum">
              <a:rPr lang="en-US" smtClean="0"/>
              <a:pPr/>
              <a:t>1</a:t>
            </a:fld>
            <a:endParaRPr lang="en-US"/>
          </a:p>
        </p:txBody>
      </p:sp>
    </p:spTree>
    <p:extLst>
      <p:ext uri="{BB962C8B-B14F-4D97-AF65-F5344CB8AC3E}">
        <p14:creationId xmlns:p14="http://schemas.microsoft.com/office/powerpoint/2010/main" val="314424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1) Checkout the</a:t>
            </a:r>
            <a:r>
              <a:rPr lang="en-US" baseline="0" dirty="0"/>
              <a:t> Department of Enterprise Services </a:t>
            </a:r>
            <a:r>
              <a:rPr lang="en-US" dirty="0"/>
              <a:t>web site at www.des.wa.gov. </a:t>
            </a:r>
            <a:r>
              <a:rPr lang="en-US" baseline="0" dirty="0"/>
              <a:t>If you are a state employee with general government or higher education experience who has been laid off or is at risk of being laid off you will find many resource's available here to assist you.   2). When an employee is given official notice, but before they are separated – apply to the layoff list, before you are separated take your personal holiday (if you are entitled) because you do not get cashed out for it when you separate.  Update your email address in the Employee Self Service.  3) after leaving state service – you will want to apply for health benefits and keep your layoff and General Government Transition Pool information updated.  </a:t>
            </a:r>
            <a:endParaRPr lang="en-US" dirty="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8B45F5-7D38-430F-99BE-AD87C466162D}" type="slidenum">
              <a:rPr lang="en-US" smtClean="0"/>
              <a:pPr/>
              <a:t>10</a:t>
            </a:fld>
            <a:endParaRPr lang="en-US"/>
          </a:p>
        </p:txBody>
      </p:sp>
    </p:spTree>
    <p:extLst>
      <p:ext uri="{BB962C8B-B14F-4D97-AF65-F5344CB8AC3E}">
        <p14:creationId xmlns:p14="http://schemas.microsoft.com/office/powerpoint/2010/main" val="344654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Please note we are here to help,</a:t>
            </a:r>
            <a:r>
              <a:rPr lang="en-US" baseline="0" dirty="0"/>
              <a:t> check out our resources.  </a:t>
            </a:r>
            <a:endParaRPr lang="en-US" dirty="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C5A682-2E05-4721-95C2-C0A997B3B0AE}" type="slidenum">
              <a:rPr lang="en-US" smtClean="0"/>
              <a:pPr/>
              <a:t>11</a:t>
            </a:fld>
            <a:endParaRPr lang="en-US"/>
          </a:p>
        </p:txBody>
      </p:sp>
    </p:spTree>
    <p:extLst>
      <p:ext uri="{BB962C8B-B14F-4D97-AF65-F5344CB8AC3E}">
        <p14:creationId xmlns:p14="http://schemas.microsoft.com/office/powerpoint/2010/main" val="217116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faced with layoff or separation from employment,</a:t>
            </a:r>
            <a:r>
              <a:rPr lang="en-US" baseline="0" dirty="0"/>
              <a:t> what happens to your healthcare benefits?  This summary includes information about your options to continue your healthcare coverage after layoff or separation.  </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12</a:t>
            </a:fld>
            <a:endParaRPr lang="en-US"/>
          </a:p>
        </p:txBody>
      </p:sp>
    </p:spTree>
    <p:extLst>
      <p:ext uri="{BB962C8B-B14F-4D97-AF65-F5344CB8AC3E}">
        <p14:creationId xmlns:p14="http://schemas.microsoft.com/office/powerpoint/2010/main" val="44890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So, what happens</a:t>
            </a:r>
            <a:r>
              <a:rPr lang="en-US" baseline="0" dirty="0"/>
              <a:t> to your employer-paid benefits?  Your medical, dental, and basic life insurance will end the last day of the month in which you are in pay status for at least 8 hours.  Employer-paid basic long-term disability ends the date your employment ends.  Supplemental life insurance and optional long-term disability end based on the last premium contribution that was made through payroll deduction.  Participation in the Flexible Spending Account (FSA) and Dependent Care Assistance Program (DCAP) ends the date employment ends.  You may continue your auto/home insurance with Liberty Mutual, and your long-term care coverage through John Hancock.  You will need to contact them to make other payment arrangements.  </a:t>
            </a:r>
            <a:endParaRPr lang="en-US" dirty="0"/>
          </a:p>
        </p:txBody>
      </p:sp>
    </p:spTree>
    <p:extLst>
      <p:ext uri="{BB962C8B-B14F-4D97-AF65-F5344CB8AC3E}">
        <p14:creationId xmlns:p14="http://schemas.microsoft.com/office/powerpoint/2010/main" val="3195548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options for continuing most of your coverage.</a:t>
            </a:r>
            <a:r>
              <a:rPr lang="en-US" baseline="0" dirty="0"/>
              <a:t>  Your individual situation will determine which options are available to you.  The options include the possibility of continued employment; enrolling as a dependent on a spouse, state-registered domestic or to parents PEBB account; self-pay for your self and your eligible dependents, o reenroll in retiree coverage.  Lets take a look at each of these options.</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15</a:t>
            </a:fld>
            <a:endParaRPr lang="en-US"/>
          </a:p>
        </p:txBody>
      </p:sp>
    </p:spTree>
    <p:extLst>
      <p:ext uri="{BB962C8B-B14F-4D97-AF65-F5344CB8AC3E}">
        <p14:creationId xmlns:p14="http://schemas.microsoft.com/office/powerpoint/2010/main" val="1648860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option is the possibility of continued employment.  If you have the opportunity to revert to a previous position, have your current position’s hours reduced or transfer to another agency, even if the new position is not a benefits eligible position, you could maintain the</a:t>
            </a:r>
            <a:r>
              <a:rPr lang="en-US" baseline="0" dirty="0"/>
              <a:t> employer contribution benefits as long as you have at least eight hours of pay status each month. Your benefits may continue for up to 24 months from your layoff effective date.  If is your responsibility to notify the agency that you are potentially eligible for the employer contribution for benefits under WAC 182-12-129.  At the end of the 24 months you must re-establish eligibility for benefits if you have not already done so.  </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16</a:t>
            </a:fld>
            <a:endParaRPr lang="en-US"/>
          </a:p>
        </p:txBody>
      </p:sp>
    </p:spTree>
    <p:extLst>
      <p:ext uri="{BB962C8B-B14F-4D97-AF65-F5344CB8AC3E}">
        <p14:creationId xmlns:p14="http://schemas.microsoft.com/office/powerpoint/2010/main" val="710588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second option is to enroll in medical and dental as a dependent on your spouse, state-registered domestic partner or parent’s PEBB account.  Your spouse, domestic partner or parent must submit the required forms to their employer no later than 60 days from the date you lose your coverage.  You may also transfer your life insurance to a spouse or domestic partner’s PEBB account within 31 days of losing coverage or you may chose to continue your life insurance on a self-pay basis.</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17</a:t>
            </a:fld>
            <a:endParaRPr lang="en-US"/>
          </a:p>
        </p:txBody>
      </p:sp>
    </p:spTree>
    <p:extLst>
      <p:ext uri="{BB962C8B-B14F-4D97-AF65-F5344CB8AC3E}">
        <p14:creationId xmlns:p14="http://schemas.microsoft.com/office/powerpoint/2010/main" val="4202436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a:t>
            </a:r>
            <a:r>
              <a:rPr lang="en-US" baseline="0" dirty="0"/>
              <a:t> option is to self-pay your healthcare coverage.  If you’re in layoff status you have the option to self-pay your medical, dental, and life insurance for up to 29 months.  If your employment is ending you are eligible to continue your medical and dental coverage under COBRA for up to 18 months. </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18</a:t>
            </a:fld>
            <a:endParaRPr lang="en-US"/>
          </a:p>
        </p:txBody>
      </p:sp>
    </p:spTree>
    <p:extLst>
      <p:ext uri="{BB962C8B-B14F-4D97-AF65-F5344CB8AC3E}">
        <p14:creationId xmlns:p14="http://schemas.microsoft.com/office/powerpoint/2010/main" val="627220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option is to continue your healthcare</a:t>
            </a:r>
            <a:r>
              <a:rPr lang="en-US" baseline="0" dirty="0"/>
              <a:t> as a PEBB retiree.  In order to enroll in retiree coverage you must be eligible to retire under your retirement plan.  If you are not eligible because of the age requirement, you may use continuation of coverage to bridge to retirement.  Retiree coverage includes medical and dental coverage.  You may also be eligible to enroll in retiree life insurance.  Retiree coverage includes medical and dental coverage.  You may also be eligible to enroll in retiree life insurance.</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19</a:t>
            </a:fld>
            <a:endParaRPr lang="en-US"/>
          </a:p>
        </p:txBody>
      </p:sp>
    </p:spTree>
    <p:extLst>
      <p:ext uri="{BB962C8B-B14F-4D97-AF65-F5344CB8AC3E}">
        <p14:creationId xmlns:p14="http://schemas.microsoft.com/office/powerpoint/2010/main" val="909630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receive a Continuation of Coverage Election Notice in the mail</a:t>
            </a:r>
            <a:r>
              <a:rPr lang="en-US" baseline="0" dirty="0"/>
              <a:t> that explains these options for continuing your coverage on a self-pay basis.  The notice does not include the retiree information but does direct you to resources if you are considering and are eligible for retiree coverage.  Your dependents currently enrolled on your account may also be enrolled in continuation of coverage.  </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20</a:t>
            </a:fld>
            <a:endParaRPr lang="en-US"/>
          </a:p>
        </p:txBody>
      </p:sp>
    </p:spTree>
    <p:extLst>
      <p:ext uri="{BB962C8B-B14F-4D97-AF65-F5344CB8AC3E}">
        <p14:creationId xmlns:p14="http://schemas.microsoft.com/office/powerpoint/2010/main" val="1351866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a:t>This</a:t>
            </a:r>
            <a:r>
              <a:rPr lang="en-US" baseline="0" dirty="0"/>
              <a:t> Layoff Information Summary was created because we know going through a layoff may be stressful; you probably have a lot of questions and concerns.  We want to help alleviate some of that stress by providing you with support.  That is why agency experts from the Department of Enterprise Services (including the Employee Assistance Program), Health Care Authority, Retirement Systems, Employment Security and </a:t>
            </a:r>
            <a:r>
              <a:rPr lang="en-US" baseline="0" dirty="0" err="1"/>
              <a:t>WorkSource</a:t>
            </a:r>
            <a:r>
              <a:rPr lang="en-US" baseline="0" dirty="0"/>
              <a:t> have collaborated to bring together the resources and information you need – all in one convenient online summary.  This </a:t>
            </a:r>
            <a:r>
              <a:rPr lang="en-US" dirty="0">
                <a:solidFill>
                  <a:srgbClr val="FFFF00"/>
                </a:solidFill>
              </a:rPr>
              <a:t>presentation lasts </a:t>
            </a:r>
            <a:r>
              <a:rPr lang="en-US" baseline="0" dirty="0"/>
              <a:t>about 40 minutes.  If for some reason you close the session you have the option to continue watching it from where you left off, or you can start over.  Please note we are here to help!  You can contact us at LayoffandGGTP@des.wa.gov with your questions.  </a:t>
            </a:r>
          </a:p>
          <a:p>
            <a:pPr eaLnBrk="1" hangingPunct="1">
              <a:spcBef>
                <a:spcPct val="0"/>
              </a:spcBef>
            </a:pPr>
            <a:r>
              <a:rPr lang="en-US" baseline="0" dirty="0"/>
              <a:t>9/2017</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a:t>
            </a:fld>
            <a:endParaRPr lang="en-US"/>
          </a:p>
        </p:txBody>
      </p:sp>
    </p:spTree>
    <p:extLst>
      <p:ext uri="{BB962C8B-B14F-4D97-AF65-F5344CB8AC3E}">
        <p14:creationId xmlns:p14="http://schemas.microsoft.com/office/powerpoint/2010/main" val="3298054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90000"/>
            </a:pPr>
            <a:r>
              <a:rPr lang="en-US" dirty="0"/>
              <a:t>This summary is a very brief overview of your options.  To learn more about the continuation of coverage options visit the PEBB website</a:t>
            </a:r>
            <a:r>
              <a:rPr lang="en-US" baseline="0" dirty="0"/>
              <a:t> at </a:t>
            </a:r>
            <a:r>
              <a:rPr lang="en-US" sz="2000" dirty="0">
                <a:solidFill>
                  <a:schemeClr val="accent1">
                    <a:lumMod val="50000"/>
                  </a:schemeClr>
                </a:solidFill>
                <a:hlinkClick r:id="rId3"/>
              </a:rPr>
              <a:t>https://www.hca.wa.gov/public-employee-benefits/employees</a:t>
            </a:r>
            <a:endParaRPr lang="en-US" sz="2000" dirty="0">
              <a:solidFill>
                <a:schemeClr val="accent1">
                  <a:lumMod val="50000"/>
                </a:schemeClr>
              </a:solidFill>
            </a:endParaRPr>
          </a:p>
          <a:p>
            <a:r>
              <a:rPr lang="en-US" baseline="0" dirty="0"/>
              <a:t> or call the PEBB program at 1-800-200-1004.  Thank you for your time and attention.  My colleagues and I wish you good health.  </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21</a:t>
            </a:fld>
            <a:endParaRPr lang="en-US"/>
          </a:p>
        </p:txBody>
      </p:sp>
    </p:spTree>
    <p:extLst>
      <p:ext uri="{BB962C8B-B14F-4D97-AF65-F5344CB8AC3E}">
        <p14:creationId xmlns:p14="http://schemas.microsoft.com/office/powerpoint/2010/main" val="111109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435">
              <a:defRPr/>
            </a:pPr>
            <a:r>
              <a:rPr lang="en-US" dirty="0"/>
              <a:t>WorkSource</a:t>
            </a:r>
            <a:r>
              <a:rPr lang="en-US" baseline="0" dirty="0"/>
              <a:t> is a joint venture of organizations dedicated to addressing Washington State’s employment and training needs.  We provide all information, technology, and services businesses need to thrive and job seekers need to achieve successful careers.  Our partners include state, local government, and local community based organizations that provide a wide-range of employment and training services.  There are over 35 WorkSource offices throughout Washington.  You can find your nearest WorkSource from the </a:t>
            </a:r>
            <a:r>
              <a:rPr lang="en-US" u="sng" dirty="0">
                <a:solidFill>
                  <a:schemeClr val="accent1">
                    <a:lumMod val="50000"/>
                  </a:schemeClr>
                </a:solidFill>
                <a:hlinkClick r:id="rId3"/>
              </a:rPr>
              <a:t>https://www.worksourcewa.com</a:t>
            </a:r>
            <a:r>
              <a:rPr lang="en-US" u="sng" dirty="0">
                <a:solidFill>
                  <a:schemeClr val="accent1">
                    <a:lumMod val="50000"/>
                  </a:schemeClr>
                </a:solidFill>
              </a:rPr>
              <a:t>  </a:t>
            </a:r>
          </a:p>
          <a:p>
            <a:r>
              <a:rPr lang="en-US" baseline="0" dirty="0"/>
              <a:t> website.  </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25</a:t>
            </a:fld>
            <a:endParaRPr lang="en-US"/>
          </a:p>
        </p:txBody>
      </p:sp>
    </p:spTree>
    <p:extLst>
      <p:ext uri="{BB962C8B-B14F-4D97-AF65-F5344CB8AC3E}">
        <p14:creationId xmlns:p14="http://schemas.microsoft.com/office/powerpoint/2010/main" val="1949708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435">
              <a:defRPr/>
            </a:pPr>
            <a:r>
              <a:rPr lang="en-US" dirty="0"/>
              <a:t>WorkSource</a:t>
            </a:r>
            <a:r>
              <a:rPr lang="en-US" baseline="0" dirty="0"/>
              <a:t> is a joint venture of organizations dedicated to addressing Washington State’s employment and training needs.  We provide all information, technology, and services businesses need to thrive and job seekers need to achieve successful careers.  Our partners include state, local government, and local community based organizations that provide a wide-range of employment and training services.  There are over 35 WorkSource offices throughout Washington.  You can find your nearest WorkSource from the </a:t>
            </a:r>
            <a:r>
              <a:rPr lang="en-US" u="sng" dirty="0">
                <a:solidFill>
                  <a:schemeClr val="accent1">
                    <a:lumMod val="50000"/>
                  </a:schemeClr>
                </a:solidFill>
                <a:hlinkClick r:id="rId3"/>
              </a:rPr>
              <a:t>https://www.worksourcewa.com</a:t>
            </a:r>
            <a:r>
              <a:rPr lang="en-US" u="sng" dirty="0">
                <a:solidFill>
                  <a:schemeClr val="accent1">
                    <a:lumMod val="50000"/>
                  </a:schemeClr>
                </a:solidFill>
              </a:rPr>
              <a:t>  </a:t>
            </a:r>
          </a:p>
          <a:p>
            <a:r>
              <a:rPr lang="en-US" baseline="0" dirty="0"/>
              <a:t> website.  </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26</a:t>
            </a:fld>
            <a:endParaRPr lang="en-US"/>
          </a:p>
        </p:txBody>
      </p:sp>
    </p:spTree>
    <p:extLst>
      <p:ext uri="{BB962C8B-B14F-4D97-AF65-F5344CB8AC3E}">
        <p14:creationId xmlns:p14="http://schemas.microsoft.com/office/powerpoint/2010/main" val="3173248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WorkSource</a:t>
            </a:r>
            <a:r>
              <a:rPr lang="en-US" baseline="0" dirty="0"/>
              <a:t> locations map.</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27</a:t>
            </a:fld>
            <a:endParaRPr lang="en-US"/>
          </a:p>
        </p:txBody>
      </p:sp>
    </p:spTree>
    <p:extLst>
      <p:ext uri="{BB962C8B-B14F-4D97-AF65-F5344CB8AC3E}">
        <p14:creationId xmlns:p14="http://schemas.microsoft.com/office/powerpoint/2010/main" val="615376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snapshot of our website www.worksourcewa.com.  </a:t>
            </a:r>
            <a:r>
              <a:rPr lang="en-US" b="0" dirty="0">
                <a:solidFill>
                  <a:srgbClr val="FF0000"/>
                </a:solidFill>
              </a:rPr>
              <a:t>There is employment and training information here, including many helpful links.  The links include open job orders, government job openings, a place to post your resume, labor market information, and many others. </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906C41FE-50D3-409A-B028-0F48A32A3A64}" type="slidenum">
              <a:rPr lang="en-US" smtClean="0"/>
              <a:pPr/>
              <a:t>28</a:t>
            </a:fld>
            <a:endParaRPr lang="en-US"/>
          </a:p>
        </p:txBody>
      </p:sp>
    </p:spTree>
    <p:extLst>
      <p:ext uri="{BB962C8B-B14F-4D97-AF65-F5344CB8AC3E}">
        <p14:creationId xmlns:p14="http://schemas.microsoft.com/office/powerpoint/2010/main" val="2028061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services we provide at </a:t>
            </a:r>
            <a:r>
              <a:rPr lang="en-US" dirty="0" err="1"/>
              <a:t>WorkSource</a:t>
            </a:r>
            <a:r>
              <a:rPr lang="en-US" dirty="0"/>
              <a:t> include:  Free use of computers, copiers, phones, faxes, and other career resources.  Internet access to post your resume and find jobs.  Job referrals</a:t>
            </a:r>
            <a:r>
              <a:rPr lang="en-US" baseline="0" dirty="0"/>
              <a:t> and job search assistance.  Hiring events and career fairs.  Workshops on resume writing, interviewing, and job search strategies.  Information on the fastest growing jobs and wages.  </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29</a:t>
            </a:fld>
            <a:endParaRPr lang="en-US"/>
          </a:p>
        </p:txBody>
      </p:sp>
    </p:spTree>
    <p:extLst>
      <p:ext uri="{BB962C8B-B14F-4D97-AF65-F5344CB8AC3E}">
        <p14:creationId xmlns:p14="http://schemas.microsoft.com/office/powerpoint/2010/main" val="2276285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interested in learning more about training to a new career field:  attend a Dislocated Worker Orientation or contact your local </a:t>
            </a:r>
            <a:r>
              <a:rPr lang="en-US" dirty="0" err="1"/>
              <a:t>WorkSource</a:t>
            </a:r>
            <a:r>
              <a:rPr lang="en-US" dirty="0"/>
              <a:t> about speaking with a Workforce Investment Act (WIA) counselor.  Our first priority is to help you find a job.  We do this by:  Providing 1-on-1 career counseling, teaching you effective job search strategies, comparing</a:t>
            </a:r>
            <a:r>
              <a:rPr lang="en-US" baseline="0" dirty="0"/>
              <a:t> your transferable skills to the needs of today’s job market, referring you to job openings, Referring you to workshops and other skill-building classes</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30</a:t>
            </a:fld>
            <a:endParaRPr lang="en-US"/>
          </a:p>
        </p:txBody>
      </p:sp>
    </p:spTree>
    <p:extLst>
      <p:ext uri="{BB962C8B-B14F-4D97-AF65-F5344CB8AC3E}">
        <p14:creationId xmlns:p14="http://schemas.microsoft.com/office/powerpoint/2010/main" val="3728639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31</a:t>
            </a:fld>
            <a:endParaRPr lang="en-US"/>
          </a:p>
        </p:txBody>
      </p:sp>
    </p:spTree>
    <p:extLst>
      <p:ext uri="{BB962C8B-B14F-4D97-AF65-F5344CB8AC3E}">
        <p14:creationId xmlns:p14="http://schemas.microsoft.com/office/powerpoint/2010/main" val="558090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your local community or technical college for more information</a:t>
            </a:r>
          </a:p>
        </p:txBody>
      </p:sp>
      <p:sp>
        <p:nvSpPr>
          <p:cNvPr id="4" name="Slide Number Placeholder 3"/>
          <p:cNvSpPr>
            <a:spLocks noGrp="1"/>
          </p:cNvSpPr>
          <p:nvPr>
            <p:ph type="sldNum" sz="quarter" idx="10"/>
          </p:nvPr>
        </p:nvSpPr>
        <p:spPr/>
        <p:txBody>
          <a:bodyPr/>
          <a:lstStyle/>
          <a:p>
            <a:fld id="{906C41FE-50D3-409A-B028-0F48A32A3A64}" type="slidenum">
              <a:rPr lang="en-US" smtClean="0"/>
              <a:pPr/>
              <a:t>32</a:t>
            </a:fld>
            <a:endParaRPr lang="en-US"/>
          </a:p>
        </p:txBody>
      </p:sp>
    </p:spTree>
    <p:extLst>
      <p:ext uri="{BB962C8B-B14F-4D97-AF65-F5344CB8AC3E}">
        <p14:creationId xmlns:p14="http://schemas.microsoft.com/office/powerpoint/2010/main" val="2718613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33</a:t>
            </a:fld>
            <a:endParaRPr lang="en-US"/>
          </a:p>
        </p:txBody>
      </p:sp>
    </p:spTree>
    <p:extLst>
      <p:ext uri="{BB962C8B-B14F-4D97-AF65-F5344CB8AC3E}">
        <p14:creationId xmlns:p14="http://schemas.microsoft.com/office/powerpoint/2010/main" val="87414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aseline="0" dirty="0"/>
              <a:t>This Layoff Information Summary was created because we know going through a layoff is stressful; it can be similar to losing a family member and you can go through the same stages of grief &amp; sense of loss.  We want to help alleviate some of that stress by providing you with support, resources &amp; information.  </a:t>
            </a:r>
            <a:endParaRPr lang="en-US" dirty="0"/>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a:t>
            </a:fld>
            <a:endParaRPr lang="en-US"/>
          </a:p>
        </p:txBody>
      </p:sp>
    </p:spTree>
    <p:extLst>
      <p:ext uri="{BB962C8B-B14F-4D97-AF65-F5344CB8AC3E}">
        <p14:creationId xmlns:p14="http://schemas.microsoft.com/office/powerpoint/2010/main" val="2778626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435">
              <a:defRPr/>
            </a:pPr>
            <a:r>
              <a:rPr lang="en-US" dirty="0"/>
              <a:t>Websites you will want to visit to help with your financial plan include:  www.fafsa.ed.gov</a:t>
            </a:r>
            <a:endParaRPr lang="en-US" b="1"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34</a:t>
            </a:fld>
            <a:endParaRPr lang="en-US"/>
          </a:p>
        </p:txBody>
      </p:sp>
    </p:spTree>
    <p:extLst>
      <p:ext uri="{BB962C8B-B14F-4D97-AF65-F5344CB8AC3E}">
        <p14:creationId xmlns:p14="http://schemas.microsoft.com/office/powerpoint/2010/main" val="284698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summary we will discuss:  What is Unemployment Insurance?</a:t>
            </a:r>
            <a:r>
              <a:rPr lang="en-US" baseline="0" dirty="0"/>
              <a:t> How much will I get?  Where do I apply?  How do I claim weekly benefits?  How long am I entitled to benefits?  Do I have to accept less money?  Do I have to accept bump options?  And we’ll answer some frequently asked questions. </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35</a:t>
            </a:fld>
            <a:endParaRPr lang="en-US"/>
          </a:p>
        </p:txBody>
      </p:sp>
    </p:spTree>
    <p:extLst>
      <p:ext uri="{BB962C8B-B14F-4D97-AF65-F5344CB8AC3E}">
        <p14:creationId xmlns:p14="http://schemas.microsoft.com/office/powerpoint/2010/main" val="139038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unemployment insurance – Unemployment benefits are designed to provide you with temporary income when you lose your job through no fault of your own. Benefits only partly replace lost earnings to help you pay expenses while you look for new work.  It is 100% funded by employers through payroll taxes – nothing comes out of the worker’s paycheck.</a:t>
            </a:r>
            <a:r>
              <a:rPr lang="en-US" baseline="0" dirty="0"/>
              <a:t>  If you quit or are discharged prior to being laid off, it may jeopardize your unemployment benefits.   Benefits are not based on financial need.</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36</a:t>
            </a:fld>
            <a:endParaRPr lang="en-US"/>
          </a:p>
        </p:txBody>
      </p:sp>
    </p:spTree>
    <p:extLst>
      <p:ext uri="{BB962C8B-B14F-4D97-AF65-F5344CB8AC3E}">
        <p14:creationId xmlns:p14="http://schemas.microsoft.com/office/powerpoint/2010/main" val="455555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435">
              <a:defRPr/>
            </a:pPr>
            <a:r>
              <a:rPr lang="en-US" dirty="0"/>
              <a:t>How much will I get?  Your earnings during a “base year” determine your weekly benefit amount and the maximum benefits payable on your claim.  Your base year is the first four of the last five completed calendar quarters when you file your claim.  You must have 680</a:t>
            </a:r>
            <a:r>
              <a:rPr lang="en-US" baseline="0" dirty="0"/>
              <a:t> hours of work during your base year to be eligible for benefits.  If you do not have enough hours in the regular base year period, an “alternate base year” period of the last four completed quarters can be considered.  The maximum and minimum weekly benefit amount is set in June for new claims filed beginning Sunday of the first full week in July. </a:t>
            </a:r>
            <a:r>
              <a:rPr lang="en-US" dirty="0"/>
              <a:t>The maximum benefit amount that you can be eligible to receive would be 26 x your weekly benefit amount. You have 52 weeks from the effective date of your claim to file for your available weekly benefits.  </a:t>
            </a:r>
            <a:r>
              <a:rPr lang="en-US" dirty="0">
                <a:effectLst/>
              </a:rPr>
              <a:t> </a:t>
            </a:r>
            <a:r>
              <a:rPr lang="en-US" dirty="0"/>
              <a:t> </a:t>
            </a:r>
          </a:p>
        </p:txBody>
      </p:sp>
      <p:sp>
        <p:nvSpPr>
          <p:cNvPr id="4" name="Slide Number Placeholder 3"/>
          <p:cNvSpPr>
            <a:spLocks noGrp="1"/>
          </p:cNvSpPr>
          <p:nvPr>
            <p:ph type="sldNum" sz="quarter" idx="10"/>
          </p:nvPr>
        </p:nvSpPr>
        <p:spPr/>
        <p:txBody>
          <a:bodyPr/>
          <a:lstStyle/>
          <a:p>
            <a:fld id="{906C41FE-50D3-409A-B028-0F48A32A3A64}" type="slidenum">
              <a:rPr lang="en-US" smtClean="0"/>
              <a:pPr/>
              <a:t>37</a:t>
            </a:fld>
            <a:endParaRPr lang="en-US"/>
          </a:p>
        </p:txBody>
      </p:sp>
    </p:spTree>
    <p:extLst>
      <p:ext uri="{BB962C8B-B14F-4D97-AF65-F5344CB8AC3E}">
        <p14:creationId xmlns:p14="http://schemas.microsoft.com/office/powerpoint/2010/main" val="2868983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435">
              <a:defRPr/>
            </a:pPr>
            <a:r>
              <a:rPr lang="en-US" dirty="0"/>
              <a:t>You may apply for benefits by:</a:t>
            </a:r>
            <a:r>
              <a:rPr lang="en-US" baseline="0" dirty="0"/>
              <a:t>  Calling the unemployment claims center at 1-800-318-6022 Monday through Saturday from 7:00 AM to 4:00 PM except for State holidays, or going online at </a:t>
            </a:r>
            <a:r>
              <a:rPr lang="en-US" b="1" baseline="0" dirty="0">
                <a:solidFill>
                  <a:srgbClr val="FF0000"/>
                </a:solidFill>
              </a:rPr>
              <a:t>www.esd.wa.gov </a:t>
            </a:r>
            <a:r>
              <a:rPr lang="en-US" baseline="0" dirty="0"/>
              <a:t>24 hours a day, 7 days a week.  Most claims can be filed online, be sure and follow all directions.  Your claim is effective the week you file your online application. If you call to </a:t>
            </a:r>
            <a:r>
              <a:rPr lang="en-US" dirty="0"/>
              <a:t>file your claim with a representative, call volumes are currently very high due to impacts from COVID-19 and it may be difficult to reach an agent.  </a:t>
            </a:r>
            <a:r>
              <a:rPr lang="en-US" b="0" dirty="0">
                <a:effectLst/>
              </a:rPr>
              <a:t> </a:t>
            </a:r>
            <a:r>
              <a:rPr lang="en-US" dirty="0"/>
              <a:t> </a:t>
            </a:r>
          </a:p>
        </p:txBody>
      </p:sp>
      <p:sp>
        <p:nvSpPr>
          <p:cNvPr id="4" name="Slide Number Placeholder 3"/>
          <p:cNvSpPr>
            <a:spLocks noGrp="1"/>
          </p:cNvSpPr>
          <p:nvPr>
            <p:ph type="sldNum" sz="quarter" idx="10"/>
          </p:nvPr>
        </p:nvSpPr>
        <p:spPr/>
        <p:txBody>
          <a:bodyPr/>
          <a:lstStyle/>
          <a:p>
            <a:fld id="{906C41FE-50D3-409A-B028-0F48A32A3A64}" type="slidenum">
              <a:rPr lang="en-US" smtClean="0"/>
              <a:pPr/>
              <a:t>38</a:t>
            </a:fld>
            <a:endParaRPr lang="en-US"/>
          </a:p>
        </p:txBody>
      </p:sp>
    </p:spTree>
    <p:extLst>
      <p:ext uri="{BB962C8B-B14F-4D97-AF65-F5344CB8AC3E}">
        <p14:creationId xmlns:p14="http://schemas.microsoft.com/office/powerpoint/2010/main" val="1639621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outside Washington State – Once you establish a Washington claim, you may continue to draw</a:t>
            </a:r>
            <a:r>
              <a:rPr lang="en-US" baseline="0" dirty="0"/>
              <a:t> from that claim, even if you move to a different state.  You are required to register for work in the new state at the nearest employment office.  Check the government pages of your local telephone directory for the location of the nearest office.  If you move, you can change your address online at </a:t>
            </a:r>
            <a:r>
              <a:rPr lang="en-US" b="1" baseline="0" dirty="0"/>
              <a:t>www.esd.wa.gov </a:t>
            </a:r>
            <a:r>
              <a:rPr lang="en-US" baseline="0" dirty="0"/>
              <a:t>or by calling 1-800-318-6022</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39</a:t>
            </a:fld>
            <a:endParaRPr lang="en-US"/>
          </a:p>
        </p:txBody>
      </p:sp>
    </p:spTree>
    <p:extLst>
      <p:ext uri="{BB962C8B-B14F-4D97-AF65-F5344CB8AC3E}">
        <p14:creationId xmlns:p14="http://schemas.microsoft.com/office/powerpoint/2010/main" val="39206055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435">
              <a:defRPr/>
            </a:pPr>
            <a:r>
              <a:rPr lang="en-US" dirty="0"/>
              <a:t>When will I get my first check?  To receive payment, you must file weekly claims.</a:t>
            </a:r>
            <a:r>
              <a:rPr lang="en-US" baseline="0" dirty="0"/>
              <a:t>  When you file your weekly claim, you will answer eligibility questions for the prior week.  You are not paid for the first eligible week of your claim.  It is a “waiting week” but you must claim the week to have it count.  This means that you will be entering your third week of unemployment before you claim for a payable week. </a:t>
            </a:r>
            <a:r>
              <a:rPr lang="en-US" dirty="0"/>
              <a:t>To be eligible for your waiting week, you must meet all eligibility requirements and be potentially eligible for at least $1.00 in benefits. </a:t>
            </a:r>
          </a:p>
          <a:p>
            <a:r>
              <a:rPr lang="en-US" baseline="0" dirty="0"/>
              <a:t>You cannot claim a week until the week is over, which is after midnight Saturday of the week you are claiming.  We recommend you file your claim on Sunday, or Monday each week to ensure timely payment.  You have from Sunday until Friday at 5:00 pm to file your weekly claim for the week that ends on Saturday.  If you claim by telephone or on the Internet, you will usually receive your check within the same week.  Direct Deposit or a debit card option is available.  We can send your benefits directly to your bank or credit union account.  It’s safe and convenient.  You can sign up when you apply for benefits online or sign up later through our secure website.  To get more information about direct deposit go to </a:t>
            </a:r>
            <a:r>
              <a:rPr lang="en-US" b="1" baseline="0" dirty="0"/>
              <a:t>www.esd.wa.gov </a:t>
            </a:r>
            <a:r>
              <a:rPr lang="en-US" baseline="0" dirty="0"/>
              <a:t>and type “Direct Deposit” in the search field.  </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40</a:t>
            </a:fld>
            <a:endParaRPr lang="en-US"/>
          </a:p>
        </p:txBody>
      </p:sp>
    </p:spTree>
    <p:extLst>
      <p:ext uri="{BB962C8B-B14F-4D97-AF65-F5344CB8AC3E}">
        <p14:creationId xmlns:p14="http://schemas.microsoft.com/office/powerpoint/2010/main" val="729253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Filing your weekly certification.  You will be provided an overview of the claims process when you file your application.  We will instruct you how to select your Personal Identification Number (PIN).  You must set up a PIN to file your weekly claim by telephone at 1-800-318-6022 or on the Internet</a:t>
            </a:r>
            <a:r>
              <a:rPr lang="en-US" baseline="0" dirty="0"/>
              <a:t> at </a:t>
            </a:r>
            <a:r>
              <a:rPr lang="en-US" b="1" baseline="0" dirty="0"/>
              <a:t>www.esd.wa.gov</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41</a:t>
            </a:fld>
            <a:endParaRPr lang="en-US"/>
          </a:p>
        </p:txBody>
      </p:sp>
    </p:spTree>
    <p:extLst>
      <p:ext uri="{BB962C8B-B14F-4D97-AF65-F5344CB8AC3E}">
        <p14:creationId xmlns:p14="http://schemas.microsoft.com/office/powerpoint/2010/main" val="837659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435">
              <a:defRPr/>
            </a:pPr>
            <a:r>
              <a:rPr lang="en-US" dirty="0"/>
              <a:t>It is considered fraud to quit a job solely to get unemployment benefits. </a:t>
            </a:r>
          </a:p>
          <a:p>
            <a:endParaRPr lang="en-US" dirty="0"/>
          </a:p>
        </p:txBody>
      </p:sp>
      <p:sp>
        <p:nvSpPr>
          <p:cNvPr id="4" name="Slide Number Placeholder 3"/>
          <p:cNvSpPr>
            <a:spLocks noGrp="1"/>
          </p:cNvSpPr>
          <p:nvPr>
            <p:ph type="sldNum" sz="quarter" idx="5"/>
          </p:nvPr>
        </p:nvSpPr>
        <p:spPr/>
        <p:txBody>
          <a:bodyPr/>
          <a:lstStyle/>
          <a:p>
            <a:fld id="{906C41FE-50D3-409A-B028-0F48A32A3A64}" type="slidenum">
              <a:rPr lang="en-US" smtClean="0"/>
              <a:pPr/>
              <a:t>44</a:t>
            </a:fld>
            <a:endParaRPr lang="en-US"/>
          </a:p>
        </p:txBody>
      </p:sp>
    </p:spTree>
    <p:extLst>
      <p:ext uri="{BB962C8B-B14F-4D97-AF65-F5344CB8AC3E}">
        <p14:creationId xmlns:p14="http://schemas.microsoft.com/office/powerpoint/2010/main" val="34176889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cannot be eligible for PUA if you qualify for any other regular unemployment benefits or PEUC.</a:t>
            </a:r>
          </a:p>
        </p:txBody>
      </p:sp>
      <p:sp>
        <p:nvSpPr>
          <p:cNvPr id="4" name="Slide Number Placeholder 3"/>
          <p:cNvSpPr>
            <a:spLocks noGrp="1"/>
          </p:cNvSpPr>
          <p:nvPr>
            <p:ph type="sldNum" sz="quarter" idx="5"/>
          </p:nvPr>
        </p:nvSpPr>
        <p:spPr/>
        <p:txBody>
          <a:bodyPr/>
          <a:lstStyle/>
          <a:p>
            <a:fld id="{906C41FE-50D3-409A-B028-0F48A32A3A64}" type="slidenum">
              <a:rPr lang="en-US" smtClean="0"/>
              <a:pPr/>
              <a:t>45</a:t>
            </a:fld>
            <a:endParaRPr lang="en-US"/>
          </a:p>
        </p:txBody>
      </p:sp>
    </p:spTree>
    <p:extLst>
      <p:ext uri="{BB962C8B-B14F-4D97-AF65-F5344CB8AC3E}">
        <p14:creationId xmlns:p14="http://schemas.microsoft.com/office/powerpoint/2010/main" val="726675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20435">
              <a:spcBef>
                <a:spcPct val="0"/>
              </a:spcBef>
              <a:defRPr/>
            </a:pPr>
            <a:r>
              <a:rPr lang="en-US" dirty="0">
                <a:solidFill>
                  <a:schemeClr val="accent1">
                    <a:lumMod val="50000"/>
                  </a:schemeClr>
                </a:solidFill>
                <a:latin typeface="Arial" charset="0"/>
                <a:cs typeface="Arial" charset="0"/>
              </a:rPr>
              <a:t>Layoffs are governed by WAC 357-46 and agency/institution policies for non-represented employees, or the applicable Collective Bargaining Agreement for represented employees </a:t>
            </a:r>
          </a:p>
          <a:p>
            <a:pPr defTabSz="920435">
              <a:spcBef>
                <a:spcPct val="0"/>
              </a:spcBef>
              <a:defRPr/>
            </a:pPr>
            <a:endParaRPr lang="en-US" dirty="0">
              <a:solidFill>
                <a:schemeClr val="accent1">
                  <a:lumMod val="50000"/>
                </a:schemeClr>
              </a:solidFill>
              <a:latin typeface="Arial" charset="0"/>
              <a:cs typeface="Arial" charset="0"/>
            </a:endParaRPr>
          </a:p>
          <a:p>
            <a:pPr defTabSz="920435">
              <a:spcBef>
                <a:spcPct val="0"/>
              </a:spcBef>
              <a:defRPr/>
            </a:pPr>
            <a:r>
              <a:rPr lang="en-US" dirty="0"/>
              <a:t>There are differences in the layoff process for represented &amp; non-represented employees:</a:t>
            </a:r>
          </a:p>
          <a:p>
            <a:pPr defTabSz="920435">
              <a:spcBef>
                <a:spcPct val="0"/>
              </a:spcBef>
              <a:defRPr/>
            </a:pPr>
            <a:r>
              <a:rPr lang="en-US" dirty="0"/>
              <a:t>For non-represented employees, layoffs are governed by the Civil Service rules (Chapter 46) &amp; your agency policies.  It</a:t>
            </a:r>
            <a:r>
              <a:rPr lang="en-US" baseline="0" dirty="0"/>
              <a:t> is</a:t>
            </a:r>
            <a:r>
              <a:rPr lang="en-US" dirty="0"/>
              <a:t> suggested you review these rules, as well as checking out Chapter 19, the chapter on appointments.  The Rules</a:t>
            </a:r>
            <a:r>
              <a:rPr lang="en-US" baseline="0" dirty="0"/>
              <a:t> Office at Rules@ofm.wa.gov is a great resource for rule interpretation for non-represented employees.  </a:t>
            </a:r>
            <a:endParaRPr lang="en-US" dirty="0"/>
          </a:p>
          <a:p>
            <a:pPr eaLnBrk="1" hangingPunct="1">
              <a:spcBef>
                <a:spcPct val="0"/>
              </a:spcBef>
            </a:pPr>
            <a:r>
              <a:rPr lang="en-US" dirty="0"/>
              <a:t>For the represented employees, layoffs are governed by your Collective Bargaining Agreement and your agency policies</a:t>
            </a:r>
          </a:p>
          <a:p>
            <a:pPr eaLnBrk="1" hangingPunct="1">
              <a:spcBef>
                <a:spcPct val="0"/>
              </a:spcBef>
            </a:pPr>
            <a:r>
              <a:rPr lang="en-US" dirty="0"/>
              <a:t>There are over 20 union contracts for state employees which is why the information provided here</a:t>
            </a:r>
            <a:r>
              <a:rPr lang="en-US" baseline="0" dirty="0"/>
              <a:t> is very general.</a:t>
            </a:r>
            <a:endParaRPr lang="en-US" dirty="0"/>
          </a:p>
          <a:p>
            <a:pPr eaLnBrk="1" hangingPunct="1">
              <a:spcBef>
                <a:spcPct val="0"/>
              </a:spcBef>
            </a:pPr>
            <a:r>
              <a:rPr lang="en-US" dirty="0"/>
              <a:t>Please review your union contract for layoff information.  Read your agency layoff policy typically posted on your agency’s internal website or check with your Human Resource Office.  </a:t>
            </a:r>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0BCB10-18BD-4172-81A8-3E060E13528C}" type="slidenum">
              <a:rPr lang="en-US" smtClean="0"/>
              <a:pPr/>
              <a:t>4</a:t>
            </a:fld>
            <a:endParaRPr lang="en-US"/>
          </a:p>
        </p:txBody>
      </p:sp>
    </p:spTree>
    <p:extLst>
      <p:ext uri="{BB962C8B-B14F-4D97-AF65-F5344CB8AC3E}">
        <p14:creationId xmlns:p14="http://schemas.microsoft.com/office/powerpoint/2010/main" val="40069642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Severance pay is not deductible from your unemployment benefits. A cash-out of your vacation pay is also not deductible.  </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46</a:t>
            </a:fld>
            <a:endParaRPr lang="en-US"/>
          </a:p>
        </p:txBody>
      </p:sp>
    </p:spTree>
    <p:extLst>
      <p:ext uri="{BB962C8B-B14F-4D97-AF65-F5344CB8AC3E}">
        <p14:creationId xmlns:p14="http://schemas.microsoft.com/office/powerpoint/2010/main" val="21501059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Pension – Payments under any employer-paid retirement pension will be deductible from UI benefits.  If the pension is based on your work for a base year employer and that employer contributed to or maintained the pension plan, the amount deducted is based on the amount you receive and the percentage of the employer contribution.  Social Security payments are not deductible from Unemployment Benefits.  </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47</a:t>
            </a:fld>
            <a:endParaRPr lang="en-US"/>
          </a:p>
        </p:txBody>
      </p:sp>
    </p:spTree>
    <p:extLst>
      <p:ext uri="{BB962C8B-B14F-4D97-AF65-F5344CB8AC3E}">
        <p14:creationId xmlns:p14="http://schemas.microsoft.com/office/powerpoint/2010/main" val="4256845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Are Unemployment Benefits taxable?  Yes.  Under federal income-tax laws, unemployment benefits are taxable.  When you apply for unemployment insurance, you may elect to have the Department withhold 10% from your check and sent directly to the Internal Revenue Service or you may elect to pay any taxes due when you file your income tax return.  </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48</a:t>
            </a:fld>
            <a:endParaRPr lang="en-US"/>
          </a:p>
        </p:txBody>
      </p:sp>
    </p:spTree>
    <p:extLst>
      <p:ext uri="{BB962C8B-B14F-4D97-AF65-F5344CB8AC3E}">
        <p14:creationId xmlns:p14="http://schemas.microsoft.com/office/powerpoint/2010/main" val="17752680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435">
              <a:defRPr/>
            </a:pPr>
            <a:r>
              <a:rPr lang="en-US" baseline="0" dirty="0"/>
              <a:t>What are my responsibilities?  To be eligible for benefits, you must be making a realistic work search and be willing to accept any suitable work.  Suitable work is generally full time employment in an occupation in line with your prior training, experience, and education.  Work would not be considered suitable if the wages, hours, or other working conditions are not as favorable as the average for your occupation in the local labor market.  Each week you file a weekly claim, you must be able, available, and actively seeking work. </a:t>
            </a:r>
            <a:r>
              <a:rPr lang="en-US" dirty="0"/>
              <a:t>Note: Due to the impacts of COVID-19, job search is currently optional. To find out when job searches will again be required, check esd.wa.gov for the most up-to-date information.</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49</a:t>
            </a:fld>
            <a:endParaRPr lang="en-US"/>
          </a:p>
        </p:txBody>
      </p:sp>
    </p:spTree>
    <p:extLst>
      <p:ext uri="{BB962C8B-B14F-4D97-AF65-F5344CB8AC3E}">
        <p14:creationId xmlns:p14="http://schemas.microsoft.com/office/powerpoint/2010/main" val="1632372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Can I go to school?  Commissioner Approved Training (CAT).  If you are attending or plan to attend full-time training, you may be eligible for Commissioner Approved Training (CAT).  CAT is simply a waiver of the work search requirement – it does not provide additional benefits or pay any school-related expenses.  Training Benefits If your training last longer than your regular benefits, you may also apply for Training Benefits (TB).  You do not need to complete the CAT application if you are completing the Training Benefits application.  You must apply for Training Benefits within 90 days of being notified of the program and you must be enrolled in approved training within 120 days of being notified of the program.  Self Employment Assistance Program (SEAP).  SEAP is another training program you may qualify for.  This unique program allows eligible laid-off workers to collect unemployment benefits while participating in approved self-employment training.  You can sign up for the program only if we determine you will likely use all of your unemployment benefits before finding a new job.  We will mail you a letter if you are potentially eligible to participate.  </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51</a:t>
            </a:fld>
            <a:endParaRPr lang="en-US"/>
          </a:p>
        </p:txBody>
      </p:sp>
    </p:spTree>
    <p:extLst>
      <p:ext uri="{BB962C8B-B14F-4D97-AF65-F5344CB8AC3E}">
        <p14:creationId xmlns:p14="http://schemas.microsoft.com/office/powerpoint/2010/main" val="23714223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if I am denied benefits?  If you disagree with a written decision issued by us, you have the right to appeal the decision to the Office of Administrative Hearings, an independent state agency.  Your appeal may be filed by mail to the address on the decision, or by fax to the number on the decision.  </a:t>
            </a:r>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52</a:t>
            </a:fld>
            <a:endParaRPr lang="en-US"/>
          </a:p>
        </p:txBody>
      </p:sp>
    </p:spTree>
    <p:extLst>
      <p:ext uri="{BB962C8B-B14F-4D97-AF65-F5344CB8AC3E}">
        <p14:creationId xmlns:p14="http://schemas.microsoft.com/office/powerpoint/2010/main" val="11717549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435">
              <a:defRPr/>
            </a:pPr>
            <a:r>
              <a:rPr lang="en-US" dirty="0"/>
              <a:t>Registration is free and there are several topics available to register for.  </a:t>
            </a:r>
          </a:p>
          <a:p>
            <a:endParaRPr lang="en-US" dirty="0"/>
          </a:p>
        </p:txBody>
      </p:sp>
      <p:sp>
        <p:nvSpPr>
          <p:cNvPr id="4" name="Slide Number Placeholder 3"/>
          <p:cNvSpPr>
            <a:spLocks noGrp="1"/>
          </p:cNvSpPr>
          <p:nvPr>
            <p:ph type="sldNum" sz="quarter" idx="5"/>
          </p:nvPr>
        </p:nvSpPr>
        <p:spPr/>
        <p:txBody>
          <a:bodyPr/>
          <a:lstStyle/>
          <a:p>
            <a:fld id="{906C41FE-50D3-409A-B028-0F48A32A3A64}" type="slidenum">
              <a:rPr lang="en-US" smtClean="0"/>
              <a:pPr/>
              <a:t>53</a:t>
            </a:fld>
            <a:endParaRPr lang="en-US"/>
          </a:p>
        </p:txBody>
      </p:sp>
    </p:spTree>
    <p:extLst>
      <p:ext uri="{BB962C8B-B14F-4D97-AF65-F5344CB8AC3E}">
        <p14:creationId xmlns:p14="http://schemas.microsoft.com/office/powerpoint/2010/main" val="40016024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435">
              <a:defRPr/>
            </a:pPr>
            <a:r>
              <a:rPr lang="en-US" dirty="0"/>
              <a:t>Additional information and “How</a:t>
            </a:r>
            <a:r>
              <a:rPr lang="en-US" baseline="0" dirty="0"/>
              <a:t> to” videos are available online.  Simply access </a:t>
            </a:r>
            <a:r>
              <a:rPr lang="en-US" b="1" baseline="0" dirty="0"/>
              <a:t>www.esd.wa.gov </a:t>
            </a:r>
            <a:r>
              <a:rPr lang="en-US" baseline="0" dirty="0"/>
              <a:t>and at the bottom of the page choose “Forms &amp; publications.”  Choose “Unemployment-insurance benefits forms and publications.”  The videos provide basic UI benefit information in English, Spanish, and open caption formats.  The following topics are available:  Applying for unemployment benefits, Submitting a weekly claim, How to complete your job-search log, Training benefits program, Appealing a benefits decision.  Also </a:t>
            </a:r>
            <a:r>
              <a:rPr lang="en-US" dirty="0"/>
              <a:t>See our website at </a:t>
            </a:r>
            <a:r>
              <a:rPr lang="en-US" u="sng" dirty="0">
                <a:hlinkClick r:id="rId3"/>
              </a:rPr>
              <a:t>www.esd.wa.gov</a:t>
            </a:r>
            <a:r>
              <a:rPr lang="en-US" dirty="0"/>
              <a:t> for additional information regarding the programs we have available if you are financially impacted by COVID-19.</a:t>
            </a:r>
          </a:p>
        </p:txBody>
      </p:sp>
      <p:sp>
        <p:nvSpPr>
          <p:cNvPr id="4" name="Slide Number Placeholder 3"/>
          <p:cNvSpPr>
            <a:spLocks noGrp="1"/>
          </p:cNvSpPr>
          <p:nvPr>
            <p:ph type="sldNum" sz="quarter" idx="10"/>
          </p:nvPr>
        </p:nvSpPr>
        <p:spPr/>
        <p:txBody>
          <a:bodyPr/>
          <a:lstStyle/>
          <a:p>
            <a:fld id="{906C41FE-50D3-409A-B028-0F48A32A3A64}" type="slidenum">
              <a:rPr lang="en-US" smtClean="0"/>
              <a:pPr/>
              <a:t>54</a:t>
            </a:fld>
            <a:endParaRPr lang="en-US"/>
          </a:p>
        </p:txBody>
      </p:sp>
    </p:spTree>
    <p:extLst>
      <p:ext uri="{BB962C8B-B14F-4D97-AF65-F5344CB8AC3E}">
        <p14:creationId xmlns:p14="http://schemas.microsoft.com/office/powerpoint/2010/main" val="448016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55</a:t>
            </a:fld>
            <a:endParaRPr lang="en-US"/>
          </a:p>
        </p:txBody>
      </p:sp>
    </p:spTree>
    <p:extLst>
      <p:ext uri="{BB962C8B-B14F-4D97-AF65-F5344CB8AC3E}">
        <p14:creationId xmlns:p14="http://schemas.microsoft.com/office/powerpoint/2010/main" val="3202223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435">
              <a:defRPr/>
            </a:pPr>
            <a:r>
              <a:rPr lang="en-US" dirty="0"/>
              <a:t>The EAP provides support in a wide range of areas, including change, stress, financial concerns, relationships, family issues, grief, trauma, and mental health. I encourage you to think about using EAP for maintaining wellness—don’t  wait until you are in a crisis to call us. We have a broad array of services to meet various needs and no concern is too big or too small to seek help from EAP. </a:t>
            </a: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56</a:t>
            </a:fld>
            <a:endParaRPr lang="en-US"/>
          </a:p>
        </p:txBody>
      </p:sp>
    </p:spTree>
    <p:extLst>
      <p:ext uri="{BB962C8B-B14F-4D97-AF65-F5344CB8AC3E}">
        <p14:creationId xmlns:p14="http://schemas.microsoft.com/office/powerpoint/2010/main" val="2865945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defTabSz="920435">
              <a:spcBef>
                <a:spcPct val="0"/>
              </a:spcBef>
              <a:defRPr/>
            </a:pPr>
            <a:r>
              <a:rPr lang="en-US" dirty="0"/>
              <a:t>There</a:t>
            </a:r>
            <a:r>
              <a:rPr lang="en-US" baseline="0" dirty="0"/>
              <a:t> are several reasons for layoff, but the primary reasons are:  lack of funds, lack of work, and organizational changes.  Lack of work examples include termination of projects – this has been a frequent occurrence since September 2008.  An example of fewer positions than employees is when permanent general government employees take exempt positions and exercise their return rights coming back to their previous employment. </a:t>
            </a:r>
            <a:r>
              <a:rPr lang="en-US" dirty="0"/>
              <a:t>The state is also moving towards ‘Shared Services’, combining like types of work.  It is a hot topic:  many employers are discussing centralizing back office activities i.e. HR, accounting &amp; IT </a:t>
            </a:r>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DA2D45-33BE-4AB3-A1E0-6FAFAA4337ED}" type="slidenum">
              <a:rPr lang="en-US" smtClean="0"/>
              <a:pPr/>
              <a:t>5</a:t>
            </a:fld>
            <a:endParaRPr lang="en-US"/>
          </a:p>
        </p:txBody>
      </p:sp>
    </p:spTree>
    <p:extLst>
      <p:ext uri="{BB962C8B-B14F-4D97-AF65-F5344CB8AC3E}">
        <p14:creationId xmlns:p14="http://schemas.microsoft.com/office/powerpoint/2010/main" val="24814880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dirty="0"/>
              <a:t>Our counseling services are sometimes referred to as an EAP assessment—which is an opportunity for you to meet with a professional counselor who will help identify your concerns, provide support, develop an action plan for any ongoing help you need, and connect you to resources. This happens over the course of 1-3 sessions, in person or by phone. And, you can use the EAP again in the future if you have a new problem to address. </a:t>
            </a:r>
          </a:p>
          <a:p>
            <a:pPr lvl="0"/>
            <a:endParaRPr lang="en-US" dirty="0"/>
          </a:p>
          <a:p>
            <a:pPr lvl="0"/>
            <a:r>
              <a:rPr lang="en-US" dirty="0"/>
              <a:t>Note that EAP is not just for you--other adults in your household can use EAP counseling services as well. If you need support for a child under 18, you as the caregiver would come without the child so that we can discuss the situation and the impact on the family, give you parenting support, and get you connected to the right child specialist for ongoing care if needed.</a:t>
            </a:r>
          </a:p>
          <a:p>
            <a:endParaRPr lang="en-US" dirty="0"/>
          </a:p>
          <a:p>
            <a:r>
              <a:rPr lang="en-US" dirty="0"/>
              <a:t>EAP differs from therapy in several ways:</a:t>
            </a:r>
          </a:p>
          <a:p>
            <a:pPr marL="172582" indent="-172582" defTabSz="920435">
              <a:buFont typeface="Arial" panose="020B0604020202020204" pitchFamily="34" charset="0"/>
              <a:buChar char="•"/>
              <a:defRPr/>
            </a:pPr>
            <a:r>
              <a:rPr lang="en-US" dirty="0"/>
              <a:t>First, we're free for you to use, so there's no copay, deductible, or bill that you have to worry about. Unlike therapy that goes through your health insurance, you don't have to have an approved diagnosis or medical necessity to use EAP. You can use EAP for a variety of issues that wouldn't necessarily fit into your mental health benefit, such as relationship issues. </a:t>
            </a:r>
          </a:p>
          <a:p>
            <a:pPr marL="172582" indent="-172582" defTabSz="920435">
              <a:buFont typeface="Arial" panose="020B0604020202020204" pitchFamily="34" charset="0"/>
              <a:buChar char="•"/>
              <a:defRPr/>
            </a:pPr>
            <a:r>
              <a:rPr lang="en-US" dirty="0"/>
              <a:t>Next, we provide easy and quick access. You don’t have to search for a counselor taking new clients; simply call us to get a referral. Clients are typically offered an appointment within one week of their intake call. </a:t>
            </a:r>
          </a:p>
          <a:p>
            <a:pPr marL="172582" indent="-172582" defTabSz="920435">
              <a:buFont typeface="Arial" panose="020B0604020202020204" pitchFamily="34" charset="0"/>
              <a:buChar char="•"/>
              <a:defRPr/>
            </a:pPr>
            <a:r>
              <a:rPr lang="en-US" dirty="0"/>
              <a:t>Also, EAP is designed to be short-term and solution-focused. It's a practical way of dealing with work or personal issues.</a:t>
            </a:r>
          </a:p>
          <a:p>
            <a:pPr marL="172582" indent="-172582" defTabSz="920435">
              <a:buFont typeface="Arial" panose="020B0604020202020204" pitchFamily="34" charset="0"/>
              <a:buChar char="•"/>
              <a:defRPr/>
            </a:pPr>
            <a:r>
              <a:rPr lang="en-US" dirty="0"/>
              <a:t>And lastly, as a workplace service, we will help assess any impact that your concern is having on your job and help you figure out how to manage that. </a:t>
            </a:r>
            <a:endParaRPr lang="en-US" dirty="0" smtClean="0"/>
          </a:p>
          <a:p>
            <a:pPr lvl="0"/>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57</a:t>
            </a:fld>
            <a:endParaRPr lang="en-US"/>
          </a:p>
        </p:txBody>
      </p:sp>
    </p:spTree>
    <p:extLst>
      <p:ext uri="{BB962C8B-B14F-4D97-AF65-F5344CB8AC3E}">
        <p14:creationId xmlns:p14="http://schemas.microsoft.com/office/powerpoint/2010/main" val="31056351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435">
              <a:defRPr/>
            </a:pPr>
            <a:r>
              <a:rPr lang="en-US" dirty="0"/>
              <a:t>To end, here’s a summary of what you can expect from us. Washington State EAP is always free and confidential. We are accessible, expert professionals here to support you in all aspects of life and to offer practical help in a caring, respectful, and culturally relevant way. Our goal is to look at your needs holistically and provide resources to empower you to be your best self. </a:t>
            </a:r>
          </a:p>
          <a:p>
            <a:endParaRPr lang="en-US" dirty="0"/>
          </a:p>
        </p:txBody>
      </p:sp>
      <p:sp>
        <p:nvSpPr>
          <p:cNvPr id="4" name="Slide Number Placeholder 3"/>
          <p:cNvSpPr>
            <a:spLocks noGrp="1"/>
          </p:cNvSpPr>
          <p:nvPr>
            <p:ph type="sldNum" sz="quarter" idx="10"/>
          </p:nvPr>
        </p:nvSpPr>
        <p:spPr/>
        <p:txBody>
          <a:bodyPr/>
          <a:lstStyle/>
          <a:p>
            <a:fld id="{7DC66774-3E1B-4644-B8C4-F0E279EAB1A6}" type="slidenum">
              <a:rPr lang="en-US" smtClean="0"/>
              <a:t>58</a:t>
            </a:fld>
            <a:endParaRPr lang="en-US"/>
          </a:p>
        </p:txBody>
      </p:sp>
    </p:spTree>
    <p:extLst>
      <p:ext uri="{BB962C8B-B14F-4D97-AF65-F5344CB8AC3E}">
        <p14:creationId xmlns:p14="http://schemas.microsoft.com/office/powerpoint/2010/main" val="15302196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5924357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20435">
              <a:spcBef>
                <a:spcPct val="0"/>
              </a:spcBef>
              <a:defRPr/>
            </a:pPr>
            <a:r>
              <a:rPr lang="en-US" dirty="0"/>
              <a:t>What happens to retirement contributions depends largely on you and the actions you take, or</a:t>
            </a:r>
            <a:r>
              <a:rPr lang="en-US" baseline="0" dirty="0"/>
              <a:t> don’t take, when you leave employment.  Retirement benefits are protected by law, so basically it is only those things you do which could affect this benefit.  In order for a person to be entitled to a benefit they must first be vested.  Vesting can take anywhere from five to ten years of service under your plan.  Once vested the right to a benefit at the full retirement age for your plan is guaranteed.  Eligibility, or more specifically the age at which you can retire, is determined by your plan.  If you are unsure about vesting and eligibility please refer to the on-line Member Handbook for your retirement plan available from a link on the DRS Publications website.  For some, this separation from service may mean retirement at a full or a reduced benefit amount.  Washington State retirement benefits are Defined Benefit plans.  Defined Benefit plans also provide for lifetime survivor benefit payments.  Defined Benefit calculations are based on a formula that multiplies a designated percentage times your years of service under the plan (the Service Credit Years) times a period of highest earnings known as Average Final Compensation or AFC.  Basically, a Defined Benefit rewards length of service because the longer you work and the more you are paid, the higher your benefit.  Follow the link to estimate your Defined Benefit using the estimator on the DRS website.  </a:t>
            </a:r>
            <a:endParaRPr lang="en-US" dirty="0"/>
          </a:p>
          <a:p>
            <a:pPr eaLnBrk="1" hangingPunct="1">
              <a:spcBef>
                <a:spcPct val="0"/>
              </a:spcBef>
            </a:pPr>
            <a:endParaRPr lang="en-US" dirty="0"/>
          </a:p>
        </p:txBody>
      </p:sp>
    </p:spTree>
    <p:extLst>
      <p:ext uri="{BB962C8B-B14F-4D97-AF65-F5344CB8AC3E}">
        <p14:creationId xmlns:p14="http://schemas.microsoft.com/office/powerpoint/2010/main" val="22605567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7974727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9151137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32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44289"/>
            <a:fld id="{87ECBC2A-086A-4E6F-B375-0CFFFA327F06}" type="slidenum">
              <a:rPr lang="en-US" smtClean="0"/>
              <a:pPr defTabSz="944289"/>
              <a:t>63</a:t>
            </a:fld>
            <a:endParaRPr lang="en-US" dirty="0"/>
          </a:p>
        </p:txBody>
      </p:sp>
    </p:spTree>
    <p:extLst>
      <p:ext uri="{BB962C8B-B14F-4D97-AF65-F5344CB8AC3E}">
        <p14:creationId xmlns:p14="http://schemas.microsoft.com/office/powerpoint/2010/main" val="37651264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32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44289"/>
            <a:fld id="{87ECBC2A-086A-4E6F-B375-0CFFFA327F06}" type="slidenum">
              <a:rPr lang="en-US" smtClean="0">
                <a:solidFill>
                  <a:prstClr val="black"/>
                </a:solidFill>
              </a:rPr>
              <a:pPr defTabSz="944289"/>
              <a:t>64</a:t>
            </a:fld>
            <a:endParaRPr lang="en-US" dirty="0">
              <a:solidFill>
                <a:prstClr val="black"/>
              </a:solidFill>
            </a:endParaRPr>
          </a:p>
        </p:txBody>
      </p:sp>
    </p:spTree>
    <p:extLst>
      <p:ext uri="{BB962C8B-B14F-4D97-AF65-F5344CB8AC3E}">
        <p14:creationId xmlns:p14="http://schemas.microsoft.com/office/powerpoint/2010/main" val="42414303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dirty="0"/>
              <a:t>As mentioned in the beginning, the actions you take will likely affect future benefit entitlements.  Remember, once you are vested, the right to the Defined</a:t>
            </a:r>
            <a:r>
              <a:rPr lang="en-US" baseline="0" dirty="0"/>
              <a:t> Benefit is guaranteed.  Let’s examine some things you can do based on your plan.  If you are in either Plan 1 on Plan 2 for your retirement system, leaving your contributions and interest accrual in the plan continues to guarantee your right to the benefit when eligible.  If you withdraw your contributions and interest you forfeit the right to any future benefit.  You cannot withdraw employer contributions; and no one is required to withdraw money at separation.  If you are in Plan 3, you are in a Hybrid Plan which is half Defined Benefit and half Defined Contribution.  The Defined Benefit is only guaranteed once you are vested.  Through Indexing, the Defined Benefit may be larger if you wait to age 65 to start it and you had 20 Service Credit Years when you left employment.  The Defined Contribution portion of your Plan 3 is that half to which you contributed and made investment choices.  You have access to those funds anytime you separate from employment.  You have four payment options that are explained in the Plan 3 Request for Payment of Defined Contribution Funds publication found on the Plan 3 website.  You can start or stop payments at anytime; you may avoid early withdrawal tax penalty if at least age 55 and any payment that you receive from your defined contribution account will not affect Unemployment Insurance payments.  </a:t>
            </a:r>
            <a:endParaRPr lang="en-US" dirty="0"/>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44289"/>
            <a:fld id="{D0B0654B-CF1C-4190-885F-1BDB57D1EDDC}" type="slidenum">
              <a:rPr lang="en-US" smtClean="0"/>
              <a:pPr defTabSz="944289"/>
              <a:t>65</a:t>
            </a:fld>
            <a:endParaRPr lang="en-US" dirty="0"/>
          </a:p>
        </p:txBody>
      </p:sp>
    </p:spTree>
    <p:extLst>
      <p:ext uri="{BB962C8B-B14F-4D97-AF65-F5344CB8AC3E}">
        <p14:creationId xmlns:p14="http://schemas.microsoft.com/office/powerpoint/2010/main" val="23973969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baseline="0" dirty="0"/>
              <a:t>If you have funds in the Washington State Deferred Compensation Program or DCP, you have access to those funds anytime you separate from employment.  You have five payment options; you can start or stop payments at any time; there are no early withdrawal tax penalties, and any payment that you receive from your DCP account will not affect Unemployment Insurance payments.  You are not required to begin withdrawing from your Plan 3 Defined Contribution or Deferred Compensation Program accounts until you reach age 70 &amp; 1/2 </a:t>
            </a:r>
            <a:endParaRPr lang="en-US" dirty="0"/>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44289"/>
            <a:fld id="{D0B0654B-CF1C-4190-885F-1BDB57D1EDDC}" type="slidenum">
              <a:rPr lang="en-US" smtClean="0"/>
              <a:pPr defTabSz="944289"/>
              <a:t>66</a:t>
            </a:fld>
            <a:endParaRPr lang="en-US" dirty="0"/>
          </a:p>
        </p:txBody>
      </p:sp>
    </p:spTree>
    <p:extLst>
      <p:ext uri="{BB962C8B-B14F-4D97-AF65-F5344CB8AC3E}">
        <p14:creationId xmlns:p14="http://schemas.microsoft.com/office/powerpoint/2010/main" val="1905700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internal layoff list is for use by the employer that laid you off.  Each higher education institution and some general government employers maintain their own internal layoff lists.  Your layoff letter should advise you if your employer</a:t>
            </a:r>
            <a:r>
              <a:rPr lang="en-US" baseline="0" dirty="0"/>
              <a:t> maintains this list.  To apply to the list, email LayoffandGGTP@des.wa.gov  a copy of your layoff letter (it is highly encouraged to also include your resume) to the Layoff Administrator.  The Layoff Administrator will email a form for you to complete and return.  If you were permanent in multiple job classes and wish to be on the layoff list for those be sure to identify them as well.  Whenever your address, phone numbers, email address, shift, and geographic areas in which you wish to work change please inform the employer from which you were laid off and the Department of Enterprise Services.  </a:t>
            </a:r>
            <a:endParaRPr lang="en-US" dirty="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73A78E-9443-4A2F-AE08-AA0E533FEB10}" type="slidenum">
              <a:rPr lang="en-US" smtClean="0"/>
              <a:pPr/>
              <a:t>6</a:t>
            </a:fld>
            <a:endParaRPr lang="en-US"/>
          </a:p>
        </p:txBody>
      </p:sp>
    </p:spTree>
    <p:extLst>
      <p:ext uri="{BB962C8B-B14F-4D97-AF65-F5344CB8AC3E}">
        <p14:creationId xmlns:p14="http://schemas.microsoft.com/office/powerpoint/2010/main" val="41648362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dirty="0"/>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44289"/>
            <a:fld id="{D0B0654B-CF1C-4190-885F-1BDB57D1EDDC}" type="slidenum">
              <a:rPr lang="en-US" smtClean="0"/>
              <a:pPr defTabSz="944289"/>
              <a:t>67</a:t>
            </a:fld>
            <a:endParaRPr lang="en-US" dirty="0"/>
          </a:p>
        </p:txBody>
      </p:sp>
    </p:spTree>
    <p:extLst>
      <p:ext uri="{BB962C8B-B14F-4D97-AF65-F5344CB8AC3E}">
        <p14:creationId xmlns:p14="http://schemas.microsoft.com/office/powerpoint/2010/main" val="35339577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dirty="0"/>
              <a:t>It is important for you to</a:t>
            </a:r>
            <a:r>
              <a:rPr lang="en-US" baseline="0" dirty="0"/>
              <a:t> keep these forms up-to-date in the event you die and leave a balance in your account.  These forms are the only way you can specify the payment of these assets following your death.  Defined Benefit payments are guaranteed to vest and eligible plan members unless the member does something to remove his or her entitlement.  Any person leaving employment, whether vested or not, is not required to withdraw any funds they contributed to their retirement plan or DCP.  If you return to a DRS Covered Eligible position you will return to active retirement plan membership.  If you separated as a PERS Plan 2 member and return to a PERS Eligible position, you come back as PERS Plan 2.  If you return to a different retirement system eligible position, such as the Teacher’s Retirement System or TRS, you will then enter a different state retirement system.  And finally keep yourself informed about your retirement benefit and options.  </a:t>
            </a:r>
            <a:endParaRPr lang="en-US" dirty="0"/>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44289"/>
            <a:fld id="{D0B0654B-CF1C-4190-885F-1BDB57D1EDDC}" type="slidenum">
              <a:rPr lang="en-US" smtClean="0"/>
              <a:pPr defTabSz="944289"/>
              <a:t>68</a:t>
            </a:fld>
            <a:endParaRPr lang="en-US" dirty="0"/>
          </a:p>
        </p:txBody>
      </p:sp>
    </p:spTree>
    <p:extLst>
      <p:ext uri="{BB962C8B-B14F-4D97-AF65-F5344CB8AC3E}">
        <p14:creationId xmlns:p14="http://schemas.microsoft.com/office/powerpoint/2010/main" val="18407458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a:p>
            <a:pPr eaLnBrk="1" hangingPunct="1">
              <a:spcBef>
                <a:spcPct val="0"/>
              </a:spcBef>
            </a:pPr>
            <a:r>
              <a:rPr lang="en-US" dirty="0"/>
              <a:t>You can call the Department of Retirement (DRS) for answers to questions or visit the DRS web site.  The web site gives you access to everything you should know about these important employee benefits as well as access to your secure accounts through the window titled “Your Retirement Account”.  Thank you.  </a:t>
            </a:r>
            <a:endParaRPr lang="en-US" strike="sngStrike" dirty="0"/>
          </a:p>
          <a:p>
            <a:pPr eaLnBrk="1" hangingPunct="1">
              <a:spcBef>
                <a:spcPct val="0"/>
              </a:spcBef>
            </a:pPr>
            <a:endParaRPr lang="en-US" dirty="0"/>
          </a:p>
          <a:p>
            <a:pPr eaLnBrk="1" hangingPunct="1">
              <a:spcBef>
                <a:spcPct val="0"/>
              </a:spcBef>
            </a:pPr>
            <a:r>
              <a:rPr lang="en-US" dirty="0"/>
              <a:t>Thank you.</a:t>
            </a:r>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44221"/>
            <a:fld id="{5AFC31A8-D0F4-4E2A-8C72-6D292F952E93}" type="slidenum">
              <a:rPr lang="en-US" smtClean="0"/>
              <a:pPr defTabSz="944221"/>
              <a:t>69</a:t>
            </a:fld>
            <a:endParaRPr lang="en-US"/>
          </a:p>
        </p:txBody>
      </p:sp>
    </p:spTree>
    <p:extLst>
      <p:ext uri="{BB962C8B-B14F-4D97-AF65-F5344CB8AC3E}">
        <p14:creationId xmlns:p14="http://schemas.microsoft.com/office/powerpoint/2010/main" val="2422201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dirty="0"/>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44289"/>
            <a:fld id="{D0B0654B-CF1C-4190-885F-1BDB57D1EDDC}" type="slidenum">
              <a:rPr lang="en-US" smtClean="0"/>
              <a:pPr defTabSz="944289"/>
              <a:t>70</a:t>
            </a:fld>
            <a:endParaRPr lang="en-US" dirty="0"/>
          </a:p>
        </p:txBody>
      </p:sp>
    </p:spTree>
    <p:extLst>
      <p:ext uri="{BB962C8B-B14F-4D97-AF65-F5344CB8AC3E}">
        <p14:creationId xmlns:p14="http://schemas.microsoft.com/office/powerpoint/2010/main" val="4292857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44289"/>
            <a:fld id="{35365F1B-2653-452F-B4B5-D9F92DBE7506}" type="slidenum">
              <a:rPr lang="en-US" smtClean="0"/>
              <a:pPr defTabSz="944289"/>
              <a:t>71</a:t>
            </a:fld>
            <a:endParaRPr lang="en-US" dirty="0"/>
          </a:p>
        </p:txBody>
      </p:sp>
    </p:spTree>
    <p:extLst>
      <p:ext uri="{BB962C8B-B14F-4D97-AF65-F5344CB8AC3E}">
        <p14:creationId xmlns:p14="http://schemas.microsoft.com/office/powerpoint/2010/main" val="4148546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statewide layoff list is used by agencies other than the one you were laid off from.  Since other agencies may also employ</a:t>
            </a:r>
            <a:r>
              <a:rPr lang="en-US" baseline="0" dirty="0"/>
              <a:t> people with the competencies, skills, and abilities that you possess, you can improve your opportunities to be rehired after layoff by getting on the statewide layoff list for job classes for which you qualify.  The statewide layoff list, maintained by DES, provides agencies with a central source to access names.  If you have been laid off from a General Government agency or Higher Education Institution, email a copy of your layoff letter (it is highly encouraged to also include your resume) to the Layoff Administrator at LayoffandGGTP@des.wa.gov.  The Layoff Administrator will email a form for you to complete and return.  If you were permanent in multiple job classes and wish to be on the statewide layoff list for those, be sure to identify them as well.  Whenever your address, phone numbers, email address, shift, and geographic areas in which you wish to work change, please inform the employer from which you were laid off and the Department of Enterprise Services.  Higher Education employers maintain their own layoff lists.  You must contact each individual Higher Education employer to apply.  </a:t>
            </a:r>
            <a:endParaRPr lang="en-US" dirty="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3AE0AD-6F74-451F-931B-D74890DDFC17}" type="slidenum">
              <a:rPr lang="en-US" smtClean="0"/>
              <a:pPr/>
              <a:t>7</a:t>
            </a:fld>
            <a:endParaRPr lang="en-US"/>
          </a:p>
        </p:txBody>
      </p:sp>
    </p:spTree>
    <p:extLst>
      <p:ext uri="{BB962C8B-B14F-4D97-AF65-F5344CB8AC3E}">
        <p14:creationId xmlns:p14="http://schemas.microsoft.com/office/powerpoint/2010/main" val="186203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General Government Transition Pool (GGTP) was created in 1993 at the request of then Governor Lowery when the state was facing large layoffs</a:t>
            </a:r>
            <a:r>
              <a:rPr lang="en-US" baseline="0" dirty="0"/>
              <a:t> and needed a way to get talented laid off employees back into the workforce.  Layoff lists are used to aid employees in getting back to the job class they are laid off from, the GGTP is to keep them employed.  Candidates are referred by skill level, rather than job class so you can be referred to positions you might not have held permanent status in, but rather those to those you meet the skill set for.  Once your position is considered ‘at risk’ by your agency you can get in the GGTP.  Your HR representative provides you a form to complete, you return it to them for signature (this verifies your eligibility) and it is forwarded to DES for entry.  You will receive an email from the Layoff Administrator acknowledging your placement in the GGTP.  It is highly recommended you include a resume with your completed GGTP form. Your resume will be provided to hiring managers when they are looking for your skill set.  You are eligible to be in the GGTP for 2 years from your layoff effective date.  It is optional for agencies to check the GGTP for candidates for represented positions, but the Governor does encourage all state agencies to consider GGTP candidates before going outside state government to fill positions.  There are over 1600 different general government job classes – the GGTP is a great way to get referred to these.  The February 2009 rule change enables you to remain in the GGTP if hired into a position with a lower salary than what you were laid off from.  Waives (a decline to interview) do not count in the GGTP, so if you are called and are not interested you may decline with no penalty.  Higher Education employees and exempt employees (with no prior classified service) are not eligible.  </a:t>
            </a:r>
            <a:endParaRPr lang="en-US" dirty="0"/>
          </a:p>
          <a:p>
            <a:pPr eaLnBrk="1" hangingPunct="1">
              <a:spcBef>
                <a:spcPct val="0"/>
              </a:spcBef>
            </a:pPr>
            <a:endParaRPr lang="en-US" dirty="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8D4D62-ED56-4976-813F-9F9995171D36}" type="slidenum">
              <a:rPr lang="en-US" smtClean="0"/>
              <a:pPr/>
              <a:t>8</a:t>
            </a:fld>
            <a:endParaRPr lang="en-US"/>
          </a:p>
        </p:txBody>
      </p:sp>
    </p:spTree>
    <p:extLst>
      <p:ext uri="{BB962C8B-B14F-4D97-AF65-F5344CB8AC3E}">
        <p14:creationId xmlns:p14="http://schemas.microsoft.com/office/powerpoint/2010/main" val="1293207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Resources and services for employees at risk of layoff can be found on the Department</a:t>
            </a:r>
            <a:r>
              <a:rPr lang="en-US" baseline="0" dirty="0"/>
              <a:t> of Enterprise Services des.wa.gov and the state human resources with Office at Financial Manager at ofm.wa.gov</a:t>
            </a:r>
            <a:r>
              <a:rPr lang="en-US" dirty="0"/>
              <a:t>. </a:t>
            </a:r>
            <a:r>
              <a:rPr lang="en-US" baseline="0" dirty="0"/>
              <a:t>The careers.wa.gov site offers a variety of information to assist you with your employment search.  Examples include job postings in the centralized recruiting system, and links to other state agency and higher education employment sites.  </a:t>
            </a:r>
            <a:endParaRPr lang="en-US" dirty="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4F3F17-4167-488D-9780-39058922F525}" type="slidenum">
              <a:rPr lang="en-US" smtClean="0"/>
              <a:pPr/>
              <a:t>9</a:t>
            </a:fld>
            <a:endParaRPr lang="en-US"/>
          </a:p>
        </p:txBody>
      </p:sp>
    </p:spTree>
    <p:extLst>
      <p:ext uri="{BB962C8B-B14F-4D97-AF65-F5344CB8AC3E}">
        <p14:creationId xmlns:p14="http://schemas.microsoft.com/office/powerpoint/2010/main" val="1281553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a:prstGeom prst="rect">
            <a:avLst/>
          </a:prstGeom>
        </p:spPr>
        <p:txBody>
          <a:bodyPr>
            <a:normAutofit/>
          </a:bodyPr>
          <a:lstStyle>
            <a:lvl1pPr>
              <a:defRPr sz="4200" b="1">
                <a:solidFill>
                  <a:schemeClr val="tx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733800"/>
            <a:ext cx="6400800" cy="1295400"/>
          </a:xfrm>
        </p:spPr>
        <p:txBody>
          <a:bodyPr/>
          <a:lstStyle>
            <a:lvl1pPr marL="0" indent="0" algn="ctr">
              <a:buNone/>
              <a:defRPr i="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B1239116-AB3C-4973-816F-48F252289E43}" type="datetime1">
              <a:rPr lang="en-US" smtClean="0"/>
              <a:pPr/>
              <a:t>6/8/2020</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AF4633DB-60EA-4E8C-BBF5-C6905058522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B557BB51-827A-420F-9EE9-BC8EAA61BAB9}" type="datetime1">
              <a:rPr lang="en-US" smtClean="0"/>
              <a:pPr/>
              <a:t>6/8/2020</a:t>
            </a:fld>
            <a:endParaRPr lang="en-US" dirty="0"/>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0349CA89-25AF-4E20-8DD8-A7A426863296}" type="datetime1">
              <a:rPr lang="en-US" smtClean="0"/>
              <a:pPr/>
              <a:t>6/8/2020</a:t>
            </a:fld>
            <a:endParaRPr lang="en-US" dirty="0"/>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fontAlgn="base">
              <a:spcBef>
                <a:spcPct val="0"/>
              </a:spcBef>
              <a:spcAft>
                <a:spcPct val="0"/>
              </a:spcAft>
              <a:defRPr>
                <a:solidFill>
                  <a:schemeClr val="tx1">
                    <a:tint val="75000"/>
                  </a:schemeClr>
                </a:solidFill>
                <a:latin typeface="Arial" charset="0"/>
              </a:defRPr>
            </a:lvl1pPr>
          </a:lstStyle>
          <a:p>
            <a:pPr>
              <a:defRPr/>
            </a:pPr>
            <a:fld id="{75554272-FD35-4521-9126-8AA3188B321B}" type="datetime1">
              <a:rPr lang="en-US" smtClean="0"/>
              <a:pPr>
                <a:defRPr/>
              </a:pPr>
              <a:t>6/8/2020</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solidFill>
                  <a:schemeClr val="tx1">
                    <a:tint val="75000"/>
                  </a:schemeClr>
                </a:solidFill>
                <a:latin typeface="Arial" charset="0"/>
              </a:defRPr>
            </a:lvl1pPr>
          </a:lstStyle>
          <a:p>
            <a:pPr>
              <a:defRPr/>
            </a:pPr>
            <a:fld id="{FBB33447-AA0F-4D2D-9C8C-B6EED59690E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base">
              <a:spcBef>
                <a:spcPct val="0"/>
              </a:spcBef>
              <a:spcAft>
                <a:spcPct val="0"/>
              </a:spcAft>
              <a:defRPr>
                <a:solidFill>
                  <a:schemeClr val="tx1">
                    <a:tint val="75000"/>
                  </a:schemeClr>
                </a:solidFill>
                <a:latin typeface="Arial" charset="0"/>
              </a:defRPr>
            </a:lvl1pPr>
          </a:lstStyle>
          <a:p>
            <a:pPr>
              <a:defRPr/>
            </a:pPr>
            <a:fld id="{CFD00733-3E6D-4A9E-8FDA-5AB931F495AE}" type="datetime1">
              <a:rPr lang="en-US" smtClean="0"/>
              <a:pPr>
                <a:defRPr/>
              </a:pPr>
              <a:t>6/8/2020</a:t>
            </a:fld>
            <a:endParaRPr lang="en-US"/>
          </a:p>
        </p:txBody>
      </p:sp>
      <p:sp>
        <p:nvSpPr>
          <p:cNvPr id="3" name="Rectangle 5"/>
          <p:cNvSpPr>
            <a:spLocks noGrp="1" noChangeArrowheads="1"/>
          </p:cNvSpPr>
          <p:nvPr>
            <p:ph type="ftr" sz="quarter" idx="11"/>
          </p:nvPr>
        </p:nvSpPr>
        <p:spPr/>
        <p:txBody>
          <a:bodyPr/>
          <a:lstStyle>
            <a:lvl1pPr fontAlgn="base">
              <a:spcBef>
                <a:spcPct val="0"/>
              </a:spcBef>
              <a:spcAft>
                <a:spcPct val="0"/>
              </a:spcAft>
              <a:defRPr>
                <a:solidFill>
                  <a:schemeClr val="tx1">
                    <a:tint val="75000"/>
                  </a:schemeClr>
                </a:solidFill>
                <a:latin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fontAlgn="base">
              <a:spcBef>
                <a:spcPct val="0"/>
              </a:spcBef>
              <a:spcAft>
                <a:spcPct val="0"/>
              </a:spcAft>
              <a:defRPr>
                <a:solidFill>
                  <a:schemeClr val="tx1">
                    <a:tint val="75000"/>
                  </a:schemeClr>
                </a:solidFill>
                <a:latin typeface="Arial" charset="0"/>
              </a:defRPr>
            </a:lvl1pPr>
          </a:lstStyle>
          <a:p>
            <a:pPr>
              <a:defRPr/>
            </a:pPr>
            <a:fld id="{6F76B32D-8D68-4F2E-9D2E-A61F5366C6D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6/8/2020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27707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D9B4A-CCF0-4450-8C5A-702FC5EB9DFC}" type="datetime1">
              <a:rPr lang="en-US" smtClean="0"/>
              <a:pPr/>
              <a:t>6/8/2020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633DB-60EA-4E8C-BBF5-C690505852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 id="2147483659" r:id="rId4"/>
    <p:sldLayoutId id="2147483660" r:id="rId5"/>
    <p:sldLayoutId id="2147483661"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hyperlink" Target="http://www.des.wa.gov/services/hr-finance-lean/state-employee-services/layoff-suppor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mailto:CareersHelp@des.wa.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des.wa.gov/services/hr-finance-lean/state-employee-services/layoff-support/tools-resources" TargetMode="External"/><Relationship Id="rId4" Type="http://schemas.openxmlformats.org/officeDocument/2006/relationships/hyperlink" Target="mailto:LayoffandGGTP@des.wa.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3.xml"/><Relationship Id="rId7" Type="http://schemas.openxmlformats.org/officeDocument/2006/relationships/slide" Target="slide42.xml"/><Relationship Id="rId12"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5.xml"/><Relationship Id="rId11" Type="http://schemas.openxmlformats.org/officeDocument/2006/relationships/image" Target="../media/image2.gif"/><Relationship Id="rId5" Type="http://schemas.openxmlformats.org/officeDocument/2006/relationships/slide" Target="slide25.xml"/><Relationship Id="rId10" Type="http://schemas.openxmlformats.org/officeDocument/2006/relationships/image" Target="../media/image3.png"/><Relationship Id="rId4" Type="http://schemas.openxmlformats.org/officeDocument/2006/relationships/slide" Target="slide12.xml"/><Relationship Id="rId9" Type="http://schemas.openxmlformats.org/officeDocument/2006/relationships/slide" Target="slide59.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www.hca.wa.gov/public-employee-benefits/employee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s://portal.naviabenefits.com/pdf/PEBB_Term_Form_2020.pdf"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worksourcewa.com/microsite/content.aspx?appid=MGSWAOFFLOC&amp;pagetype=simple&amp;seo=officelocator" TargetMode="External"/><Relationship Id="rId4" Type="http://schemas.openxmlformats.org/officeDocument/2006/relationships/hyperlink" Target="https://www.worksourcewa.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4.xml"/><Relationship Id="rId7" Type="http://schemas.openxmlformats.org/officeDocument/2006/relationships/slide" Target="slide1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hyperlink" Target="http://www.fafsa.ed.go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hyperlink" Target="http://www.esd.wa.gov/"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hyperlink" Target="http://www.esd.wa.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apps.leg.wa.gov/WAC/default.aspx?cite=35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hyperlink" Target="mailto:Rules@ofm.wa.gov"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hyperlink" Target="http://www.esd.wa.gov/"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www.esd.wa.gov/"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drs.wa.gov/oaa"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drs.wa.gov/"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hyperlink" Target="http://www.des.wa.gov/" TargetMode="External"/><Relationship Id="rId7"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careers.wa.gov/" TargetMode="External"/><Relationship Id="rId4" Type="http://schemas.openxmlformats.org/officeDocument/2006/relationships/hyperlink" Target="http://www.hr.w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426720" y="281710"/>
            <a:ext cx="8229600" cy="1418588"/>
          </a:xfrm>
        </p:spPr>
        <p:txBody>
          <a:bodyPr>
            <a:normAutofit/>
          </a:bodyPr>
          <a:lstStyle/>
          <a:p>
            <a:r>
              <a:rPr lang="en-US" sz="4400" dirty="0">
                <a:latin typeface="Arial" charset="0"/>
                <a:cs typeface="Arial" charset="0"/>
              </a:rPr>
              <a:t>Introduction</a:t>
            </a:r>
            <a:endParaRPr lang="en-US" sz="4100" dirty="0">
              <a:solidFill>
                <a:srgbClr val="35C921"/>
              </a:solidFill>
              <a:latin typeface="Arial" charset="0"/>
              <a:cs typeface="Arial" charset="0"/>
            </a:endParaRPr>
          </a:p>
        </p:txBody>
      </p:sp>
      <p:sp>
        <p:nvSpPr>
          <p:cNvPr id="8195" name="Content Placeholder 4"/>
          <p:cNvSpPr>
            <a:spLocks noGrp="1"/>
          </p:cNvSpPr>
          <p:nvPr>
            <p:ph idx="1"/>
          </p:nvPr>
        </p:nvSpPr>
        <p:spPr>
          <a:xfrm>
            <a:off x="441960" y="1723389"/>
            <a:ext cx="8229600" cy="4876800"/>
          </a:xfrm>
        </p:spPr>
        <p:txBody>
          <a:bodyPr>
            <a:normAutofit/>
          </a:bodyPr>
          <a:lstStyle/>
          <a:p>
            <a:pPr eaLnBrk="1" hangingPunct="1"/>
            <a:endParaRPr lang="en-US" sz="2000" dirty="0">
              <a:latin typeface="Arial" charset="0"/>
              <a:cs typeface="Arial" charset="0"/>
            </a:endParaRPr>
          </a:p>
          <a:p>
            <a:r>
              <a:rPr lang="en-US" sz="2000" dirty="0">
                <a:solidFill>
                  <a:schemeClr val="accent1">
                    <a:lumMod val="50000"/>
                  </a:schemeClr>
                </a:solidFill>
                <a:latin typeface="Arial" charset="0"/>
                <a:cs typeface="Arial" charset="0"/>
              </a:rPr>
              <a:t>Washington State is facing tough economic times; if you’ve heard you will be directly impacted you may have questions and concerns. </a:t>
            </a:r>
          </a:p>
          <a:p>
            <a:endParaRPr lang="en-US" sz="2000" dirty="0">
              <a:solidFill>
                <a:schemeClr val="accent1">
                  <a:lumMod val="50000"/>
                </a:schemeClr>
              </a:solidFill>
              <a:latin typeface="Arial" charset="0"/>
              <a:cs typeface="Arial" charset="0"/>
            </a:endParaRPr>
          </a:p>
          <a:p>
            <a:r>
              <a:rPr lang="en-US" sz="2000" dirty="0">
                <a:solidFill>
                  <a:schemeClr val="accent1">
                    <a:lumMod val="50000"/>
                  </a:schemeClr>
                </a:solidFill>
                <a:latin typeface="Arial" charset="0"/>
                <a:cs typeface="Arial" charset="0"/>
              </a:rPr>
              <a:t>We hope the information and resources provided today can better prepare you for the layoff action you will be facing and decisions you will need to make.  </a:t>
            </a:r>
          </a:p>
          <a:p>
            <a:pPr marL="0" indent="0" eaLnBrk="1" hangingPunct="1">
              <a:buNone/>
            </a:pPr>
            <a:endParaRPr lang="en-US" sz="2000" dirty="0">
              <a:solidFill>
                <a:schemeClr val="accent1">
                  <a:lumMod val="50000"/>
                </a:schemeClr>
              </a:solidFill>
              <a:latin typeface="Arial" charset="0"/>
              <a:cs typeface="Arial" charset="0"/>
            </a:endParaRPr>
          </a:p>
        </p:txBody>
      </p:sp>
      <p:pic>
        <p:nvPicPr>
          <p:cNvPr id="7" name="Content Placeholder 5" descr="Button_Orange.png"/>
          <p:cNvPicPr>
            <a:picLocks noChangeAspect="1"/>
          </p:cNvPicPr>
          <p:nvPr/>
        </p:nvPicPr>
        <p:blipFill>
          <a:blip r:embed="rId3" cstate="print"/>
          <a:stretch>
            <a:fillRect/>
          </a:stretch>
        </p:blipFill>
        <p:spPr>
          <a:xfrm>
            <a:off x="426720" y="5757862"/>
            <a:ext cx="908960" cy="781050"/>
          </a:xfrm>
          <a:prstGeom prst="rect">
            <a:avLst/>
          </a:prstGeom>
        </p:spPr>
      </p:pic>
      <p:pic>
        <p:nvPicPr>
          <p:cNvPr id="8" name="Picture 2" descr="C:\Documents and Settings\jessicam\Desktop\George-only_Grayscale50%transp.gif"/>
          <p:cNvPicPr>
            <a:picLocks noChangeAspect="1" noChangeArrowheads="1"/>
          </p:cNvPicPr>
          <p:nvPr/>
        </p:nvPicPr>
        <p:blipFill>
          <a:blip r:embed="rId4" cstate="print"/>
          <a:srcRect/>
          <a:stretch>
            <a:fillRect/>
          </a:stretch>
        </p:blipFill>
        <p:spPr bwMode="auto">
          <a:xfrm>
            <a:off x="7578090" y="5502275"/>
            <a:ext cx="1143000" cy="1219200"/>
          </a:xfrm>
          <a:prstGeom prst="rect">
            <a:avLst/>
          </a:prstGeom>
          <a:noFill/>
        </p:spPr>
      </p:pic>
      <p:sp>
        <p:nvSpPr>
          <p:cNvPr id="2" name="Slide Number Placeholder 1"/>
          <p:cNvSpPr>
            <a:spLocks noGrp="1"/>
          </p:cNvSpPr>
          <p:nvPr>
            <p:ph type="sldNum" sz="quarter" idx="12"/>
          </p:nvPr>
        </p:nvSpPr>
        <p:spPr/>
        <p:txBody>
          <a:bodyPr/>
          <a:lstStyle/>
          <a:p>
            <a:fld id="{AF4633DB-60EA-4E8C-BBF5-C69050585220}" type="slidenum">
              <a:rPr lang="en-US" smtClean="0"/>
              <a:pPr/>
              <a:t>1</a:t>
            </a:fld>
            <a:endParaRPr lang="en-US" dirty="0"/>
          </a:p>
        </p:txBody>
      </p:sp>
    </p:spTree>
    <p:extLst>
      <p:ext uri="{BB962C8B-B14F-4D97-AF65-F5344CB8AC3E}">
        <p14:creationId xmlns:p14="http://schemas.microsoft.com/office/powerpoint/2010/main" val="413785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02065" y="490196"/>
            <a:ext cx="8229600" cy="864283"/>
          </a:xfrm>
        </p:spPr>
        <p:txBody>
          <a:bodyPr>
            <a:normAutofit fontScale="90000"/>
          </a:bodyPr>
          <a:lstStyle/>
          <a:p>
            <a:pPr eaLnBrk="1" hangingPunct="1"/>
            <a:r>
              <a:rPr lang="en-US" sz="3800" dirty="0">
                <a:latin typeface="Arial" charset="0"/>
                <a:cs typeface="Arial" charset="0"/>
              </a:rPr>
              <a:t>DES Layoff Support</a:t>
            </a:r>
            <a:r>
              <a:rPr lang="en-US" sz="4000" dirty="0">
                <a:latin typeface="Arial" charset="0"/>
                <a:cs typeface="Arial" charset="0"/>
              </a:rPr>
              <a:t/>
            </a:r>
            <a:br>
              <a:rPr lang="en-US" sz="4000" dirty="0">
                <a:latin typeface="Arial" charset="0"/>
                <a:cs typeface="Arial" charset="0"/>
              </a:rPr>
            </a:br>
            <a:endParaRPr lang="en-US" sz="4000" dirty="0">
              <a:latin typeface="Arial" charset="0"/>
              <a:cs typeface="Arial" charset="0"/>
            </a:endParaRPr>
          </a:p>
        </p:txBody>
      </p:sp>
      <p:sp>
        <p:nvSpPr>
          <p:cNvPr id="2" name="Slide Number Placeholder 1"/>
          <p:cNvSpPr>
            <a:spLocks noGrp="1"/>
          </p:cNvSpPr>
          <p:nvPr>
            <p:ph type="sldNum" sz="quarter" idx="12"/>
          </p:nvPr>
        </p:nvSpPr>
        <p:spPr/>
        <p:txBody>
          <a:bodyPr/>
          <a:lstStyle/>
          <a:p>
            <a:fld id="{AF4633DB-60EA-4E8C-BBF5-C69050585220}" type="slidenum">
              <a:rPr lang="en-US" smtClean="0"/>
              <a:pPr/>
              <a:t>10</a:t>
            </a:fld>
            <a:endParaRPr lang="en-US" dirty="0"/>
          </a:p>
        </p:txBody>
      </p:sp>
      <p:sp>
        <p:nvSpPr>
          <p:cNvPr id="3" name="Rectangle 2"/>
          <p:cNvSpPr/>
          <p:nvPr/>
        </p:nvSpPr>
        <p:spPr>
          <a:xfrm>
            <a:off x="427345" y="1184959"/>
            <a:ext cx="8396614" cy="646331"/>
          </a:xfrm>
          <a:prstGeom prst="rect">
            <a:avLst/>
          </a:prstGeom>
        </p:spPr>
        <p:txBody>
          <a:bodyPr wrap="square">
            <a:spAutoFit/>
          </a:bodyPr>
          <a:lstStyle/>
          <a:p>
            <a:r>
              <a:rPr lang="en-US" dirty="0">
                <a:latin typeface="Arial" charset="0"/>
                <a:cs typeface="Arial" charset="0"/>
                <a:hlinkClick r:id="rId3"/>
              </a:rPr>
              <a:t>www.des.wa.gov/services/hr-finance-lean/state-employee-services/layoff-support</a:t>
            </a:r>
            <a:r>
              <a:rPr lang="en-US" dirty="0">
                <a:latin typeface="Arial" charset="0"/>
                <a:cs typeface="Arial" charset="0"/>
              </a:rPr>
              <a:t> </a:t>
            </a:r>
            <a:br>
              <a:rPr lang="en-US" dirty="0">
                <a:latin typeface="Arial" charset="0"/>
                <a:cs typeface="Arial" charset="0"/>
              </a:rPr>
            </a:br>
            <a:endParaRPr lang="en-US" dirty="0"/>
          </a:p>
        </p:txBody>
      </p:sp>
      <p:pic>
        <p:nvPicPr>
          <p:cNvPr id="5" name="Picture 4"/>
          <p:cNvPicPr>
            <a:picLocks noChangeAspect="1"/>
          </p:cNvPicPr>
          <p:nvPr/>
        </p:nvPicPr>
        <p:blipFill>
          <a:blip r:embed="rId4"/>
          <a:stretch>
            <a:fillRect/>
          </a:stretch>
        </p:blipFill>
        <p:spPr>
          <a:xfrm>
            <a:off x="381000" y="1524000"/>
            <a:ext cx="8271730" cy="4953000"/>
          </a:xfrm>
          <a:prstGeom prst="rect">
            <a:avLst/>
          </a:prstGeom>
        </p:spPr>
      </p:pic>
      <p:pic>
        <p:nvPicPr>
          <p:cNvPr id="7" name="Content Placeholder 5" descr="Button_Orange.png"/>
          <p:cNvPicPr>
            <a:picLocks noChangeAspect="1"/>
          </p:cNvPicPr>
          <p:nvPr/>
        </p:nvPicPr>
        <p:blipFill>
          <a:blip r:embed="rId5" cstate="print"/>
          <a:stretch>
            <a:fillRect/>
          </a:stretch>
        </p:blipFill>
        <p:spPr>
          <a:xfrm>
            <a:off x="381000" y="6096000"/>
            <a:ext cx="720538" cy="660331"/>
          </a:xfrm>
          <a:prstGeom prst="rect">
            <a:avLst/>
          </a:prstGeom>
        </p:spPr>
      </p:pic>
    </p:spTree>
    <p:extLst>
      <p:ext uri="{BB962C8B-B14F-4D97-AF65-F5344CB8AC3E}">
        <p14:creationId xmlns:p14="http://schemas.microsoft.com/office/powerpoint/2010/main" val="1424711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 y="388791"/>
            <a:ext cx="8839200" cy="914400"/>
          </a:xfrm>
        </p:spPr>
        <p:txBody>
          <a:bodyPr>
            <a:normAutofit/>
          </a:bodyPr>
          <a:lstStyle/>
          <a:p>
            <a:pPr eaLnBrk="1" hangingPunct="1"/>
            <a:r>
              <a:rPr lang="en-US" sz="3400" dirty="0" smtClean="0">
                <a:latin typeface="Arial" charset="0"/>
                <a:cs typeface="Arial" charset="0"/>
              </a:rPr>
              <a:t>DES Contacting </a:t>
            </a:r>
            <a:r>
              <a:rPr lang="en-US" sz="3400" dirty="0">
                <a:latin typeface="Arial" charset="0"/>
                <a:cs typeface="Arial" charset="0"/>
              </a:rPr>
              <a:t>Us</a:t>
            </a:r>
          </a:p>
        </p:txBody>
      </p:sp>
      <p:sp>
        <p:nvSpPr>
          <p:cNvPr id="20483" name="Content Placeholder 2"/>
          <p:cNvSpPr>
            <a:spLocks noGrp="1"/>
          </p:cNvSpPr>
          <p:nvPr>
            <p:ph idx="1"/>
          </p:nvPr>
        </p:nvSpPr>
        <p:spPr>
          <a:xfrm>
            <a:off x="838200" y="1328591"/>
            <a:ext cx="8229600" cy="5105400"/>
          </a:xfrm>
        </p:spPr>
        <p:txBody>
          <a:bodyPr>
            <a:normAutofit/>
          </a:bodyPr>
          <a:lstStyle/>
          <a:p>
            <a:pPr marL="0" indent="0" eaLnBrk="1" hangingPunct="1">
              <a:spcAft>
                <a:spcPts val="1200"/>
              </a:spcAft>
              <a:buNone/>
            </a:pPr>
            <a:r>
              <a:rPr lang="en-US" sz="2400" b="1" dirty="0" smtClean="0">
                <a:solidFill>
                  <a:schemeClr val="accent1">
                    <a:lumMod val="50000"/>
                  </a:schemeClr>
                </a:solidFill>
                <a:latin typeface="Arial" charset="0"/>
                <a:cs typeface="Arial" charset="0"/>
              </a:rPr>
              <a:t>General </a:t>
            </a:r>
            <a:r>
              <a:rPr lang="en-US" sz="2400" b="1" dirty="0">
                <a:solidFill>
                  <a:schemeClr val="accent1">
                    <a:lumMod val="50000"/>
                  </a:schemeClr>
                </a:solidFill>
                <a:latin typeface="Arial" charset="0"/>
                <a:cs typeface="Arial" charset="0"/>
              </a:rPr>
              <a:t>Inquiries or Layoff </a:t>
            </a:r>
            <a:r>
              <a:rPr lang="en-US" sz="2400" b="1" dirty="0" smtClean="0">
                <a:solidFill>
                  <a:schemeClr val="accent1">
                    <a:lumMod val="50000"/>
                  </a:schemeClr>
                </a:solidFill>
                <a:latin typeface="Arial" charset="0"/>
                <a:cs typeface="Arial" charset="0"/>
              </a:rPr>
              <a:t>Questions</a:t>
            </a:r>
            <a:endParaRPr lang="en-US" sz="2400" b="1" dirty="0">
              <a:solidFill>
                <a:schemeClr val="accent1">
                  <a:lumMod val="50000"/>
                </a:schemeClr>
              </a:solidFill>
              <a:latin typeface="Arial" charset="0"/>
              <a:cs typeface="Arial" charset="0"/>
            </a:endParaRPr>
          </a:p>
          <a:p>
            <a:r>
              <a:rPr lang="en-US" sz="2400" dirty="0">
                <a:solidFill>
                  <a:schemeClr val="accent1">
                    <a:lumMod val="50000"/>
                  </a:schemeClr>
                </a:solidFill>
                <a:latin typeface="Arial" charset="0"/>
                <a:cs typeface="Arial" charset="0"/>
                <a:hlinkClick r:id="rId3"/>
              </a:rPr>
              <a:t>CareersHelp@des.wa.gov</a:t>
            </a:r>
            <a:r>
              <a:rPr lang="en-US" sz="2400" dirty="0">
                <a:solidFill>
                  <a:schemeClr val="accent1">
                    <a:lumMod val="50000"/>
                  </a:schemeClr>
                </a:solidFill>
                <a:latin typeface="Arial" charset="0"/>
                <a:cs typeface="Arial" charset="0"/>
              </a:rPr>
              <a:t> or </a:t>
            </a:r>
            <a:r>
              <a:rPr lang="en-US" sz="2400" dirty="0">
                <a:solidFill>
                  <a:schemeClr val="accent1">
                    <a:lumMod val="50000"/>
                  </a:schemeClr>
                </a:solidFill>
                <a:latin typeface="Arial" charset="0"/>
                <a:cs typeface="Arial" charset="0"/>
                <a:hlinkClick r:id="rId4"/>
              </a:rPr>
              <a:t>LayoffandGGTP@des.wa.gov</a:t>
            </a:r>
            <a:r>
              <a:rPr lang="en-US" sz="2400" dirty="0">
                <a:solidFill>
                  <a:schemeClr val="accent1">
                    <a:lumMod val="50000"/>
                  </a:schemeClr>
                </a:solidFill>
                <a:latin typeface="Arial" charset="0"/>
                <a:cs typeface="Arial" charset="0"/>
              </a:rPr>
              <a:t> </a:t>
            </a:r>
          </a:p>
          <a:p>
            <a:r>
              <a:rPr lang="en-US" sz="2400" dirty="0">
                <a:solidFill>
                  <a:schemeClr val="accent1">
                    <a:lumMod val="50000"/>
                  </a:schemeClr>
                </a:solidFill>
                <a:latin typeface="Arial" charset="0"/>
                <a:cs typeface="Arial" charset="0"/>
              </a:rPr>
              <a:t>1-360-664-1960 or toll free 1-877-664-1960</a:t>
            </a:r>
          </a:p>
          <a:p>
            <a:r>
              <a:rPr lang="en-US" sz="2400" dirty="0">
                <a:solidFill>
                  <a:schemeClr val="accent1">
                    <a:lumMod val="50000"/>
                  </a:schemeClr>
                </a:solidFill>
                <a:latin typeface="Arial" charset="0"/>
                <a:cs typeface="Arial" charset="0"/>
              </a:rPr>
              <a:t>Hours 8:00 a.m. to </a:t>
            </a:r>
            <a:r>
              <a:rPr lang="en-US" sz="2400" dirty="0" smtClean="0">
                <a:solidFill>
                  <a:schemeClr val="accent1">
                    <a:lumMod val="50000"/>
                  </a:schemeClr>
                </a:solidFill>
                <a:latin typeface="Arial" charset="0"/>
                <a:cs typeface="Arial" charset="0"/>
              </a:rPr>
              <a:t>5:</a:t>
            </a:r>
            <a:r>
              <a:rPr lang="en-US" sz="2400" dirty="0" smtClean="0">
                <a:solidFill>
                  <a:schemeClr val="accent1">
                    <a:lumMod val="50000"/>
                  </a:schemeClr>
                </a:solidFill>
                <a:latin typeface="Arial" charset="0"/>
                <a:cs typeface="Arial" charset="0"/>
                <a:sym typeface="Wingdings" panose="05000000000000000000" pitchFamily="2" charset="2"/>
              </a:rPr>
              <a:t>00 </a:t>
            </a:r>
            <a:r>
              <a:rPr lang="en-US" sz="2400" dirty="0">
                <a:solidFill>
                  <a:schemeClr val="accent1">
                    <a:lumMod val="50000"/>
                  </a:schemeClr>
                </a:solidFill>
                <a:latin typeface="Arial" charset="0"/>
                <a:cs typeface="Arial" charset="0"/>
                <a:sym typeface="Wingdings" panose="05000000000000000000" pitchFamily="2" charset="2"/>
              </a:rPr>
              <a:t>p.m., Monday through Friday</a:t>
            </a:r>
          </a:p>
          <a:p>
            <a:pPr marL="0" indent="0">
              <a:buNone/>
            </a:pPr>
            <a:endParaRPr lang="en-US" sz="2400" dirty="0">
              <a:solidFill>
                <a:schemeClr val="accent1">
                  <a:lumMod val="50000"/>
                </a:schemeClr>
              </a:solidFill>
              <a:latin typeface="Arial" charset="0"/>
              <a:cs typeface="Arial" charset="0"/>
              <a:sym typeface="Wingdings" panose="05000000000000000000" pitchFamily="2" charset="2"/>
            </a:endParaRPr>
          </a:p>
          <a:p>
            <a:pPr marL="0" indent="0">
              <a:spcAft>
                <a:spcPts val="1200"/>
              </a:spcAft>
              <a:buNone/>
            </a:pPr>
            <a:r>
              <a:rPr lang="en-US" sz="2400" b="1" dirty="0">
                <a:solidFill>
                  <a:schemeClr val="accent1">
                    <a:lumMod val="50000"/>
                  </a:schemeClr>
                </a:solidFill>
                <a:latin typeface="Arial" charset="0"/>
                <a:cs typeface="Arial" charset="0"/>
                <a:sym typeface="Wingdings" panose="05000000000000000000" pitchFamily="2" charset="2"/>
              </a:rPr>
              <a:t>Tools &amp; Resources</a:t>
            </a:r>
            <a:endParaRPr lang="en-US" sz="2400" b="1" dirty="0">
              <a:solidFill>
                <a:schemeClr val="accent1">
                  <a:lumMod val="50000"/>
                </a:schemeClr>
              </a:solidFill>
              <a:latin typeface="Arial" charset="0"/>
              <a:cs typeface="Arial" charset="0"/>
            </a:endParaRPr>
          </a:p>
          <a:p>
            <a:r>
              <a:rPr lang="en-US" sz="2400" dirty="0">
                <a:solidFill>
                  <a:schemeClr val="accent1">
                    <a:lumMod val="50000"/>
                  </a:schemeClr>
                </a:solidFill>
                <a:latin typeface="Arial" charset="0"/>
                <a:cs typeface="Arial" charset="0"/>
              </a:rPr>
              <a:t>Checklist, Employment Resources, Benefits links</a:t>
            </a:r>
          </a:p>
          <a:p>
            <a:r>
              <a:rPr lang="en-US" sz="2400" dirty="0">
                <a:solidFill>
                  <a:schemeClr val="accent1">
                    <a:lumMod val="50000"/>
                  </a:schemeClr>
                </a:solidFill>
                <a:latin typeface="Arial" charset="0"/>
                <a:cs typeface="Arial" charset="0"/>
                <a:hlinkClick r:id="rId5"/>
              </a:rPr>
              <a:t>http://www.des.wa.gov/services/hr-finance-lean/state-employee-services/layoff-support/tools-resources</a:t>
            </a:r>
            <a:r>
              <a:rPr lang="en-US" sz="2400" dirty="0">
                <a:solidFill>
                  <a:schemeClr val="accent1">
                    <a:lumMod val="50000"/>
                  </a:schemeClr>
                </a:solidFill>
                <a:latin typeface="Arial" charset="0"/>
                <a:cs typeface="Arial" charset="0"/>
              </a:rPr>
              <a:t> </a:t>
            </a:r>
          </a:p>
        </p:txBody>
      </p:sp>
      <p:pic>
        <p:nvPicPr>
          <p:cNvPr id="7" name="Content Placeholder 5" descr="Button_Orange.png"/>
          <p:cNvPicPr>
            <a:picLocks noChangeAspect="1"/>
          </p:cNvPicPr>
          <p:nvPr/>
        </p:nvPicPr>
        <p:blipFill>
          <a:blip r:embed="rId6" cstate="print"/>
          <a:stretch>
            <a:fillRect/>
          </a:stretch>
        </p:blipFill>
        <p:spPr>
          <a:xfrm>
            <a:off x="228600" y="6019800"/>
            <a:ext cx="765652" cy="701675"/>
          </a:xfrm>
          <a:prstGeom prst="rect">
            <a:avLst/>
          </a:prstGeom>
        </p:spPr>
      </p:pic>
      <p:sp>
        <p:nvSpPr>
          <p:cNvPr id="2" name="Slide Number Placeholder 1"/>
          <p:cNvSpPr>
            <a:spLocks noGrp="1"/>
          </p:cNvSpPr>
          <p:nvPr>
            <p:ph type="sldNum" sz="quarter" idx="12"/>
          </p:nvPr>
        </p:nvSpPr>
        <p:spPr/>
        <p:txBody>
          <a:bodyPr/>
          <a:lstStyle/>
          <a:p>
            <a:fld id="{AF4633DB-60EA-4E8C-BBF5-C69050585220}" type="slidenum">
              <a:rPr lang="en-US" smtClean="0"/>
              <a:pPr/>
              <a:t>11</a:t>
            </a:fld>
            <a:endParaRPr lang="en-US" dirty="0"/>
          </a:p>
        </p:txBody>
      </p:sp>
    </p:spTree>
    <p:extLst>
      <p:ext uri="{BB962C8B-B14F-4D97-AF65-F5344CB8AC3E}">
        <p14:creationId xmlns:p14="http://schemas.microsoft.com/office/powerpoint/2010/main" val="3946002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6B32D-8D68-4F2E-9D2E-A61F5366C6D9}" type="slidenum">
              <a:rPr lang="en-US" smtClean="0"/>
              <a:pPr>
                <a:defRPr/>
              </a:pPr>
              <a:t>12</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27"/>
            <a:ext cx="9144000" cy="6858000"/>
          </a:xfrm>
          <a:prstGeom prst="rect">
            <a:avLst/>
          </a:prstGeom>
        </p:spPr>
      </p:pic>
    </p:spTree>
    <p:extLst>
      <p:ext uri="{BB962C8B-B14F-4D97-AF65-F5344CB8AC3E}">
        <p14:creationId xmlns:p14="http://schemas.microsoft.com/office/powerpoint/2010/main" val="1577052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6B32D-8D68-4F2E-9D2E-A61F5366C6D9}" type="slidenum">
              <a:rPr lang="en-US" smtClean="0"/>
              <a:pPr>
                <a:defRPr/>
              </a:pPr>
              <a:t>13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7"/>
            <a:ext cx="9144000" cy="6858000"/>
          </a:xfrm>
          <a:prstGeom prst="rect">
            <a:avLst/>
          </a:prstGeom>
        </p:spPr>
      </p:pic>
    </p:spTree>
    <p:extLst>
      <p:ext uri="{BB962C8B-B14F-4D97-AF65-F5344CB8AC3E}">
        <p14:creationId xmlns:p14="http://schemas.microsoft.com/office/powerpoint/2010/main" val="3371822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BB33447-AA0F-4D2D-9C8C-B6EED59690E4}" type="slidenum">
              <a:rPr lang="en-US" smtClean="0"/>
              <a:pPr>
                <a:defRPr/>
              </a:pPr>
              <a:t>14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82" y="0"/>
            <a:ext cx="9164782" cy="6858000"/>
          </a:xfrm>
          <a:prstGeom prst="rect">
            <a:avLst/>
          </a:prstGeom>
        </p:spPr>
      </p:pic>
    </p:spTree>
    <p:extLst>
      <p:ext uri="{BB962C8B-B14F-4D97-AF65-F5344CB8AC3E}">
        <p14:creationId xmlns:p14="http://schemas.microsoft.com/office/powerpoint/2010/main" val="23621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6B32D-8D68-4F2E-9D2E-A61F5366C6D9}" type="slidenum">
              <a:rPr lang="en-US" smtClean="0"/>
              <a:pPr>
                <a:defRPr/>
              </a:pPr>
              <a:t>15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990600" y="3200400"/>
            <a:ext cx="8096897" cy="1754326"/>
          </a:xfrm>
          <a:prstGeom prst="rect">
            <a:avLst/>
          </a:prstGeom>
          <a:noFill/>
        </p:spPr>
        <p:txBody>
          <a:bodyPr wrap="none" rtlCol="0">
            <a:spAutoFit/>
          </a:bodyPr>
          <a:lstStyle/>
          <a:p>
            <a:r>
              <a:rPr lang="en-US" b="1" dirty="0"/>
              <a:t>Options are based on your individual situation</a:t>
            </a:r>
            <a:r>
              <a:rPr lang="en-US" dirty="0"/>
              <a:t>: </a:t>
            </a:r>
          </a:p>
          <a:p>
            <a:pPr marL="285750" indent="-285750">
              <a:buFont typeface="Arial" panose="020B0604020202020204" pitchFamily="34" charset="0"/>
              <a:buChar char="•"/>
            </a:pPr>
            <a:r>
              <a:rPr lang="en-US" dirty="0"/>
              <a:t>Continued employment through reversion, reduction in hours, or agency transfer.</a:t>
            </a:r>
          </a:p>
          <a:p>
            <a:pPr marL="285750" indent="-285750">
              <a:buFont typeface="Arial" panose="020B0604020202020204" pitchFamily="34" charset="0"/>
              <a:buChar char="•"/>
            </a:pPr>
            <a:r>
              <a:rPr lang="en-US" dirty="0"/>
              <a:t>Enroll as a dependent on a spouse or state-registered domestic partner’s, </a:t>
            </a:r>
            <a:br>
              <a:rPr lang="en-US" dirty="0"/>
            </a:br>
            <a:r>
              <a:rPr lang="en-US" dirty="0"/>
              <a:t>or parent’s account.   </a:t>
            </a:r>
          </a:p>
          <a:p>
            <a:pPr marL="285750" indent="-285750">
              <a:buFont typeface="Arial" panose="020B0604020202020204" pitchFamily="34" charset="0"/>
              <a:buChar char="•"/>
            </a:pPr>
            <a:r>
              <a:rPr lang="en-US" dirty="0"/>
              <a:t>Self-pay for your self and eligible dependents </a:t>
            </a:r>
          </a:p>
          <a:p>
            <a:pPr marL="285750" indent="-285750">
              <a:buFont typeface="Arial" panose="020B0604020202020204" pitchFamily="34" charset="0"/>
              <a:buChar char="•"/>
            </a:pPr>
            <a:r>
              <a:rPr lang="en-US" dirty="0"/>
              <a:t>Retiree coverage.</a:t>
            </a:r>
          </a:p>
        </p:txBody>
      </p:sp>
    </p:spTree>
    <p:extLst>
      <p:ext uri="{BB962C8B-B14F-4D97-AF65-F5344CB8AC3E}">
        <p14:creationId xmlns:p14="http://schemas.microsoft.com/office/powerpoint/2010/main" val="3178874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6B32D-8D68-4F2E-9D2E-A61F5366C6D9}" type="slidenum">
              <a:rPr lang="en-US" smtClean="0"/>
              <a:pPr>
                <a:defRPr/>
              </a:pPr>
              <a:t>16</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flipH="1">
            <a:off x="381000" y="1676400"/>
            <a:ext cx="8763000" cy="4647426"/>
          </a:xfrm>
          <a:prstGeom prst="rect">
            <a:avLst/>
          </a:prstGeom>
          <a:noFill/>
        </p:spPr>
        <p:txBody>
          <a:bodyPr wrap="square" rtlCol="0">
            <a:spAutoFit/>
          </a:bodyPr>
          <a:lstStyle/>
          <a:p>
            <a:r>
              <a:rPr lang="en-US" sz="3200" b="1" dirty="0"/>
              <a:t>Option 1:  Continued Employment</a:t>
            </a:r>
            <a:endParaRPr lang="en-US" sz="3600" b="1" dirty="0"/>
          </a:p>
          <a:p>
            <a:r>
              <a:rPr lang="en-US" sz="2400" b="1" dirty="0"/>
              <a:t>Laid off employees</a:t>
            </a:r>
          </a:p>
          <a:p>
            <a:pPr marL="285750" indent="-285750">
              <a:buFont typeface="Arial" panose="020B0604020202020204" pitchFamily="34" charset="0"/>
              <a:buChar char="•"/>
            </a:pPr>
            <a:r>
              <a:rPr lang="en-US" sz="2400" dirty="0"/>
              <a:t>Examples include:  Revert to another position; have current position hours reduced; or transfer to another agency</a:t>
            </a:r>
          </a:p>
          <a:p>
            <a:pPr marL="285750" indent="-285750">
              <a:buFont typeface="Arial" panose="020B0604020202020204" pitchFamily="34" charset="0"/>
              <a:buChar char="•"/>
            </a:pPr>
            <a:r>
              <a:rPr lang="en-US" sz="2400" dirty="0"/>
              <a:t>Are eligible for the employer contribution with eight hours or more per month of pay status for up to 24 months.</a:t>
            </a:r>
          </a:p>
          <a:p>
            <a:pPr marL="742950" lvl="1" indent="-285750">
              <a:buFont typeface="Arial" panose="020B0604020202020204" pitchFamily="34" charset="0"/>
              <a:buChar char="•"/>
            </a:pPr>
            <a:r>
              <a:rPr lang="en-US" sz="2400" dirty="0"/>
              <a:t>Examples include:  Revert to another position; have current position hours reduced, or transfer to another agency.</a:t>
            </a:r>
          </a:p>
          <a:p>
            <a:pPr marL="285750" indent="-285750">
              <a:buFont typeface="Arial" panose="020B0604020202020204" pitchFamily="34" charset="0"/>
              <a:buChar char="•"/>
            </a:pPr>
            <a:r>
              <a:rPr lang="en-US" sz="2400" dirty="0"/>
              <a:t>Must notify the employing agency of potential eligibility as a laid off employee (WAC 182-12-129).</a:t>
            </a:r>
          </a:p>
          <a:p>
            <a:pPr marL="285750" indent="-285750">
              <a:buFont typeface="Arial" panose="020B0604020202020204" pitchFamily="34" charset="0"/>
              <a:buChar char="•"/>
            </a:pPr>
            <a:r>
              <a:rPr lang="en-US" sz="2400" dirty="0"/>
              <a:t>After the 24</a:t>
            </a:r>
            <a:r>
              <a:rPr lang="en-US" sz="2400" baseline="30000" dirty="0"/>
              <a:t>th</a:t>
            </a:r>
            <a:r>
              <a:rPr lang="en-US" sz="2400" dirty="0"/>
              <a:t> month, employee must re-establish eligibility under WAC 182-12-114.</a:t>
            </a:r>
          </a:p>
        </p:txBody>
      </p:sp>
    </p:spTree>
    <p:extLst>
      <p:ext uri="{BB962C8B-B14F-4D97-AF65-F5344CB8AC3E}">
        <p14:creationId xmlns:p14="http://schemas.microsoft.com/office/powerpoint/2010/main" val="425203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6B32D-8D68-4F2E-9D2E-A61F5366C6D9}" type="slidenum">
              <a:rPr lang="en-US" smtClean="0"/>
              <a:pPr>
                <a:defRPr/>
              </a:pPr>
              <a:t>17</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flipH="1">
            <a:off x="381000" y="1676400"/>
            <a:ext cx="8763000" cy="5016758"/>
          </a:xfrm>
          <a:prstGeom prst="rect">
            <a:avLst/>
          </a:prstGeom>
          <a:noFill/>
        </p:spPr>
        <p:txBody>
          <a:bodyPr wrap="square" rtlCol="0">
            <a:spAutoFit/>
          </a:bodyPr>
          <a:lstStyle/>
          <a:p>
            <a:r>
              <a:rPr lang="en-US" sz="3200" b="1" dirty="0"/>
              <a:t>Option 2:  Coverage as a dependent</a:t>
            </a:r>
            <a:endParaRPr lang="en-US" sz="3600" b="1" dirty="0"/>
          </a:p>
          <a:p>
            <a:r>
              <a:rPr lang="en-US" sz="2400" b="1" dirty="0"/>
              <a:t>Medical/dental coverage:</a:t>
            </a:r>
          </a:p>
          <a:p>
            <a:pPr marL="285750" indent="-285750">
              <a:buFont typeface="Arial" panose="020B0604020202020204" pitchFamily="34" charset="0"/>
              <a:buChar char="•"/>
            </a:pPr>
            <a:r>
              <a:rPr lang="en-US" sz="2400" dirty="0"/>
              <a:t>No later than 60 days after losing coverage, your spouse, state-registered domestic partner, or parent must submit the required forms.</a:t>
            </a:r>
          </a:p>
          <a:p>
            <a:pPr marL="285750" indent="-285750">
              <a:buFont typeface="Arial" panose="020B0604020202020204" pitchFamily="34" charset="0"/>
              <a:buChar char="•"/>
            </a:pPr>
            <a:r>
              <a:rPr lang="en-US" sz="2400" dirty="0"/>
              <a:t>When the agency receives the form affects when coverage begins.</a:t>
            </a:r>
          </a:p>
          <a:p>
            <a:pPr marL="742950" lvl="1" indent="-285750">
              <a:buFont typeface="Arial" panose="020B0604020202020204" pitchFamily="34" charset="0"/>
              <a:buChar char="•"/>
            </a:pPr>
            <a:r>
              <a:rPr lang="en-US" sz="2400" dirty="0"/>
              <a:t>To avoid a break in coverage, the form must be submitted prior to the date your current employer coverage ends.</a:t>
            </a:r>
          </a:p>
          <a:p>
            <a:endParaRPr lang="en-US" sz="2400" dirty="0"/>
          </a:p>
          <a:p>
            <a:r>
              <a:rPr lang="en-US" sz="2400" b="1" dirty="0"/>
              <a:t>Life Insurance</a:t>
            </a:r>
          </a:p>
          <a:p>
            <a:pPr marL="342900" indent="-342900">
              <a:buFont typeface="Arial" panose="020B0604020202020204" pitchFamily="34" charset="0"/>
              <a:buChar char="•"/>
            </a:pPr>
            <a:r>
              <a:rPr lang="en-US" sz="2400" dirty="0"/>
              <a:t>Employment ending – transfer life insurance to a spouse/domestic partner’s PEBB account within 31 days of losing coverage.</a:t>
            </a:r>
          </a:p>
          <a:p>
            <a:pPr marL="342900" indent="-342900">
              <a:buFont typeface="Arial" panose="020B0604020202020204" pitchFamily="34" charset="0"/>
              <a:buChar char="•"/>
            </a:pPr>
            <a:r>
              <a:rPr lang="en-US" sz="2400" dirty="0"/>
              <a:t>Layoff – continue life insurance on a self-pay basis.</a:t>
            </a:r>
          </a:p>
        </p:txBody>
      </p:sp>
    </p:spTree>
    <p:extLst>
      <p:ext uri="{BB962C8B-B14F-4D97-AF65-F5344CB8AC3E}">
        <p14:creationId xmlns:p14="http://schemas.microsoft.com/office/powerpoint/2010/main" val="1356272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6B32D-8D68-4F2E-9D2E-A61F5366C6D9}" type="slidenum">
              <a:rPr lang="en-US" smtClean="0"/>
              <a:pPr>
                <a:defRPr/>
              </a:pPr>
              <a:t>18</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flipH="1">
            <a:off x="381000" y="1676400"/>
            <a:ext cx="8763000" cy="5047536"/>
          </a:xfrm>
          <a:prstGeom prst="rect">
            <a:avLst/>
          </a:prstGeom>
          <a:noFill/>
        </p:spPr>
        <p:txBody>
          <a:bodyPr wrap="square" rtlCol="0">
            <a:spAutoFit/>
          </a:bodyPr>
          <a:lstStyle/>
          <a:p>
            <a:r>
              <a:rPr lang="en-US" sz="3200" b="1" dirty="0"/>
              <a:t>Option 3:  Self-pay…</a:t>
            </a:r>
            <a:endParaRPr lang="en-US" sz="3600" b="1" dirty="0"/>
          </a:p>
          <a:p>
            <a:r>
              <a:rPr lang="en-US" sz="2400" b="1" dirty="0"/>
              <a:t>Layoff</a:t>
            </a:r>
          </a:p>
          <a:p>
            <a:pPr marL="285750" indent="-285750">
              <a:buFont typeface="Arial" panose="020B0604020202020204" pitchFamily="34" charset="0"/>
              <a:buChar char="•"/>
            </a:pPr>
            <a:r>
              <a:rPr lang="en-US" sz="2400" dirty="0"/>
              <a:t>Eligible for PEBB “Leave without Pay” coverage</a:t>
            </a:r>
          </a:p>
          <a:p>
            <a:pPr marL="285750" indent="-285750">
              <a:buFont typeface="Arial" panose="020B0604020202020204" pitchFamily="34" charset="0"/>
              <a:buChar char="•"/>
            </a:pPr>
            <a:r>
              <a:rPr lang="en-US" sz="2400" dirty="0"/>
              <a:t>Continue medical, dental, and/or life insurance coverage for up to 29 months.</a:t>
            </a:r>
          </a:p>
          <a:p>
            <a:pPr>
              <a:spcBef>
                <a:spcPts val="600"/>
              </a:spcBef>
            </a:pPr>
            <a:r>
              <a:rPr lang="en-US" sz="2400" b="1" dirty="0"/>
              <a:t>Employment Ending</a:t>
            </a:r>
          </a:p>
          <a:p>
            <a:pPr marL="342900" indent="-342900">
              <a:buFont typeface="Arial" panose="020B0604020202020204" pitchFamily="34" charset="0"/>
              <a:buChar char="•"/>
            </a:pPr>
            <a:r>
              <a:rPr lang="en-US" sz="2400" dirty="0"/>
              <a:t>Eligible for COBRA coverage</a:t>
            </a:r>
          </a:p>
          <a:p>
            <a:pPr marL="342900" indent="-342900">
              <a:buFont typeface="Arial" panose="020B0604020202020204" pitchFamily="34" charset="0"/>
              <a:buChar char="•"/>
            </a:pPr>
            <a:r>
              <a:rPr lang="en-US" sz="2400" dirty="0"/>
              <a:t>Continue medical and dental coverage for up to 18 months.</a:t>
            </a:r>
          </a:p>
          <a:p>
            <a:pPr>
              <a:spcBef>
                <a:spcPts val="600"/>
              </a:spcBef>
              <a:buSzPct val="90000"/>
            </a:pPr>
            <a:r>
              <a:rPr lang="en-US" sz="2000" b="1" dirty="0">
                <a:latin typeface="Arial" charset="0"/>
                <a:cs typeface="Arial" charset="0"/>
              </a:rPr>
              <a:t>For state registered/qualified domestic partners and their children not eligible for COBRA</a:t>
            </a:r>
          </a:p>
          <a:p>
            <a:pPr marL="285750" lvl="1" indent="-285750">
              <a:buSzPct val="90000"/>
              <a:buFont typeface="Arial" panose="020B0604020202020204" pitchFamily="34" charset="0"/>
              <a:buChar char="•"/>
            </a:pPr>
            <a:r>
              <a:rPr lang="en-US" sz="2400" dirty="0"/>
              <a:t>PEBB Extension of Coverage</a:t>
            </a:r>
          </a:p>
          <a:p>
            <a:pPr marL="285750" lvl="1" indent="-285750">
              <a:buSzPct val="90000"/>
              <a:buFont typeface="Arial" panose="020B0604020202020204" pitchFamily="34" charset="0"/>
              <a:buChar char="•"/>
            </a:pPr>
            <a:r>
              <a:rPr lang="en-US" sz="2400" dirty="0"/>
              <a:t>Continue medical and dental coverage for up to 18 months</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881579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6B32D-8D68-4F2E-9D2E-A61F5366C6D9}" type="slidenum">
              <a:rPr lang="en-US" smtClean="0"/>
              <a:pPr>
                <a:defRPr/>
              </a:pPr>
              <a:t>19</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flipH="1">
            <a:off x="381000" y="1676400"/>
            <a:ext cx="8763000" cy="3708708"/>
          </a:xfrm>
          <a:prstGeom prst="rect">
            <a:avLst/>
          </a:prstGeom>
          <a:noFill/>
        </p:spPr>
        <p:txBody>
          <a:bodyPr wrap="square" rtlCol="0">
            <a:spAutoFit/>
          </a:bodyPr>
          <a:lstStyle/>
          <a:p>
            <a:pPr>
              <a:spcBef>
                <a:spcPts val="600"/>
              </a:spcBef>
            </a:pPr>
            <a:r>
              <a:rPr lang="en-US" sz="3200" b="1" dirty="0"/>
              <a:t>Option 4:  Retiree coverage…</a:t>
            </a:r>
            <a:endParaRPr lang="en-US" sz="3600" b="1" dirty="0"/>
          </a:p>
          <a:p>
            <a:pPr marL="342900" indent="-342900">
              <a:spcBef>
                <a:spcPts val="600"/>
              </a:spcBef>
              <a:buFont typeface="Arial" panose="020B0604020202020204" pitchFamily="34" charset="0"/>
              <a:buChar char="•"/>
            </a:pPr>
            <a:r>
              <a:rPr lang="en-US" sz="2400" dirty="0"/>
              <a:t>Must be eligible to retire per your retirement plan.</a:t>
            </a:r>
          </a:p>
          <a:p>
            <a:pPr marL="342900" indent="-342900">
              <a:spcBef>
                <a:spcPts val="600"/>
              </a:spcBef>
              <a:buFont typeface="Arial" panose="020B0604020202020204" pitchFamily="34" charset="0"/>
              <a:buChar char="•"/>
            </a:pPr>
            <a:endParaRPr lang="en-US" sz="2400" dirty="0"/>
          </a:p>
          <a:p>
            <a:pPr marL="342900" indent="-342900">
              <a:spcBef>
                <a:spcPts val="600"/>
              </a:spcBef>
              <a:buFont typeface="Arial" panose="020B0604020202020204" pitchFamily="34" charset="0"/>
              <a:buChar char="•"/>
            </a:pPr>
            <a:r>
              <a:rPr lang="en-US" sz="2400" dirty="0"/>
              <a:t>May use continuation of coverage to bridge to retirement.</a:t>
            </a:r>
          </a:p>
          <a:p>
            <a:pPr marL="342900" indent="-342900">
              <a:spcBef>
                <a:spcPts val="600"/>
              </a:spcBef>
              <a:buFont typeface="Arial" panose="020B0604020202020204" pitchFamily="34" charset="0"/>
              <a:buChar char="•"/>
            </a:pPr>
            <a:endParaRPr lang="en-US" sz="2400" dirty="0"/>
          </a:p>
          <a:p>
            <a:pPr marL="342900" indent="-342900">
              <a:spcBef>
                <a:spcPts val="600"/>
              </a:spcBef>
              <a:buFont typeface="Arial" panose="020B0604020202020204" pitchFamily="34" charset="0"/>
              <a:buChar char="•"/>
            </a:pPr>
            <a:r>
              <a:rPr lang="en-US" sz="2400" dirty="0"/>
              <a:t>Continue medical and dental coverage.  </a:t>
            </a:r>
          </a:p>
          <a:p>
            <a:pPr marL="342900" indent="-342900">
              <a:spcBef>
                <a:spcPts val="600"/>
              </a:spcBef>
              <a:buFont typeface="Arial" panose="020B0604020202020204" pitchFamily="34" charset="0"/>
              <a:buChar char="•"/>
            </a:pPr>
            <a:endParaRPr lang="en-US" sz="2400" dirty="0"/>
          </a:p>
          <a:p>
            <a:pPr marL="342900" indent="-342900">
              <a:spcBef>
                <a:spcPts val="600"/>
              </a:spcBef>
              <a:buFont typeface="Arial" panose="020B0604020202020204" pitchFamily="34" charset="0"/>
              <a:buChar char="•"/>
            </a:pPr>
            <a:r>
              <a:rPr lang="en-US" sz="2400" dirty="0"/>
              <a:t>May have options to enroll in retiree life insurance.</a:t>
            </a:r>
          </a:p>
        </p:txBody>
      </p:sp>
    </p:spTree>
    <p:extLst>
      <p:ext uri="{BB962C8B-B14F-4D97-AF65-F5344CB8AC3E}">
        <p14:creationId xmlns:p14="http://schemas.microsoft.com/office/powerpoint/2010/main" val="44684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10615"/>
            <a:ext cx="7162800" cy="598170"/>
          </a:xfrm>
        </p:spPr>
        <p:txBody>
          <a:bodyPr>
            <a:noAutofit/>
          </a:bodyPr>
          <a:lstStyle/>
          <a:p>
            <a:r>
              <a:rPr lang="en-US" sz="2300" dirty="0">
                <a:solidFill>
                  <a:schemeClr val="accent1">
                    <a:lumMod val="50000"/>
                  </a:schemeClr>
                </a:solidFill>
                <a:latin typeface="Arial" charset="0"/>
                <a:cs typeface="Arial" charset="0"/>
              </a:rPr>
              <a:t>Layoff Information and Resources</a:t>
            </a:r>
            <a:endParaRPr lang="en-US" sz="2300" dirty="0">
              <a:solidFill>
                <a:schemeClr val="accent1">
                  <a:lumMod val="50000"/>
                </a:schemeClr>
              </a:solidFill>
            </a:endParaRPr>
          </a:p>
        </p:txBody>
      </p:sp>
      <p:sp>
        <p:nvSpPr>
          <p:cNvPr id="3" name="Subtitle 2"/>
          <p:cNvSpPr>
            <a:spLocks noGrp="1"/>
          </p:cNvSpPr>
          <p:nvPr>
            <p:ph type="subTitle" idx="1"/>
          </p:nvPr>
        </p:nvSpPr>
        <p:spPr>
          <a:xfrm>
            <a:off x="1905000" y="1828800"/>
            <a:ext cx="5867400" cy="304800"/>
          </a:xfrm>
        </p:spPr>
        <p:txBody>
          <a:bodyPr>
            <a:noAutofit/>
          </a:bodyPr>
          <a:lstStyle/>
          <a:p>
            <a:pPr algn="l">
              <a:lnSpc>
                <a:spcPct val="200000"/>
              </a:lnSpc>
              <a:spcBef>
                <a:spcPts val="0"/>
              </a:spcBef>
            </a:pPr>
            <a:r>
              <a:rPr lang="en-US" sz="2000" b="1" dirty="0">
                <a:solidFill>
                  <a:srgbClr val="050BFF"/>
                </a:solidFill>
                <a:latin typeface="Arial" charset="0"/>
                <a:cs typeface="Arial" charset="0"/>
                <a:hlinkClick r:id="rId3" action="ppaction://hlinksldjump"/>
              </a:rPr>
              <a:t>Department of Enterprise </a:t>
            </a:r>
            <a:r>
              <a:rPr lang="en-US" sz="2000" b="1" dirty="0" smtClean="0">
                <a:solidFill>
                  <a:srgbClr val="050BFF"/>
                </a:solidFill>
                <a:latin typeface="Arial" charset="0"/>
                <a:cs typeface="Arial" charset="0"/>
                <a:hlinkClick r:id="rId3" action="ppaction://hlinksldjump"/>
              </a:rPr>
              <a:t>Services</a:t>
            </a:r>
            <a:r>
              <a:rPr lang="en-US" sz="2000" b="1" dirty="0" smtClean="0">
                <a:solidFill>
                  <a:srgbClr val="050BFF"/>
                </a:solidFill>
                <a:latin typeface="Arial" charset="0"/>
                <a:cs typeface="Arial" charset="0"/>
              </a:rPr>
              <a:t> (DES)</a:t>
            </a:r>
            <a:endParaRPr lang="en-US" sz="2000" b="1" dirty="0">
              <a:solidFill>
                <a:srgbClr val="050BFF"/>
              </a:solidFill>
              <a:latin typeface="Arial" charset="0"/>
              <a:cs typeface="Arial" charset="0"/>
            </a:endParaRPr>
          </a:p>
          <a:p>
            <a:pPr algn="l">
              <a:lnSpc>
                <a:spcPct val="200000"/>
              </a:lnSpc>
              <a:spcBef>
                <a:spcPts val="0"/>
              </a:spcBef>
            </a:pPr>
            <a:r>
              <a:rPr lang="en-US" sz="2000" b="1" dirty="0">
                <a:solidFill>
                  <a:srgbClr val="050BFF"/>
                </a:solidFill>
                <a:latin typeface="Arial" charset="0"/>
                <a:cs typeface="Arial" charset="0"/>
                <a:hlinkClick r:id="rId4" action="ppaction://hlinksldjump"/>
              </a:rPr>
              <a:t>Health Care </a:t>
            </a:r>
            <a:r>
              <a:rPr lang="en-US" sz="2000" b="1" dirty="0" smtClean="0">
                <a:solidFill>
                  <a:srgbClr val="050BFF"/>
                </a:solidFill>
                <a:latin typeface="Arial" charset="0"/>
                <a:cs typeface="Arial" charset="0"/>
                <a:hlinkClick r:id="rId4" action="ppaction://hlinksldjump"/>
              </a:rPr>
              <a:t>Authority</a:t>
            </a:r>
            <a:r>
              <a:rPr lang="en-US" sz="2000" b="1" dirty="0" smtClean="0">
                <a:solidFill>
                  <a:srgbClr val="050BFF"/>
                </a:solidFill>
                <a:latin typeface="Arial" charset="0"/>
                <a:cs typeface="Arial" charset="0"/>
              </a:rPr>
              <a:t> (HCA)</a:t>
            </a:r>
            <a:endParaRPr lang="en-US" sz="2000" b="1" dirty="0">
              <a:solidFill>
                <a:srgbClr val="050BFF"/>
              </a:solidFill>
              <a:latin typeface="Arial" charset="0"/>
              <a:cs typeface="Arial" charset="0"/>
            </a:endParaRPr>
          </a:p>
          <a:p>
            <a:pPr algn="l">
              <a:lnSpc>
                <a:spcPct val="200000"/>
              </a:lnSpc>
              <a:spcBef>
                <a:spcPts val="0"/>
              </a:spcBef>
            </a:pPr>
            <a:r>
              <a:rPr lang="en-US" sz="2000" b="1" dirty="0">
                <a:solidFill>
                  <a:srgbClr val="050BFF"/>
                </a:solidFill>
                <a:latin typeface="Arial" charset="0"/>
                <a:cs typeface="Arial" charset="0"/>
                <a:hlinkClick r:id="rId5" action="ppaction://hlinksldjump"/>
              </a:rPr>
              <a:t>WorkSource </a:t>
            </a:r>
            <a:r>
              <a:rPr lang="en-US" sz="2000" b="1" dirty="0" smtClean="0">
                <a:solidFill>
                  <a:srgbClr val="050BFF"/>
                </a:solidFill>
                <a:latin typeface="Arial" charset="0"/>
                <a:cs typeface="Arial" charset="0"/>
                <a:hlinkClick r:id="rId5" action="ppaction://hlinksldjump"/>
              </a:rPr>
              <a:t>Washington</a:t>
            </a:r>
            <a:r>
              <a:rPr lang="en-US" sz="2000" b="1" dirty="0" smtClean="0">
                <a:solidFill>
                  <a:srgbClr val="050BFF"/>
                </a:solidFill>
                <a:latin typeface="Arial" charset="0"/>
                <a:cs typeface="Arial" charset="0"/>
              </a:rPr>
              <a:t> (ESD)</a:t>
            </a:r>
            <a:endParaRPr lang="en-US" sz="2000" b="1" dirty="0">
              <a:solidFill>
                <a:srgbClr val="050BFF"/>
              </a:solidFill>
              <a:latin typeface="Arial" charset="0"/>
              <a:cs typeface="Arial" charset="0"/>
            </a:endParaRPr>
          </a:p>
          <a:p>
            <a:pPr algn="l">
              <a:lnSpc>
                <a:spcPct val="200000"/>
              </a:lnSpc>
              <a:spcBef>
                <a:spcPts val="0"/>
              </a:spcBef>
            </a:pPr>
            <a:r>
              <a:rPr lang="en-US" sz="2000" b="1" dirty="0">
                <a:solidFill>
                  <a:srgbClr val="050BFF"/>
                </a:solidFill>
                <a:latin typeface="Arial" charset="0"/>
                <a:cs typeface="Arial" charset="0"/>
                <a:hlinkClick r:id="rId6" action="ppaction://hlinksldjump"/>
              </a:rPr>
              <a:t>Employment Security </a:t>
            </a:r>
            <a:r>
              <a:rPr lang="en-US" sz="2000" b="1" dirty="0" smtClean="0">
                <a:solidFill>
                  <a:srgbClr val="050BFF"/>
                </a:solidFill>
                <a:latin typeface="Arial" charset="0"/>
                <a:cs typeface="Arial" charset="0"/>
              </a:rPr>
              <a:t> (ESD)</a:t>
            </a:r>
          </a:p>
          <a:p>
            <a:pPr algn="l">
              <a:lnSpc>
                <a:spcPct val="200000"/>
              </a:lnSpc>
              <a:spcBef>
                <a:spcPts val="0"/>
              </a:spcBef>
            </a:pPr>
            <a:r>
              <a:rPr lang="en-US" sz="2000" b="1" dirty="0" smtClean="0">
                <a:solidFill>
                  <a:srgbClr val="050BFF"/>
                </a:solidFill>
                <a:latin typeface="Arial" charset="0"/>
                <a:cs typeface="Arial" charset="0"/>
                <a:hlinkClick r:id="rId7" action="ppaction://hlinksldjump"/>
              </a:rPr>
              <a:t>Federal CARES Act information</a:t>
            </a:r>
            <a:endParaRPr lang="en-US" sz="2000" b="1" dirty="0" smtClean="0">
              <a:solidFill>
                <a:srgbClr val="050BFF"/>
              </a:solidFill>
              <a:latin typeface="Arial" charset="0"/>
              <a:cs typeface="Arial" charset="0"/>
            </a:endParaRPr>
          </a:p>
          <a:p>
            <a:pPr algn="l">
              <a:lnSpc>
                <a:spcPct val="200000"/>
              </a:lnSpc>
              <a:spcBef>
                <a:spcPts val="0"/>
              </a:spcBef>
            </a:pPr>
            <a:r>
              <a:rPr lang="en-US" sz="2000" b="1" dirty="0" smtClean="0">
                <a:solidFill>
                  <a:srgbClr val="050BFF"/>
                </a:solidFill>
                <a:latin typeface="Arial" charset="0"/>
                <a:cs typeface="Arial" charset="0"/>
                <a:hlinkClick r:id="rId8" action="ppaction://hlinksldjump"/>
              </a:rPr>
              <a:t>Employee Assistance Program</a:t>
            </a:r>
            <a:r>
              <a:rPr lang="en-US" sz="2000" b="1" dirty="0">
                <a:solidFill>
                  <a:srgbClr val="050BFF"/>
                </a:solidFill>
                <a:latin typeface="Arial" charset="0"/>
                <a:cs typeface="Arial" charset="0"/>
              </a:rPr>
              <a:t> </a:t>
            </a:r>
            <a:r>
              <a:rPr lang="en-US" sz="2000" b="1" dirty="0" smtClean="0">
                <a:solidFill>
                  <a:srgbClr val="050BFF"/>
                </a:solidFill>
                <a:latin typeface="Arial" charset="0"/>
                <a:cs typeface="Arial" charset="0"/>
              </a:rPr>
              <a:t>(EAP)</a:t>
            </a:r>
            <a:endParaRPr lang="en-US" sz="2000" b="1" dirty="0">
              <a:solidFill>
                <a:srgbClr val="050BFF"/>
              </a:solidFill>
              <a:latin typeface="Arial" charset="0"/>
              <a:cs typeface="Arial" charset="0"/>
            </a:endParaRPr>
          </a:p>
          <a:p>
            <a:pPr algn="l">
              <a:lnSpc>
                <a:spcPct val="200000"/>
              </a:lnSpc>
              <a:spcBef>
                <a:spcPts val="0"/>
              </a:spcBef>
            </a:pPr>
            <a:r>
              <a:rPr lang="en-US" sz="2000" b="1" dirty="0">
                <a:solidFill>
                  <a:srgbClr val="050BFF"/>
                </a:solidFill>
                <a:latin typeface="Arial" charset="0"/>
                <a:cs typeface="Arial" charset="0"/>
                <a:hlinkClick r:id="rId9" action="ppaction://hlinksldjump"/>
              </a:rPr>
              <a:t>Retirement </a:t>
            </a:r>
            <a:r>
              <a:rPr lang="en-US" sz="2000" b="1" dirty="0" smtClean="0">
                <a:solidFill>
                  <a:srgbClr val="050BFF"/>
                </a:solidFill>
                <a:latin typeface="Arial" charset="0"/>
                <a:cs typeface="Arial" charset="0"/>
                <a:hlinkClick r:id="rId9" action="ppaction://hlinksldjump"/>
              </a:rPr>
              <a:t>Systems</a:t>
            </a:r>
            <a:r>
              <a:rPr lang="en-US" sz="2000" b="1" dirty="0" smtClean="0">
                <a:solidFill>
                  <a:srgbClr val="050BFF"/>
                </a:solidFill>
                <a:latin typeface="Arial" charset="0"/>
                <a:cs typeface="Arial" charset="0"/>
              </a:rPr>
              <a:t> (DRS)</a:t>
            </a:r>
            <a:endParaRPr lang="en-US" sz="2000" b="1" dirty="0">
              <a:solidFill>
                <a:srgbClr val="050BFF"/>
              </a:solidFill>
              <a:latin typeface="Arial" charset="0"/>
              <a:cs typeface="Arial" charset="0"/>
            </a:endParaRPr>
          </a:p>
          <a:p>
            <a:pPr algn="l"/>
            <a:endParaRPr lang="en-US" sz="2800" b="1" dirty="0">
              <a:solidFill>
                <a:schemeClr val="accent1">
                  <a:lumMod val="50000"/>
                </a:schemeClr>
              </a:solidFill>
              <a:latin typeface="Arial" charset="0"/>
              <a:cs typeface="Arial" charset="0"/>
            </a:endParaRPr>
          </a:p>
        </p:txBody>
      </p:sp>
      <p:pic>
        <p:nvPicPr>
          <p:cNvPr id="5" name="Picture 4" descr="Logo Green.png"/>
          <p:cNvPicPr>
            <a:picLocks noChangeAspect="1"/>
          </p:cNvPicPr>
          <p:nvPr/>
        </p:nvPicPr>
        <p:blipFill>
          <a:blip r:embed="rId10" cstate="print"/>
          <a:stretch>
            <a:fillRect/>
          </a:stretch>
        </p:blipFill>
        <p:spPr>
          <a:xfrm>
            <a:off x="1524000" y="152400"/>
            <a:ext cx="5410200" cy="838200"/>
          </a:xfrm>
          <a:prstGeom prst="rect">
            <a:avLst/>
          </a:prstGeom>
        </p:spPr>
      </p:pic>
      <p:pic>
        <p:nvPicPr>
          <p:cNvPr id="7" name="Picture 2" descr="C:\Documents and Settings\jessicam\Desktop\George-only_Grayscale50%transp.gif"/>
          <p:cNvPicPr>
            <a:picLocks noChangeAspect="1" noChangeArrowheads="1"/>
          </p:cNvPicPr>
          <p:nvPr/>
        </p:nvPicPr>
        <p:blipFill>
          <a:blip r:embed="rId11" cstate="print"/>
          <a:srcRect/>
          <a:stretch>
            <a:fillRect/>
          </a:stretch>
        </p:blipFill>
        <p:spPr bwMode="auto">
          <a:xfrm>
            <a:off x="7777018" y="5687660"/>
            <a:ext cx="990600" cy="990600"/>
          </a:xfrm>
          <a:prstGeom prst="rect">
            <a:avLst/>
          </a:prstGeom>
          <a:noFill/>
        </p:spPr>
      </p:pic>
      <p:pic>
        <p:nvPicPr>
          <p:cNvPr id="8" name="Content Placeholder 5" descr="Button_Orange.png"/>
          <p:cNvPicPr>
            <a:picLocks noChangeAspect="1"/>
          </p:cNvPicPr>
          <p:nvPr/>
        </p:nvPicPr>
        <p:blipFill>
          <a:blip r:embed="rId12" cstate="print"/>
          <a:stretch>
            <a:fillRect/>
          </a:stretch>
        </p:blipFill>
        <p:spPr>
          <a:xfrm>
            <a:off x="351055" y="5867400"/>
            <a:ext cx="831477" cy="762000"/>
          </a:xfrm>
          <a:prstGeom prst="rect">
            <a:avLst/>
          </a:prstGeom>
        </p:spPr>
      </p:pic>
    </p:spTree>
    <p:extLst>
      <p:ext uri="{BB962C8B-B14F-4D97-AF65-F5344CB8AC3E}">
        <p14:creationId xmlns:p14="http://schemas.microsoft.com/office/powerpoint/2010/main" val="286146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6B32D-8D68-4F2E-9D2E-A61F5366C6D9}" type="slidenum">
              <a:rPr lang="en-US" smtClean="0"/>
              <a:pPr>
                <a:defRPr/>
              </a:pPr>
              <a:t>20</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flipH="1">
            <a:off x="381000" y="1755090"/>
            <a:ext cx="4469526" cy="4601260"/>
          </a:xfrm>
          <a:prstGeom prst="rect">
            <a:avLst/>
          </a:prstGeom>
          <a:noFill/>
        </p:spPr>
        <p:txBody>
          <a:bodyPr wrap="square" rtlCol="0">
            <a:spAutoFit/>
          </a:bodyPr>
          <a:lstStyle/>
          <a:p>
            <a:r>
              <a:rPr lang="en-US" sz="3200" b="1" dirty="0"/>
              <a:t>What to expect…</a:t>
            </a:r>
          </a:p>
          <a:p>
            <a:pPr marL="342900" indent="-342900">
              <a:spcBef>
                <a:spcPts val="600"/>
              </a:spcBef>
              <a:spcAft>
                <a:spcPts val="1800"/>
              </a:spcAft>
              <a:buSzPct val="90000"/>
              <a:buFont typeface="Arial" panose="020B0604020202020204" pitchFamily="34" charset="0"/>
              <a:buChar char="•"/>
            </a:pPr>
            <a:r>
              <a:rPr lang="en-US" sz="2400" dirty="0">
                <a:latin typeface="Arial" charset="0"/>
                <a:cs typeface="Arial" charset="0"/>
              </a:rPr>
              <a:t>A Continuation of Coverage Election Notice in the mail</a:t>
            </a:r>
          </a:p>
          <a:p>
            <a:pPr marL="342900" indent="-342900">
              <a:spcBef>
                <a:spcPts val="600"/>
              </a:spcBef>
              <a:spcAft>
                <a:spcPts val="1800"/>
              </a:spcAft>
              <a:buSzPct val="90000"/>
              <a:buFont typeface="Arial" panose="020B0604020202020204" pitchFamily="34" charset="0"/>
              <a:buChar char="•"/>
            </a:pPr>
            <a:r>
              <a:rPr lang="en-US" sz="2400" dirty="0">
                <a:latin typeface="Arial" charset="0"/>
                <a:cs typeface="Arial" charset="0"/>
              </a:rPr>
              <a:t>You have 60 days from the postmark date to enroll in coverage</a:t>
            </a:r>
          </a:p>
          <a:p>
            <a:pPr marL="342900" indent="-342900">
              <a:spcBef>
                <a:spcPts val="600"/>
              </a:spcBef>
              <a:spcAft>
                <a:spcPts val="1800"/>
              </a:spcAft>
              <a:buSzPct val="90000"/>
              <a:buFont typeface="Arial" panose="020B0604020202020204" pitchFamily="34" charset="0"/>
              <a:buChar char="•"/>
            </a:pPr>
            <a:r>
              <a:rPr lang="en-US" sz="2400" dirty="0">
                <a:latin typeface="Arial" charset="0"/>
                <a:cs typeface="Arial" charset="0"/>
              </a:rPr>
              <a:t>You may enroll your eligible dependents</a:t>
            </a:r>
          </a:p>
          <a:p>
            <a:pPr marL="342900" indent="-342900">
              <a:spcBef>
                <a:spcPts val="600"/>
              </a:spcBef>
              <a:spcAft>
                <a:spcPts val="1800"/>
              </a:spcAft>
              <a:buSzPct val="90000"/>
              <a:buFont typeface="Arial" panose="020B0604020202020204" pitchFamily="34" charset="0"/>
              <a:buChar char="•"/>
            </a:pPr>
            <a:r>
              <a:rPr lang="en-US" sz="2400" dirty="0">
                <a:latin typeface="Arial" charset="0"/>
                <a:cs typeface="Arial" charset="0"/>
              </a:rPr>
              <a:t>Self-pay rates apply</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481928"/>
            <a:ext cx="3836274" cy="6239547"/>
          </a:xfrm>
          <a:prstGeom prst="rect">
            <a:avLst/>
          </a:prstGeom>
        </p:spPr>
      </p:pic>
    </p:spTree>
    <p:extLst>
      <p:ext uri="{BB962C8B-B14F-4D97-AF65-F5344CB8AC3E}">
        <p14:creationId xmlns:p14="http://schemas.microsoft.com/office/powerpoint/2010/main" val="1059259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6B32D-8D68-4F2E-9D2E-A61F5366C6D9}" type="slidenum">
              <a:rPr lang="en-US" smtClean="0"/>
              <a:pPr>
                <a:defRPr/>
              </a:pPr>
              <a:t>21</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flipH="1">
            <a:off x="381000" y="1676400"/>
            <a:ext cx="6934200" cy="3847207"/>
          </a:xfrm>
          <a:prstGeom prst="rect">
            <a:avLst/>
          </a:prstGeom>
          <a:noFill/>
        </p:spPr>
        <p:txBody>
          <a:bodyPr wrap="square" rtlCol="0">
            <a:spAutoFit/>
          </a:bodyPr>
          <a:lstStyle/>
          <a:p>
            <a:r>
              <a:rPr lang="en-US" sz="4000" b="1" dirty="0"/>
              <a:t>Resources…</a:t>
            </a:r>
            <a:endParaRPr lang="en-US" sz="4400" b="1" dirty="0"/>
          </a:p>
          <a:p>
            <a:endParaRPr lang="en-US" sz="3600" b="1" dirty="0"/>
          </a:p>
          <a:p>
            <a:r>
              <a:rPr lang="en-US" sz="2800" b="1" dirty="0"/>
              <a:t>PEBB website:</a:t>
            </a:r>
          </a:p>
          <a:p>
            <a:pPr lvl="2">
              <a:buSzPct val="90000"/>
            </a:pPr>
            <a:r>
              <a:rPr lang="en-US" sz="2800" dirty="0">
                <a:solidFill>
                  <a:schemeClr val="accent1">
                    <a:lumMod val="50000"/>
                  </a:schemeClr>
                </a:solidFill>
                <a:hlinkClick r:id="rId4"/>
              </a:rPr>
              <a:t>https://www.hca.wa.gov/public-employee-benefits/employees</a:t>
            </a:r>
            <a:endParaRPr lang="en-US" sz="2800" dirty="0">
              <a:solidFill>
                <a:schemeClr val="accent1">
                  <a:lumMod val="50000"/>
                </a:schemeClr>
              </a:solidFill>
            </a:endParaRPr>
          </a:p>
          <a:p>
            <a:endParaRPr lang="en-US" sz="2800" b="1" dirty="0"/>
          </a:p>
          <a:p>
            <a:r>
              <a:rPr lang="en-US" sz="2800" b="1" dirty="0"/>
              <a:t>PEBB program customer service:</a:t>
            </a:r>
          </a:p>
          <a:p>
            <a:r>
              <a:rPr lang="en-US" sz="2800" b="1" dirty="0"/>
              <a:t>	1-800-200-1004</a:t>
            </a:r>
          </a:p>
        </p:txBody>
      </p:sp>
    </p:spTree>
    <p:extLst>
      <p:ext uri="{BB962C8B-B14F-4D97-AF65-F5344CB8AC3E}">
        <p14:creationId xmlns:p14="http://schemas.microsoft.com/office/powerpoint/2010/main" val="2161155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6B32D-8D68-4F2E-9D2E-A61F5366C6D9}" type="slidenum">
              <a:rPr lang="en-US" smtClean="0"/>
              <a:pPr>
                <a:defRPr/>
              </a:pPr>
              <a:t>22</a:t>
            </a:fld>
            <a:endParaRPr lang="en-US"/>
          </a:p>
        </p:txBody>
      </p:sp>
      <p:pic>
        <p:nvPicPr>
          <p:cNvPr id="5" name="Picture 4" descr="C:\Users\NGS\AppData\Local\Microsoft\Windows\INetCache\Content.Outlook\TNTR1ZX5\HCA-PEBB.png"/>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
            <a:ext cx="4648200" cy="1615439"/>
          </a:xfrm>
          <a:prstGeom prst="rect">
            <a:avLst/>
          </a:prstGeom>
          <a:noFill/>
          <a:ln>
            <a:noFill/>
          </a:ln>
        </p:spPr>
      </p:pic>
      <p:sp>
        <p:nvSpPr>
          <p:cNvPr id="4" name="Rectangle 3"/>
          <p:cNvSpPr/>
          <p:nvPr/>
        </p:nvSpPr>
        <p:spPr>
          <a:xfrm>
            <a:off x="152400" y="2063533"/>
            <a:ext cx="8305800" cy="1481303"/>
          </a:xfrm>
          <a:prstGeom prst="rect">
            <a:avLst/>
          </a:prstGeom>
        </p:spPr>
        <p:txBody>
          <a:bodyPr wrap="square">
            <a:spAutoFit/>
          </a:bodyPr>
          <a:lstStyle/>
          <a:p>
            <a:pPr marL="457200" marR="0" indent="0" algn="just">
              <a:spcBef>
                <a:spcPts val="0"/>
              </a:spcBef>
              <a:spcAft>
                <a:spcPts val="600"/>
              </a:spcAft>
            </a:pPr>
            <a:r>
              <a:rPr lang="en-US" sz="2200" dirty="0">
                <a:solidFill>
                  <a:srgbClr val="000000"/>
                </a:solidFill>
                <a:latin typeface="Calibri" panose="020F0502020204030204" pitchFamily="34" charset="0"/>
                <a:ea typeface="Calibri" panose="020F0502020204030204" pitchFamily="34" charset="0"/>
              </a:rPr>
              <a:t>Questions and answers around potential state government furlough and layoff for Public Employees Benefits Board (PEBB) Program subscribers</a:t>
            </a:r>
          </a:p>
          <a:p>
            <a:pPr marR="48895" algn="ctr">
              <a:lnSpc>
                <a:spcPct val="107000"/>
              </a:lnSpc>
              <a:spcAft>
                <a:spcPts val="1800"/>
              </a:spcAft>
            </a:pPr>
            <a:r>
              <a:rPr lang="en-US" dirty="0" smtClean="0">
                <a:solidFill>
                  <a:srgbClr val="000000"/>
                </a:solidFill>
                <a:latin typeface="Calibri" panose="020F0502020204030204" pitchFamily="34" charset="0"/>
                <a:ea typeface="Calibri" panose="020F0502020204030204" pitchFamily="34" charset="0"/>
              </a:rPr>
              <a:t>6/1/2020</a:t>
            </a:r>
            <a:endParaRPr lang="en-US" sz="1400" dirty="0">
              <a:solidFill>
                <a:srgbClr val="000000"/>
              </a:solidFill>
              <a:effectLst/>
              <a:latin typeface="Calibri" panose="020F0502020204030204" pitchFamily="34" charset="0"/>
              <a:ea typeface="Calibri" panose="020F0502020204030204" pitchFamily="34" charset="0"/>
            </a:endParaRPr>
          </a:p>
        </p:txBody>
      </p:sp>
      <p:sp>
        <p:nvSpPr>
          <p:cNvPr id="6" name="Rectangle 5"/>
          <p:cNvSpPr/>
          <p:nvPr/>
        </p:nvSpPr>
        <p:spPr>
          <a:xfrm>
            <a:off x="190500" y="3840530"/>
            <a:ext cx="8229600" cy="2095958"/>
          </a:xfrm>
          <a:prstGeom prst="rect">
            <a:avLst/>
          </a:prstGeom>
        </p:spPr>
        <p:txBody>
          <a:bodyPr wrap="square">
            <a:spAutoFit/>
          </a:bodyPr>
          <a:lstStyle/>
          <a:p>
            <a:pPr marL="342900" marR="12065" lvl="0" indent="-342900" algn="just" fontAlgn="base">
              <a:spcBef>
                <a:spcPts val="0"/>
              </a:spcBef>
              <a:spcAft>
                <a:spcPts val="10"/>
              </a:spcAft>
              <a:buSzPts val="1200"/>
              <a:buFont typeface="Arial" panose="020B0604020202020204" pitchFamily="34" charset="0"/>
              <a:buChar char="•"/>
            </a:pPr>
            <a:r>
              <a:rPr lang="en-US" dirty="0" smtClean="0">
                <a:solidFill>
                  <a:srgbClr val="000000"/>
                </a:solidFill>
                <a:uFill>
                  <a:solidFill>
                    <a:srgbClr val="000000"/>
                  </a:solidFill>
                </a:uFill>
                <a:latin typeface="Calibri" panose="020F0502020204030204" pitchFamily="34" charset="0"/>
                <a:ea typeface="Calibri" panose="020F0502020204030204" pitchFamily="34" charset="0"/>
              </a:rPr>
              <a:t>I am an employee enrolled in PEBB benefits. If I am on temporary layoff for less than a month, what will happen to my PEBB Program benefits?</a:t>
            </a:r>
          </a:p>
          <a:p>
            <a:pPr marL="238760" marR="12065" indent="0" algn="just">
              <a:lnSpc>
                <a:spcPct val="111000"/>
              </a:lnSpc>
              <a:spcBef>
                <a:spcPts val="0"/>
              </a:spcBef>
              <a:spcAft>
                <a:spcPts val="10"/>
              </a:spcAft>
            </a:pPr>
            <a:r>
              <a:rPr lang="en-US" sz="2000" dirty="0">
                <a:solidFill>
                  <a:srgbClr val="000000"/>
                </a:solidFill>
                <a:latin typeface="Calibri" panose="020F0502020204030204" pitchFamily="34" charset="0"/>
                <a:ea typeface="Calibri" panose="020F0502020204030204" pitchFamily="34" charset="0"/>
              </a:rPr>
              <a:t> </a:t>
            </a:r>
          </a:p>
          <a:p>
            <a:pPr marL="365760" marR="234950" indent="-6350" algn="just">
              <a:spcBef>
                <a:spcPts val="0"/>
              </a:spcBef>
              <a:spcAft>
                <a:spcPts val="1480"/>
              </a:spcAft>
            </a:pPr>
            <a:r>
              <a:rPr lang="en-US" dirty="0" smtClean="0">
                <a:solidFill>
                  <a:srgbClr val="000000"/>
                </a:solidFill>
                <a:latin typeface="Calibri" panose="020F0502020204030204" pitchFamily="34" charset="0"/>
                <a:ea typeface="Calibri" panose="020F0502020204030204" pitchFamily="34" charset="0"/>
              </a:rPr>
              <a:t>Each month your PEBB benefits (which include medical, dental, life, accidental death and dismemberment insurance (AD&amp;D), and long-term disability (LTD) insurance) will continue as long as you are in pay status (as defined in WAC 182-12-109) for at least eight hours in that month.</a:t>
            </a:r>
            <a:endParaRPr lang="en-US"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17113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6B32D-8D68-4F2E-9D2E-A61F5366C6D9}" type="slidenum">
              <a:rPr lang="en-US" smtClean="0"/>
              <a:pPr>
                <a:defRPr/>
              </a:pPr>
              <a:t>23</a:t>
            </a:fld>
            <a:endParaRPr lang="en-US"/>
          </a:p>
        </p:txBody>
      </p:sp>
      <p:sp>
        <p:nvSpPr>
          <p:cNvPr id="3" name="Rectangle 2"/>
          <p:cNvSpPr/>
          <p:nvPr/>
        </p:nvSpPr>
        <p:spPr>
          <a:xfrm>
            <a:off x="304800" y="885535"/>
            <a:ext cx="8081818" cy="3770263"/>
          </a:xfrm>
          <a:prstGeom prst="rect">
            <a:avLst/>
          </a:prstGeom>
        </p:spPr>
        <p:txBody>
          <a:bodyPr wrap="square">
            <a:spAutoFit/>
          </a:bodyPr>
          <a:lstStyle/>
          <a:p>
            <a:pPr marL="285750" marR="234950" lvl="0" indent="-285750" algn="just">
              <a:spcBef>
                <a:spcPts val="0"/>
              </a:spcBef>
              <a:spcAft>
                <a:spcPts val="1200"/>
              </a:spcAft>
              <a:buFont typeface="Arial" panose="020B0604020202020204" pitchFamily="34" charset="0"/>
              <a:buChar char="•"/>
            </a:pPr>
            <a:r>
              <a:rPr lang="en-US" sz="1400" dirty="0">
                <a:solidFill>
                  <a:srgbClr val="000000"/>
                </a:solidFill>
                <a:latin typeface="Calibri" panose="020F0502020204030204" pitchFamily="34" charset="0"/>
                <a:ea typeface="Calibri" panose="020F0502020204030204" pitchFamily="34" charset="0"/>
              </a:rPr>
              <a:t>I am an employee enrolled in PEBB benefits. If I am on temporary layoff and don’t have </a:t>
            </a:r>
            <a:r>
              <a:rPr lang="en-US" sz="1400" dirty="0" smtClean="0">
                <a:solidFill>
                  <a:srgbClr val="000000"/>
                </a:solidFill>
                <a:latin typeface="Calibri" panose="020F0502020204030204" pitchFamily="34" charset="0"/>
                <a:ea typeface="Calibri" panose="020F0502020204030204" pitchFamily="34" charset="0"/>
              </a:rPr>
              <a:t>eight </a:t>
            </a:r>
            <a:r>
              <a:rPr lang="en-US" sz="1400" dirty="0">
                <a:solidFill>
                  <a:srgbClr val="000000"/>
                </a:solidFill>
                <a:latin typeface="Calibri" panose="020F0502020204030204" pitchFamily="34" charset="0"/>
                <a:ea typeface="Calibri" panose="020F0502020204030204" pitchFamily="34" charset="0"/>
              </a:rPr>
              <a:t>hours of pay status within a month, what will happen to my PEBB </a:t>
            </a:r>
            <a:r>
              <a:rPr lang="en-US" sz="1400" dirty="0" smtClean="0">
                <a:solidFill>
                  <a:srgbClr val="000000"/>
                </a:solidFill>
                <a:latin typeface="Calibri" panose="020F0502020204030204" pitchFamily="34" charset="0"/>
                <a:ea typeface="Calibri" panose="020F0502020204030204" pitchFamily="34" charset="0"/>
              </a:rPr>
              <a:t>benefits?</a:t>
            </a:r>
          </a:p>
          <a:p>
            <a:pPr marR="234950" lvl="0" algn="just">
              <a:spcBef>
                <a:spcPts val="0"/>
              </a:spcBef>
              <a:spcAft>
                <a:spcPts val="0"/>
              </a:spcAft>
            </a:pPr>
            <a:r>
              <a:rPr lang="en-US" sz="1400" dirty="0" smtClean="0">
                <a:solidFill>
                  <a:srgbClr val="000000"/>
                </a:solidFill>
                <a:latin typeface="Calibri" panose="020F0502020204030204" pitchFamily="34" charset="0"/>
                <a:ea typeface="Calibri" panose="020F0502020204030204" pitchFamily="34" charset="0"/>
              </a:rPr>
              <a:t>          Your </a:t>
            </a:r>
            <a:r>
              <a:rPr lang="en-US" sz="1400" dirty="0">
                <a:solidFill>
                  <a:srgbClr val="000000"/>
                </a:solidFill>
                <a:latin typeface="Calibri" panose="020F0502020204030204" pitchFamily="34" charset="0"/>
                <a:ea typeface="Calibri" panose="020F0502020204030204" pitchFamily="34" charset="0"/>
              </a:rPr>
              <a:t>PEBB benefits will end the last day of the month in which you were </a:t>
            </a:r>
            <a:r>
              <a:rPr lang="en-US" sz="1400" dirty="0" smtClean="0">
                <a:solidFill>
                  <a:srgbClr val="000000"/>
                </a:solidFill>
                <a:latin typeface="Calibri" panose="020F0502020204030204" pitchFamily="34" charset="0"/>
                <a:ea typeface="Calibri" panose="020F0502020204030204" pitchFamily="34" charset="0"/>
              </a:rPr>
              <a:t>in </a:t>
            </a:r>
            <a:r>
              <a:rPr lang="en-US" sz="1400" dirty="0">
                <a:solidFill>
                  <a:srgbClr val="000000"/>
                </a:solidFill>
                <a:latin typeface="Calibri" panose="020F0502020204030204" pitchFamily="34" charset="0"/>
                <a:ea typeface="Calibri" panose="020F0502020204030204" pitchFamily="34" charset="0"/>
              </a:rPr>
              <a:t>pay </a:t>
            </a:r>
            <a:r>
              <a:rPr lang="en-US" sz="1400" dirty="0" smtClean="0">
                <a:solidFill>
                  <a:srgbClr val="000000"/>
                </a:solidFill>
                <a:latin typeface="Calibri" panose="020F0502020204030204" pitchFamily="34" charset="0"/>
                <a:ea typeface="Calibri" panose="020F0502020204030204" pitchFamily="34" charset="0"/>
              </a:rPr>
              <a:t>   </a:t>
            </a:r>
          </a:p>
          <a:p>
            <a:pPr marR="234950" lvl="0" algn="just">
              <a:spcBef>
                <a:spcPts val="0"/>
              </a:spcBef>
              <a:spcAft>
                <a:spcPts val="0"/>
              </a:spcAft>
            </a:pPr>
            <a:r>
              <a:rPr lang="en-US" sz="1400" dirty="0">
                <a:solidFill>
                  <a:srgbClr val="000000"/>
                </a:solidFill>
                <a:latin typeface="Calibri" panose="020F0502020204030204" pitchFamily="34" charset="0"/>
                <a:ea typeface="Calibri" panose="020F0502020204030204" pitchFamily="34" charset="0"/>
              </a:rPr>
              <a:t> </a:t>
            </a:r>
            <a:r>
              <a:rPr lang="en-US" sz="1400" dirty="0" smtClean="0">
                <a:solidFill>
                  <a:srgbClr val="000000"/>
                </a:solidFill>
                <a:latin typeface="Calibri" panose="020F0502020204030204" pitchFamily="34" charset="0"/>
                <a:ea typeface="Calibri" panose="020F0502020204030204" pitchFamily="34" charset="0"/>
              </a:rPr>
              <a:t>         status </a:t>
            </a:r>
            <a:r>
              <a:rPr lang="en-US" sz="1400" dirty="0">
                <a:solidFill>
                  <a:srgbClr val="000000"/>
                </a:solidFill>
                <a:latin typeface="Calibri" panose="020F0502020204030204" pitchFamily="34" charset="0"/>
                <a:ea typeface="Calibri" panose="020F0502020204030204" pitchFamily="34" charset="0"/>
              </a:rPr>
              <a:t>for at least eight hours. You would be eligible to continue </a:t>
            </a:r>
            <a:r>
              <a:rPr lang="en-US" sz="1400" dirty="0" smtClean="0">
                <a:solidFill>
                  <a:srgbClr val="000000"/>
                </a:solidFill>
                <a:latin typeface="Calibri" panose="020F0502020204030204" pitchFamily="34" charset="0"/>
                <a:ea typeface="Calibri" panose="020F0502020204030204" pitchFamily="34" charset="0"/>
              </a:rPr>
              <a:t>any combination </a:t>
            </a:r>
          </a:p>
          <a:p>
            <a:pPr marR="234950" lvl="0" algn="just">
              <a:spcBef>
                <a:spcPts val="0"/>
              </a:spcBef>
              <a:spcAft>
                <a:spcPts val="0"/>
              </a:spcAft>
            </a:pPr>
            <a:r>
              <a:rPr lang="en-US" sz="1400" dirty="0" smtClean="0">
                <a:solidFill>
                  <a:srgbClr val="000000"/>
                </a:solidFill>
                <a:latin typeface="Calibri" panose="020F0502020204030204" pitchFamily="34" charset="0"/>
                <a:ea typeface="Calibri" panose="020F0502020204030204" pitchFamily="34" charset="0"/>
              </a:rPr>
              <a:t>          of medical, dental, life insurance, and AD&amp;D insurance as described in WAC 182-</a:t>
            </a:r>
          </a:p>
          <a:p>
            <a:pPr marR="234950" lvl="0" algn="just">
              <a:spcBef>
                <a:spcPts val="0"/>
              </a:spcBef>
              <a:spcAft>
                <a:spcPts val="1800"/>
              </a:spcAft>
            </a:pPr>
            <a:r>
              <a:rPr lang="en-US" sz="1400" dirty="0" smtClean="0">
                <a:solidFill>
                  <a:srgbClr val="000000"/>
                </a:solidFill>
                <a:latin typeface="Calibri" panose="020F0502020204030204" pitchFamily="34" charset="0"/>
                <a:ea typeface="Calibri" panose="020F0502020204030204" pitchFamily="34" charset="0"/>
              </a:rPr>
              <a:t>          12-133 for up to twenty-nine months on a self-pay basis.</a:t>
            </a:r>
          </a:p>
          <a:p>
            <a:pPr marL="285750" marR="234950" lvl="0" indent="-285750" algn="just">
              <a:spcBef>
                <a:spcPts val="0"/>
              </a:spcBef>
              <a:spcAft>
                <a:spcPts val="1200"/>
              </a:spcAft>
              <a:buFont typeface="Arial" panose="020B0604020202020204" pitchFamily="34" charset="0"/>
              <a:buChar char="•"/>
            </a:pPr>
            <a:r>
              <a:rPr lang="en-US" sz="1400" dirty="0" smtClean="0">
                <a:solidFill>
                  <a:srgbClr val="000000"/>
                </a:solidFill>
                <a:uFill>
                  <a:solidFill>
                    <a:srgbClr val="000000"/>
                  </a:solidFill>
                </a:uFill>
                <a:latin typeface="Calibri" panose="020F0502020204030204" pitchFamily="34" charset="0"/>
                <a:ea typeface="Calibri" panose="020F0502020204030204" pitchFamily="34" charset="0"/>
              </a:rPr>
              <a:t>I </a:t>
            </a:r>
            <a:r>
              <a:rPr lang="en-US" sz="1400" dirty="0">
                <a:solidFill>
                  <a:srgbClr val="000000"/>
                </a:solidFill>
                <a:uFill>
                  <a:solidFill>
                    <a:srgbClr val="000000"/>
                  </a:solidFill>
                </a:uFill>
                <a:latin typeface="Calibri" panose="020F0502020204030204" pitchFamily="34" charset="0"/>
                <a:ea typeface="Calibri" panose="020F0502020204030204" pitchFamily="34" charset="0"/>
              </a:rPr>
              <a:t>am an employee who pays for supplemental coverage (such as supplemental life, supplemental AD&amp;D, supplemental LTD, or auto/home insurance) through payroll deductions. If I stop working, or I am not receiving a paycheck, what happens to these coverages</a:t>
            </a:r>
            <a:r>
              <a:rPr lang="en-US" sz="1400" dirty="0" smtClean="0">
                <a:solidFill>
                  <a:srgbClr val="000000"/>
                </a:solidFill>
                <a:uFill>
                  <a:solidFill>
                    <a:srgbClr val="000000"/>
                  </a:solidFill>
                </a:uFill>
                <a:latin typeface="Calibri" panose="020F0502020204030204" pitchFamily="34" charset="0"/>
                <a:ea typeface="Calibri" panose="020F0502020204030204" pitchFamily="34" charset="0"/>
              </a:rPr>
              <a:t>?</a:t>
            </a:r>
            <a:r>
              <a:rPr lang="en-US" sz="1400" dirty="0" smtClean="0">
                <a:solidFill>
                  <a:srgbClr val="000000"/>
                </a:solidFill>
                <a:latin typeface="Calibri" panose="020F0502020204030204" pitchFamily="34" charset="0"/>
                <a:ea typeface="Calibri" panose="020F0502020204030204" pitchFamily="34" charset="0"/>
              </a:rPr>
              <a:t> Each </a:t>
            </a:r>
            <a:r>
              <a:rPr lang="en-US" sz="1400" dirty="0">
                <a:solidFill>
                  <a:srgbClr val="000000"/>
                </a:solidFill>
                <a:latin typeface="Calibri" panose="020F0502020204030204" pitchFamily="34" charset="0"/>
                <a:ea typeface="Calibri" panose="020F0502020204030204" pitchFamily="34" charset="0"/>
              </a:rPr>
              <a:t>of these coverages will be handled a little </a:t>
            </a:r>
            <a:r>
              <a:rPr lang="en-US" sz="1400" dirty="0" smtClean="0">
                <a:solidFill>
                  <a:srgbClr val="000000"/>
                </a:solidFill>
                <a:latin typeface="Calibri" panose="020F0502020204030204" pitchFamily="34" charset="0"/>
                <a:ea typeface="Calibri" panose="020F0502020204030204" pitchFamily="34" charset="0"/>
              </a:rPr>
              <a:t>differently:</a:t>
            </a:r>
          </a:p>
          <a:p>
            <a:pPr marR="234950" lvl="0" algn="just">
              <a:spcBef>
                <a:spcPts val="0"/>
              </a:spcBef>
              <a:spcAft>
                <a:spcPts val="0"/>
              </a:spcAft>
            </a:pPr>
            <a:r>
              <a:rPr lang="en-US" sz="1400"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en-US" sz="1400" b="1"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Supplemental </a:t>
            </a:r>
            <a:r>
              <a:rPr lang="en-US" sz="1400" b="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life insurance: </a:t>
            </a:r>
            <a:r>
              <a:rPr lang="en-US" sz="1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Your PEBB life insurance will continue each month </a:t>
            </a:r>
            <a:r>
              <a:rPr lang="en-US" sz="1400"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p>
          <a:p>
            <a:pPr marR="234950" lvl="0" algn="just">
              <a:spcBef>
                <a:spcPts val="0"/>
              </a:spcBef>
              <a:spcAft>
                <a:spcPts val="0"/>
              </a:spcAft>
            </a:pPr>
            <a:r>
              <a:rPr lang="en-US" sz="1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en-US" sz="1400"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as </a:t>
            </a:r>
            <a:r>
              <a:rPr lang="en-US" sz="1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long as you are in pay status for at least eight hours before the end of the </a:t>
            </a:r>
            <a:endParaRPr lang="en-US" sz="1400"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R="234950" lvl="0" algn="just">
              <a:spcBef>
                <a:spcPts val="0"/>
              </a:spcBef>
              <a:spcAft>
                <a:spcPts val="0"/>
              </a:spcAft>
            </a:pPr>
            <a:r>
              <a:rPr lang="en-US" sz="1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en-US" sz="1400"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month</a:t>
            </a:r>
            <a:r>
              <a:rPr lang="en-US" sz="1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Your supplemental life insurance may be continued on a self-pay basis if </a:t>
            </a:r>
            <a:endParaRPr lang="en-US" sz="1400"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R="234950" lvl="0" algn="just">
              <a:spcBef>
                <a:spcPts val="0"/>
              </a:spcBef>
              <a:spcAft>
                <a:spcPts val="0"/>
              </a:spcAft>
            </a:pPr>
            <a:r>
              <a:rPr lang="en-US" sz="1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en-US" sz="1400"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you </a:t>
            </a:r>
            <a:r>
              <a:rPr lang="en-US" sz="1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are not in pay status for at least eight hours before the end of a month. </a:t>
            </a:r>
            <a:endParaRPr lang="en-US" sz="14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76200" y="4605403"/>
            <a:ext cx="8915400" cy="1581010"/>
          </a:xfrm>
          <a:prstGeom prst="rect">
            <a:avLst/>
          </a:prstGeom>
        </p:spPr>
        <p:txBody>
          <a:bodyPr wrap="square">
            <a:spAutoFit/>
          </a:bodyPr>
          <a:lstStyle/>
          <a:p>
            <a:pPr marR="48895" lvl="1" algn="just" fontAlgn="base">
              <a:buClr>
                <a:srgbClr val="000000"/>
              </a:buClr>
              <a:buSzPts val="1300"/>
            </a:pPr>
            <a:r>
              <a:rPr lang="en-US" sz="1600"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en-US" sz="1400" b="1"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Supplemental </a:t>
            </a:r>
            <a:r>
              <a:rPr lang="en-US" sz="1400" b="1"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AD&amp;D insurance: </a:t>
            </a:r>
            <a:r>
              <a:rPr lang="en-US" sz="1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Your PEBB AD&amp;D insurance will continue each </a:t>
            </a:r>
            <a:r>
              <a:rPr lang="en-US" sz="1400"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p>
          <a:p>
            <a:pPr marR="48895" lvl="1" algn="just" fontAlgn="base">
              <a:buClr>
                <a:srgbClr val="000000"/>
              </a:buClr>
              <a:buSzPts val="1300"/>
            </a:pPr>
            <a:r>
              <a:rPr lang="en-US" sz="1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en-US" sz="1400"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month </a:t>
            </a:r>
            <a:r>
              <a:rPr lang="en-US" sz="1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as long as you are in pay status for at least eight hours before the end of </a:t>
            </a:r>
            <a:endParaRPr lang="en-US" sz="1400"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R="48895" lvl="1" algn="just" fontAlgn="base">
              <a:buClr>
                <a:srgbClr val="000000"/>
              </a:buClr>
              <a:buSzPts val="1300"/>
            </a:pPr>
            <a:r>
              <a:rPr lang="en-US" sz="1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en-US" sz="1400"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the </a:t>
            </a:r>
            <a:r>
              <a:rPr lang="en-US" sz="1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month. Your supplemental AD&amp;D insurance may be continued on a self-pay </a:t>
            </a:r>
            <a:endParaRPr lang="en-US" sz="1400"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R="48895" lvl="1" algn="just" fontAlgn="base">
              <a:buClr>
                <a:srgbClr val="000000"/>
              </a:buClr>
              <a:buSzPts val="1300"/>
            </a:pPr>
            <a:r>
              <a:rPr lang="en-US" sz="1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en-US" sz="1400"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basis </a:t>
            </a:r>
            <a:r>
              <a:rPr lang="en-US" sz="1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if you are not in pay status for at least eight hours before the end of a </a:t>
            </a:r>
            <a:endParaRPr lang="en-US" sz="1400"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R="48895" lvl="1" algn="just" fontAlgn="base">
              <a:buClr>
                <a:srgbClr val="000000"/>
              </a:buClr>
              <a:buSzPts val="1300"/>
            </a:pPr>
            <a:r>
              <a:rPr lang="en-US" sz="1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r>
              <a:rPr lang="en-US" sz="1400"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month</a:t>
            </a:r>
            <a:r>
              <a:rPr lang="en-US" sz="1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a:t>
            </a:r>
          </a:p>
          <a:p>
            <a:pPr marR="48895" lvl="1" algn="just" fontAlgn="base">
              <a:lnSpc>
                <a:spcPct val="111000"/>
              </a:lnSpc>
              <a:spcBef>
                <a:spcPts val="1200"/>
              </a:spcBef>
              <a:spcAft>
                <a:spcPts val="175"/>
              </a:spcAft>
              <a:buClr>
                <a:srgbClr val="000000"/>
              </a:buClr>
              <a:buSzPts val="1300"/>
            </a:pPr>
            <a:endParaRPr lang="en-US" sz="14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1813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6B32D-8D68-4F2E-9D2E-A61F5366C6D9}" type="slidenum">
              <a:rPr lang="en-US" smtClean="0"/>
              <a:pPr>
                <a:defRPr/>
              </a:pPr>
              <a:t>24</a:t>
            </a:fld>
            <a:endParaRPr lang="en-US" dirty="0"/>
          </a:p>
        </p:txBody>
      </p:sp>
      <p:sp>
        <p:nvSpPr>
          <p:cNvPr id="3" name="Rectangle 2"/>
          <p:cNvSpPr/>
          <p:nvPr/>
        </p:nvSpPr>
        <p:spPr>
          <a:xfrm>
            <a:off x="457200" y="1905000"/>
            <a:ext cx="7924800" cy="4090222"/>
          </a:xfrm>
          <a:prstGeom prst="rect">
            <a:avLst/>
          </a:prstGeom>
        </p:spPr>
        <p:txBody>
          <a:bodyPr wrap="square">
            <a:spAutoFit/>
          </a:bodyPr>
          <a:lstStyle/>
          <a:p>
            <a:pPr marL="548640" marR="48895" indent="-285750" algn="just" fontAlgn="base">
              <a:lnSpc>
                <a:spcPct val="111000"/>
              </a:lnSpc>
              <a:spcAft>
                <a:spcPts val="1565"/>
              </a:spcAft>
              <a:buClr>
                <a:srgbClr val="000000"/>
              </a:buClr>
              <a:buSzPts val="1300"/>
              <a:buFont typeface="Arial" panose="020B0604020202020204" pitchFamily="34" charset="0"/>
              <a:buChar char="•"/>
            </a:pPr>
            <a:r>
              <a:rPr lang="en-US" sz="1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Auto/home insurance: Please contact Liberty Mutual at 1-800-706-5525 or visit one of their </a:t>
            </a:r>
            <a:r>
              <a:rPr lang="en-US" sz="1400" u="sng"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Washington offices</a:t>
            </a:r>
            <a:r>
              <a:rPr lang="en-US" sz="1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 to ask about alternate payment options to continue your coverage</a:t>
            </a:r>
            <a:r>
              <a:rPr lang="en-US" sz="1400"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a:t>
            </a:r>
          </a:p>
          <a:p>
            <a:pPr marL="262890" marR="48895" algn="just" fontAlgn="base">
              <a:lnSpc>
                <a:spcPct val="111000"/>
              </a:lnSpc>
              <a:spcAft>
                <a:spcPts val="1200"/>
              </a:spcAft>
              <a:buClr>
                <a:srgbClr val="000000"/>
              </a:buClr>
              <a:buSzPts val="1300"/>
            </a:pPr>
            <a:endParaRPr lang="en-US" sz="1400" dirty="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285750" marR="12065" lvl="0" indent="-285750" algn="just" fontAlgn="base">
              <a:lnSpc>
                <a:spcPct val="111000"/>
              </a:lnSpc>
              <a:spcBef>
                <a:spcPts val="0"/>
              </a:spcBef>
              <a:spcAft>
                <a:spcPts val="10"/>
              </a:spcAft>
              <a:buSzPts val="1200"/>
              <a:buFont typeface="Arial" panose="020B0604020202020204" pitchFamily="34" charset="0"/>
              <a:buChar char="•"/>
            </a:pPr>
            <a:r>
              <a:rPr lang="en-US" sz="1400" dirty="0">
                <a:solidFill>
                  <a:srgbClr val="000000"/>
                </a:solidFill>
                <a:uFill>
                  <a:solidFill>
                    <a:srgbClr val="000000"/>
                  </a:solidFill>
                </a:uFill>
                <a:latin typeface="Calibri" panose="020F0502020204030204" pitchFamily="34" charset="0"/>
                <a:ea typeface="Calibri" panose="020F0502020204030204" pitchFamily="34" charset="0"/>
              </a:rPr>
              <a:t>I am an employee who has Medical Flexible Spending Arrangement (FSA) or Dependent Care</a:t>
            </a:r>
          </a:p>
          <a:p>
            <a:pPr marL="249555" marR="76200" indent="-6350" algn="just">
              <a:lnSpc>
                <a:spcPct val="111000"/>
              </a:lnSpc>
              <a:spcBef>
                <a:spcPts val="0"/>
              </a:spcBef>
              <a:spcAft>
                <a:spcPts val="10"/>
              </a:spcAft>
            </a:pPr>
            <a:r>
              <a:rPr lang="en-US" sz="1400" dirty="0">
                <a:solidFill>
                  <a:srgbClr val="000000"/>
                </a:solidFill>
                <a:latin typeface="Calibri" panose="020F0502020204030204" pitchFamily="34" charset="0"/>
                <a:ea typeface="Calibri" panose="020F0502020204030204" pitchFamily="34" charset="0"/>
              </a:rPr>
              <a:t>Assistance Program (DCAP) and am laid off.  What will happen to my Medical FSA and/or DCAP contribution </a:t>
            </a:r>
            <a:r>
              <a:rPr lang="en-US" sz="1400" dirty="0" smtClean="0">
                <a:solidFill>
                  <a:srgbClr val="000000"/>
                </a:solidFill>
                <a:latin typeface="Calibri" panose="020F0502020204030204" pitchFamily="34" charset="0"/>
                <a:ea typeface="Calibri" panose="020F0502020204030204" pitchFamily="34" charset="0"/>
              </a:rPr>
              <a:t>amounts?</a:t>
            </a:r>
          </a:p>
          <a:p>
            <a:pPr marL="243205" marR="76200" algn="just">
              <a:lnSpc>
                <a:spcPct val="111000"/>
              </a:lnSpc>
              <a:spcBef>
                <a:spcPts val="0"/>
              </a:spcBef>
              <a:spcAft>
                <a:spcPts val="10"/>
              </a:spcAft>
            </a:pPr>
            <a:endParaRPr lang="en-US" sz="1400" dirty="0" smtClean="0">
              <a:solidFill>
                <a:srgbClr val="000000"/>
              </a:solidFill>
              <a:latin typeface="Calibri" panose="020F0502020204030204" pitchFamily="34" charset="0"/>
              <a:ea typeface="Calibri" panose="020F0502020204030204" pitchFamily="34" charset="0"/>
            </a:endParaRPr>
          </a:p>
          <a:p>
            <a:pPr marL="262890" marR="76200">
              <a:lnSpc>
                <a:spcPct val="111000"/>
              </a:lnSpc>
              <a:spcBef>
                <a:spcPts val="0"/>
              </a:spcBef>
            </a:pPr>
            <a:r>
              <a:rPr lang="en-US" sz="1400" dirty="0" smtClean="0">
                <a:solidFill>
                  <a:srgbClr val="000000"/>
                </a:solidFill>
                <a:latin typeface="Calibri" panose="020F0502020204030204" pitchFamily="34" charset="0"/>
                <a:ea typeface="Calibri" panose="020F0502020204030204" pitchFamily="34" charset="0"/>
              </a:rPr>
              <a:t>Your </a:t>
            </a:r>
            <a:r>
              <a:rPr lang="en-US" sz="1400" dirty="0">
                <a:solidFill>
                  <a:srgbClr val="000000"/>
                </a:solidFill>
                <a:latin typeface="Calibri" panose="020F0502020204030204" pitchFamily="34" charset="0"/>
                <a:ea typeface="Calibri" panose="020F0502020204030204" pitchFamily="34" charset="0"/>
              </a:rPr>
              <a:t>eligibility to participate in the Medical FSA will end the last day of the month in which you have eight hours of pay status. Your final paycheck may include Medical FSA contributions. You may be eligible to continue participating in your Medical FSA through accelerate contributions by paying your remaining contributions for the plan year out of your last paycheck. You may also continue your Medical FSA coverage under Consolidated Omnibus Budget Reconciliation Act (COBRA) by making post-tax contribution payments to </a:t>
            </a:r>
            <a:r>
              <a:rPr lang="en-US" sz="1400" dirty="0" err="1">
                <a:solidFill>
                  <a:srgbClr val="000000"/>
                </a:solidFill>
                <a:latin typeface="Calibri" panose="020F0502020204030204" pitchFamily="34" charset="0"/>
                <a:ea typeface="Calibri" panose="020F0502020204030204" pitchFamily="34" charset="0"/>
              </a:rPr>
              <a:t>Navia</a:t>
            </a:r>
            <a:r>
              <a:rPr lang="en-US" sz="1400" dirty="0">
                <a:solidFill>
                  <a:srgbClr val="000000"/>
                </a:solidFill>
                <a:latin typeface="Calibri" panose="020F0502020204030204" pitchFamily="34" charset="0"/>
                <a:ea typeface="Calibri" panose="020F0502020204030204" pitchFamily="34" charset="0"/>
              </a:rPr>
              <a:t> Benefit Solutions for the remainder of the plan year. There are no continuation options available for the DCAP. Please refer to </a:t>
            </a:r>
            <a:r>
              <a:rPr lang="en-US" sz="1400" u="sng" dirty="0">
                <a:solidFill>
                  <a:srgbClr val="000000"/>
                </a:solidFill>
                <a:latin typeface="Calibri" panose="020F0502020204030204" pitchFamily="34" charset="0"/>
                <a:ea typeface="Calibri" panose="020F0502020204030204" pitchFamily="34" charset="0"/>
                <a:hlinkClick r:id="rId2"/>
              </a:rPr>
              <a:t>the FSA termination form</a:t>
            </a:r>
            <a:r>
              <a:rPr lang="en-US" sz="1400" dirty="0">
                <a:solidFill>
                  <a:srgbClr val="000000"/>
                </a:solidFill>
                <a:latin typeface="Calibri" panose="020F0502020204030204" pitchFamily="34" charset="0"/>
                <a:ea typeface="Calibri" panose="020F0502020204030204" pitchFamily="34" charset="0"/>
              </a:rPr>
              <a:t> on </a:t>
            </a:r>
            <a:r>
              <a:rPr lang="en-US" sz="1400" dirty="0" err="1">
                <a:solidFill>
                  <a:srgbClr val="000000"/>
                </a:solidFill>
                <a:latin typeface="Calibri" panose="020F0502020204030204" pitchFamily="34" charset="0"/>
                <a:ea typeface="Calibri" panose="020F0502020204030204" pitchFamily="34" charset="0"/>
              </a:rPr>
              <a:t>Navia</a:t>
            </a:r>
            <a:r>
              <a:rPr lang="en-US" sz="1400" dirty="0">
                <a:solidFill>
                  <a:srgbClr val="000000"/>
                </a:solidFill>
                <a:latin typeface="Calibri" panose="020F0502020204030204" pitchFamily="34" charset="0"/>
                <a:ea typeface="Calibri" panose="020F0502020204030204" pitchFamily="34" charset="0"/>
              </a:rPr>
              <a:t> Benefit Solutions’ website for more information.</a:t>
            </a:r>
            <a:endParaRPr lang="en-US" sz="1400" dirty="0">
              <a:solidFill>
                <a:srgbClr val="000000"/>
              </a:solidFill>
              <a:effectLst/>
              <a:latin typeface="Calibri" panose="020F0502020204030204" pitchFamily="34" charset="0"/>
              <a:ea typeface="Calibri" panose="020F0502020204030204" pitchFamily="34" charset="0"/>
            </a:endParaRPr>
          </a:p>
        </p:txBody>
      </p:sp>
      <p:sp>
        <p:nvSpPr>
          <p:cNvPr id="5" name="Rectangle 4"/>
          <p:cNvSpPr/>
          <p:nvPr/>
        </p:nvSpPr>
        <p:spPr>
          <a:xfrm>
            <a:off x="0" y="762000"/>
            <a:ext cx="8534400" cy="1049005"/>
          </a:xfrm>
          <a:prstGeom prst="rect">
            <a:avLst/>
          </a:prstGeom>
        </p:spPr>
        <p:txBody>
          <a:bodyPr wrap="square">
            <a:spAutoFit/>
          </a:bodyPr>
          <a:lstStyle/>
          <a:p>
            <a:pPr marL="1005840" marR="48895" lvl="1" indent="-285750" algn="just" fontAlgn="base">
              <a:lnSpc>
                <a:spcPct val="111000"/>
              </a:lnSpc>
              <a:spcBef>
                <a:spcPts val="1200"/>
              </a:spcBef>
              <a:spcAft>
                <a:spcPts val="175"/>
              </a:spcAft>
              <a:buClr>
                <a:srgbClr val="000000"/>
              </a:buClr>
              <a:buSzPts val="1300"/>
              <a:buFont typeface="Arial" panose="020B0604020202020204" pitchFamily="34" charset="0"/>
              <a:buChar char="•"/>
            </a:pPr>
            <a:r>
              <a:rPr lang="en-US" sz="1400" dirty="0" smtClean="0">
                <a:solidFill>
                  <a:srgbClr val="00000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Supplemental LTD insurance: Your PEBB LTD insurance will continue each month as long as you are in pay status for at least eight hours before the end of the month. Your supplemental LTD insurance will end the last day of the month in which you were in pay status for at least eight hours. You may not continue basic or supplemental LTD insurance on a self-pay basis.</a:t>
            </a:r>
            <a:endParaRPr lang="en-US" sz="1400" u="none" strike="noStrike"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7850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6B32D-8D68-4F2E-9D2E-A61F5366C6D9}" type="slidenum">
              <a:rPr lang="en-US" smtClean="0"/>
              <a:pPr>
                <a:defRPr/>
              </a:pPr>
              <a:t>25</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388"/>
            <a:ext cx="9144000" cy="5767388"/>
          </a:xfrm>
          <a:prstGeom prst="rect">
            <a:avLst/>
          </a:prstGeom>
        </p:spPr>
      </p:pic>
      <p:sp>
        <p:nvSpPr>
          <p:cNvPr id="4" name="TextBox 3"/>
          <p:cNvSpPr txBox="1"/>
          <p:nvPr/>
        </p:nvSpPr>
        <p:spPr>
          <a:xfrm>
            <a:off x="533400" y="1295400"/>
            <a:ext cx="8077200" cy="5858014"/>
          </a:xfrm>
          <a:prstGeom prst="rect">
            <a:avLst/>
          </a:prstGeom>
          <a:noFill/>
        </p:spPr>
        <p:txBody>
          <a:bodyPr wrap="square" rtlCol="0">
            <a:spAutoFit/>
          </a:bodyPr>
          <a:lstStyle/>
          <a:p>
            <a:pPr>
              <a:spcBef>
                <a:spcPts val="800"/>
              </a:spcBef>
            </a:pPr>
            <a:r>
              <a:rPr lang="en-US" sz="2800" b="1" dirty="0">
                <a:solidFill>
                  <a:schemeClr val="accent1"/>
                </a:solidFill>
              </a:rPr>
              <a:t>WorkSource is a federally funded partnership of state and local organizations that provide employment and training solutions at no cost.</a:t>
            </a:r>
          </a:p>
          <a:p>
            <a:pPr>
              <a:spcBef>
                <a:spcPts val="800"/>
              </a:spcBef>
            </a:pPr>
            <a:endParaRPr lang="en-US" sz="2800" b="1" dirty="0">
              <a:solidFill>
                <a:srgbClr val="FF0000"/>
              </a:solidFill>
            </a:endParaRPr>
          </a:p>
          <a:p>
            <a:pPr marL="342900" lvl="0" indent="-342900">
              <a:spcBef>
                <a:spcPts val="0"/>
              </a:spcBef>
              <a:spcAft>
                <a:spcPts val="600"/>
              </a:spcAft>
              <a:buSzPts val="2000"/>
              <a:buFont typeface="Arial" panose="020B0604020202020204" pitchFamily="34" charset="0"/>
              <a:buChar char="•"/>
            </a:pPr>
            <a:r>
              <a:rPr lang="en-US" sz="2400" dirty="0"/>
              <a:t>A “One-stop” employment center providing </a:t>
            </a:r>
            <a:r>
              <a:rPr lang="en-US" sz="2400" b="1" dirty="0"/>
              <a:t>free</a:t>
            </a:r>
            <a:r>
              <a:rPr lang="en-US" sz="2400" dirty="0"/>
              <a:t> access to computers, copiers, phone, fax, and Wi-Fi.</a:t>
            </a:r>
          </a:p>
          <a:p>
            <a:pPr marL="342900" lvl="0" indent="-342900">
              <a:spcBef>
                <a:spcPts val="0"/>
              </a:spcBef>
              <a:spcAft>
                <a:spcPts val="600"/>
              </a:spcAft>
              <a:buSzPts val="2000"/>
              <a:buFont typeface="Arial" panose="020B0604020202020204" pitchFamily="34" charset="0"/>
              <a:buChar char="•"/>
            </a:pPr>
            <a:r>
              <a:rPr lang="en-US" sz="2400" dirty="0"/>
              <a:t>Offices across the state, plus priority of service to Veterans and eligible spouses.</a:t>
            </a:r>
          </a:p>
          <a:p>
            <a:pPr marL="342900" lvl="0" indent="-342900">
              <a:spcBef>
                <a:spcPts val="0"/>
              </a:spcBef>
              <a:spcAft>
                <a:spcPts val="600"/>
              </a:spcAft>
              <a:buSzPts val="2000"/>
              <a:buFont typeface="Arial" panose="020B0604020202020204" pitchFamily="34" charset="0"/>
              <a:buChar char="•"/>
            </a:pPr>
            <a:r>
              <a:rPr lang="en-US" sz="2400" dirty="0"/>
              <a:t>On site job search workshops, job fairs, and more.</a:t>
            </a:r>
          </a:p>
          <a:p>
            <a:pPr marL="342900" lvl="0" indent="-342900">
              <a:spcBef>
                <a:spcPts val="0"/>
              </a:spcBef>
              <a:spcAft>
                <a:spcPts val="600"/>
              </a:spcAft>
              <a:buSzPts val="2000"/>
              <a:buFont typeface="Arial" panose="020B0604020202020204" pitchFamily="34" charset="0"/>
              <a:buChar char="•"/>
            </a:pPr>
            <a:r>
              <a:rPr lang="en-US" sz="2400" dirty="0"/>
              <a:t>Online services through </a:t>
            </a:r>
            <a:r>
              <a:rPr lang="en-US" sz="2400" dirty="0">
                <a:hlinkClick r:id="rId4">
                  <a:extLst>
                    <a:ext uri="{A12FA001-AC4F-418D-AE19-62706E023703}">
                      <ahyp:hlinkClr xmlns="" xmlns:ahyp="http://schemas.microsoft.com/office/drawing/2018/hyperlinkcolor" val="tx"/>
                    </a:ext>
                  </a:extLst>
                </a:hlinkClick>
              </a:rPr>
              <a:t>WorkSourceWA.com</a:t>
            </a:r>
            <a:endParaRPr lang="en-US" sz="2400" dirty="0"/>
          </a:p>
          <a:p>
            <a:pPr marL="342900" lvl="0" indent="-342900">
              <a:spcBef>
                <a:spcPts val="0"/>
              </a:spcBef>
              <a:spcAft>
                <a:spcPts val="600"/>
              </a:spcAft>
              <a:buSzPts val="2000"/>
              <a:buFont typeface="Arial" panose="020B0604020202020204" pitchFamily="34" charset="0"/>
              <a:buChar char="•"/>
            </a:pPr>
            <a:r>
              <a:rPr lang="en-US" sz="2400" dirty="0"/>
              <a:t>Find a </a:t>
            </a:r>
            <a:r>
              <a:rPr lang="en-US" sz="2400" dirty="0">
                <a:hlinkClick r:id="rId5">
                  <a:extLst>
                    <a:ext uri="{A12FA001-AC4F-418D-AE19-62706E023703}">
                      <ahyp:hlinkClr xmlns="" xmlns:ahyp="http://schemas.microsoft.com/office/drawing/2018/hyperlinkcolor" val="tx"/>
                    </a:ext>
                  </a:extLst>
                </a:hlinkClick>
              </a:rPr>
              <a:t>local WorkSource</a:t>
            </a:r>
            <a:r>
              <a:rPr lang="en-US" sz="2400" dirty="0"/>
              <a:t> office.</a:t>
            </a:r>
          </a:p>
          <a:p>
            <a:pPr>
              <a:spcBef>
                <a:spcPts val="1800"/>
              </a:spcBef>
            </a:pPr>
            <a:r>
              <a:rPr lang="en-US" sz="2400" dirty="0"/>
              <a:t/>
            </a:r>
            <a:br>
              <a:rPr lang="en-US" sz="2400" dirty="0"/>
            </a:br>
            <a:endParaRPr lang="en-US" sz="2400" dirty="0"/>
          </a:p>
        </p:txBody>
      </p:sp>
    </p:spTree>
    <p:extLst>
      <p:ext uri="{BB962C8B-B14F-4D97-AF65-F5344CB8AC3E}">
        <p14:creationId xmlns:p14="http://schemas.microsoft.com/office/powerpoint/2010/main" val="985370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6B32D-8D68-4F2E-9D2E-A61F5366C6D9}" type="slidenum">
              <a:rPr lang="en-US" smtClean="0"/>
              <a:pPr>
                <a:defRPr/>
              </a:pPr>
              <a:t>26</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388"/>
            <a:ext cx="9144000" cy="5767388"/>
          </a:xfrm>
          <a:prstGeom prst="rect">
            <a:avLst/>
          </a:prstGeom>
        </p:spPr>
      </p:pic>
      <p:sp>
        <p:nvSpPr>
          <p:cNvPr id="4" name="TextBox 3"/>
          <p:cNvSpPr txBox="1"/>
          <p:nvPr/>
        </p:nvSpPr>
        <p:spPr>
          <a:xfrm>
            <a:off x="533400" y="1295400"/>
            <a:ext cx="8077200" cy="5842625"/>
          </a:xfrm>
          <a:prstGeom prst="rect">
            <a:avLst/>
          </a:prstGeom>
          <a:noFill/>
        </p:spPr>
        <p:txBody>
          <a:bodyPr wrap="square" rtlCol="0">
            <a:spAutoFit/>
          </a:bodyPr>
          <a:lstStyle/>
          <a:p>
            <a:pPr>
              <a:spcBef>
                <a:spcPts val="800"/>
              </a:spcBef>
            </a:pPr>
            <a:r>
              <a:rPr lang="en-US" sz="3600" b="1" dirty="0">
                <a:solidFill>
                  <a:schemeClr val="accent1"/>
                </a:solidFill>
              </a:rPr>
              <a:t>WorkSourceWA.com</a:t>
            </a:r>
          </a:p>
          <a:p>
            <a:pPr>
              <a:spcBef>
                <a:spcPts val="800"/>
              </a:spcBef>
            </a:pPr>
            <a:endParaRPr lang="en-US" sz="2800" b="1" dirty="0">
              <a:solidFill>
                <a:srgbClr val="FF0000"/>
              </a:solidFill>
            </a:endParaRPr>
          </a:p>
          <a:p>
            <a:pPr marL="342900" indent="-342900">
              <a:buFont typeface="Arial" panose="020B0604020202020204" pitchFamily="34" charset="0"/>
              <a:buChar char="•"/>
            </a:pPr>
            <a:r>
              <a:rPr lang="en-US" sz="2400" dirty="0"/>
              <a:t>Post your resume, store cover letters, credentials, and more.</a:t>
            </a:r>
          </a:p>
          <a:p>
            <a:endParaRPr lang="en-US" sz="2400" dirty="0"/>
          </a:p>
          <a:p>
            <a:pPr marL="342900" indent="-342900">
              <a:buFont typeface="Arial" panose="020B0604020202020204" pitchFamily="34" charset="0"/>
              <a:buChar char="•"/>
            </a:pPr>
            <a:r>
              <a:rPr lang="en-US" sz="2400" dirty="0"/>
              <a:t>Search and apply for jobs.</a:t>
            </a:r>
          </a:p>
          <a:p>
            <a:endParaRPr lang="en-US" sz="2400" dirty="0"/>
          </a:p>
          <a:p>
            <a:pPr marL="342900" indent="-342900">
              <a:buFont typeface="Arial" panose="020B0604020202020204" pitchFamily="34" charset="0"/>
              <a:buChar char="•"/>
            </a:pPr>
            <a:r>
              <a:rPr lang="en-US" sz="2400" dirty="0"/>
              <a:t>Information about the labor market, apprenticeships, training programs, even a helpful budgeting tool.</a:t>
            </a:r>
          </a:p>
          <a:p>
            <a:endParaRPr lang="en-US" sz="2400" dirty="0"/>
          </a:p>
          <a:p>
            <a:pPr marL="342900" indent="-342900">
              <a:buFont typeface="Arial" panose="020B0604020202020204" pitchFamily="34" charset="0"/>
              <a:buChar char="•"/>
            </a:pPr>
            <a:r>
              <a:rPr lang="en-US" sz="2400" dirty="0"/>
              <a:t>Search for reemployment workshops and hiring events.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Find an office near you.</a:t>
            </a:r>
          </a:p>
          <a:p>
            <a:pPr>
              <a:spcBef>
                <a:spcPts val="1800"/>
              </a:spcBef>
            </a:pPr>
            <a:r>
              <a:rPr lang="en-US" sz="2400" dirty="0"/>
              <a:t/>
            </a:r>
            <a:br>
              <a:rPr lang="en-US" sz="2400" dirty="0"/>
            </a:br>
            <a:endParaRPr lang="en-US" sz="2400" dirty="0"/>
          </a:p>
        </p:txBody>
      </p:sp>
    </p:spTree>
    <p:extLst>
      <p:ext uri="{BB962C8B-B14F-4D97-AF65-F5344CB8AC3E}">
        <p14:creationId xmlns:p14="http://schemas.microsoft.com/office/powerpoint/2010/main" val="3260536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6B32D-8D68-4F2E-9D2E-A61F5366C6D9}" type="slidenum">
              <a:rPr lang="en-US" smtClean="0"/>
              <a:pPr>
                <a:defRPr/>
              </a:pPr>
              <a:t>27</a:t>
            </a:fld>
            <a:endParaRPr lang="en-US"/>
          </a:p>
        </p:txBody>
      </p:sp>
      <p:pic>
        <p:nvPicPr>
          <p:cNvPr id="3" name="Picture 2" descr="WorkSource locations map"/>
          <p:cNvPicPr>
            <a:picLocks noChangeAspect="1"/>
          </p:cNvPicPr>
          <p:nvPr/>
        </p:nvPicPr>
        <p:blipFill>
          <a:blip r:embed="rId3"/>
          <a:stretch>
            <a:fillRect/>
          </a:stretch>
        </p:blipFill>
        <p:spPr>
          <a:xfrm>
            <a:off x="457200" y="517191"/>
            <a:ext cx="8229600" cy="6172200"/>
          </a:xfrm>
          <a:prstGeom prst="rect">
            <a:avLst/>
          </a:prstGeom>
        </p:spPr>
      </p:pic>
    </p:spTree>
    <p:extLst>
      <p:ext uri="{BB962C8B-B14F-4D97-AF65-F5344CB8AC3E}">
        <p14:creationId xmlns:p14="http://schemas.microsoft.com/office/powerpoint/2010/main" val="3207138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6B32D-8D68-4F2E-9D2E-A61F5366C6D9}" type="slidenum">
              <a:rPr lang="en-US" smtClean="0"/>
              <a:pPr>
                <a:defRPr/>
              </a:pPr>
              <a:t>28</a:t>
            </a:fld>
            <a:endParaRPr lang="en-US"/>
          </a:p>
        </p:txBody>
      </p:sp>
      <p:pic>
        <p:nvPicPr>
          <p:cNvPr id="4" name="Picture 3" descr="WorkSource Washington website home p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 y="0"/>
            <a:ext cx="9144000" cy="5484000"/>
          </a:xfrm>
          <a:prstGeom prst="rect">
            <a:avLst/>
          </a:prstGeom>
        </p:spPr>
      </p:pic>
    </p:spTree>
    <p:extLst>
      <p:ext uri="{BB962C8B-B14F-4D97-AF65-F5344CB8AC3E}">
        <p14:creationId xmlns:p14="http://schemas.microsoft.com/office/powerpoint/2010/main" val="10161619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6B32D-8D68-4F2E-9D2E-A61F5366C6D9}" type="slidenum">
              <a:rPr lang="en-US" smtClean="0"/>
              <a:pPr>
                <a:defRPr/>
              </a:pPr>
              <a:t>29</a:t>
            </a:fld>
            <a:endParaRPr lang="en-US"/>
          </a:p>
        </p:txBody>
      </p:sp>
      <p:pic>
        <p:nvPicPr>
          <p:cNvPr id="3" name="Picture 2" descr="Worksource hea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388"/>
            <a:ext cx="9144000" cy="5767388"/>
          </a:xfrm>
          <a:prstGeom prst="rect">
            <a:avLst/>
          </a:prstGeom>
        </p:spPr>
      </p:pic>
      <p:sp>
        <p:nvSpPr>
          <p:cNvPr id="4" name="TextBox 3"/>
          <p:cNvSpPr txBox="1"/>
          <p:nvPr/>
        </p:nvSpPr>
        <p:spPr>
          <a:xfrm>
            <a:off x="609600" y="1066800"/>
            <a:ext cx="8077200" cy="5770811"/>
          </a:xfrm>
          <a:prstGeom prst="rect">
            <a:avLst/>
          </a:prstGeom>
          <a:noFill/>
        </p:spPr>
        <p:txBody>
          <a:bodyPr wrap="square" rtlCol="0">
            <a:spAutoFit/>
          </a:bodyPr>
          <a:lstStyle/>
          <a:p>
            <a:pPr>
              <a:spcBef>
                <a:spcPts val="300"/>
              </a:spcBef>
            </a:pPr>
            <a:r>
              <a:rPr lang="en-US" sz="3200" b="1" dirty="0"/>
              <a:t>Services for Job Seekers</a:t>
            </a:r>
          </a:p>
          <a:p>
            <a:pPr marL="342900" indent="-342900">
              <a:spcBef>
                <a:spcPts val="300"/>
              </a:spcBef>
              <a:buFont typeface="Arial" panose="020B0604020202020204" pitchFamily="34" charset="0"/>
              <a:buChar char="•"/>
            </a:pPr>
            <a:r>
              <a:rPr lang="en-US" sz="2400" dirty="0"/>
              <a:t>Free use of computers, copiers, phones, faxes, and other career resources</a:t>
            </a:r>
          </a:p>
          <a:p>
            <a:pPr marL="342900" indent="-342900">
              <a:spcBef>
                <a:spcPts val="300"/>
              </a:spcBef>
              <a:buFont typeface="Arial" panose="020B0604020202020204" pitchFamily="34" charset="0"/>
              <a:buChar char="•"/>
            </a:pPr>
            <a:r>
              <a:rPr lang="en-US" sz="2400" dirty="0"/>
              <a:t>Internet access to post your resume and find jobs</a:t>
            </a:r>
          </a:p>
          <a:p>
            <a:pPr marL="342900" indent="-342900">
              <a:spcBef>
                <a:spcPts val="300"/>
              </a:spcBef>
              <a:buFont typeface="Arial" panose="020B0604020202020204" pitchFamily="34" charset="0"/>
              <a:buChar char="•"/>
            </a:pPr>
            <a:r>
              <a:rPr lang="en-US" sz="2400" dirty="0"/>
              <a:t>Job referrals and job search assistance</a:t>
            </a:r>
          </a:p>
          <a:p>
            <a:pPr marL="342900" indent="-342900">
              <a:spcBef>
                <a:spcPts val="300"/>
              </a:spcBef>
              <a:buFont typeface="Arial" panose="020B0604020202020204" pitchFamily="34" charset="0"/>
              <a:buChar char="•"/>
            </a:pPr>
            <a:r>
              <a:rPr lang="en-US" sz="2400" dirty="0"/>
              <a:t>Hiring events and career fairs</a:t>
            </a:r>
          </a:p>
          <a:p>
            <a:pPr marL="342900" indent="-342900">
              <a:spcBef>
                <a:spcPts val="300"/>
              </a:spcBef>
              <a:buFont typeface="Arial" panose="020B0604020202020204" pitchFamily="34" charset="0"/>
              <a:buChar char="•"/>
            </a:pPr>
            <a:r>
              <a:rPr lang="en-US" sz="2400" dirty="0"/>
              <a:t>Workshops on resume writing, interviewing, and job search strategies</a:t>
            </a:r>
          </a:p>
          <a:p>
            <a:pPr marL="342900" indent="-342900">
              <a:spcBef>
                <a:spcPts val="300"/>
              </a:spcBef>
              <a:buFont typeface="Arial" panose="020B0604020202020204" pitchFamily="34" charset="0"/>
              <a:buChar char="•"/>
            </a:pPr>
            <a:r>
              <a:rPr lang="en-US" sz="2400" dirty="0"/>
              <a:t>Information on the fastest growing jobs and wages</a:t>
            </a:r>
          </a:p>
          <a:p>
            <a:pPr marL="342900" indent="-342900">
              <a:spcBef>
                <a:spcPts val="300"/>
              </a:spcBef>
              <a:buFont typeface="Arial" panose="020B0604020202020204" pitchFamily="34" charset="0"/>
              <a:buChar char="•"/>
            </a:pPr>
            <a:r>
              <a:rPr lang="en-US" sz="2400" dirty="0"/>
              <a:t>Referrals to training and other community services</a:t>
            </a:r>
          </a:p>
          <a:p>
            <a:pPr marL="342900" indent="-342900">
              <a:spcBef>
                <a:spcPts val="300"/>
              </a:spcBef>
              <a:buFont typeface="Arial" panose="020B0604020202020204" pitchFamily="34" charset="0"/>
              <a:buChar char="•"/>
            </a:pPr>
            <a:r>
              <a:rPr lang="en-US" sz="2400" dirty="0"/>
              <a:t>Information about Unemployment Insurance</a:t>
            </a:r>
          </a:p>
          <a:p>
            <a:pPr marL="342900" indent="-342900">
              <a:spcBef>
                <a:spcPts val="300"/>
              </a:spcBef>
              <a:buFont typeface="Arial" panose="020B0604020202020204" pitchFamily="34" charset="0"/>
              <a:buChar char="•"/>
            </a:pPr>
            <a:r>
              <a:rPr lang="en-US" sz="2400" dirty="0"/>
              <a:t>Translation services</a:t>
            </a:r>
          </a:p>
          <a:p>
            <a:pPr marL="342900" indent="-342900">
              <a:spcBef>
                <a:spcPts val="300"/>
              </a:spcBef>
              <a:buFont typeface="Arial" panose="020B0604020202020204" pitchFamily="34" charset="0"/>
              <a:buChar char="•"/>
            </a:pPr>
            <a:r>
              <a:rPr lang="en-US" sz="2400" dirty="0"/>
              <a:t>Auxiliary aids and services are available to people with disabilities upon request</a:t>
            </a:r>
          </a:p>
        </p:txBody>
      </p:sp>
    </p:spTree>
    <p:extLst>
      <p:ext uri="{BB962C8B-B14F-4D97-AF65-F5344CB8AC3E}">
        <p14:creationId xmlns:p14="http://schemas.microsoft.com/office/powerpoint/2010/main" val="2431356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12302"/>
            <a:ext cx="8305800" cy="533400"/>
          </a:xfrm>
        </p:spPr>
        <p:txBody>
          <a:bodyPr>
            <a:noAutofit/>
          </a:bodyPr>
          <a:lstStyle/>
          <a:p>
            <a:r>
              <a:rPr lang="en-US" sz="2800" dirty="0" smtClean="0">
                <a:solidFill>
                  <a:srgbClr val="243962"/>
                </a:solidFill>
                <a:latin typeface="Arial" charset="0"/>
                <a:cs typeface="Arial" charset="0"/>
              </a:rPr>
              <a:t>Layoff Information and Resources</a:t>
            </a:r>
            <a:endParaRPr lang="en-US" sz="2800" dirty="0">
              <a:solidFill>
                <a:srgbClr val="243962"/>
              </a:solidFill>
            </a:endParaRPr>
          </a:p>
        </p:txBody>
      </p:sp>
      <p:sp>
        <p:nvSpPr>
          <p:cNvPr id="3" name="Subtitle 2"/>
          <p:cNvSpPr>
            <a:spLocks noGrp="1"/>
          </p:cNvSpPr>
          <p:nvPr>
            <p:ph type="subTitle" idx="1"/>
          </p:nvPr>
        </p:nvSpPr>
        <p:spPr>
          <a:xfrm>
            <a:off x="1524000" y="1445702"/>
            <a:ext cx="6400800" cy="1295400"/>
          </a:xfrm>
        </p:spPr>
        <p:txBody>
          <a:bodyPr>
            <a:noAutofit/>
          </a:bodyPr>
          <a:lstStyle/>
          <a:p>
            <a:pPr algn="l">
              <a:lnSpc>
                <a:spcPct val="200000"/>
              </a:lnSpc>
              <a:spcBef>
                <a:spcPts val="0"/>
              </a:spcBef>
            </a:pPr>
            <a:r>
              <a:rPr lang="en-US" sz="2400" b="1" dirty="0" smtClean="0">
                <a:solidFill>
                  <a:schemeClr val="accent1">
                    <a:lumMod val="50000"/>
                  </a:schemeClr>
                </a:solidFill>
                <a:latin typeface="Arial" charset="0"/>
                <a:cs typeface="Arial" charset="0"/>
                <a:hlinkClick r:id="rId3" action="ppaction://hlinksldjump"/>
              </a:rPr>
              <a:t>General Layoff Information</a:t>
            </a:r>
            <a:endParaRPr lang="en-US" sz="2400" b="1" dirty="0" smtClean="0">
              <a:solidFill>
                <a:schemeClr val="accent1">
                  <a:lumMod val="50000"/>
                </a:schemeClr>
              </a:solidFill>
              <a:latin typeface="Arial" charset="0"/>
              <a:cs typeface="Arial" charset="0"/>
            </a:endParaRPr>
          </a:p>
          <a:p>
            <a:pPr algn="l">
              <a:lnSpc>
                <a:spcPct val="200000"/>
              </a:lnSpc>
              <a:spcBef>
                <a:spcPts val="0"/>
              </a:spcBef>
            </a:pPr>
            <a:r>
              <a:rPr lang="en-US" sz="2400" b="1" dirty="0" smtClean="0">
                <a:solidFill>
                  <a:schemeClr val="accent1">
                    <a:lumMod val="50000"/>
                  </a:schemeClr>
                </a:solidFill>
                <a:latin typeface="Arial" charset="0"/>
                <a:cs typeface="Arial" charset="0"/>
                <a:hlinkClick r:id="rId4" action="ppaction://hlinksldjump"/>
              </a:rPr>
              <a:t>Internal Layoff Lists</a:t>
            </a:r>
            <a:endParaRPr lang="en-US" sz="2400" b="1" dirty="0" smtClean="0">
              <a:solidFill>
                <a:schemeClr val="accent1">
                  <a:lumMod val="50000"/>
                </a:schemeClr>
              </a:solidFill>
              <a:latin typeface="Arial" charset="0"/>
              <a:cs typeface="Arial" charset="0"/>
            </a:endParaRPr>
          </a:p>
          <a:p>
            <a:pPr algn="l">
              <a:lnSpc>
                <a:spcPct val="200000"/>
              </a:lnSpc>
              <a:spcBef>
                <a:spcPts val="0"/>
              </a:spcBef>
            </a:pPr>
            <a:r>
              <a:rPr lang="en-US" sz="2400" b="1" dirty="0" smtClean="0">
                <a:solidFill>
                  <a:schemeClr val="accent1">
                    <a:lumMod val="50000"/>
                  </a:schemeClr>
                </a:solidFill>
                <a:latin typeface="Arial" charset="0"/>
                <a:cs typeface="Arial" charset="0"/>
                <a:hlinkClick r:id="rId5" action="ppaction://hlinksldjump"/>
              </a:rPr>
              <a:t>Statewide Layoff Lists</a:t>
            </a:r>
            <a:endParaRPr lang="en-US" sz="2400" b="1" dirty="0" smtClean="0">
              <a:solidFill>
                <a:schemeClr val="accent1">
                  <a:lumMod val="50000"/>
                </a:schemeClr>
              </a:solidFill>
              <a:latin typeface="Arial" charset="0"/>
              <a:cs typeface="Arial" charset="0"/>
            </a:endParaRPr>
          </a:p>
          <a:p>
            <a:pPr algn="l">
              <a:lnSpc>
                <a:spcPct val="200000"/>
              </a:lnSpc>
              <a:spcBef>
                <a:spcPts val="0"/>
              </a:spcBef>
            </a:pPr>
            <a:r>
              <a:rPr lang="en-US" sz="2400" b="1" dirty="0" smtClean="0">
                <a:solidFill>
                  <a:schemeClr val="accent1">
                    <a:lumMod val="50000"/>
                  </a:schemeClr>
                </a:solidFill>
                <a:latin typeface="Arial" charset="0"/>
                <a:cs typeface="Arial" charset="0"/>
                <a:hlinkClick r:id="rId6" action="ppaction://hlinksldjump"/>
              </a:rPr>
              <a:t>General Government Transition Pool </a:t>
            </a:r>
            <a:endParaRPr lang="en-US" sz="2400" b="1" dirty="0" smtClean="0">
              <a:solidFill>
                <a:srgbClr val="050BFF"/>
              </a:solidFill>
              <a:latin typeface="Arial" charset="0"/>
              <a:cs typeface="Arial" charset="0"/>
            </a:endParaRPr>
          </a:p>
          <a:p>
            <a:pPr algn="l">
              <a:lnSpc>
                <a:spcPct val="200000"/>
              </a:lnSpc>
              <a:spcBef>
                <a:spcPts val="0"/>
              </a:spcBef>
            </a:pPr>
            <a:r>
              <a:rPr lang="en-US" sz="2400" b="1" dirty="0" smtClean="0">
                <a:solidFill>
                  <a:schemeClr val="accent1">
                    <a:lumMod val="50000"/>
                  </a:schemeClr>
                </a:solidFill>
                <a:latin typeface="Arial" charset="0"/>
                <a:cs typeface="Arial" charset="0"/>
                <a:hlinkClick r:id="rId7" action="ppaction://hlinksldjump"/>
              </a:rPr>
              <a:t>Contacting us</a:t>
            </a:r>
            <a:r>
              <a:rPr lang="en-US" sz="2400" b="1" dirty="0" smtClean="0">
                <a:solidFill>
                  <a:schemeClr val="accent1">
                    <a:lumMod val="50000"/>
                  </a:schemeClr>
                </a:solidFill>
                <a:latin typeface="Arial" charset="0"/>
                <a:cs typeface="Arial" charset="0"/>
              </a:rPr>
              <a:t> </a:t>
            </a:r>
            <a:endParaRPr lang="en-US" sz="2400" b="1" dirty="0" smtClean="0">
              <a:solidFill>
                <a:schemeClr val="accent1">
                  <a:lumMod val="50000"/>
                </a:schemeClr>
              </a:solidFill>
              <a:latin typeface="Arial" charset="0"/>
              <a:cs typeface="Arial" charset="0"/>
              <a:hlinkClick r:id="rId7" action="ppaction://hlinksldjump"/>
            </a:endParaRPr>
          </a:p>
          <a:p>
            <a:pPr algn="l">
              <a:lnSpc>
                <a:spcPct val="200000"/>
              </a:lnSpc>
              <a:spcBef>
                <a:spcPts val="0"/>
              </a:spcBef>
            </a:pPr>
            <a:r>
              <a:rPr lang="en-US" sz="2400" b="1" dirty="0" smtClean="0">
                <a:solidFill>
                  <a:schemeClr val="accent1">
                    <a:lumMod val="50000"/>
                  </a:schemeClr>
                </a:solidFill>
                <a:latin typeface="Arial" charset="0"/>
                <a:cs typeface="Arial" charset="0"/>
                <a:hlinkClick r:id="rId7" action="ppaction://hlinksldjump"/>
              </a:rPr>
              <a:t>Tools &amp; Resources</a:t>
            </a:r>
            <a:endParaRPr lang="en-US" sz="2400" b="1" dirty="0" smtClean="0">
              <a:solidFill>
                <a:schemeClr val="accent1">
                  <a:lumMod val="50000"/>
                </a:schemeClr>
              </a:solidFill>
              <a:latin typeface="Arial" charset="0"/>
              <a:cs typeface="Arial" charset="0"/>
            </a:endParaRPr>
          </a:p>
          <a:p>
            <a:pPr algn="l">
              <a:lnSpc>
                <a:spcPct val="150000"/>
              </a:lnSpc>
              <a:spcBef>
                <a:spcPts val="0"/>
              </a:spcBef>
            </a:pPr>
            <a:endParaRPr lang="en-US" sz="2200" dirty="0">
              <a:solidFill>
                <a:schemeClr val="accent1">
                  <a:lumMod val="50000"/>
                </a:schemeClr>
              </a:solidFill>
            </a:endParaRPr>
          </a:p>
        </p:txBody>
      </p:sp>
      <p:sp>
        <p:nvSpPr>
          <p:cNvPr id="4" name="Rectangle 3"/>
          <p:cNvSpPr/>
          <p:nvPr/>
        </p:nvSpPr>
        <p:spPr>
          <a:xfrm>
            <a:off x="457200" y="228600"/>
            <a:ext cx="11506200" cy="1092607"/>
          </a:xfrm>
          <a:prstGeom prst="rect">
            <a:avLst/>
          </a:prstGeom>
        </p:spPr>
        <p:txBody>
          <a:bodyPr wrap="square">
            <a:spAutoFit/>
          </a:bodyPr>
          <a:lstStyle/>
          <a:p>
            <a:r>
              <a:rPr lang="en-US" sz="3300" b="1" dirty="0" smtClean="0">
                <a:solidFill>
                  <a:srgbClr val="67A73B"/>
                </a:solidFill>
                <a:latin typeface="Arial" charset="0"/>
                <a:cs typeface="Arial" charset="0"/>
              </a:rPr>
              <a:t>Department of Enterprise Services (DES)</a:t>
            </a:r>
            <a:r>
              <a:rPr lang="en-US" sz="3200" b="1" dirty="0" smtClean="0">
                <a:solidFill>
                  <a:srgbClr val="1A9640"/>
                </a:solidFill>
                <a:latin typeface="Arial" charset="0"/>
                <a:cs typeface="Arial" charset="0"/>
              </a:rPr>
              <a:t/>
            </a:r>
            <a:br>
              <a:rPr lang="en-US" sz="3200" b="1" dirty="0" smtClean="0">
                <a:solidFill>
                  <a:srgbClr val="1A9640"/>
                </a:solidFill>
                <a:latin typeface="Arial" charset="0"/>
                <a:cs typeface="Arial" charset="0"/>
              </a:rPr>
            </a:br>
            <a:endParaRPr lang="en-US" sz="3200" b="1" dirty="0"/>
          </a:p>
        </p:txBody>
      </p:sp>
      <p:pic>
        <p:nvPicPr>
          <p:cNvPr id="6" name="Content Placeholder 5" descr="Button_Orange.png"/>
          <p:cNvPicPr>
            <a:picLocks noChangeAspect="1"/>
          </p:cNvPicPr>
          <p:nvPr/>
        </p:nvPicPr>
        <p:blipFill>
          <a:blip r:embed="rId8" cstate="print"/>
          <a:stretch>
            <a:fillRect/>
          </a:stretch>
        </p:blipFill>
        <p:spPr>
          <a:xfrm>
            <a:off x="320964" y="5970696"/>
            <a:ext cx="762000" cy="698328"/>
          </a:xfrm>
          <a:prstGeom prst="rect">
            <a:avLst/>
          </a:prstGeom>
        </p:spPr>
      </p:pic>
      <p:pic>
        <p:nvPicPr>
          <p:cNvPr id="8" name="Picture 2" descr="C:\Documents and Settings\jessicam\Desktop\George-only_Grayscale50%transp.gif"/>
          <p:cNvPicPr>
            <a:picLocks noChangeAspect="1" noChangeArrowheads="1"/>
          </p:cNvPicPr>
          <p:nvPr/>
        </p:nvPicPr>
        <p:blipFill>
          <a:blip r:embed="rId9" cstate="print"/>
          <a:srcRect/>
          <a:stretch>
            <a:fillRect/>
          </a:stretch>
        </p:blipFill>
        <p:spPr bwMode="auto">
          <a:xfrm>
            <a:off x="7772400" y="5824560"/>
            <a:ext cx="990600" cy="990600"/>
          </a:xfrm>
          <a:prstGeom prst="rect">
            <a:avLst/>
          </a:prstGeom>
          <a:noFill/>
        </p:spPr>
      </p:pic>
    </p:spTree>
    <p:extLst>
      <p:ext uri="{BB962C8B-B14F-4D97-AF65-F5344CB8AC3E}">
        <p14:creationId xmlns:p14="http://schemas.microsoft.com/office/powerpoint/2010/main" val="17817108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6B32D-8D68-4F2E-9D2E-A61F5366C6D9}" type="slidenum">
              <a:rPr lang="en-US" smtClean="0"/>
              <a:pPr>
                <a:defRPr/>
              </a:pPr>
              <a:t>30</a:t>
            </a:fld>
            <a:endParaRPr lang="en-US"/>
          </a:p>
        </p:txBody>
      </p:sp>
      <p:pic>
        <p:nvPicPr>
          <p:cNvPr id="3" name="Picture 2" descr="Worksource hea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388"/>
            <a:ext cx="9144000" cy="5767388"/>
          </a:xfrm>
          <a:prstGeom prst="rect">
            <a:avLst/>
          </a:prstGeom>
        </p:spPr>
      </p:pic>
      <p:sp>
        <p:nvSpPr>
          <p:cNvPr id="4" name="TextBox 3"/>
          <p:cNvSpPr txBox="1"/>
          <p:nvPr/>
        </p:nvSpPr>
        <p:spPr>
          <a:xfrm>
            <a:off x="533400" y="1295400"/>
            <a:ext cx="8077200" cy="5078313"/>
          </a:xfrm>
          <a:prstGeom prst="rect">
            <a:avLst/>
          </a:prstGeom>
          <a:noFill/>
        </p:spPr>
        <p:txBody>
          <a:bodyPr wrap="square" rtlCol="0">
            <a:spAutoFit/>
          </a:bodyPr>
          <a:lstStyle/>
          <a:p>
            <a:r>
              <a:rPr lang="en-US" sz="3600" b="1" dirty="0"/>
              <a:t>Dislocated Worker Program</a:t>
            </a:r>
          </a:p>
          <a:p>
            <a:r>
              <a:rPr lang="en-US" sz="2800" b="1" dirty="0">
                <a:solidFill>
                  <a:schemeClr val="accent1"/>
                </a:solidFill>
              </a:rPr>
              <a:t>The Workforce Innovation and Opportunity Act (WIOA) offers a program that helps people who have lost work through no fault of their own. Like you, they are “dislocated.” </a:t>
            </a:r>
            <a:endParaRPr lang="en-US" sz="2800" b="1" dirty="0">
              <a:solidFill>
                <a:srgbClr val="FF0000"/>
              </a:solidFill>
            </a:endParaRPr>
          </a:p>
          <a:p>
            <a:pPr lvl="0">
              <a:lnSpc>
                <a:spcPct val="100000"/>
              </a:lnSpc>
              <a:spcBef>
                <a:spcPts val="0"/>
              </a:spcBef>
              <a:spcAft>
                <a:spcPts val="800"/>
              </a:spcAft>
              <a:buSzPts val="2000"/>
            </a:pPr>
            <a:endParaRPr lang="en-US" dirty="0">
              <a:solidFill>
                <a:schemeClr val="bg2">
                  <a:lumMod val="75000"/>
                </a:schemeClr>
              </a:solidFill>
            </a:endParaRPr>
          </a:p>
          <a:p>
            <a:pPr marL="285750" lvl="0" indent="-285750">
              <a:lnSpc>
                <a:spcPct val="100000"/>
              </a:lnSpc>
              <a:spcBef>
                <a:spcPts val="0"/>
              </a:spcBef>
              <a:spcAft>
                <a:spcPts val="800"/>
              </a:spcAft>
              <a:buSzPts val="2000"/>
              <a:buFont typeface="Arial" panose="020B0604020202020204" pitchFamily="34" charset="0"/>
              <a:buChar char="•"/>
            </a:pPr>
            <a:r>
              <a:rPr lang="en-US" dirty="0"/>
              <a:t>Must be eligible to collect unemployment insurance benefits. </a:t>
            </a:r>
          </a:p>
          <a:p>
            <a:pPr lvl="1">
              <a:lnSpc>
                <a:spcPct val="100000"/>
              </a:lnSpc>
              <a:spcBef>
                <a:spcPts val="0"/>
              </a:spcBef>
              <a:spcAft>
                <a:spcPts val="800"/>
              </a:spcAft>
              <a:buSzPts val="2000"/>
              <a:buFont typeface="Wingdings" panose="05000000000000000000" pitchFamily="2" charset="2"/>
              <a:buChar char="ü"/>
            </a:pPr>
            <a:r>
              <a:rPr lang="en-US" dirty="0"/>
              <a:t>18 years or older</a:t>
            </a:r>
          </a:p>
          <a:p>
            <a:pPr lvl="1">
              <a:lnSpc>
                <a:spcPct val="100000"/>
              </a:lnSpc>
              <a:spcBef>
                <a:spcPts val="0"/>
              </a:spcBef>
              <a:spcAft>
                <a:spcPts val="800"/>
              </a:spcAft>
              <a:buSzPts val="2000"/>
              <a:buFont typeface="Wingdings" panose="05000000000000000000" pitchFamily="2" charset="2"/>
              <a:buChar char="ü"/>
            </a:pPr>
            <a:r>
              <a:rPr lang="en-US" dirty="0"/>
              <a:t>Legal to work in the U.S.A.</a:t>
            </a:r>
          </a:p>
          <a:p>
            <a:pPr lvl="1">
              <a:lnSpc>
                <a:spcPct val="100000"/>
              </a:lnSpc>
              <a:spcBef>
                <a:spcPts val="0"/>
              </a:spcBef>
              <a:spcAft>
                <a:spcPts val="800"/>
              </a:spcAft>
              <a:buSzPts val="2000"/>
              <a:buFont typeface="Wingdings" panose="05000000000000000000" pitchFamily="2" charset="2"/>
              <a:buChar char="ü"/>
            </a:pPr>
            <a:r>
              <a:rPr lang="en-US" dirty="0"/>
              <a:t>Registered with Selective Service (males only)</a:t>
            </a:r>
          </a:p>
          <a:p>
            <a:pPr marL="285750" lvl="0" indent="-285750">
              <a:lnSpc>
                <a:spcPct val="100000"/>
              </a:lnSpc>
              <a:spcBef>
                <a:spcPts val="0"/>
              </a:spcBef>
              <a:spcAft>
                <a:spcPts val="800"/>
              </a:spcAft>
              <a:buSzPts val="2000"/>
              <a:buFont typeface="Arial" panose="020B0604020202020204" pitchFamily="34" charset="0"/>
              <a:buChar char="•"/>
            </a:pPr>
            <a:r>
              <a:rPr lang="en-US" dirty="0"/>
              <a:t>One-on-one assistance, training, education, and supportive services.</a:t>
            </a:r>
          </a:p>
          <a:p>
            <a:endParaRPr lang="en-US" sz="2800" dirty="0"/>
          </a:p>
        </p:txBody>
      </p:sp>
    </p:spTree>
    <p:extLst>
      <p:ext uri="{BB962C8B-B14F-4D97-AF65-F5344CB8AC3E}">
        <p14:creationId xmlns:p14="http://schemas.microsoft.com/office/powerpoint/2010/main" val="2292963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6B32D-8D68-4F2E-9D2E-A61F5366C6D9}" type="slidenum">
              <a:rPr lang="en-US" smtClean="0"/>
              <a:pPr>
                <a:defRPr/>
              </a:pPr>
              <a:t>31</a:t>
            </a:fld>
            <a:endParaRPr lang="en-US"/>
          </a:p>
        </p:txBody>
      </p:sp>
      <p:pic>
        <p:nvPicPr>
          <p:cNvPr id="3" name="Picture 2" descr="Worksource hea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388"/>
            <a:ext cx="9144000" cy="5767388"/>
          </a:xfrm>
          <a:prstGeom prst="rect">
            <a:avLst/>
          </a:prstGeom>
        </p:spPr>
      </p:pic>
      <p:sp>
        <p:nvSpPr>
          <p:cNvPr id="4" name="TextBox 3"/>
          <p:cNvSpPr txBox="1"/>
          <p:nvPr/>
        </p:nvSpPr>
        <p:spPr>
          <a:xfrm>
            <a:off x="533400" y="1295400"/>
            <a:ext cx="8077200" cy="4832092"/>
          </a:xfrm>
          <a:prstGeom prst="rect">
            <a:avLst/>
          </a:prstGeom>
          <a:noFill/>
        </p:spPr>
        <p:txBody>
          <a:bodyPr wrap="square" rtlCol="0">
            <a:spAutoFit/>
          </a:bodyPr>
          <a:lstStyle/>
          <a:p>
            <a:r>
              <a:rPr lang="en-US" sz="3600" b="1" dirty="0"/>
              <a:t>What about Training?</a:t>
            </a:r>
          </a:p>
          <a:p>
            <a:pPr>
              <a:spcBef>
                <a:spcPts val="1200"/>
              </a:spcBef>
            </a:pPr>
            <a:r>
              <a:rPr lang="en-US" sz="2800" dirty="0"/>
              <a:t>If your skills are no longer up to industry standards or your occupation is declining, your Dislocated Worker Counselor will:  </a:t>
            </a:r>
          </a:p>
          <a:p>
            <a:pPr marL="457200" indent="-457200">
              <a:spcBef>
                <a:spcPts val="300"/>
              </a:spcBef>
              <a:buFont typeface="Arial" panose="020B0604020202020204" pitchFamily="34" charset="0"/>
              <a:buChar char="•"/>
            </a:pPr>
            <a:r>
              <a:rPr lang="en-US" sz="2800" dirty="0"/>
              <a:t>Help you explore training options</a:t>
            </a:r>
          </a:p>
          <a:p>
            <a:pPr marL="457200" indent="-457200">
              <a:spcBef>
                <a:spcPts val="300"/>
              </a:spcBef>
              <a:buFont typeface="Arial" panose="020B0604020202020204" pitchFamily="34" charset="0"/>
              <a:buChar char="•"/>
            </a:pPr>
            <a:r>
              <a:rPr lang="en-US" sz="2800" dirty="0"/>
              <a:t>Research the labor market</a:t>
            </a:r>
          </a:p>
          <a:p>
            <a:pPr marL="457200" indent="-457200">
              <a:spcBef>
                <a:spcPts val="300"/>
              </a:spcBef>
              <a:buFont typeface="Arial" panose="020B0604020202020204" pitchFamily="34" charset="0"/>
              <a:buChar char="•"/>
            </a:pPr>
            <a:r>
              <a:rPr lang="en-US" sz="2800" dirty="0"/>
              <a:t>Help you leverage training resources</a:t>
            </a:r>
          </a:p>
          <a:p>
            <a:pPr marL="457200" indent="-457200">
              <a:spcBef>
                <a:spcPts val="300"/>
              </a:spcBef>
              <a:buFont typeface="Arial" panose="020B0604020202020204" pitchFamily="34" charset="0"/>
              <a:buChar char="•"/>
            </a:pPr>
            <a:r>
              <a:rPr lang="en-US" sz="2800" dirty="0"/>
              <a:t>Assist with career, education, and financial planning (limited tuition and other financial support may be available).</a:t>
            </a:r>
          </a:p>
        </p:txBody>
      </p:sp>
    </p:spTree>
    <p:extLst>
      <p:ext uri="{BB962C8B-B14F-4D97-AF65-F5344CB8AC3E}">
        <p14:creationId xmlns:p14="http://schemas.microsoft.com/office/powerpoint/2010/main" val="3159297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6B32D-8D68-4F2E-9D2E-A61F5366C6D9}" type="slidenum">
              <a:rPr lang="en-US" smtClean="0"/>
              <a:pPr>
                <a:defRPr/>
              </a:pPr>
              <a:t>32</a:t>
            </a:fld>
            <a:endParaRPr lang="en-US"/>
          </a:p>
        </p:txBody>
      </p:sp>
      <p:pic>
        <p:nvPicPr>
          <p:cNvPr id="3" name="Picture 2" descr="Worksource head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388"/>
            <a:ext cx="9144000" cy="5767388"/>
          </a:xfrm>
          <a:prstGeom prst="rect">
            <a:avLst/>
          </a:prstGeom>
        </p:spPr>
      </p:pic>
      <p:sp>
        <p:nvSpPr>
          <p:cNvPr id="4" name="TextBox 3"/>
          <p:cNvSpPr txBox="1"/>
          <p:nvPr/>
        </p:nvSpPr>
        <p:spPr>
          <a:xfrm>
            <a:off x="533400" y="1295400"/>
            <a:ext cx="8077200" cy="4442242"/>
          </a:xfrm>
          <a:prstGeom prst="rect">
            <a:avLst/>
          </a:prstGeom>
          <a:noFill/>
        </p:spPr>
        <p:txBody>
          <a:bodyPr wrap="square" rtlCol="0">
            <a:spAutoFit/>
          </a:bodyPr>
          <a:lstStyle/>
          <a:p>
            <a:r>
              <a:rPr lang="en-US" sz="3600" b="1" dirty="0"/>
              <a:t>Worker Retraining</a:t>
            </a:r>
          </a:p>
          <a:p>
            <a:pPr>
              <a:spcBef>
                <a:spcPts val="800"/>
              </a:spcBef>
            </a:pPr>
            <a:r>
              <a:rPr lang="en-US" sz="2800" b="1" dirty="0">
                <a:solidFill>
                  <a:schemeClr val="accent1"/>
                </a:solidFill>
              </a:rPr>
              <a:t>The Worker Retraining Program provides educational funding for laid off and dislocated workers who may want to upgrade their skills or start a new career path.</a:t>
            </a:r>
          </a:p>
          <a:p>
            <a:pPr marL="285750" lvl="0" indent="-285750">
              <a:spcBef>
                <a:spcPts val="0"/>
              </a:spcBef>
              <a:spcAft>
                <a:spcPts val="800"/>
              </a:spcAft>
              <a:buSzPts val="2000"/>
              <a:buFont typeface="Arial" panose="020B0604020202020204" pitchFamily="34" charset="0"/>
              <a:buChar char="•"/>
            </a:pPr>
            <a:r>
              <a:rPr lang="en-US" dirty="0"/>
              <a:t>Funding is available through all community and technical colleges; may include tuition, books, and fees for up to three quarters. Short and long-term training options are available.</a:t>
            </a:r>
          </a:p>
          <a:p>
            <a:pPr marL="742950" lvl="1" indent="-285750">
              <a:spcBef>
                <a:spcPts val="0"/>
              </a:spcBef>
              <a:spcAft>
                <a:spcPts val="800"/>
              </a:spcAft>
              <a:buSzPts val="2000"/>
              <a:buFont typeface="Arial" panose="020B0604020202020204" pitchFamily="34" charset="0"/>
              <a:buChar char="•"/>
            </a:pPr>
            <a:r>
              <a:rPr lang="en-US" dirty="0"/>
              <a:t>Certificates and Associate’s Degree (two-year program)</a:t>
            </a:r>
          </a:p>
          <a:p>
            <a:pPr marL="285750" lvl="0" indent="-285750">
              <a:spcBef>
                <a:spcPts val="0"/>
              </a:spcBef>
              <a:spcAft>
                <a:spcPts val="800"/>
              </a:spcAft>
              <a:buSzPts val="2000"/>
              <a:buFont typeface="Arial" panose="020B0604020202020204" pitchFamily="34" charset="0"/>
              <a:buChar char="•"/>
            </a:pPr>
            <a:r>
              <a:rPr lang="en-US" dirty="0"/>
              <a:t>Assistance with navigating resources, partners, and the financial aid process.</a:t>
            </a:r>
          </a:p>
          <a:p>
            <a:pPr marL="285750" lvl="0" indent="-285750">
              <a:spcBef>
                <a:spcPts val="0"/>
              </a:spcBef>
              <a:spcAft>
                <a:spcPts val="800"/>
              </a:spcAft>
              <a:buSzPts val="2000"/>
              <a:buFont typeface="Arial" panose="020B0604020202020204" pitchFamily="34" charset="0"/>
              <a:buChar char="•"/>
            </a:pPr>
            <a:r>
              <a:rPr lang="en-US" dirty="0"/>
              <a:t>One-on-one career counseling.</a:t>
            </a:r>
            <a:endParaRPr lang="en-US" dirty="0">
              <a:solidFill>
                <a:schemeClr val="bg2">
                  <a:lumMod val="75000"/>
                </a:schemeClr>
              </a:solidFill>
            </a:endParaRPr>
          </a:p>
        </p:txBody>
      </p:sp>
    </p:spTree>
    <p:extLst>
      <p:ext uri="{BB962C8B-B14F-4D97-AF65-F5344CB8AC3E}">
        <p14:creationId xmlns:p14="http://schemas.microsoft.com/office/powerpoint/2010/main" val="437707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6B32D-8D68-4F2E-9D2E-A61F5366C6D9}" type="slidenum">
              <a:rPr lang="en-US" smtClean="0"/>
              <a:pPr>
                <a:defRPr/>
              </a:pPr>
              <a:t>33</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388"/>
            <a:ext cx="9144000" cy="5767388"/>
          </a:xfrm>
          <a:prstGeom prst="rect">
            <a:avLst/>
          </a:prstGeom>
        </p:spPr>
      </p:pic>
      <p:sp>
        <p:nvSpPr>
          <p:cNvPr id="4" name="TextBox 3"/>
          <p:cNvSpPr txBox="1"/>
          <p:nvPr/>
        </p:nvSpPr>
        <p:spPr>
          <a:xfrm>
            <a:off x="533400" y="1295400"/>
            <a:ext cx="8077200" cy="5693866"/>
          </a:xfrm>
          <a:prstGeom prst="rect">
            <a:avLst/>
          </a:prstGeom>
          <a:noFill/>
        </p:spPr>
        <p:txBody>
          <a:bodyPr wrap="square" rtlCol="0">
            <a:spAutoFit/>
          </a:bodyPr>
          <a:lstStyle/>
          <a:p>
            <a:r>
              <a:rPr lang="en-US" sz="3600" b="1" dirty="0"/>
              <a:t>The sooner you get started the better!</a:t>
            </a:r>
          </a:p>
          <a:p>
            <a:pPr>
              <a:spcBef>
                <a:spcPts val="600"/>
              </a:spcBef>
            </a:pPr>
            <a:r>
              <a:rPr lang="en-US" sz="2800" dirty="0"/>
              <a:t>It’s a lot of work getting into training – timelines are critical.</a:t>
            </a:r>
          </a:p>
          <a:p>
            <a:pPr>
              <a:spcBef>
                <a:spcPts val="600"/>
              </a:spcBef>
            </a:pPr>
            <a:r>
              <a:rPr lang="en-US" sz="2800" dirty="0"/>
              <a:t>Steps include:</a:t>
            </a:r>
          </a:p>
          <a:p>
            <a:pPr marL="457200" indent="-457200">
              <a:buFont typeface="Arial" panose="020B0604020202020204" pitchFamily="34" charset="0"/>
              <a:buChar char="•"/>
            </a:pPr>
            <a:r>
              <a:rPr lang="en-US" sz="2800" dirty="0"/>
              <a:t>Identifying “demand” jobs of the future</a:t>
            </a:r>
          </a:p>
          <a:p>
            <a:pPr marL="457200" indent="-457200">
              <a:buFont typeface="Arial" panose="020B0604020202020204" pitchFamily="34" charset="0"/>
              <a:buChar char="•"/>
            </a:pPr>
            <a:r>
              <a:rPr lang="en-US" sz="2800" dirty="0"/>
              <a:t>Finding the “right” training program</a:t>
            </a:r>
          </a:p>
          <a:p>
            <a:pPr marL="457200" indent="-457200">
              <a:buFont typeface="Arial" panose="020B0604020202020204" pitchFamily="34" charset="0"/>
              <a:buChar char="•"/>
            </a:pPr>
            <a:r>
              <a:rPr lang="en-US" sz="2800" dirty="0"/>
              <a:t>Applying for financial aid</a:t>
            </a:r>
          </a:p>
          <a:p>
            <a:pPr marL="457200" indent="-457200">
              <a:buFont typeface="Arial" panose="020B0604020202020204" pitchFamily="34" charset="0"/>
              <a:buChar char="•"/>
            </a:pPr>
            <a:r>
              <a:rPr lang="en-US" sz="2800" dirty="0"/>
              <a:t>Taking placement exams</a:t>
            </a:r>
          </a:p>
          <a:p>
            <a:pPr marL="457200" indent="-457200">
              <a:buFont typeface="Arial" panose="020B0604020202020204" pitchFamily="34" charset="0"/>
              <a:buChar char="•"/>
            </a:pPr>
            <a:r>
              <a:rPr lang="en-US" sz="2800" dirty="0"/>
              <a:t>Registering for classes</a:t>
            </a:r>
          </a:p>
          <a:p>
            <a:pPr marL="457200" indent="-457200">
              <a:buFont typeface="Arial" panose="020B0604020202020204" pitchFamily="34" charset="0"/>
              <a:buChar char="•"/>
            </a:pPr>
            <a:r>
              <a:rPr lang="en-US" sz="2800" dirty="0"/>
              <a:t>Completing Commissioner Approved Training (CAT) or Training Benefits (TB) application</a:t>
            </a:r>
          </a:p>
          <a:p>
            <a:pPr marL="457200" indent="-457200">
              <a:buFont typeface="Arial" panose="020B0604020202020204" pitchFamily="34" charset="0"/>
              <a:buChar char="•"/>
            </a:pPr>
            <a:r>
              <a:rPr lang="en-US" sz="2800" dirty="0"/>
              <a:t>Developing a financial plan</a:t>
            </a:r>
          </a:p>
        </p:txBody>
      </p:sp>
    </p:spTree>
    <p:extLst>
      <p:ext uri="{BB962C8B-B14F-4D97-AF65-F5344CB8AC3E}">
        <p14:creationId xmlns:p14="http://schemas.microsoft.com/office/powerpoint/2010/main" val="2231509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6B32D-8D68-4F2E-9D2E-A61F5366C6D9}" type="slidenum">
              <a:rPr lang="en-US" smtClean="0"/>
              <a:pPr>
                <a:defRPr/>
              </a:pPr>
              <a:t>34</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388"/>
            <a:ext cx="9144000" cy="5767388"/>
          </a:xfrm>
          <a:prstGeom prst="rect">
            <a:avLst/>
          </a:prstGeom>
        </p:spPr>
      </p:pic>
      <p:sp>
        <p:nvSpPr>
          <p:cNvPr id="4" name="TextBox 3"/>
          <p:cNvSpPr txBox="1"/>
          <p:nvPr/>
        </p:nvSpPr>
        <p:spPr>
          <a:xfrm>
            <a:off x="533400" y="1295400"/>
            <a:ext cx="8077200" cy="2369880"/>
          </a:xfrm>
          <a:prstGeom prst="rect">
            <a:avLst/>
          </a:prstGeom>
          <a:noFill/>
        </p:spPr>
        <p:txBody>
          <a:bodyPr wrap="square" rtlCol="0">
            <a:spAutoFit/>
          </a:bodyPr>
          <a:lstStyle/>
          <a:p>
            <a:r>
              <a:rPr lang="en-US" sz="3600" b="1" dirty="0"/>
              <a:t>Financial Aid Resources</a:t>
            </a:r>
          </a:p>
          <a:p>
            <a:r>
              <a:rPr lang="en-US" sz="2800" dirty="0"/>
              <a:t>Free Application for Federal Student Aid</a:t>
            </a:r>
          </a:p>
          <a:p>
            <a:pPr marL="457200" indent="-457200">
              <a:buFont typeface="Arial" panose="020B0604020202020204" pitchFamily="34" charset="0"/>
              <a:buChar char="•"/>
            </a:pPr>
            <a:r>
              <a:rPr lang="en-US" sz="2800" dirty="0">
                <a:hlinkClick r:id="rId4"/>
              </a:rPr>
              <a:t>http://www.fafsa.ed.gov</a:t>
            </a:r>
            <a:endParaRPr lang="en-US" sz="2800" dirty="0"/>
          </a:p>
          <a:p>
            <a:r>
              <a:rPr lang="en-US" sz="2800" dirty="0"/>
              <a:t/>
            </a:r>
            <a:br>
              <a:rPr lang="en-US" sz="2800" dirty="0"/>
            </a:br>
            <a:endParaRPr lang="en-US" sz="2800" dirty="0"/>
          </a:p>
        </p:txBody>
      </p:sp>
    </p:spTree>
    <p:extLst>
      <p:ext uri="{BB962C8B-B14F-4D97-AF65-F5344CB8AC3E}">
        <p14:creationId xmlns:p14="http://schemas.microsoft.com/office/powerpoint/2010/main" val="33672543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35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5721350"/>
            <a:ext cx="4524375" cy="1000125"/>
          </a:xfrm>
          <a:prstGeom prst="rect">
            <a:avLst/>
          </a:prstGeom>
        </p:spPr>
      </p:pic>
      <p:sp>
        <p:nvSpPr>
          <p:cNvPr id="7" name="TextBox 6"/>
          <p:cNvSpPr txBox="1"/>
          <p:nvPr/>
        </p:nvSpPr>
        <p:spPr>
          <a:xfrm>
            <a:off x="52387" y="400657"/>
            <a:ext cx="9144000" cy="646331"/>
          </a:xfrm>
          <a:prstGeom prst="rect">
            <a:avLst/>
          </a:prstGeom>
          <a:noFill/>
        </p:spPr>
        <p:txBody>
          <a:bodyPr wrap="square" rtlCol="0">
            <a:spAutoFit/>
          </a:bodyPr>
          <a:lstStyle/>
          <a:p>
            <a:pPr algn="ctr"/>
            <a:r>
              <a:rPr lang="en-US" sz="3600" b="1" dirty="0"/>
              <a:t>Unemployment</a:t>
            </a:r>
            <a:r>
              <a:rPr lang="en-US" sz="3200" b="1" dirty="0"/>
              <a:t> </a:t>
            </a:r>
            <a:r>
              <a:rPr lang="en-US" sz="3600" b="1" dirty="0"/>
              <a:t>Insurance</a:t>
            </a:r>
            <a:endParaRPr lang="en-US" sz="3200" b="1" dirty="0"/>
          </a:p>
        </p:txBody>
      </p:sp>
      <p:cxnSp>
        <p:nvCxnSpPr>
          <p:cNvPr id="9" name="Straight Connector 8"/>
          <p:cNvCxnSpPr/>
          <p:nvPr/>
        </p:nvCxnSpPr>
        <p:spPr>
          <a:xfrm>
            <a:off x="838200" y="1143000"/>
            <a:ext cx="769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2924" y="1232012"/>
            <a:ext cx="7778733" cy="4524315"/>
          </a:xfrm>
          <a:prstGeom prst="rect">
            <a:avLst/>
          </a:prstGeom>
          <a:noFill/>
        </p:spPr>
        <p:txBody>
          <a:bodyPr wrap="none" rtlCol="0">
            <a:spAutoFit/>
          </a:bodyPr>
          <a:lstStyle/>
          <a:p>
            <a:pPr marL="285750" indent="-285750">
              <a:buFont typeface="Arial" panose="020B0604020202020204" pitchFamily="34" charset="0"/>
              <a:buChar char="•"/>
            </a:pPr>
            <a:r>
              <a:rPr lang="en-US" sz="3600" dirty="0"/>
              <a:t>What is Unemployment Insurance?</a:t>
            </a:r>
          </a:p>
          <a:p>
            <a:pPr marL="285750" indent="-285750">
              <a:buFont typeface="Arial" panose="020B0604020202020204" pitchFamily="34" charset="0"/>
              <a:buChar char="•"/>
            </a:pPr>
            <a:r>
              <a:rPr lang="en-US" sz="3600" dirty="0"/>
              <a:t>How much will I get?</a:t>
            </a:r>
          </a:p>
          <a:p>
            <a:pPr marL="285750" indent="-285750">
              <a:buFont typeface="Arial" panose="020B0604020202020204" pitchFamily="34" charset="0"/>
              <a:buChar char="•"/>
            </a:pPr>
            <a:r>
              <a:rPr lang="en-US" sz="3600" dirty="0"/>
              <a:t>Where do I apply?</a:t>
            </a:r>
          </a:p>
          <a:p>
            <a:pPr marL="285750" indent="-285750">
              <a:buFont typeface="Arial" panose="020B0604020202020204" pitchFamily="34" charset="0"/>
              <a:buChar char="•"/>
            </a:pPr>
            <a:r>
              <a:rPr lang="en-US" sz="3600" dirty="0"/>
              <a:t>How do I file my weekly claim?</a:t>
            </a:r>
          </a:p>
          <a:p>
            <a:pPr marL="285750" indent="-285750">
              <a:buFont typeface="Arial" panose="020B0604020202020204" pitchFamily="34" charset="0"/>
              <a:buChar char="•"/>
            </a:pPr>
            <a:r>
              <a:rPr lang="en-US" sz="3600" dirty="0"/>
              <a:t>Severance Pay</a:t>
            </a:r>
          </a:p>
          <a:p>
            <a:pPr marL="285750" indent="-285750">
              <a:buFont typeface="Arial" panose="020B0604020202020204" pitchFamily="34" charset="0"/>
              <a:buChar char="•"/>
            </a:pPr>
            <a:r>
              <a:rPr lang="en-US" sz="3600" dirty="0"/>
              <a:t>Do I have to accept less money?</a:t>
            </a:r>
          </a:p>
          <a:p>
            <a:pPr marL="285750" indent="-285750">
              <a:buFont typeface="Arial" panose="020B0604020202020204" pitchFamily="34" charset="0"/>
              <a:buChar char="•"/>
            </a:pPr>
            <a:r>
              <a:rPr lang="en-US" sz="3600" dirty="0"/>
              <a:t>Responsibilities while claiming benefits</a:t>
            </a:r>
          </a:p>
          <a:p>
            <a:pPr marL="285750" indent="-285750">
              <a:buFont typeface="Arial" panose="020B0604020202020204" pitchFamily="34" charset="0"/>
              <a:buChar char="•"/>
            </a:pPr>
            <a:r>
              <a:rPr lang="en-US" sz="3600" dirty="0"/>
              <a:t>Frequently Asked Questions</a:t>
            </a:r>
          </a:p>
        </p:txBody>
      </p:sp>
    </p:spTree>
    <p:extLst>
      <p:ext uri="{BB962C8B-B14F-4D97-AF65-F5344CB8AC3E}">
        <p14:creationId xmlns:p14="http://schemas.microsoft.com/office/powerpoint/2010/main" val="39996165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36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5721350"/>
            <a:ext cx="4524375" cy="1000125"/>
          </a:xfrm>
          <a:prstGeom prst="rect">
            <a:avLst/>
          </a:prstGeom>
        </p:spPr>
      </p:pic>
      <p:sp>
        <p:nvSpPr>
          <p:cNvPr id="7" name="TextBox 6"/>
          <p:cNvSpPr txBox="1"/>
          <p:nvPr/>
        </p:nvSpPr>
        <p:spPr>
          <a:xfrm>
            <a:off x="0" y="381000"/>
            <a:ext cx="9144000" cy="646331"/>
          </a:xfrm>
          <a:prstGeom prst="rect">
            <a:avLst/>
          </a:prstGeom>
          <a:noFill/>
        </p:spPr>
        <p:txBody>
          <a:bodyPr wrap="square" rtlCol="0">
            <a:spAutoFit/>
          </a:bodyPr>
          <a:lstStyle/>
          <a:p>
            <a:pPr algn="ctr"/>
            <a:r>
              <a:rPr lang="en-US" sz="3600" b="1" dirty="0"/>
              <a:t>What</a:t>
            </a:r>
            <a:r>
              <a:rPr lang="en-US" sz="3200" b="1" dirty="0"/>
              <a:t> is Unemployment </a:t>
            </a:r>
            <a:r>
              <a:rPr lang="en-US" sz="3600" b="1" dirty="0"/>
              <a:t>Insurance?</a:t>
            </a:r>
            <a:endParaRPr lang="en-US" sz="3200" b="1" dirty="0"/>
          </a:p>
        </p:txBody>
      </p:sp>
      <p:cxnSp>
        <p:nvCxnSpPr>
          <p:cNvPr id="9" name="Straight Connector 8"/>
          <p:cNvCxnSpPr/>
          <p:nvPr/>
        </p:nvCxnSpPr>
        <p:spPr>
          <a:xfrm>
            <a:off x="838200" y="1143000"/>
            <a:ext cx="769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6801" y="1239013"/>
            <a:ext cx="7467600" cy="4124206"/>
          </a:xfrm>
          <a:prstGeom prst="rect">
            <a:avLst/>
          </a:prstGeom>
          <a:noFill/>
        </p:spPr>
        <p:txBody>
          <a:bodyPr wrap="square" rtlCol="0">
            <a:spAutoFit/>
          </a:bodyPr>
          <a:lstStyle/>
          <a:p>
            <a:pPr marL="571500" indent="-571500">
              <a:buFont typeface="Arial" panose="020B0604020202020204" pitchFamily="34" charset="0"/>
              <a:buChar char="•"/>
            </a:pPr>
            <a:r>
              <a:rPr lang="en-US" sz="3600" dirty="0"/>
              <a:t>Designed to help workers unemployed through no fault of their own.</a:t>
            </a:r>
          </a:p>
          <a:p>
            <a:pPr marL="571500" indent="-571500">
              <a:buFont typeface="Arial" panose="020B0604020202020204" pitchFamily="34" charset="0"/>
              <a:buChar char="•"/>
            </a:pPr>
            <a:r>
              <a:rPr lang="en-US" sz="3600" dirty="0"/>
              <a:t>Benefits are a partial wage replacement while you are unemployed.</a:t>
            </a:r>
          </a:p>
          <a:p>
            <a:pPr marL="571500" indent="-571500">
              <a:spcBef>
                <a:spcPts val="1200"/>
              </a:spcBef>
              <a:buFont typeface="Arial" panose="020B0604020202020204" pitchFamily="34" charset="0"/>
              <a:buChar char="•"/>
            </a:pPr>
            <a:r>
              <a:rPr lang="en-US" sz="3600" dirty="0"/>
              <a:t>100% funded by employers</a:t>
            </a:r>
          </a:p>
        </p:txBody>
      </p:sp>
    </p:spTree>
    <p:extLst>
      <p:ext uri="{BB962C8B-B14F-4D97-AF65-F5344CB8AC3E}">
        <p14:creationId xmlns:p14="http://schemas.microsoft.com/office/powerpoint/2010/main" val="20234615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37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5721350"/>
            <a:ext cx="4524375" cy="1000125"/>
          </a:xfrm>
          <a:prstGeom prst="rect">
            <a:avLst/>
          </a:prstGeom>
        </p:spPr>
      </p:pic>
      <p:sp>
        <p:nvSpPr>
          <p:cNvPr id="7" name="TextBox 6"/>
          <p:cNvSpPr txBox="1"/>
          <p:nvPr/>
        </p:nvSpPr>
        <p:spPr>
          <a:xfrm>
            <a:off x="0" y="381000"/>
            <a:ext cx="9144000" cy="646331"/>
          </a:xfrm>
          <a:prstGeom prst="rect">
            <a:avLst/>
          </a:prstGeom>
          <a:noFill/>
        </p:spPr>
        <p:txBody>
          <a:bodyPr wrap="square" rtlCol="0">
            <a:spAutoFit/>
          </a:bodyPr>
          <a:lstStyle/>
          <a:p>
            <a:pPr algn="ctr"/>
            <a:r>
              <a:rPr lang="en-US" sz="3600" b="1" dirty="0"/>
              <a:t>How much will I get?</a:t>
            </a:r>
          </a:p>
        </p:txBody>
      </p:sp>
      <p:cxnSp>
        <p:nvCxnSpPr>
          <p:cNvPr id="9" name="Straight Connector 8"/>
          <p:cNvCxnSpPr/>
          <p:nvPr/>
        </p:nvCxnSpPr>
        <p:spPr>
          <a:xfrm>
            <a:off x="838200" y="1143000"/>
            <a:ext cx="769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6801" y="1239013"/>
            <a:ext cx="7467600" cy="4678204"/>
          </a:xfrm>
          <a:prstGeom prst="rect">
            <a:avLst/>
          </a:prstGeom>
          <a:noFill/>
        </p:spPr>
        <p:txBody>
          <a:bodyPr wrap="square" rtlCol="0">
            <a:spAutoFit/>
          </a:bodyPr>
          <a:lstStyle/>
          <a:p>
            <a:r>
              <a:rPr lang="en-US" sz="3600" dirty="0"/>
              <a:t>Benefits are based on earnings in an unemployment “base year”.</a:t>
            </a:r>
          </a:p>
          <a:p>
            <a:endParaRPr lang="en-US" sz="3600" dirty="0"/>
          </a:p>
          <a:p>
            <a:r>
              <a:rPr lang="en-US" sz="3600" dirty="0"/>
              <a:t>Weekly benefit amount is calculated using the two highest earnings quarters in your base year.</a:t>
            </a:r>
          </a:p>
          <a:p>
            <a:pPr marL="571500" indent="-571500">
              <a:spcBef>
                <a:spcPts val="1200"/>
              </a:spcBef>
              <a:buFont typeface="Arial" panose="020B0604020202020204" pitchFamily="34" charset="0"/>
              <a:buChar char="•"/>
            </a:pPr>
            <a:r>
              <a:rPr lang="en-US" sz="3600" b="1" dirty="0"/>
              <a:t>Minimum</a:t>
            </a:r>
            <a:r>
              <a:rPr lang="en-US" sz="3600" dirty="0"/>
              <a:t> weekly amount is </a:t>
            </a:r>
            <a:r>
              <a:rPr lang="en-US" sz="3600" b="1" dirty="0"/>
              <a:t>$188</a:t>
            </a:r>
          </a:p>
          <a:p>
            <a:pPr marL="571500" indent="-571500">
              <a:buFont typeface="Arial" panose="020B0604020202020204" pitchFamily="34" charset="0"/>
              <a:buChar char="•"/>
            </a:pPr>
            <a:r>
              <a:rPr lang="en-US" sz="3600" b="1" dirty="0"/>
              <a:t>Maximum</a:t>
            </a:r>
            <a:r>
              <a:rPr lang="en-US" sz="3600" dirty="0"/>
              <a:t> weekly amount is </a:t>
            </a:r>
            <a:r>
              <a:rPr lang="en-US" sz="3600" b="1" dirty="0"/>
              <a:t>$790</a:t>
            </a:r>
          </a:p>
        </p:txBody>
      </p:sp>
    </p:spTree>
    <p:extLst>
      <p:ext uri="{BB962C8B-B14F-4D97-AF65-F5344CB8AC3E}">
        <p14:creationId xmlns:p14="http://schemas.microsoft.com/office/powerpoint/2010/main" val="4237818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38</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5721350"/>
            <a:ext cx="4524375" cy="1000125"/>
          </a:xfrm>
          <a:prstGeom prst="rect">
            <a:avLst/>
          </a:prstGeom>
        </p:spPr>
      </p:pic>
      <p:sp>
        <p:nvSpPr>
          <p:cNvPr id="7" name="TextBox 6"/>
          <p:cNvSpPr txBox="1"/>
          <p:nvPr/>
        </p:nvSpPr>
        <p:spPr>
          <a:xfrm>
            <a:off x="0" y="381000"/>
            <a:ext cx="9144000" cy="646331"/>
          </a:xfrm>
          <a:prstGeom prst="rect">
            <a:avLst/>
          </a:prstGeom>
          <a:noFill/>
        </p:spPr>
        <p:txBody>
          <a:bodyPr wrap="square" rtlCol="0">
            <a:spAutoFit/>
          </a:bodyPr>
          <a:lstStyle/>
          <a:p>
            <a:pPr algn="ctr"/>
            <a:r>
              <a:rPr lang="en-US" sz="3600" b="1" dirty="0"/>
              <a:t>Where do I apply for benefits?</a:t>
            </a:r>
          </a:p>
        </p:txBody>
      </p:sp>
      <p:cxnSp>
        <p:nvCxnSpPr>
          <p:cNvPr id="9" name="Straight Connector 8"/>
          <p:cNvCxnSpPr/>
          <p:nvPr/>
        </p:nvCxnSpPr>
        <p:spPr>
          <a:xfrm>
            <a:off x="838200" y="1143000"/>
            <a:ext cx="769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6801" y="1239013"/>
            <a:ext cx="7467600" cy="4770537"/>
          </a:xfrm>
          <a:prstGeom prst="rect">
            <a:avLst/>
          </a:prstGeom>
          <a:noFill/>
        </p:spPr>
        <p:txBody>
          <a:bodyPr wrap="square" rtlCol="0">
            <a:spAutoFit/>
          </a:bodyPr>
          <a:lstStyle/>
          <a:p>
            <a:r>
              <a:rPr lang="en-US" sz="3600" b="1" dirty="0"/>
              <a:t>You are encouraged to file online at </a:t>
            </a:r>
            <a:r>
              <a:rPr lang="en-US" sz="3600" b="1" dirty="0">
                <a:hlinkClick r:id="rId4"/>
              </a:rPr>
              <a:t>www.esd.wa.gov</a:t>
            </a:r>
            <a:endParaRPr lang="en-US" sz="3600" b="1" dirty="0"/>
          </a:p>
          <a:p>
            <a:pPr marL="571500" indent="-571500">
              <a:buFont typeface="Arial" panose="020B0604020202020204" pitchFamily="34" charset="0"/>
              <a:buChar char="•"/>
            </a:pPr>
            <a:r>
              <a:rPr lang="en-US" sz="3600" dirty="0"/>
              <a:t>24 hours a day / 7 days a week</a:t>
            </a:r>
          </a:p>
          <a:p>
            <a:endParaRPr lang="en-US" sz="3600" b="1" dirty="0"/>
          </a:p>
          <a:p>
            <a:r>
              <a:rPr lang="en-US" sz="3600" b="1" dirty="0"/>
              <a:t>Unemployment Claims Center</a:t>
            </a:r>
          </a:p>
          <a:p>
            <a:pPr marL="571500" indent="-571500">
              <a:buFont typeface="Arial" panose="020B0604020202020204" pitchFamily="34" charset="0"/>
              <a:buChar char="•"/>
            </a:pPr>
            <a:r>
              <a:rPr lang="en-US" sz="3200" dirty="0"/>
              <a:t>1-800-318-6022 </a:t>
            </a:r>
            <a:r>
              <a:rPr lang="en-US" sz="2400" dirty="0"/>
              <a:t>for assistance with new claims and filing weekly claims using the automated system</a:t>
            </a:r>
            <a:endParaRPr lang="en-US" sz="3200" dirty="0"/>
          </a:p>
          <a:p>
            <a:pPr marL="285750" lvl="0" indent="-285750">
              <a:buFont typeface="Arial" panose="020B0604020202020204" pitchFamily="34" charset="0"/>
              <a:buChar char="•"/>
            </a:pPr>
            <a:r>
              <a:rPr lang="en-US" sz="2400" dirty="0"/>
              <a:t>    </a:t>
            </a:r>
            <a:r>
              <a:rPr lang="en-US" sz="3200" dirty="0"/>
              <a:t>1-833-572-8400</a:t>
            </a:r>
            <a:r>
              <a:rPr lang="en-US" sz="2400" dirty="0"/>
              <a:t> for general questions </a:t>
            </a:r>
          </a:p>
          <a:p>
            <a:pPr algn="ctr"/>
            <a:r>
              <a:rPr lang="en-US" sz="3600" dirty="0"/>
              <a:t>7:00AM - 4:00PM  Mon – Sat </a:t>
            </a:r>
          </a:p>
        </p:txBody>
      </p:sp>
    </p:spTree>
    <p:extLst>
      <p:ext uri="{BB962C8B-B14F-4D97-AF65-F5344CB8AC3E}">
        <p14:creationId xmlns:p14="http://schemas.microsoft.com/office/powerpoint/2010/main" val="20301843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39</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5721350"/>
            <a:ext cx="4524375" cy="1000125"/>
          </a:xfrm>
          <a:prstGeom prst="rect">
            <a:avLst/>
          </a:prstGeom>
        </p:spPr>
      </p:pic>
      <p:sp>
        <p:nvSpPr>
          <p:cNvPr id="7" name="TextBox 6"/>
          <p:cNvSpPr txBox="1"/>
          <p:nvPr/>
        </p:nvSpPr>
        <p:spPr>
          <a:xfrm>
            <a:off x="0" y="381000"/>
            <a:ext cx="9144000" cy="523220"/>
          </a:xfrm>
          <a:prstGeom prst="rect">
            <a:avLst/>
          </a:prstGeom>
          <a:noFill/>
        </p:spPr>
        <p:txBody>
          <a:bodyPr wrap="square" rtlCol="0">
            <a:spAutoFit/>
          </a:bodyPr>
          <a:lstStyle/>
          <a:p>
            <a:pPr algn="ctr"/>
            <a:r>
              <a:rPr lang="en-US" sz="2800" b="1" dirty="0"/>
              <a:t>Can I still file a claim if I move out of Washington State?</a:t>
            </a:r>
          </a:p>
        </p:txBody>
      </p:sp>
      <p:cxnSp>
        <p:nvCxnSpPr>
          <p:cNvPr id="9" name="Straight Connector 8"/>
          <p:cNvCxnSpPr/>
          <p:nvPr/>
        </p:nvCxnSpPr>
        <p:spPr>
          <a:xfrm>
            <a:off x="838200" y="1143000"/>
            <a:ext cx="769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6801" y="1239013"/>
            <a:ext cx="7467600" cy="5170646"/>
          </a:xfrm>
          <a:prstGeom prst="rect">
            <a:avLst/>
          </a:prstGeom>
          <a:noFill/>
        </p:spPr>
        <p:txBody>
          <a:bodyPr wrap="square" rtlCol="0">
            <a:spAutoFit/>
          </a:bodyPr>
          <a:lstStyle/>
          <a:p>
            <a:r>
              <a:rPr lang="en-US" sz="2400" b="1" dirty="0"/>
              <a:t>Yes. To be eligible for a claim in WA state, you need only to have worked in WA during your base year. </a:t>
            </a:r>
          </a:p>
          <a:p>
            <a:pPr marL="342900" indent="-342900">
              <a:buFont typeface="Arial" panose="020B0604020202020204" pitchFamily="34" charset="0"/>
              <a:buChar char="•"/>
            </a:pPr>
            <a:r>
              <a:rPr lang="en-US" sz="2400" dirty="0"/>
              <a:t>If you worked in WA state as well as another state(s) in the 18 months you may be eligible for an unemployment claim in WA.</a:t>
            </a:r>
          </a:p>
          <a:p>
            <a:pPr marL="342900" indent="-342900">
              <a:buFont typeface="Arial" panose="020B0604020202020204" pitchFamily="34" charset="0"/>
              <a:buChar char="•"/>
            </a:pPr>
            <a:r>
              <a:rPr lang="en-US" sz="2400" dirty="0"/>
              <a:t>If you are eligible for benefits in more than one state, you can choose which state to file for benefits, but you cannot file for benefits in more than one state using the same base year. </a:t>
            </a:r>
          </a:p>
          <a:p>
            <a:endParaRPr lang="en-US" sz="2400" dirty="0"/>
          </a:p>
          <a:p>
            <a:r>
              <a:rPr lang="en-US" sz="2400" dirty="0"/>
              <a:t>If you relocate after you apply in WA, you can change your address online at </a:t>
            </a:r>
            <a:r>
              <a:rPr lang="en-US" sz="2800" b="1" dirty="0">
                <a:hlinkClick r:id="rId4"/>
              </a:rPr>
              <a:t>www.esd.wa.gov</a:t>
            </a:r>
            <a:endParaRPr lang="en-US" sz="2800" b="1" dirty="0"/>
          </a:p>
          <a:p>
            <a:pPr>
              <a:spcBef>
                <a:spcPts val="1200"/>
              </a:spcBef>
            </a:pPr>
            <a:endParaRPr lang="en-US" sz="2800" b="1" dirty="0"/>
          </a:p>
        </p:txBody>
      </p:sp>
    </p:spTree>
    <p:extLst>
      <p:ext uri="{BB962C8B-B14F-4D97-AF65-F5344CB8AC3E}">
        <p14:creationId xmlns:p14="http://schemas.microsoft.com/office/powerpoint/2010/main" val="455265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24485"/>
            <a:ext cx="8229600" cy="914400"/>
          </a:xfrm>
        </p:spPr>
        <p:txBody>
          <a:bodyPr>
            <a:normAutofit/>
          </a:bodyPr>
          <a:lstStyle/>
          <a:p>
            <a:pPr eaLnBrk="1" hangingPunct="1"/>
            <a:r>
              <a:rPr lang="en-US" sz="3600" dirty="0">
                <a:latin typeface="Arial" charset="0"/>
                <a:cs typeface="Arial" charset="0"/>
              </a:rPr>
              <a:t>General Layoff Information</a:t>
            </a:r>
          </a:p>
        </p:txBody>
      </p:sp>
      <p:sp>
        <p:nvSpPr>
          <p:cNvPr id="13315" name="Content Placeholder 2"/>
          <p:cNvSpPr>
            <a:spLocks noGrp="1"/>
          </p:cNvSpPr>
          <p:nvPr>
            <p:ph idx="1"/>
          </p:nvPr>
        </p:nvSpPr>
        <p:spPr>
          <a:xfrm>
            <a:off x="457200" y="1235075"/>
            <a:ext cx="8229600" cy="4876800"/>
          </a:xfrm>
        </p:spPr>
        <p:txBody>
          <a:bodyPr>
            <a:normAutofit/>
          </a:bodyPr>
          <a:lstStyle/>
          <a:p>
            <a:pPr marL="0" indent="0" eaLnBrk="1" hangingPunct="1">
              <a:buNone/>
            </a:pPr>
            <a:r>
              <a:rPr lang="en-US" sz="2000" dirty="0">
                <a:solidFill>
                  <a:schemeClr val="accent1">
                    <a:lumMod val="50000"/>
                  </a:schemeClr>
                </a:solidFill>
                <a:latin typeface="Arial" charset="0"/>
                <a:cs typeface="Arial" charset="0"/>
              </a:rPr>
              <a:t>Differences in Process for Represented and Non-Represented Employees </a:t>
            </a:r>
          </a:p>
          <a:p>
            <a:pPr marL="0" indent="0">
              <a:buNone/>
            </a:pPr>
            <a:endParaRPr lang="en-US" sz="2000" dirty="0">
              <a:solidFill>
                <a:schemeClr val="accent1">
                  <a:lumMod val="50000"/>
                </a:schemeClr>
              </a:solidFill>
              <a:latin typeface="Arial" charset="0"/>
              <a:cs typeface="Arial" charset="0"/>
            </a:endParaRPr>
          </a:p>
          <a:p>
            <a:pPr marL="0" indent="0">
              <a:buNone/>
            </a:pPr>
            <a:r>
              <a:rPr lang="en-US" sz="2000" b="1" dirty="0">
                <a:solidFill>
                  <a:schemeClr val="accent1">
                    <a:lumMod val="50000"/>
                  </a:schemeClr>
                </a:solidFill>
                <a:latin typeface="Arial" charset="0"/>
                <a:cs typeface="Arial" charset="0"/>
              </a:rPr>
              <a:t>Non-Represented Employees </a:t>
            </a:r>
            <a:r>
              <a:rPr lang="en-US" sz="2000" dirty="0">
                <a:solidFill>
                  <a:schemeClr val="accent1">
                    <a:lumMod val="50000"/>
                  </a:schemeClr>
                </a:solidFill>
                <a:latin typeface="Arial" charset="0"/>
                <a:cs typeface="Arial" charset="0"/>
              </a:rPr>
              <a:t>– Review the Civil Service Rules – Title </a:t>
            </a:r>
            <a:r>
              <a:rPr lang="en-US" sz="2000" dirty="0">
                <a:solidFill>
                  <a:schemeClr val="accent1">
                    <a:lumMod val="50000"/>
                  </a:schemeClr>
                </a:solidFill>
                <a:latin typeface="Arial" charset="0"/>
                <a:cs typeface="Arial" charset="0"/>
                <a:hlinkClick r:id="rId3"/>
              </a:rPr>
              <a:t>357-46 WAC</a:t>
            </a:r>
            <a:r>
              <a:rPr lang="en-US" sz="2000" dirty="0">
                <a:solidFill>
                  <a:schemeClr val="accent1">
                    <a:lumMod val="50000"/>
                  </a:schemeClr>
                </a:solidFill>
                <a:latin typeface="Arial" charset="0"/>
                <a:cs typeface="Arial" charset="0"/>
              </a:rPr>
              <a:t> and your agency policy.</a:t>
            </a:r>
          </a:p>
          <a:p>
            <a:r>
              <a:rPr lang="en-US" sz="2000" dirty="0">
                <a:solidFill>
                  <a:schemeClr val="accent1">
                    <a:lumMod val="50000"/>
                  </a:schemeClr>
                </a:solidFill>
                <a:latin typeface="Arial" charset="0"/>
                <a:cs typeface="Arial" charset="0"/>
              </a:rPr>
              <a:t>Contacts:  Your local agency Human Resources Office and the  Office of the Financial Management, State Human Resource Rules at </a:t>
            </a:r>
            <a:r>
              <a:rPr lang="en-US" sz="2000" dirty="0">
                <a:solidFill>
                  <a:schemeClr val="accent1">
                    <a:lumMod val="50000"/>
                  </a:schemeClr>
                </a:solidFill>
                <a:latin typeface="Arial" charset="0"/>
                <a:cs typeface="Arial" charset="0"/>
                <a:hlinkClick r:id="rId4"/>
              </a:rPr>
              <a:t>Rules@ofm.wa.gov</a:t>
            </a:r>
            <a:r>
              <a:rPr lang="en-US" sz="2000" dirty="0">
                <a:solidFill>
                  <a:schemeClr val="accent1">
                    <a:lumMod val="50000"/>
                  </a:schemeClr>
                </a:solidFill>
                <a:latin typeface="Arial" charset="0"/>
                <a:cs typeface="Arial" charset="0"/>
              </a:rPr>
              <a:t/>
            </a:r>
            <a:br>
              <a:rPr lang="en-US" sz="2000" dirty="0">
                <a:solidFill>
                  <a:schemeClr val="accent1">
                    <a:lumMod val="50000"/>
                  </a:schemeClr>
                </a:solidFill>
                <a:latin typeface="Arial" charset="0"/>
                <a:cs typeface="Arial" charset="0"/>
              </a:rPr>
            </a:br>
            <a:endParaRPr lang="en-US" sz="2000" dirty="0">
              <a:solidFill>
                <a:schemeClr val="accent1">
                  <a:lumMod val="50000"/>
                </a:schemeClr>
              </a:solidFill>
              <a:latin typeface="Arial" charset="0"/>
              <a:cs typeface="Arial" charset="0"/>
            </a:endParaRPr>
          </a:p>
          <a:p>
            <a:pPr marL="57150" indent="0">
              <a:buNone/>
            </a:pPr>
            <a:r>
              <a:rPr lang="en-US" sz="2000" b="1" dirty="0">
                <a:solidFill>
                  <a:schemeClr val="accent1">
                    <a:lumMod val="50000"/>
                  </a:schemeClr>
                </a:solidFill>
                <a:latin typeface="Arial" charset="0"/>
                <a:cs typeface="Arial" charset="0"/>
              </a:rPr>
              <a:t>Represented Employees </a:t>
            </a:r>
            <a:r>
              <a:rPr lang="en-US" sz="2000" dirty="0">
                <a:solidFill>
                  <a:schemeClr val="accent1">
                    <a:lumMod val="50000"/>
                  </a:schemeClr>
                </a:solidFill>
                <a:latin typeface="Arial" charset="0"/>
                <a:cs typeface="Arial" charset="0"/>
              </a:rPr>
              <a:t>– Review your Collective Bargaining Agreement </a:t>
            </a:r>
            <a:r>
              <a:rPr lang="en-US" sz="2000" dirty="0" smtClean="0">
                <a:solidFill>
                  <a:schemeClr val="accent1">
                    <a:lumMod val="50000"/>
                  </a:schemeClr>
                </a:solidFill>
                <a:latin typeface="Arial" charset="0"/>
                <a:cs typeface="Arial" charset="0"/>
              </a:rPr>
              <a:t>(CBA) and </a:t>
            </a:r>
            <a:r>
              <a:rPr lang="en-US" sz="2000" dirty="0">
                <a:solidFill>
                  <a:schemeClr val="accent1">
                    <a:lumMod val="50000"/>
                  </a:schemeClr>
                </a:solidFill>
                <a:latin typeface="Arial" charset="0"/>
                <a:cs typeface="Arial" charset="0"/>
              </a:rPr>
              <a:t>your agency policy.  </a:t>
            </a:r>
          </a:p>
          <a:p>
            <a:r>
              <a:rPr lang="en-US" sz="2000" dirty="0">
                <a:solidFill>
                  <a:schemeClr val="accent1">
                    <a:lumMod val="50000"/>
                  </a:schemeClr>
                </a:solidFill>
                <a:latin typeface="Arial" charset="0"/>
                <a:cs typeface="Arial" charset="0"/>
              </a:rPr>
              <a:t>Contacts:  Your local agency Human Resource Office and your Union Representative</a:t>
            </a:r>
          </a:p>
          <a:p>
            <a:pPr lvl="2" eaLnBrk="1" hangingPunct="1"/>
            <a:endParaRPr lang="en-US" sz="2000" dirty="0">
              <a:solidFill>
                <a:schemeClr val="accent1">
                  <a:lumMod val="50000"/>
                </a:schemeClr>
              </a:solidFill>
              <a:latin typeface="Arial" charset="0"/>
              <a:cs typeface="Arial" charset="0"/>
            </a:endParaRPr>
          </a:p>
          <a:p>
            <a:pPr lvl="2" eaLnBrk="1" hangingPunct="1"/>
            <a:endParaRPr lang="en-US" sz="2000" dirty="0">
              <a:latin typeface="Arial" charset="0"/>
              <a:cs typeface="Arial" charset="0"/>
            </a:endParaRPr>
          </a:p>
          <a:p>
            <a:pPr eaLnBrk="1" hangingPunct="1"/>
            <a:endParaRPr lang="en-US" sz="2000" dirty="0">
              <a:latin typeface="Arial" charset="0"/>
              <a:cs typeface="Arial" charset="0"/>
            </a:endParaRPr>
          </a:p>
        </p:txBody>
      </p:sp>
      <p:pic>
        <p:nvPicPr>
          <p:cNvPr id="7" name="Content Placeholder 5" descr="Button_Orange.png"/>
          <p:cNvPicPr>
            <a:picLocks noChangeAspect="1"/>
          </p:cNvPicPr>
          <p:nvPr/>
        </p:nvPicPr>
        <p:blipFill>
          <a:blip r:embed="rId5" cstate="print"/>
          <a:stretch>
            <a:fillRect/>
          </a:stretch>
        </p:blipFill>
        <p:spPr>
          <a:xfrm>
            <a:off x="228600" y="5982633"/>
            <a:ext cx="762000" cy="698329"/>
          </a:xfrm>
          <a:prstGeom prst="rect">
            <a:avLst/>
          </a:prstGeom>
        </p:spPr>
      </p:pic>
      <p:pic>
        <p:nvPicPr>
          <p:cNvPr id="8" name="Picture 2" descr="C:\Documents and Settings\jessicam\Desktop\George-only_Grayscale50%transp.gif"/>
          <p:cNvPicPr>
            <a:picLocks noChangeAspect="1" noChangeArrowheads="1"/>
          </p:cNvPicPr>
          <p:nvPr/>
        </p:nvPicPr>
        <p:blipFill>
          <a:blip r:embed="rId6" cstate="print"/>
          <a:srcRect/>
          <a:stretch>
            <a:fillRect/>
          </a:stretch>
        </p:blipFill>
        <p:spPr bwMode="auto">
          <a:xfrm>
            <a:off x="8001000" y="5715000"/>
            <a:ext cx="990600" cy="990600"/>
          </a:xfrm>
          <a:prstGeom prst="rect">
            <a:avLst/>
          </a:prstGeom>
          <a:noFill/>
        </p:spPr>
      </p:pic>
      <p:sp>
        <p:nvSpPr>
          <p:cNvPr id="2" name="Slide Number Placeholder 1"/>
          <p:cNvSpPr>
            <a:spLocks noGrp="1"/>
          </p:cNvSpPr>
          <p:nvPr>
            <p:ph type="sldNum" sz="quarter" idx="12"/>
          </p:nvPr>
        </p:nvSpPr>
        <p:spPr/>
        <p:txBody>
          <a:bodyPr/>
          <a:lstStyle/>
          <a:p>
            <a:fld id="{AF4633DB-60EA-4E8C-BBF5-C69050585220}" type="slidenum">
              <a:rPr lang="en-US" smtClean="0"/>
              <a:pPr/>
              <a:t>4</a:t>
            </a:fld>
            <a:endParaRPr lang="en-US" dirty="0"/>
          </a:p>
        </p:txBody>
      </p:sp>
    </p:spTree>
    <p:extLst>
      <p:ext uri="{BB962C8B-B14F-4D97-AF65-F5344CB8AC3E}">
        <p14:creationId xmlns:p14="http://schemas.microsoft.com/office/powerpoint/2010/main" val="34881984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40</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5721350"/>
            <a:ext cx="4524375" cy="1000125"/>
          </a:xfrm>
          <a:prstGeom prst="rect">
            <a:avLst/>
          </a:prstGeom>
        </p:spPr>
      </p:pic>
      <p:sp>
        <p:nvSpPr>
          <p:cNvPr id="7" name="TextBox 6"/>
          <p:cNvSpPr txBox="1"/>
          <p:nvPr/>
        </p:nvSpPr>
        <p:spPr>
          <a:xfrm>
            <a:off x="0" y="381000"/>
            <a:ext cx="9144000" cy="646331"/>
          </a:xfrm>
          <a:prstGeom prst="rect">
            <a:avLst/>
          </a:prstGeom>
          <a:noFill/>
        </p:spPr>
        <p:txBody>
          <a:bodyPr wrap="square" rtlCol="0">
            <a:spAutoFit/>
          </a:bodyPr>
          <a:lstStyle/>
          <a:p>
            <a:pPr algn="ctr"/>
            <a:r>
              <a:rPr lang="en-US" sz="3600" b="1" dirty="0"/>
              <a:t>When will I get my first payment?</a:t>
            </a:r>
          </a:p>
        </p:txBody>
      </p:sp>
      <p:cxnSp>
        <p:nvCxnSpPr>
          <p:cNvPr id="9" name="Straight Connector 8"/>
          <p:cNvCxnSpPr/>
          <p:nvPr/>
        </p:nvCxnSpPr>
        <p:spPr>
          <a:xfrm>
            <a:off x="838200" y="1143000"/>
            <a:ext cx="769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6801" y="1239013"/>
            <a:ext cx="7467600" cy="4616648"/>
          </a:xfrm>
          <a:prstGeom prst="rect">
            <a:avLst/>
          </a:prstGeom>
          <a:noFill/>
        </p:spPr>
        <p:txBody>
          <a:bodyPr wrap="square" rtlCol="0">
            <a:spAutoFit/>
          </a:bodyPr>
          <a:lstStyle/>
          <a:p>
            <a:pPr>
              <a:spcBef>
                <a:spcPts val="1200"/>
              </a:spcBef>
            </a:pPr>
            <a:r>
              <a:rPr lang="en-US" sz="2800" b="1" dirty="0"/>
              <a:t>Generally two to three weeks from when you file your application</a:t>
            </a:r>
          </a:p>
          <a:p>
            <a:pPr marL="342900" indent="-342900">
              <a:spcBef>
                <a:spcPts val="1200"/>
              </a:spcBef>
              <a:buFont typeface="Arial" panose="020B0604020202020204" pitchFamily="34" charset="0"/>
              <a:buChar char="•"/>
            </a:pPr>
            <a:r>
              <a:rPr lang="en-US" sz="2400" dirty="0"/>
              <a:t>For unemployment claiming purposes, the week begins Sunday and ends Saturday at midnight</a:t>
            </a:r>
          </a:p>
          <a:p>
            <a:pPr marL="342900" indent="-342900">
              <a:buFont typeface="Arial" panose="020B0604020202020204" pitchFamily="34" charset="0"/>
              <a:buChar char="•"/>
            </a:pPr>
            <a:r>
              <a:rPr lang="en-US" sz="2400" dirty="0"/>
              <a:t>You can’t claim for a week until it’s over</a:t>
            </a:r>
          </a:p>
          <a:p>
            <a:pPr marL="342900" indent="-342900">
              <a:buSzPct val="105000"/>
              <a:buFont typeface="Arial" panose="020B0604020202020204" pitchFamily="34" charset="0"/>
              <a:buChar char="•"/>
              <a:defRPr/>
            </a:pPr>
            <a:r>
              <a:rPr lang="en-US" sz="2400" dirty="0"/>
              <a:t>The first eligible week is considered the “Waiting week”.</a:t>
            </a:r>
          </a:p>
          <a:p>
            <a:endParaRPr lang="en-US" sz="2000" b="1" dirty="0"/>
          </a:p>
          <a:p>
            <a:r>
              <a:rPr lang="en-US" sz="2000" b="1" dirty="0"/>
              <a:t>Currently, the waiting week is waived due to COVID-19 in order to get customers paid faster.  </a:t>
            </a:r>
            <a:r>
              <a:rPr lang="en-US" sz="1100" dirty="0"/>
              <a:t>  </a:t>
            </a:r>
          </a:p>
          <a:p>
            <a:endParaRPr lang="en-US" sz="2400" dirty="0"/>
          </a:p>
          <a:p>
            <a:pPr marL="342900" indent="-342900">
              <a:buFont typeface="Arial" panose="020B0604020202020204" pitchFamily="34" charset="0"/>
              <a:buChar char="•"/>
            </a:pPr>
            <a:r>
              <a:rPr lang="en-US" sz="2400" dirty="0"/>
              <a:t>You can choose to receive payment by direct deposit or debit card</a:t>
            </a:r>
            <a:endParaRPr lang="en-US" sz="2800" dirty="0"/>
          </a:p>
        </p:txBody>
      </p:sp>
    </p:spTree>
    <p:extLst>
      <p:ext uri="{BB962C8B-B14F-4D97-AF65-F5344CB8AC3E}">
        <p14:creationId xmlns:p14="http://schemas.microsoft.com/office/powerpoint/2010/main" val="23481480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41</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5721350"/>
            <a:ext cx="4524375" cy="1000125"/>
          </a:xfrm>
          <a:prstGeom prst="rect">
            <a:avLst/>
          </a:prstGeom>
        </p:spPr>
      </p:pic>
      <p:sp>
        <p:nvSpPr>
          <p:cNvPr id="7" name="TextBox 6"/>
          <p:cNvSpPr txBox="1"/>
          <p:nvPr/>
        </p:nvSpPr>
        <p:spPr>
          <a:xfrm>
            <a:off x="0" y="381000"/>
            <a:ext cx="9144000" cy="646331"/>
          </a:xfrm>
          <a:prstGeom prst="rect">
            <a:avLst/>
          </a:prstGeom>
          <a:noFill/>
        </p:spPr>
        <p:txBody>
          <a:bodyPr wrap="square" rtlCol="0">
            <a:spAutoFit/>
          </a:bodyPr>
          <a:lstStyle/>
          <a:p>
            <a:pPr algn="ctr"/>
            <a:r>
              <a:rPr lang="en-US" sz="3600" b="1" dirty="0"/>
              <a:t>How do I claim weekly benefits?</a:t>
            </a:r>
          </a:p>
        </p:txBody>
      </p:sp>
      <p:cxnSp>
        <p:nvCxnSpPr>
          <p:cNvPr id="9" name="Straight Connector 8"/>
          <p:cNvCxnSpPr/>
          <p:nvPr/>
        </p:nvCxnSpPr>
        <p:spPr>
          <a:xfrm>
            <a:off x="838200" y="1143000"/>
            <a:ext cx="769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6801" y="1239013"/>
            <a:ext cx="7467600" cy="3093154"/>
          </a:xfrm>
          <a:prstGeom prst="rect">
            <a:avLst/>
          </a:prstGeom>
          <a:noFill/>
        </p:spPr>
        <p:txBody>
          <a:bodyPr wrap="square" rtlCol="0">
            <a:spAutoFit/>
          </a:bodyPr>
          <a:lstStyle/>
          <a:p>
            <a:r>
              <a:rPr lang="en-US" sz="3200" b="1" dirty="0"/>
              <a:t>Online at </a:t>
            </a:r>
            <a:r>
              <a:rPr lang="en-US" sz="3200" b="1" dirty="0">
                <a:hlinkClick r:id="rId4"/>
              </a:rPr>
              <a:t>www.esd.wa.gov</a:t>
            </a:r>
            <a:r>
              <a:rPr lang="en-US" sz="3200" b="1" dirty="0"/>
              <a:t> or by telephone at 1-800-318-6022</a:t>
            </a:r>
          </a:p>
          <a:p>
            <a:pPr marL="571500" indent="-571500">
              <a:spcBef>
                <a:spcPts val="600"/>
              </a:spcBef>
              <a:buFont typeface="Arial" panose="020B0604020202020204" pitchFamily="34" charset="0"/>
              <a:buChar char="•"/>
            </a:pPr>
            <a:r>
              <a:rPr lang="en-US" sz="2800" dirty="0"/>
              <a:t>Choose the weekly claim option (#1)</a:t>
            </a:r>
          </a:p>
          <a:p>
            <a:pPr marL="571500" indent="-571500">
              <a:spcBef>
                <a:spcPts val="600"/>
              </a:spcBef>
              <a:buFont typeface="Arial" panose="020B0604020202020204" pitchFamily="34" charset="0"/>
              <a:buChar char="•"/>
            </a:pPr>
            <a:r>
              <a:rPr lang="en-US" sz="2800" dirty="0"/>
              <a:t>Create a Personal Identification Number (PIN)</a:t>
            </a:r>
          </a:p>
          <a:p>
            <a:pPr marL="571500" indent="-571500">
              <a:spcBef>
                <a:spcPts val="600"/>
              </a:spcBef>
              <a:buFont typeface="Arial" panose="020B0604020202020204" pitchFamily="34" charset="0"/>
              <a:buChar char="•"/>
            </a:pPr>
            <a:r>
              <a:rPr lang="en-US" sz="2800" dirty="0"/>
              <a:t>Your PIN is your electronic signature</a:t>
            </a:r>
          </a:p>
          <a:p>
            <a:endParaRPr lang="en-US" sz="3200" dirty="0"/>
          </a:p>
        </p:txBody>
      </p:sp>
    </p:spTree>
    <p:extLst>
      <p:ext uri="{BB962C8B-B14F-4D97-AF65-F5344CB8AC3E}">
        <p14:creationId xmlns:p14="http://schemas.microsoft.com/office/powerpoint/2010/main" val="4071492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80C06-CC1A-471D-BD46-DE2A9B904790}"/>
              </a:ext>
            </a:extLst>
          </p:cNvPr>
          <p:cNvSpPr>
            <a:spLocks noGrp="1"/>
          </p:cNvSpPr>
          <p:nvPr>
            <p:ph type="ctrTitle"/>
          </p:nvPr>
        </p:nvSpPr>
        <p:spPr>
          <a:xfrm>
            <a:off x="685800" y="1066800"/>
            <a:ext cx="7772400" cy="1295401"/>
          </a:xfrm>
        </p:spPr>
        <p:txBody>
          <a:bodyPr/>
          <a:lstStyle/>
          <a:p>
            <a:r>
              <a:rPr lang="en-US" dirty="0"/>
              <a:t>Federal CARES Act Programs</a:t>
            </a:r>
          </a:p>
        </p:txBody>
      </p:sp>
      <p:sp>
        <p:nvSpPr>
          <p:cNvPr id="3" name="Subtitle 2">
            <a:extLst>
              <a:ext uri="{FF2B5EF4-FFF2-40B4-BE49-F238E27FC236}">
                <a16:creationId xmlns:a16="http://schemas.microsoft.com/office/drawing/2014/main" id="{A0D9A6D7-3B4B-4CED-9E1D-12F730D9272E}"/>
              </a:ext>
            </a:extLst>
          </p:cNvPr>
          <p:cNvSpPr>
            <a:spLocks noGrp="1"/>
          </p:cNvSpPr>
          <p:nvPr>
            <p:ph type="subTitle" idx="1"/>
          </p:nvPr>
        </p:nvSpPr>
        <p:spPr>
          <a:xfrm>
            <a:off x="1066800" y="2362201"/>
            <a:ext cx="7010400" cy="3428999"/>
          </a:xfrm>
        </p:spPr>
        <p:txBody>
          <a:bodyPr>
            <a:normAutofit/>
          </a:bodyPr>
          <a:lstStyle/>
          <a:p>
            <a:pPr marL="457200" indent="-457200" algn="l">
              <a:buFont typeface="Arial" panose="020B0604020202020204" pitchFamily="34" charset="0"/>
              <a:buChar char="•"/>
            </a:pPr>
            <a:r>
              <a:rPr lang="en-US" sz="3000" b="1" dirty="0"/>
              <a:t>PEUC</a:t>
            </a:r>
            <a:r>
              <a:rPr lang="en-US" sz="3000" dirty="0"/>
              <a:t> (Pandemic Emergency Unemployment Compensation)</a:t>
            </a:r>
          </a:p>
          <a:p>
            <a:pPr marL="457200" indent="-457200" algn="l">
              <a:buFont typeface="Arial" panose="020B0604020202020204" pitchFamily="34" charset="0"/>
              <a:buChar char="•"/>
            </a:pPr>
            <a:r>
              <a:rPr lang="en-US" sz="3000" b="1" dirty="0"/>
              <a:t>PUA</a:t>
            </a:r>
            <a:r>
              <a:rPr lang="en-US" sz="3000" dirty="0"/>
              <a:t> (Pandemic Unemployment Assistance) </a:t>
            </a:r>
          </a:p>
          <a:p>
            <a:pPr marL="457200" indent="-457200" algn="l">
              <a:buFont typeface="Arial" panose="020B0604020202020204" pitchFamily="34" charset="0"/>
              <a:buChar char="•"/>
            </a:pPr>
            <a:r>
              <a:rPr lang="en-US" sz="3000" b="1" dirty="0"/>
              <a:t>FPUC</a:t>
            </a:r>
            <a:r>
              <a:rPr lang="en-US" sz="3000" dirty="0"/>
              <a:t> (Federal Pandemic Unemployment Compensation)</a:t>
            </a:r>
          </a:p>
        </p:txBody>
      </p:sp>
    </p:spTree>
    <p:extLst>
      <p:ext uri="{BB962C8B-B14F-4D97-AF65-F5344CB8AC3E}">
        <p14:creationId xmlns:p14="http://schemas.microsoft.com/office/powerpoint/2010/main" val="8552289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4D7A-206E-45E6-804D-D940FB531671}"/>
              </a:ext>
            </a:extLst>
          </p:cNvPr>
          <p:cNvSpPr>
            <a:spLocks noGrp="1"/>
          </p:cNvSpPr>
          <p:nvPr>
            <p:ph type="ctrTitle"/>
          </p:nvPr>
        </p:nvSpPr>
        <p:spPr>
          <a:xfrm>
            <a:off x="838200" y="609601"/>
            <a:ext cx="7620000" cy="1371600"/>
          </a:xfrm>
        </p:spPr>
        <p:txBody>
          <a:bodyPr>
            <a:noAutofit/>
          </a:bodyPr>
          <a:lstStyle/>
          <a:p>
            <a:r>
              <a:rPr lang="en-US" sz="2800" dirty="0">
                <a:latin typeface="+mn-lt"/>
              </a:rPr>
              <a:t>PEUC (Pandemic Emergency Unemployment Compensation)  </a:t>
            </a:r>
            <a:r>
              <a:rPr lang="en-US" sz="2800" dirty="0"/>
              <a:t/>
            </a:r>
            <a:br>
              <a:rPr lang="en-US" sz="2800" dirty="0"/>
            </a:br>
            <a:r>
              <a:rPr lang="en-US" sz="2800" dirty="0"/>
              <a:t> </a:t>
            </a:r>
            <a:br>
              <a:rPr lang="en-US" sz="2800" dirty="0"/>
            </a:br>
            <a:endParaRPr lang="en-US" sz="2800" dirty="0"/>
          </a:p>
        </p:txBody>
      </p:sp>
      <p:sp>
        <p:nvSpPr>
          <p:cNvPr id="3" name="Subtitle 2">
            <a:extLst>
              <a:ext uri="{FF2B5EF4-FFF2-40B4-BE49-F238E27FC236}">
                <a16:creationId xmlns:a16="http://schemas.microsoft.com/office/drawing/2014/main" id="{F0A85AC2-04D7-4B53-9CE6-8AFDA95590BC}"/>
              </a:ext>
            </a:extLst>
          </p:cNvPr>
          <p:cNvSpPr>
            <a:spLocks noGrp="1"/>
          </p:cNvSpPr>
          <p:nvPr>
            <p:ph type="subTitle" idx="1"/>
          </p:nvPr>
        </p:nvSpPr>
        <p:spPr>
          <a:xfrm>
            <a:off x="838200" y="1878012"/>
            <a:ext cx="7620000" cy="4343400"/>
          </a:xfrm>
        </p:spPr>
        <p:txBody>
          <a:bodyPr>
            <a:normAutofit/>
          </a:bodyPr>
          <a:lstStyle/>
          <a:p>
            <a:pPr algn="l"/>
            <a:r>
              <a:rPr lang="en-US" sz="2800" i="0" dirty="0">
                <a:latin typeface="+mn-lt"/>
              </a:rPr>
              <a:t>Provides an extension of up to 13 additional weeks of benefits, past the weeks allowed under regular unemployment. </a:t>
            </a:r>
          </a:p>
          <a:p>
            <a:pPr algn="l"/>
            <a:endParaRPr lang="en-US" sz="2800" i="0" dirty="0">
              <a:latin typeface="+mn-lt"/>
            </a:endParaRPr>
          </a:p>
          <a:p>
            <a:pPr algn="l"/>
            <a:r>
              <a:rPr lang="en-US" sz="2800" i="0" dirty="0">
                <a:latin typeface="+mn-lt"/>
              </a:rPr>
              <a:t>If you have had an unemployment claim with a benefit year that ended on or after July 1, 2019, AND you do not qualify for a new unemployment claim, you may be eligible for PEUC. </a:t>
            </a:r>
            <a:r>
              <a:rPr lang="en-US" i="0" dirty="0">
                <a:latin typeface="+mn-lt"/>
              </a:rPr>
              <a:t> </a:t>
            </a:r>
            <a:endParaRPr lang="en-US" dirty="0"/>
          </a:p>
        </p:txBody>
      </p:sp>
      <p:pic>
        <p:nvPicPr>
          <p:cNvPr id="4" name="Picture 3">
            <a:extLst>
              <a:ext uri="{FF2B5EF4-FFF2-40B4-BE49-F238E27FC236}">
                <a16:creationId xmlns:a16="http://schemas.microsoft.com/office/drawing/2014/main" id="{9D0B05FA-A3D3-47CA-AA52-069AB1D5F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5721350"/>
            <a:ext cx="4524375" cy="1000125"/>
          </a:xfrm>
          <a:prstGeom prst="rect">
            <a:avLst/>
          </a:prstGeom>
        </p:spPr>
      </p:pic>
    </p:spTree>
    <p:extLst>
      <p:ext uri="{BB962C8B-B14F-4D97-AF65-F5344CB8AC3E}">
        <p14:creationId xmlns:p14="http://schemas.microsoft.com/office/powerpoint/2010/main" val="6174302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8DCEC-DE3F-4676-84CA-ADC4C3490C96}"/>
              </a:ext>
            </a:extLst>
          </p:cNvPr>
          <p:cNvSpPr>
            <a:spLocks noGrp="1"/>
          </p:cNvSpPr>
          <p:nvPr>
            <p:ph type="ctrTitle"/>
          </p:nvPr>
        </p:nvSpPr>
        <p:spPr>
          <a:xfrm>
            <a:off x="685800" y="685801"/>
            <a:ext cx="7772400" cy="1447800"/>
          </a:xfrm>
        </p:spPr>
        <p:txBody>
          <a:bodyPr>
            <a:normAutofit fontScale="90000"/>
          </a:bodyPr>
          <a:lstStyle/>
          <a:p>
            <a:r>
              <a:rPr lang="en-US" sz="3100" dirty="0">
                <a:latin typeface="+mj-lt"/>
              </a:rPr>
              <a:t>FPUC (Federal Pandemic Unemployment Compensation)</a:t>
            </a:r>
            <a:r>
              <a:rPr lang="en-US" dirty="0">
                <a:latin typeface="+mj-lt"/>
              </a:rPr>
              <a:t> </a:t>
            </a:r>
            <a:r>
              <a:rPr lang="en-US" dirty="0"/>
              <a:t/>
            </a:r>
            <a:br>
              <a:rPr lang="en-US" dirty="0"/>
            </a:br>
            <a:r>
              <a:rPr lang="en-US" dirty="0"/>
              <a:t> </a:t>
            </a:r>
            <a:br>
              <a:rPr lang="en-US" dirty="0"/>
            </a:br>
            <a:endParaRPr lang="en-US" dirty="0"/>
          </a:p>
        </p:txBody>
      </p:sp>
      <p:sp>
        <p:nvSpPr>
          <p:cNvPr id="3" name="Subtitle 2">
            <a:extLst>
              <a:ext uri="{FF2B5EF4-FFF2-40B4-BE49-F238E27FC236}">
                <a16:creationId xmlns:a16="http://schemas.microsoft.com/office/drawing/2014/main" id="{8C09595A-AF77-4DC4-922A-5240F3B2E49B}"/>
              </a:ext>
            </a:extLst>
          </p:cNvPr>
          <p:cNvSpPr>
            <a:spLocks noGrp="1"/>
          </p:cNvSpPr>
          <p:nvPr>
            <p:ph type="subTitle" idx="1"/>
          </p:nvPr>
        </p:nvSpPr>
        <p:spPr>
          <a:xfrm>
            <a:off x="838200" y="2133601"/>
            <a:ext cx="7924800" cy="3886199"/>
          </a:xfrm>
        </p:spPr>
        <p:txBody>
          <a:bodyPr>
            <a:normAutofit/>
          </a:bodyPr>
          <a:lstStyle/>
          <a:p>
            <a:pPr algn="l"/>
            <a:r>
              <a:rPr lang="en-US" sz="2800" i="0" dirty="0">
                <a:latin typeface="+mn-lt"/>
              </a:rPr>
              <a:t>Additional $600 added onto a regular weekly benefit amount. In order to be eligible for the additional $600, you must be eligible for at least $1 in regular unemployment benefits during the same week.  </a:t>
            </a:r>
          </a:p>
          <a:p>
            <a:pPr algn="l"/>
            <a:endParaRPr lang="en-US" sz="2800" i="0" dirty="0">
              <a:latin typeface="+mn-lt"/>
            </a:endParaRPr>
          </a:p>
          <a:p>
            <a:pPr algn="l"/>
            <a:r>
              <a:rPr lang="en-US" sz="2800" i="0" dirty="0">
                <a:latin typeface="+mn-lt"/>
              </a:rPr>
              <a:t>The additional $600 is payable on weeks filed between April 4</a:t>
            </a:r>
            <a:r>
              <a:rPr lang="en-US" sz="2800" i="0" baseline="30000" dirty="0">
                <a:latin typeface="+mn-lt"/>
              </a:rPr>
              <a:t>th</a:t>
            </a:r>
            <a:r>
              <a:rPr lang="en-US" sz="2800" i="0" dirty="0">
                <a:latin typeface="+mn-lt"/>
              </a:rPr>
              <a:t> and July 25</a:t>
            </a:r>
            <a:r>
              <a:rPr lang="en-US" sz="2800" i="0" baseline="30000" dirty="0">
                <a:latin typeface="+mn-lt"/>
              </a:rPr>
              <a:t>th</a:t>
            </a:r>
            <a:r>
              <a:rPr lang="en-US" sz="2800" i="0" dirty="0">
                <a:latin typeface="+mn-lt"/>
              </a:rPr>
              <a:t> of 2020. </a:t>
            </a:r>
          </a:p>
          <a:p>
            <a:endParaRPr lang="en-US" dirty="0"/>
          </a:p>
        </p:txBody>
      </p:sp>
      <p:pic>
        <p:nvPicPr>
          <p:cNvPr id="4" name="Picture 3">
            <a:extLst>
              <a:ext uri="{FF2B5EF4-FFF2-40B4-BE49-F238E27FC236}">
                <a16:creationId xmlns:a16="http://schemas.microsoft.com/office/drawing/2014/main" id="{1AF54336-3056-4446-8DD6-B9D25E8EA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5721350"/>
            <a:ext cx="4524375" cy="1000125"/>
          </a:xfrm>
          <a:prstGeom prst="rect">
            <a:avLst/>
          </a:prstGeom>
        </p:spPr>
      </p:pic>
    </p:spTree>
    <p:extLst>
      <p:ext uri="{BB962C8B-B14F-4D97-AF65-F5344CB8AC3E}">
        <p14:creationId xmlns:p14="http://schemas.microsoft.com/office/powerpoint/2010/main" val="11233811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8791-8A27-4978-90E5-94EC9D6066F0}"/>
              </a:ext>
            </a:extLst>
          </p:cNvPr>
          <p:cNvSpPr>
            <a:spLocks noGrp="1"/>
          </p:cNvSpPr>
          <p:nvPr>
            <p:ph type="ctrTitle"/>
          </p:nvPr>
        </p:nvSpPr>
        <p:spPr>
          <a:xfrm>
            <a:off x="609600" y="457200"/>
            <a:ext cx="7772400" cy="1295400"/>
          </a:xfrm>
        </p:spPr>
        <p:txBody>
          <a:bodyPr>
            <a:normAutofit/>
          </a:bodyPr>
          <a:lstStyle/>
          <a:p>
            <a:r>
              <a:rPr lang="en-US" sz="2800" dirty="0">
                <a:latin typeface="+mn-lt"/>
              </a:rPr>
              <a:t>PUA (Pandemic Unemployment Assistance) </a:t>
            </a:r>
            <a:r>
              <a:rPr lang="en-US" dirty="0"/>
              <a:t/>
            </a:r>
            <a:br>
              <a:rPr lang="en-US" dirty="0"/>
            </a:br>
            <a:endParaRPr lang="en-US" dirty="0"/>
          </a:p>
        </p:txBody>
      </p:sp>
      <p:sp>
        <p:nvSpPr>
          <p:cNvPr id="3" name="Subtitle 2">
            <a:extLst>
              <a:ext uri="{FF2B5EF4-FFF2-40B4-BE49-F238E27FC236}">
                <a16:creationId xmlns:a16="http://schemas.microsoft.com/office/drawing/2014/main" id="{3E81395A-9383-4442-B852-FA9CAFC5A6A3}"/>
              </a:ext>
            </a:extLst>
          </p:cNvPr>
          <p:cNvSpPr>
            <a:spLocks noGrp="1"/>
          </p:cNvSpPr>
          <p:nvPr>
            <p:ph type="subTitle" idx="1"/>
          </p:nvPr>
        </p:nvSpPr>
        <p:spPr>
          <a:xfrm>
            <a:off x="1004887" y="1518805"/>
            <a:ext cx="7239000" cy="4191000"/>
          </a:xfrm>
        </p:spPr>
        <p:txBody>
          <a:bodyPr>
            <a:normAutofit fontScale="92500" lnSpcReduction="10000"/>
          </a:bodyPr>
          <a:lstStyle/>
          <a:p>
            <a:pPr algn="l"/>
            <a:r>
              <a:rPr lang="en-US" sz="3000" i="0" dirty="0">
                <a:latin typeface="+mn-lt"/>
              </a:rPr>
              <a:t>Provides up to 39 weeks of benefits, minus any weeks of regular UI or extended benefits that you have received. </a:t>
            </a:r>
          </a:p>
          <a:p>
            <a:pPr marL="457200" indent="-457200" algn="l">
              <a:buFont typeface="Arial" panose="020B0604020202020204" pitchFamily="34" charset="0"/>
              <a:buChar char="•"/>
            </a:pPr>
            <a:r>
              <a:rPr lang="en-US" sz="3000" i="0" dirty="0">
                <a:latin typeface="+mn-lt"/>
              </a:rPr>
              <a:t>Separate benefit program that covers many people who do not qualify for regular unemployment.</a:t>
            </a:r>
          </a:p>
          <a:p>
            <a:pPr marL="457200" indent="-457200" algn="l">
              <a:buFont typeface="Arial" panose="020B0604020202020204" pitchFamily="34" charset="0"/>
              <a:buChar char="•"/>
            </a:pPr>
            <a:r>
              <a:rPr lang="en-US" sz="3000" i="0" dirty="0">
                <a:latin typeface="+mn-lt"/>
              </a:rPr>
              <a:t>To be eligible for benefits under PUA, you must be available for work and unemployed or underemployed for an approved COVID-19 related reason. </a:t>
            </a:r>
          </a:p>
          <a:p>
            <a:pPr algn="l"/>
            <a:endParaRPr lang="en-US" dirty="0"/>
          </a:p>
        </p:txBody>
      </p:sp>
      <p:pic>
        <p:nvPicPr>
          <p:cNvPr id="4" name="Picture 3">
            <a:extLst>
              <a:ext uri="{FF2B5EF4-FFF2-40B4-BE49-F238E27FC236}">
                <a16:creationId xmlns:a16="http://schemas.microsoft.com/office/drawing/2014/main" id="{BBFA2877-1638-4DA9-9DAC-61492AC20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5721350"/>
            <a:ext cx="4524375" cy="1000125"/>
          </a:xfrm>
          <a:prstGeom prst="rect">
            <a:avLst/>
          </a:prstGeom>
        </p:spPr>
      </p:pic>
    </p:spTree>
    <p:extLst>
      <p:ext uri="{BB962C8B-B14F-4D97-AF65-F5344CB8AC3E}">
        <p14:creationId xmlns:p14="http://schemas.microsoft.com/office/powerpoint/2010/main" val="35546294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46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5721350"/>
            <a:ext cx="4524375" cy="1000125"/>
          </a:xfrm>
          <a:prstGeom prst="rect">
            <a:avLst/>
          </a:prstGeom>
        </p:spPr>
      </p:pic>
      <p:sp>
        <p:nvSpPr>
          <p:cNvPr id="7" name="TextBox 6"/>
          <p:cNvSpPr txBox="1"/>
          <p:nvPr/>
        </p:nvSpPr>
        <p:spPr>
          <a:xfrm>
            <a:off x="0" y="381000"/>
            <a:ext cx="9144000" cy="646331"/>
          </a:xfrm>
          <a:prstGeom prst="rect">
            <a:avLst/>
          </a:prstGeom>
          <a:noFill/>
        </p:spPr>
        <p:txBody>
          <a:bodyPr wrap="square" rtlCol="0">
            <a:spAutoFit/>
          </a:bodyPr>
          <a:lstStyle/>
          <a:p>
            <a:pPr algn="ctr"/>
            <a:r>
              <a:rPr lang="en-US" sz="3600" b="1" dirty="0"/>
              <a:t>How does severance pay affect my benefits?</a:t>
            </a:r>
          </a:p>
        </p:txBody>
      </p:sp>
      <p:cxnSp>
        <p:nvCxnSpPr>
          <p:cNvPr id="9" name="Straight Connector 8"/>
          <p:cNvCxnSpPr/>
          <p:nvPr/>
        </p:nvCxnSpPr>
        <p:spPr>
          <a:xfrm>
            <a:off x="838200" y="1143000"/>
            <a:ext cx="769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90587" y="1447016"/>
            <a:ext cx="7467600"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There are different types of separation pay that you may receive after separating from a job. If you receive severance pay, it is not deductible from benefits.</a:t>
            </a:r>
          </a:p>
          <a:p>
            <a:endParaRPr lang="en-US" sz="2800" dirty="0"/>
          </a:p>
          <a:p>
            <a:pPr marL="285750" indent="-285750">
              <a:buFont typeface="Arial" panose="020B0604020202020204" pitchFamily="34" charset="0"/>
              <a:buChar char="•"/>
            </a:pPr>
            <a:r>
              <a:rPr lang="en-US" sz="2800" dirty="0"/>
              <a:t>Please report any type of separation pay that you receive from an employer, in order to determined if it is considered severance and whether it would impact your benefit payment.</a:t>
            </a:r>
          </a:p>
        </p:txBody>
      </p:sp>
    </p:spTree>
    <p:extLst>
      <p:ext uri="{BB962C8B-B14F-4D97-AF65-F5344CB8AC3E}">
        <p14:creationId xmlns:p14="http://schemas.microsoft.com/office/powerpoint/2010/main" val="29697405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47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5721350"/>
            <a:ext cx="4524375" cy="1000125"/>
          </a:xfrm>
          <a:prstGeom prst="rect">
            <a:avLst/>
          </a:prstGeom>
        </p:spPr>
      </p:pic>
      <p:sp>
        <p:nvSpPr>
          <p:cNvPr id="7" name="TextBox 6"/>
          <p:cNvSpPr txBox="1"/>
          <p:nvPr/>
        </p:nvSpPr>
        <p:spPr>
          <a:xfrm>
            <a:off x="0" y="381000"/>
            <a:ext cx="9144000" cy="646331"/>
          </a:xfrm>
          <a:prstGeom prst="rect">
            <a:avLst/>
          </a:prstGeom>
          <a:noFill/>
        </p:spPr>
        <p:txBody>
          <a:bodyPr wrap="square" rtlCol="0">
            <a:spAutoFit/>
          </a:bodyPr>
          <a:lstStyle/>
          <a:p>
            <a:pPr algn="ctr"/>
            <a:r>
              <a:rPr lang="en-US" sz="3600" b="1" dirty="0"/>
              <a:t>How does a pension affect my benefits?</a:t>
            </a:r>
          </a:p>
        </p:txBody>
      </p:sp>
      <p:cxnSp>
        <p:nvCxnSpPr>
          <p:cNvPr id="9" name="Straight Connector 8"/>
          <p:cNvCxnSpPr/>
          <p:nvPr/>
        </p:nvCxnSpPr>
        <p:spPr>
          <a:xfrm>
            <a:off x="838200" y="1143000"/>
            <a:ext cx="769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90600" y="1258670"/>
            <a:ext cx="7848600" cy="4647426"/>
          </a:xfrm>
          <a:prstGeom prst="rect">
            <a:avLst/>
          </a:prstGeom>
          <a:noFill/>
        </p:spPr>
        <p:txBody>
          <a:bodyPr wrap="square" rtlCol="0">
            <a:spAutoFit/>
          </a:bodyPr>
          <a:lstStyle/>
          <a:p>
            <a:r>
              <a:rPr lang="en-US" sz="3200" b="1" dirty="0"/>
              <a:t>Retirement Pension.</a:t>
            </a:r>
            <a:br>
              <a:rPr lang="en-US" sz="3200" b="1" dirty="0"/>
            </a:br>
            <a:r>
              <a:rPr lang="en-US" sz="2800" dirty="0"/>
              <a:t>If you are receiving retirement pay from an employer that you have worked for since the beginning of your base year, and that employer contributed to the fund, it is deductible from your benefits. The deduction amount is partially based upon the percentage of the employer contribution. </a:t>
            </a:r>
            <a:r>
              <a:rPr lang="en-US" sz="3200" b="1" dirty="0"/>
              <a:t/>
            </a:r>
            <a:br>
              <a:rPr lang="en-US" sz="3200" b="1" dirty="0"/>
            </a:br>
            <a:endParaRPr lang="en-US" sz="3200" b="1" dirty="0"/>
          </a:p>
          <a:p>
            <a:r>
              <a:rPr lang="en-US" sz="3200" b="1" dirty="0"/>
              <a:t>Social Security payments are NOT deductible from benefits</a:t>
            </a:r>
          </a:p>
        </p:txBody>
      </p:sp>
    </p:spTree>
    <p:extLst>
      <p:ext uri="{BB962C8B-B14F-4D97-AF65-F5344CB8AC3E}">
        <p14:creationId xmlns:p14="http://schemas.microsoft.com/office/powerpoint/2010/main" val="22433898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48</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5721350"/>
            <a:ext cx="4524375" cy="1000125"/>
          </a:xfrm>
          <a:prstGeom prst="rect">
            <a:avLst/>
          </a:prstGeom>
        </p:spPr>
      </p:pic>
      <p:sp>
        <p:nvSpPr>
          <p:cNvPr id="7" name="TextBox 6"/>
          <p:cNvSpPr txBox="1"/>
          <p:nvPr/>
        </p:nvSpPr>
        <p:spPr>
          <a:xfrm>
            <a:off x="0" y="381000"/>
            <a:ext cx="9144000" cy="584775"/>
          </a:xfrm>
          <a:prstGeom prst="rect">
            <a:avLst/>
          </a:prstGeom>
          <a:noFill/>
        </p:spPr>
        <p:txBody>
          <a:bodyPr wrap="square" rtlCol="0">
            <a:spAutoFit/>
          </a:bodyPr>
          <a:lstStyle/>
          <a:p>
            <a:pPr algn="ctr"/>
            <a:r>
              <a:rPr lang="en-US" sz="3200" b="1" dirty="0"/>
              <a:t>Are Unemployment Insurance benefits taxable?</a:t>
            </a:r>
          </a:p>
        </p:txBody>
      </p:sp>
      <p:cxnSp>
        <p:nvCxnSpPr>
          <p:cNvPr id="9" name="Straight Connector 8"/>
          <p:cNvCxnSpPr/>
          <p:nvPr/>
        </p:nvCxnSpPr>
        <p:spPr>
          <a:xfrm>
            <a:off x="838200" y="1143000"/>
            <a:ext cx="769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1239013"/>
            <a:ext cx="9144000" cy="4462760"/>
          </a:xfrm>
          <a:prstGeom prst="rect">
            <a:avLst/>
          </a:prstGeom>
          <a:noFill/>
        </p:spPr>
        <p:txBody>
          <a:bodyPr wrap="square" rtlCol="0">
            <a:spAutoFit/>
          </a:bodyPr>
          <a:lstStyle/>
          <a:p>
            <a:pPr algn="ctr"/>
            <a:r>
              <a:rPr lang="en-US" sz="3600" b="1" dirty="0"/>
              <a:t>Yes</a:t>
            </a:r>
          </a:p>
          <a:p>
            <a:endParaRPr lang="en-US" sz="2400" b="1" dirty="0"/>
          </a:p>
          <a:p>
            <a:pPr marL="800100" lvl="1" indent="-342900">
              <a:buFont typeface="Arial" panose="020B0604020202020204" pitchFamily="34" charset="0"/>
              <a:buChar char="•"/>
            </a:pPr>
            <a:r>
              <a:rPr lang="en-US" sz="2800" dirty="0"/>
              <a:t>You can choose to have 10% of your UI payment withheld.</a:t>
            </a:r>
            <a:br>
              <a:rPr lang="en-US" sz="2800" dirty="0"/>
            </a:br>
            <a:endParaRPr lang="en-US" sz="2800" dirty="0"/>
          </a:p>
          <a:p>
            <a:pPr marL="800100" lvl="1" indent="-342900">
              <a:buFont typeface="Arial" panose="020B0604020202020204" pitchFamily="34" charset="0"/>
              <a:buChar char="•"/>
            </a:pPr>
            <a:r>
              <a:rPr lang="en-US" sz="2800" dirty="0"/>
              <a:t>Sent immediately to the IRS – you can’t get it back.</a:t>
            </a:r>
            <a:br>
              <a:rPr lang="en-US" sz="2800" dirty="0"/>
            </a:br>
            <a:endParaRPr lang="en-US" sz="2800" dirty="0"/>
          </a:p>
          <a:p>
            <a:pPr marL="800100" lvl="1" indent="-342900">
              <a:buFont typeface="Arial" panose="020B0604020202020204" pitchFamily="34" charset="0"/>
              <a:buChar char="•"/>
            </a:pPr>
            <a:r>
              <a:rPr lang="en-US" sz="2800" dirty="0"/>
              <a:t>If you are later denied a week in which the 10% was withheld, the amount sent to the IRS is included in any “overpayment” amount.</a:t>
            </a:r>
          </a:p>
        </p:txBody>
      </p:sp>
    </p:spTree>
    <p:extLst>
      <p:ext uri="{BB962C8B-B14F-4D97-AF65-F5344CB8AC3E}">
        <p14:creationId xmlns:p14="http://schemas.microsoft.com/office/powerpoint/2010/main" val="28955987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49</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5721350"/>
            <a:ext cx="4524375" cy="1000125"/>
          </a:xfrm>
          <a:prstGeom prst="rect">
            <a:avLst/>
          </a:prstGeom>
        </p:spPr>
      </p:pic>
      <p:sp>
        <p:nvSpPr>
          <p:cNvPr id="7" name="TextBox 6"/>
          <p:cNvSpPr txBox="1"/>
          <p:nvPr/>
        </p:nvSpPr>
        <p:spPr>
          <a:xfrm>
            <a:off x="0" y="381000"/>
            <a:ext cx="9144000" cy="523220"/>
          </a:xfrm>
          <a:prstGeom prst="rect">
            <a:avLst/>
          </a:prstGeom>
          <a:noFill/>
        </p:spPr>
        <p:txBody>
          <a:bodyPr wrap="square" rtlCol="0">
            <a:spAutoFit/>
          </a:bodyPr>
          <a:lstStyle/>
          <a:p>
            <a:pPr algn="ctr"/>
            <a:r>
              <a:rPr lang="en-US" sz="2800" b="1" dirty="0"/>
              <a:t>What are my responsibilities while claiming benefits?</a:t>
            </a:r>
          </a:p>
        </p:txBody>
      </p:sp>
      <p:cxnSp>
        <p:nvCxnSpPr>
          <p:cNvPr id="9" name="Straight Connector 8"/>
          <p:cNvCxnSpPr/>
          <p:nvPr/>
        </p:nvCxnSpPr>
        <p:spPr>
          <a:xfrm>
            <a:off x="838200" y="1143000"/>
            <a:ext cx="769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6801" y="1239013"/>
            <a:ext cx="7848600" cy="6032421"/>
          </a:xfrm>
          <a:prstGeom prst="rect">
            <a:avLst/>
          </a:prstGeom>
          <a:noFill/>
        </p:spPr>
        <p:txBody>
          <a:bodyPr wrap="square" rtlCol="0">
            <a:spAutoFit/>
          </a:bodyPr>
          <a:lstStyle/>
          <a:p>
            <a:pPr marL="457200" indent="-457200">
              <a:buFont typeface="Arial" panose="020B0604020202020204" pitchFamily="34" charset="0"/>
              <a:buChar char="•"/>
            </a:pPr>
            <a:r>
              <a:rPr lang="en-US" sz="2800" dirty="0"/>
              <a:t>You must be immediately available for and actively seeking suitable work.</a:t>
            </a:r>
          </a:p>
          <a:p>
            <a:endParaRPr lang="en-US" sz="2800" dirty="0"/>
          </a:p>
          <a:p>
            <a:pPr marL="457200" indent="-457200">
              <a:buFont typeface="Arial" panose="020B0604020202020204" pitchFamily="34" charset="0"/>
              <a:buChar char="•"/>
            </a:pPr>
            <a:r>
              <a:rPr lang="en-US" sz="2800" dirty="0"/>
              <a:t>Normally, to meet the requirements of eligibility for any week you file:</a:t>
            </a:r>
          </a:p>
          <a:p>
            <a:pPr marL="800100" lvl="1" indent="-342900">
              <a:buFont typeface="Arial" panose="020B0604020202020204" pitchFamily="34" charset="0"/>
              <a:buChar char="•"/>
            </a:pPr>
            <a:r>
              <a:rPr lang="en-US" sz="2400" dirty="0"/>
              <a:t>You must make a minimum of three job contacts, or;</a:t>
            </a:r>
          </a:p>
          <a:p>
            <a:pPr marL="800100" lvl="1" indent="-342900">
              <a:buFont typeface="Arial" panose="020B0604020202020204" pitchFamily="34" charset="0"/>
              <a:buChar char="•"/>
            </a:pPr>
            <a:r>
              <a:rPr lang="en-US" sz="2400" dirty="0"/>
              <a:t>Three approved in-person job search activities at </a:t>
            </a:r>
            <a:r>
              <a:rPr lang="en-US" sz="2400" dirty="0" err="1"/>
              <a:t>WorkSource</a:t>
            </a:r>
            <a:r>
              <a:rPr lang="en-US" sz="2400" dirty="0"/>
              <a:t>, or;</a:t>
            </a:r>
          </a:p>
          <a:p>
            <a:pPr marL="800100" lvl="1" indent="-342900">
              <a:buFont typeface="Arial" panose="020B0604020202020204" pitchFamily="34" charset="0"/>
              <a:buChar char="•"/>
            </a:pPr>
            <a:r>
              <a:rPr lang="en-US" sz="2400" dirty="0"/>
              <a:t>A combination of the above</a:t>
            </a:r>
          </a:p>
          <a:p>
            <a:endParaRPr lang="en-US" sz="2800" dirty="0"/>
          </a:p>
          <a:p>
            <a:pPr>
              <a:spcBef>
                <a:spcPts val="1200"/>
              </a:spcBef>
            </a:pPr>
            <a:r>
              <a:rPr lang="en-US" sz="2800" dirty="0"/>
              <a:t/>
            </a:r>
            <a:br>
              <a:rPr lang="en-US" sz="2800" dirty="0"/>
            </a:br>
            <a:endParaRPr lang="en-US" sz="2800" dirty="0"/>
          </a:p>
          <a:p>
            <a:r>
              <a:rPr lang="en-US" sz="2800" b="1" dirty="0"/>
              <a:t/>
            </a:r>
            <a:br>
              <a:rPr lang="en-US" sz="2800" b="1" dirty="0"/>
            </a:br>
            <a:endParaRPr lang="en-US" sz="2800" b="1" dirty="0"/>
          </a:p>
        </p:txBody>
      </p:sp>
    </p:spTree>
    <p:extLst>
      <p:ext uri="{BB962C8B-B14F-4D97-AF65-F5344CB8AC3E}">
        <p14:creationId xmlns:p14="http://schemas.microsoft.com/office/powerpoint/2010/main" val="1237174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34340" y="381000"/>
            <a:ext cx="8229600" cy="914400"/>
          </a:xfrm>
        </p:spPr>
        <p:txBody>
          <a:bodyPr>
            <a:normAutofit/>
          </a:bodyPr>
          <a:lstStyle/>
          <a:p>
            <a:pPr eaLnBrk="1" hangingPunct="1"/>
            <a:r>
              <a:rPr lang="en-US" sz="3600" dirty="0">
                <a:latin typeface="Arial" charset="0"/>
                <a:cs typeface="Arial" charset="0"/>
              </a:rPr>
              <a:t>General Layoff Information</a:t>
            </a:r>
          </a:p>
        </p:txBody>
      </p:sp>
      <p:sp>
        <p:nvSpPr>
          <p:cNvPr id="14339" name="Content Placeholder 2"/>
          <p:cNvSpPr>
            <a:spLocks noGrp="1"/>
          </p:cNvSpPr>
          <p:nvPr>
            <p:ph idx="1"/>
          </p:nvPr>
        </p:nvSpPr>
        <p:spPr>
          <a:xfrm>
            <a:off x="461010" y="1479550"/>
            <a:ext cx="8229600" cy="4876800"/>
          </a:xfrm>
        </p:spPr>
        <p:txBody>
          <a:bodyPr/>
          <a:lstStyle/>
          <a:p>
            <a:pPr eaLnBrk="1" hangingPunct="1"/>
            <a:r>
              <a:rPr lang="en-US" sz="2200" dirty="0">
                <a:solidFill>
                  <a:schemeClr val="accent1">
                    <a:lumMod val="50000"/>
                  </a:schemeClr>
                </a:solidFill>
                <a:latin typeface="Arial" charset="0"/>
                <a:cs typeface="Arial" charset="0"/>
              </a:rPr>
              <a:t>While there are several reasons for a layoff, primary reasons include:</a:t>
            </a:r>
          </a:p>
          <a:p>
            <a:pPr lvl="1" eaLnBrk="1" hangingPunct="1"/>
            <a:r>
              <a:rPr lang="en-US" sz="2200" dirty="0">
                <a:solidFill>
                  <a:schemeClr val="accent1">
                    <a:lumMod val="50000"/>
                  </a:schemeClr>
                </a:solidFill>
                <a:latin typeface="Arial" charset="0"/>
                <a:cs typeface="Arial" charset="0"/>
              </a:rPr>
              <a:t>Lack of funds</a:t>
            </a:r>
          </a:p>
          <a:p>
            <a:pPr lvl="1" eaLnBrk="1" hangingPunct="1"/>
            <a:r>
              <a:rPr lang="en-US" sz="2200" dirty="0">
                <a:solidFill>
                  <a:schemeClr val="accent1">
                    <a:lumMod val="50000"/>
                  </a:schemeClr>
                </a:solidFill>
                <a:latin typeface="Arial" charset="0"/>
                <a:cs typeface="Arial" charset="0"/>
              </a:rPr>
              <a:t>Lack of work</a:t>
            </a:r>
          </a:p>
          <a:p>
            <a:pPr lvl="1" eaLnBrk="1" hangingPunct="1"/>
            <a:r>
              <a:rPr lang="en-US" sz="2200" dirty="0">
                <a:solidFill>
                  <a:schemeClr val="accent1">
                    <a:lumMod val="50000"/>
                  </a:schemeClr>
                </a:solidFill>
                <a:latin typeface="Arial" charset="0"/>
                <a:cs typeface="Arial" charset="0"/>
              </a:rPr>
              <a:t>Organizational changes</a:t>
            </a:r>
          </a:p>
          <a:p>
            <a:pPr lvl="1" eaLnBrk="1" hangingPunct="1"/>
            <a:endParaRPr lang="en-US" sz="2000" dirty="0">
              <a:solidFill>
                <a:schemeClr val="accent1">
                  <a:lumMod val="50000"/>
                </a:schemeClr>
              </a:solidFill>
              <a:latin typeface="Arial" charset="0"/>
              <a:cs typeface="Arial" charset="0"/>
            </a:endParaRPr>
          </a:p>
          <a:p>
            <a:pPr eaLnBrk="1" hangingPunct="1"/>
            <a:r>
              <a:rPr lang="en-US" sz="2200" dirty="0">
                <a:solidFill>
                  <a:schemeClr val="accent1">
                    <a:lumMod val="50000"/>
                  </a:schemeClr>
                </a:solidFill>
                <a:latin typeface="Arial" charset="0"/>
                <a:cs typeface="Arial" charset="0"/>
              </a:rPr>
              <a:t>Examples of layoff actions due to lack of work may include, but are not limited to:</a:t>
            </a:r>
          </a:p>
          <a:p>
            <a:pPr lvl="1" eaLnBrk="1" hangingPunct="1"/>
            <a:r>
              <a:rPr lang="en-US" sz="2200" dirty="0">
                <a:solidFill>
                  <a:schemeClr val="accent1">
                    <a:lumMod val="50000"/>
                  </a:schemeClr>
                </a:solidFill>
                <a:latin typeface="Arial" charset="0"/>
                <a:cs typeface="Arial" charset="0"/>
              </a:rPr>
              <a:t>Termination of a project;</a:t>
            </a:r>
          </a:p>
          <a:p>
            <a:pPr lvl="1" eaLnBrk="1" hangingPunct="1"/>
            <a:r>
              <a:rPr lang="en-US" sz="2200" dirty="0">
                <a:solidFill>
                  <a:schemeClr val="accent1">
                    <a:lumMod val="50000"/>
                  </a:schemeClr>
                </a:solidFill>
                <a:latin typeface="Arial" charset="0"/>
                <a:cs typeface="Arial" charset="0"/>
              </a:rPr>
              <a:t>Availability of fewer positions than there are employees entitled to such positions</a:t>
            </a:r>
          </a:p>
          <a:p>
            <a:pPr eaLnBrk="1" hangingPunct="1"/>
            <a:endParaRPr lang="en-US" sz="2400" dirty="0">
              <a:latin typeface="Arial" charset="0"/>
              <a:cs typeface="Arial" charset="0"/>
            </a:endParaRPr>
          </a:p>
        </p:txBody>
      </p:sp>
      <p:pic>
        <p:nvPicPr>
          <p:cNvPr id="7" name="Content Placeholder 5" descr="Button_Orange.png"/>
          <p:cNvPicPr>
            <a:picLocks noChangeAspect="1"/>
          </p:cNvPicPr>
          <p:nvPr/>
        </p:nvPicPr>
        <p:blipFill>
          <a:blip r:embed="rId3" cstate="print"/>
          <a:stretch>
            <a:fillRect/>
          </a:stretch>
        </p:blipFill>
        <p:spPr>
          <a:xfrm>
            <a:off x="185139" y="5930864"/>
            <a:ext cx="805461" cy="738159"/>
          </a:xfrm>
          <a:prstGeom prst="rect">
            <a:avLst/>
          </a:prstGeom>
        </p:spPr>
      </p:pic>
      <p:pic>
        <p:nvPicPr>
          <p:cNvPr id="8" name="Picture 2" descr="C:\Documents and Settings\jessicam\Desktop\George-only_Grayscale50%transp.gif"/>
          <p:cNvPicPr>
            <a:picLocks noChangeAspect="1" noChangeArrowheads="1"/>
          </p:cNvPicPr>
          <p:nvPr/>
        </p:nvPicPr>
        <p:blipFill>
          <a:blip r:embed="rId4" cstate="print"/>
          <a:srcRect/>
          <a:stretch>
            <a:fillRect/>
          </a:stretch>
        </p:blipFill>
        <p:spPr bwMode="auto">
          <a:xfrm>
            <a:off x="8001000" y="5715000"/>
            <a:ext cx="990600" cy="990600"/>
          </a:xfrm>
          <a:prstGeom prst="rect">
            <a:avLst/>
          </a:prstGeom>
          <a:noFill/>
        </p:spPr>
      </p:pic>
      <p:sp>
        <p:nvSpPr>
          <p:cNvPr id="2" name="Slide Number Placeholder 1"/>
          <p:cNvSpPr>
            <a:spLocks noGrp="1"/>
          </p:cNvSpPr>
          <p:nvPr>
            <p:ph type="sldNum" sz="quarter" idx="12"/>
          </p:nvPr>
        </p:nvSpPr>
        <p:spPr/>
        <p:txBody>
          <a:bodyPr/>
          <a:lstStyle/>
          <a:p>
            <a:fld id="{AF4633DB-60EA-4E8C-BBF5-C69050585220}" type="slidenum">
              <a:rPr lang="en-US" smtClean="0"/>
              <a:pPr/>
              <a:t>5</a:t>
            </a:fld>
            <a:endParaRPr lang="en-US" dirty="0"/>
          </a:p>
        </p:txBody>
      </p:sp>
    </p:spTree>
    <p:extLst>
      <p:ext uri="{BB962C8B-B14F-4D97-AF65-F5344CB8AC3E}">
        <p14:creationId xmlns:p14="http://schemas.microsoft.com/office/powerpoint/2010/main" val="3964351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02525-95C1-400C-BDCC-9726EEC3E421}"/>
              </a:ext>
            </a:extLst>
          </p:cNvPr>
          <p:cNvSpPr>
            <a:spLocks noGrp="1"/>
          </p:cNvSpPr>
          <p:nvPr>
            <p:ph type="ctrTitle"/>
          </p:nvPr>
        </p:nvSpPr>
        <p:spPr>
          <a:xfrm>
            <a:off x="685800" y="533401"/>
            <a:ext cx="7772400" cy="1066799"/>
          </a:xfrm>
        </p:spPr>
        <p:txBody>
          <a:bodyPr>
            <a:normAutofit fontScale="90000"/>
          </a:bodyPr>
          <a:lstStyle/>
          <a:p>
            <a:r>
              <a:rPr lang="en-US" sz="3100" dirty="0">
                <a:latin typeface="+mj-lt"/>
              </a:rPr>
              <a:t>Reporting Earnings </a:t>
            </a:r>
            <a:r>
              <a:rPr lang="en-US" dirty="0"/>
              <a:t/>
            </a:r>
            <a:br>
              <a:rPr lang="en-US" dirty="0"/>
            </a:br>
            <a:endParaRPr lang="en-US" dirty="0"/>
          </a:p>
        </p:txBody>
      </p:sp>
      <p:sp>
        <p:nvSpPr>
          <p:cNvPr id="3" name="Subtitle 2">
            <a:extLst>
              <a:ext uri="{FF2B5EF4-FFF2-40B4-BE49-F238E27FC236}">
                <a16:creationId xmlns:a16="http://schemas.microsoft.com/office/drawing/2014/main" id="{490AEA83-BD18-4163-952F-3BEF7BFD31E8}"/>
              </a:ext>
            </a:extLst>
          </p:cNvPr>
          <p:cNvSpPr>
            <a:spLocks noGrp="1"/>
          </p:cNvSpPr>
          <p:nvPr>
            <p:ph type="subTitle" idx="1"/>
          </p:nvPr>
        </p:nvSpPr>
        <p:spPr>
          <a:xfrm>
            <a:off x="1143000" y="1600200"/>
            <a:ext cx="6858000" cy="4267200"/>
          </a:xfrm>
        </p:spPr>
        <p:txBody>
          <a:bodyPr>
            <a:normAutofit fontScale="85000" lnSpcReduction="10000"/>
          </a:bodyPr>
          <a:lstStyle/>
          <a:p>
            <a:pPr algn="l"/>
            <a:r>
              <a:rPr lang="en-US" sz="3300" i="0" dirty="0">
                <a:latin typeface="+mn-lt"/>
              </a:rPr>
              <a:t>Any pay you receive from an employer must be reported on your weekly claim.  </a:t>
            </a:r>
          </a:p>
          <a:p>
            <a:pPr algn="l"/>
            <a:r>
              <a:rPr lang="en-US" sz="3300" i="0" dirty="0">
                <a:latin typeface="+mn-lt"/>
              </a:rPr>
              <a:t>This includes:</a:t>
            </a:r>
          </a:p>
          <a:p>
            <a:pPr marL="457200" lvl="0" indent="-457200" algn="l">
              <a:buFont typeface="Arial" panose="020B0604020202020204" pitchFamily="34" charset="0"/>
              <a:buChar char="•"/>
            </a:pPr>
            <a:r>
              <a:rPr lang="en-US" sz="3300" i="0" dirty="0">
                <a:latin typeface="+mn-lt"/>
              </a:rPr>
              <a:t>Earnings from work</a:t>
            </a:r>
          </a:p>
          <a:p>
            <a:pPr marL="457200" lvl="0" indent="-457200" algn="l">
              <a:buFont typeface="Arial" panose="020B0604020202020204" pitchFamily="34" charset="0"/>
              <a:buChar char="•"/>
            </a:pPr>
            <a:r>
              <a:rPr lang="en-US" sz="3300" i="0" dirty="0">
                <a:latin typeface="+mn-lt"/>
              </a:rPr>
              <a:t>Vacation pay or PTO</a:t>
            </a:r>
          </a:p>
          <a:p>
            <a:pPr marL="457200" lvl="0" indent="-457200" algn="l">
              <a:buFont typeface="Arial" panose="020B0604020202020204" pitchFamily="34" charset="0"/>
              <a:buChar char="•"/>
            </a:pPr>
            <a:r>
              <a:rPr lang="en-US" sz="3300" i="0" dirty="0">
                <a:latin typeface="+mn-lt"/>
              </a:rPr>
              <a:t>Sick pay</a:t>
            </a:r>
          </a:p>
          <a:p>
            <a:pPr marL="457200" lvl="0" indent="-457200" algn="l">
              <a:buFont typeface="Arial" panose="020B0604020202020204" pitchFamily="34" charset="0"/>
              <a:buChar char="•"/>
            </a:pPr>
            <a:endParaRPr lang="en-US" sz="3300" i="0" dirty="0">
              <a:latin typeface="+mn-lt"/>
            </a:endParaRPr>
          </a:p>
          <a:p>
            <a:pPr algn="l"/>
            <a:r>
              <a:rPr lang="en-US" sz="3300" i="0" dirty="0">
                <a:latin typeface="+mn-lt"/>
              </a:rPr>
              <a:t>If you receive a cash out of vacation or sick pay, it is not deductible from benefits.</a:t>
            </a:r>
          </a:p>
          <a:p>
            <a:endParaRPr lang="en-US" dirty="0"/>
          </a:p>
        </p:txBody>
      </p:sp>
      <p:pic>
        <p:nvPicPr>
          <p:cNvPr id="4" name="Picture 3">
            <a:extLst>
              <a:ext uri="{FF2B5EF4-FFF2-40B4-BE49-F238E27FC236}">
                <a16:creationId xmlns:a16="http://schemas.microsoft.com/office/drawing/2014/main" id="{D352D503-024A-4066-897E-4A975A062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5721350"/>
            <a:ext cx="4524375" cy="1000125"/>
          </a:xfrm>
          <a:prstGeom prst="rect">
            <a:avLst/>
          </a:prstGeom>
        </p:spPr>
      </p:pic>
    </p:spTree>
    <p:extLst>
      <p:ext uri="{BB962C8B-B14F-4D97-AF65-F5344CB8AC3E}">
        <p14:creationId xmlns:p14="http://schemas.microsoft.com/office/powerpoint/2010/main" val="20496660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51</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5721350"/>
            <a:ext cx="4524375" cy="1000125"/>
          </a:xfrm>
          <a:prstGeom prst="rect">
            <a:avLst/>
          </a:prstGeom>
        </p:spPr>
      </p:pic>
      <p:sp>
        <p:nvSpPr>
          <p:cNvPr id="7" name="TextBox 6"/>
          <p:cNvSpPr txBox="1"/>
          <p:nvPr/>
        </p:nvSpPr>
        <p:spPr>
          <a:xfrm>
            <a:off x="0" y="381000"/>
            <a:ext cx="9144000" cy="523220"/>
          </a:xfrm>
          <a:prstGeom prst="rect">
            <a:avLst/>
          </a:prstGeom>
          <a:noFill/>
        </p:spPr>
        <p:txBody>
          <a:bodyPr wrap="square" rtlCol="0">
            <a:spAutoFit/>
          </a:bodyPr>
          <a:lstStyle/>
          <a:p>
            <a:pPr algn="ctr"/>
            <a:r>
              <a:rPr lang="en-US" sz="2800" b="1" dirty="0"/>
              <a:t>Can I go to school and still get UI benefits?</a:t>
            </a:r>
          </a:p>
        </p:txBody>
      </p:sp>
      <p:cxnSp>
        <p:nvCxnSpPr>
          <p:cNvPr id="9" name="Straight Connector 8"/>
          <p:cNvCxnSpPr/>
          <p:nvPr/>
        </p:nvCxnSpPr>
        <p:spPr>
          <a:xfrm>
            <a:off x="838200" y="1143000"/>
            <a:ext cx="769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6801" y="1239013"/>
            <a:ext cx="7848600" cy="4801314"/>
          </a:xfrm>
          <a:prstGeom prst="rect">
            <a:avLst/>
          </a:prstGeom>
          <a:noFill/>
        </p:spPr>
        <p:txBody>
          <a:bodyPr wrap="square" rtlCol="0">
            <a:spAutoFit/>
          </a:bodyPr>
          <a:lstStyle/>
          <a:p>
            <a:r>
              <a:rPr lang="en-US" sz="2000" b="1" dirty="0"/>
              <a:t>Potentially if approved for one of the following programs. </a:t>
            </a:r>
            <a:endParaRPr lang="en-US" sz="2000" dirty="0"/>
          </a:p>
          <a:p>
            <a:endParaRPr lang="en-US" sz="2400" b="1" dirty="0"/>
          </a:p>
          <a:p>
            <a:r>
              <a:rPr lang="en-US" sz="2400" b="1" dirty="0"/>
              <a:t>Commissioner Approved Training (CAT):</a:t>
            </a:r>
          </a:p>
          <a:p>
            <a:pPr marL="457200" indent="-457200">
              <a:buFont typeface="Arial" panose="020B0604020202020204" pitchFamily="34" charset="0"/>
              <a:buChar char="•"/>
            </a:pPr>
            <a:r>
              <a:rPr lang="en-US" sz="2400" dirty="0"/>
              <a:t>Not required to look for work</a:t>
            </a:r>
          </a:p>
          <a:p>
            <a:pPr marL="457200" indent="-457200">
              <a:buFont typeface="Arial" panose="020B0604020202020204" pitchFamily="34" charset="0"/>
              <a:buChar char="•"/>
            </a:pPr>
            <a:r>
              <a:rPr lang="en-US" sz="2400" dirty="0"/>
              <a:t>Includes Self-Employment Assistance Programs (SEAP)</a:t>
            </a:r>
            <a:br>
              <a:rPr lang="en-US" sz="2400" dirty="0"/>
            </a:br>
            <a:endParaRPr lang="en-US" sz="2400" dirty="0"/>
          </a:p>
          <a:p>
            <a:r>
              <a:rPr lang="en-US" sz="2400" b="1" dirty="0"/>
              <a:t>Training Benefits (TB)</a:t>
            </a:r>
          </a:p>
          <a:p>
            <a:pPr marL="342900" indent="-342900">
              <a:buFont typeface="Arial" panose="020B0604020202020204" pitchFamily="34" charset="0"/>
              <a:buChar char="•"/>
            </a:pPr>
            <a:r>
              <a:rPr lang="en-US" sz="2400" dirty="0"/>
              <a:t>Not required to look for work.</a:t>
            </a:r>
          </a:p>
          <a:p>
            <a:pPr marL="342900" indent="-342900">
              <a:buFont typeface="Arial" panose="020B0604020202020204" pitchFamily="34" charset="0"/>
              <a:buChar char="•"/>
            </a:pPr>
            <a:r>
              <a:rPr lang="en-US" sz="2400" dirty="0"/>
              <a:t>Additional unemployment benefits</a:t>
            </a:r>
          </a:p>
          <a:p>
            <a:pPr marL="342900" indent="-342900">
              <a:buFont typeface="Arial" panose="020B0604020202020204" pitchFamily="34" charset="0"/>
              <a:buChar char="•"/>
            </a:pPr>
            <a:r>
              <a:rPr lang="en-US" sz="2400" dirty="0"/>
              <a:t>Must apply within applicable deadlines.</a:t>
            </a:r>
          </a:p>
          <a:p>
            <a:pPr marL="800100" lvl="1" indent="-342900">
              <a:buFont typeface="Arial" panose="020B0604020202020204" pitchFamily="34" charset="0"/>
              <a:buChar char="•"/>
            </a:pPr>
            <a:r>
              <a:rPr lang="en-US" sz="2400" dirty="0"/>
              <a:t>In most cases 90 days / be enrolled within 120 days</a:t>
            </a:r>
          </a:p>
          <a:p>
            <a:pPr marL="800100" lvl="1" indent="-342900">
              <a:buFont typeface="Arial" panose="020B0604020202020204" pitchFamily="34" charset="0"/>
              <a:buChar char="•"/>
            </a:pPr>
            <a:r>
              <a:rPr lang="en-US" sz="2400" dirty="0"/>
              <a:t>For TB dislocated workers, before end of benefit year.  </a:t>
            </a:r>
            <a:br>
              <a:rPr lang="en-US" sz="2400" dirty="0"/>
            </a:br>
            <a:endParaRPr lang="en-US" sz="2400" dirty="0"/>
          </a:p>
        </p:txBody>
      </p:sp>
    </p:spTree>
    <p:extLst>
      <p:ext uri="{BB962C8B-B14F-4D97-AF65-F5344CB8AC3E}">
        <p14:creationId xmlns:p14="http://schemas.microsoft.com/office/powerpoint/2010/main" val="17454741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52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5721350"/>
            <a:ext cx="4524375" cy="1000125"/>
          </a:xfrm>
          <a:prstGeom prst="rect">
            <a:avLst/>
          </a:prstGeom>
        </p:spPr>
      </p:pic>
      <p:sp>
        <p:nvSpPr>
          <p:cNvPr id="7" name="TextBox 6"/>
          <p:cNvSpPr txBox="1"/>
          <p:nvPr/>
        </p:nvSpPr>
        <p:spPr>
          <a:xfrm>
            <a:off x="0" y="381000"/>
            <a:ext cx="9144000" cy="646331"/>
          </a:xfrm>
          <a:prstGeom prst="rect">
            <a:avLst/>
          </a:prstGeom>
          <a:noFill/>
        </p:spPr>
        <p:txBody>
          <a:bodyPr wrap="square" rtlCol="0">
            <a:spAutoFit/>
          </a:bodyPr>
          <a:lstStyle/>
          <a:p>
            <a:pPr algn="ctr"/>
            <a:r>
              <a:rPr lang="en-US" sz="3600" b="1" dirty="0"/>
              <a:t>What if I am denied benefits?</a:t>
            </a:r>
          </a:p>
        </p:txBody>
      </p:sp>
      <p:cxnSp>
        <p:nvCxnSpPr>
          <p:cNvPr id="9" name="Straight Connector 8"/>
          <p:cNvCxnSpPr/>
          <p:nvPr/>
        </p:nvCxnSpPr>
        <p:spPr>
          <a:xfrm>
            <a:off x="838200" y="1143000"/>
            <a:ext cx="769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6801" y="1239013"/>
            <a:ext cx="7848600"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Decisions are always in writing.</a:t>
            </a:r>
            <a:br>
              <a:rPr lang="en-US" sz="2800" dirty="0"/>
            </a:br>
            <a:endParaRPr lang="en-US" sz="2800" dirty="0"/>
          </a:p>
          <a:p>
            <a:pPr marL="457200" indent="-457200">
              <a:buFont typeface="Arial" panose="020B0604020202020204" pitchFamily="34" charset="0"/>
              <a:buChar char="•"/>
            </a:pPr>
            <a:r>
              <a:rPr lang="en-US" sz="2800" dirty="0"/>
              <a:t>You have the right to appeal. Instructions on how to appeal are included in every determination letter. </a:t>
            </a:r>
            <a:br>
              <a:rPr lang="en-US" sz="2800" dirty="0"/>
            </a:br>
            <a:endParaRPr lang="en-US" sz="2800" dirty="0"/>
          </a:p>
          <a:p>
            <a:pPr marL="457200" indent="-457200">
              <a:buFont typeface="Arial" panose="020B0604020202020204" pitchFamily="34" charset="0"/>
              <a:buChar char="•"/>
            </a:pPr>
            <a:r>
              <a:rPr lang="en-US" sz="2800" dirty="0"/>
              <a:t>Hearings are conducted by the independent state of Office of Administrative Hearings (OAH).</a:t>
            </a:r>
            <a:br>
              <a:rPr lang="en-US" sz="2800" dirty="0"/>
            </a:br>
            <a:endParaRPr lang="en-US" sz="2800" dirty="0"/>
          </a:p>
          <a:p>
            <a:pPr marL="457200" indent="-457200">
              <a:buFont typeface="Arial" panose="020B0604020202020204" pitchFamily="34" charset="0"/>
              <a:buChar char="•"/>
            </a:pPr>
            <a:r>
              <a:rPr lang="en-US" sz="2800" dirty="0"/>
              <a:t>OAH can affirm, modify, or overturn our decision.</a:t>
            </a:r>
            <a:endParaRPr lang="en-US" sz="2400" dirty="0"/>
          </a:p>
        </p:txBody>
      </p:sp>
    </p:spTree>
    <p:extLst>
      <p:ext uri="{BB962C8B-B14F-4D97-AF65-F5344CB8AC3E}">
        <p14:creationId xmlns:p14="http://schemas.microsoft.com/office/powerpoint/2010/main" val="10817444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63045-5ACF-4471-B87D-2B49B51AE9B2}"/>
              </a:ext>
            </a:extLst>
          </p:cNvPr>
          <p:cNvSpPr>
            <a:spLocks noGrp="1"/>
          </p:cNvSpPr>
          <p:nvPr>
            <p:ph type="ctrTitle"/>
          </p:nvPr>
        </p:nvSpPr>
        <p:spPr>
          <a:xfrm>
            <a:off x="685800" y="381001"/>
            <a:ext cx="7772400" cy="1676400"/>
          </a:xfrm>
        </p:spPr>
        <p:txBody>
          <a:bodyPr>
            <a:normAutofit/>
          </a:bodyPr>
          <a:lstStyle/>
          <a:p>
            <a:r>
              <a:rPr lang="en-US" sz="3100" dirty="0">
                <a:latin typeface="+mn-lt"/>
              </a:rPr>
              <a:t>Unemployment Insurance Webinars</a:t>
            </a:r>
            <a:r>
              <a:rPr lang="en-US" dirty="0"/>
              <a:t/>
            </a:r>
            <a:br>
              <a:rPr lang="en-US" dirty="0"/>
            </a:br>
            <a:endParaRPr lang="en-US" dirty="0"/>
          </a:p>
        </p:txBody>
      </p:sp>
      <p:sp>
        <p:nvSpPr>
          <p:cNvPr id="3" name="Subtitle 2">
            <a:extLst>
              <a:ext uri="{FF2B5EF4-FFF2-40B4-BE49-F238E27FC236}">
                <a16:creationId xmlns:a16="http://schemas.microsoft.com/office/drawing/2014/main" id="{2369F15D-52CE-4E54-88B2-61222C308826}"/>
              </a:ext>
            </a:extLst>
          </p:cNvPr>
          <p:cNvSpPr>
            <a:spLocks noGrp="1"/>
          </p:cNvSpPr>
          <p:nvPr>
            <p:ph type="subTitle" idx="1"/>
          </p:nvPr>
        </p:nvSpPr>
        <p:spPr>
          <a:xfrm>
            <a:off x="990600" y="1600200"/>
            <a:ext cx="7315200" cy="4191000"/>
          </a:xfrm>
        </p:spPr>
        <p:txBody>
          <a:bodyPr>
            <a:normAutofit fontScale="62500" lnSpcReduction="20000"/>
          </a:bodyPr>
          <a:lstStyle/>
          <a:p>
            <a:pPr algn="l"/>
            <a:r>
              <a:rPr lang="en-US" sz="3800" i="0" dirty="0">
                <a:latin typeface="+mn-lt"/>
              </a:rPr>
              <a:t>Due to the continued high demand for unemployment benefits, we are offering a new option for customers to learn more about Washington's Unemployment Insurance. </a:t>
            </a:r>
          </a:p>
          <a:p>
            <a:pPr algn="l"/>
            <a:endParaRPr lang="en-US" sz="3800" i="0" dirty="0">
              <a:latin typeface="+mn-lt"/>
            </a:endParaRPr>
          </a:p>
          <a:p>
            <a:pPr algn="l"/>
            <a:r>
              <a:rPr lang="en-US" sz="3800" i="0" dirty="0">
                <a:latin typeface="+mn-lt"/>
              </a:rPr>
              <a:t>Visit esd.wa.gov and select the Benefits Webinar quick link on the left-hand side of the page under the Unemployment tab. </a:t>
            </a:r>
          </a:p>
          <a:p>
            <a:pPr algn="l"/>
            <a:endParaRPr lang="en-US" sz="3800" i="0" dirty="0">
              <a:latin typeface="+mn-lt"/>
            </a:endParaRPr>
          </a:p>
          <a:p>
            <a:pPr algn="l"/>
            <a:r>
              <a:rPr lang="en-US" sz="3800" i="0" dirty="0">
                <a:latin typeface="+mn-lt"/>
              </a:rPr>
              <a:t>To respect individual confidentiality, this is not an opportunity to answer questions about individual or personal situations.</a:t>
            </a:r>
          </a:p>
          <a:p>
            <a:endParaRPr lang="en-US" dirty="0"/>
          </a:p>
        </p:txBody>
      </p:sp>
      <p:pic>
        <p:nvPicPr>
          <p:cNvPr id="4" name="Picture 3">
            <a:extLst>
              <a:ext uri="{FF2B5EF4-FFF2-40B4-BE49-F238E27FC236}">
                <a16:creationId xmlns:a16="http://schemas.microsoft.com/office/drawing/2014/main" id="{6F0B6790-B245-4848-B489-4E42094DF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5721350"/>
            <a:ext cx="4524375" cy="1000125"/>
          </a:xfrm>
          <a:prstGeom prst="rect">
            <a:avLst/>
          </a:prstGeom>
        </p:spPr>
      </p:pic>
    </p:spTree>
    <p:extLst>
      <p:ext uri="{BB962C8B-B14F-4D97-AF65-F5344CB8AC3E}">
        <p14:creationId xmlns:p14="http://schemas.microsoft.com/office/powerpoint/2010/main" val="41751836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6B32D-8D68-4F2E-9D2E-A61F5366C6D9}" type="slidenum">
              <a:rPr lang="en-US" smtClean="0"/>
              <a:pPr>
                <a:defRPr/>
              </a:pPr>
              <a:t>54</a:t>
            </a:fld>
            <a:endParaRPr lang="en-US"/>
          </a:p>
        </p:txBody>
      </p:sp>
      <p:sp>
        <p:nvSpPr>
          <p:cNvPr id="4" name="Rectangle 3"/>
          <p:cNvSpPr/>
          <p:nvPr/>
        </p:nvSpPr>
        <p:spPr>
          <a:xfrm>
            <a:off x="2563710" y="238780"/>
            <a:ext cx="4245180" cy="523220"/>
          </a:xfrm>
          <a:prstGeom prst="rect">
            <a:avLst/>
          </a:prstGeom>
        </p:spPr>
        <p:txBody>
          <a:bodyPr wrap="square">
            <a:spAutoFit/>
          </a:bodyPr>
          <a:lstStyle/>
          <a:p>
            <a:pPr algn="ctr"/>
            <a:r>
              <a:rPr lang="en-US" sz="2800" b="1" dirty="0"/>
              <a:t>More Information on ESD</a:t>
            </a:r>
          </a:p>
        </p:txBody>
      </p:sp>
      <p:cxnSp>
        <p:nvCxnSpPr>
          <p:cNvPr id="5" name="Straight Connector 4"/>
          <p:cNvCxnSpPr/>
          <p:nvPr/>
        </p:nvCxnSpPr>
        <p:spPr>
          <a:xfrm>
            <a:off x="838200" y="762000"/>
            <a:ext cx="769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8100" y="853326"/>
            <a:ext cx="9296400" cy="384721"/>
          </a:xfrm>
          <a:prstGeom prst="rect">
            <a:avLst/>
          </a:prstGeom>
        </p:spPr>
        <p:txBody>
          <a:bodyPr wrap="square">
            <a:spAutoFit/>
          </a:bodyPr>
          <a:lstStyle/>
          <a:p>
            <a:r>
              <a:rPr lang="en-US" dirty="0" smtClean="0"/>
              <a:t>See our website </a:t>
            </a:r>
            <a:r>
              <a:rPr lang="en-US" sz="1900" dirty="0" smtClean="0">
                <a:hlinkClick r:id="rId3"/>
              </a:rPr>
              <a:t>www.esd.wa.gov</a:t>
            </a:r>
            <a:r>
              <a:rPr lang="en-US" dirty="0" smtClean="0"/>
              <a:t> </a:t>
            </a:r>
            <a:r>
              <a:rPr lang="en-US" dirty="0"/>
              <a:t>for more unemployment information or to apply for </a:t>
            </a:r>
            <a:r>
              <a:rPr lang="en-US" dirty="0" smtClean="0"/>
              <a:t>benefits</a:t>
            </a:r>
            <a:endParaRPr lang="en-US" dirty="0"/>
          </a:p>
        </p:txBody>
      </p:sp>
      <p:pic>
        <p:nvPicPr>
          <p:cNvPr id="8" name="Table Placeholder 6"/>
          <p:cNvPicPr>
            <a:picLocks noChangeAspect="1"/>
          </p:cNvPicPr>
          <p:nvPr/>
        </p:nvPicPr>
        <p:blipFill>
          <a:blip r:embed="rId4"/>
          <a:stretch>
            <a:fillRect/>
          </a:stretch>
        </p:blipFill>
        <p:spPr>
          <a:xfrm>
            <a:off x="152400" y="1329374"/>
            <a:ext cx="8839200" cy="5410200"/>
          </a:xfrm>
          <a:prstGeom prst="rect">
            <a:avLst/>
          </a:prstGeom>
        </p:spPr>
      </p:pic>
    </p:spTree>
    <p:extLst>
      <p:ext uri="{BB962C8B-B14F-4D97-AF65-F5344CB8AC3E}">
        <p14:creationId xmlns:p14="http://schemas.microsoft.com/office/powerpoint/2010/main" val="30363560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F76B32D-8D68-4F2E-9D2E-A61F5366C6D9}" type="slidenum">
              <a:rPr lang="en-US" smtClean="0"/>
              <a:pPr>
                <a:defRPr/>
              </a:pPr>
              <a:t>55</a:t>
            </a:fld>
            <a:endParaRPr lang="en-US"/>
          </a:p>
        </p:txBody>
      </p:sp>
      <p:sp>
        <p:nvSpPr>
          <p:cNvPr id="4" name="Rectangle 3"/>
          <p:cNvSpPr/>
          <p:nvPr/>
        </p:nvSpPr>
        <p:spPr>
          <a:xfrm>
            <a:off x="152400" y="152400"/>
            <a:ext cx="8763000" cy="6536879"/>
          </a:xfrm>
          <a:prstGeom prst="rect">
            <a:avLst/>
          </a:prstGeom>
          <a:noFill/>
          <a:ln w="50800">
            <a:solidFill>
              <a:srgbClr val="FF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86509" y="268726"/>
            <a:ext cx="8077200" cy="1200329"/>
          </a:xfrm>
          <a:prstGeom prst="rect">
            <a:avLst/>
          </a:prstGeom>
        </p:spPr>
        <p:txBody>
          <a:bodyPr wrap="square">
            <a:spAutoFit/>
          </a:bodyPr>
          <a:lstStyle/>
          <a:p>
            <a:pPr algn="ctr"/>
            <a:r>
              <a:rPr lang="en-US" sz="3600" b="1" dirty="0" smtClean="0">
                <a:solidFill>
                  <a:srgbClr val="005BBB"/>
                </a:solidFill>
                <a:latin typeface="Century Gothic" panose="020B0502020202020204" pitchFamily="34" charset="0"/>
              </a:rPr>
              <a:t>Washington </a:t>
            </a:r>
            <a:r>
              <a:rPr lang="en-US" sz="3600" b="1" dirty="0">
                <a:solidFill>
                  <a:srgbClr val="005BBB"/>
                </a:solidFill>
                <a:latin typeface="Century Gothic" panose="020B0502020202020204" pitchFamily="34" charset="0"/>
              </a:rPr>
              <a:t>State </a:t>
            </a:r>
            <a:br>
              <a:rPr lang="en-US" sz="3600" b="1" dirty="0">
                <a:solidFill>
                  <a:srgbClr val="005BBB"/>
                </a:solidFill>
                <a:latin typeface="Century Gothic" panose="020B0502020202020204" pitchFamily="34" charset="0"/>
              </a:rPr>
            </a:br>
            <a:r>
              <a:rPr lang="en-US" sz="3600" b="1" dirty="0">
                <a:solidFill>
                  <a:srgbClr val="005BBB"/>
                </a:solidFill>
                <a:latin typeface="Century Gothic" panose="020B0502020202020204" pitchFamily="34" charset="0"/>
              </a:rPr>
              <a:t>Employee Assistance Program</a:t>
            </a:r>
            <a:endParaRPr lang="en-US" sz="3600" dirty="0"/>
          </a:p>
        </p:txBody>
      </p:sp>
      <p:sp>
        <p:nvSpPr>
          <p:cNvPr id="6" name="Rectangle 5"/>
          <p:cNvSpPr/>
          <p:nvPr/>
        </p:nvSpPr>
        <p:spPr>
          <a:xfrm>
            <a:off x="609600" y="1661618"/>
            <a:ext cx="8153400" cy="2677656"/>
          </a:xfrm>
          <a:prstGeom prst="rect">
            <a:avLst/>
          </a:prstGeom>
        </p:spPr>
        <p:txBody>
          <a:bodyPr wrap="square">
            <a:spAutoFit/>
          </a:bodyPr>
          <a:lstStyle/>
          <a:p>
            <a:pPr marL="34290" indent="0">
              <a:buNone/>
            </a:pPr>
            <a:r>
              <a:rPr lang="en-US" sz="2400" dirty="0">
                <a:solidFill>
                  <a:srgbClr val="005BBB"/>
                </a:solidFill>
                <a:latin typeface="Century Gothic" panose="020B0502020202020204" pitchFamily="34" charset="0"/>
              </a:rPr>
              <a:t>For almost 50 </a:t>
            </a:r>
            <a:r>
              <a:rPr lang="en-US" sz="2400" dirty="0" smtClean="0">
                <a:solidFill>
                  <a:srgbClr val="005BBB"/>
                </a:solidFill>
                <a:latin typeface="Century Gothic" panose="020B0502020202020204" pitchFamily="34" charset="0"/>
              </a:rPr>
              <a:t>years</a:t>
            </a:r>
            <a:r>
              <a:rPr lang="en-US" sz="2400" dirty="0">
                <a:solidFill>
                  <a:srgbClr val="005BBB"/>
                </a:solidFill>
                <a:latin typeface="Century Gothic" panose="020B0502020202020204" pitchFamily="34" charset="0"/>
              </a:rPr>
              <a:t>, the Washington State EAP has supported the wellbeing of public employees to promote a resilient and productive workforce. </a:t>
            </a:r>
          </a:p>
          <a:p>
            <a:pPr marL="34290" indent="0">
              <a:buNone/>
            </a:pPr>
            <a:endParaRPr lang="en-US" sz="2400" dirty="0" smtClean="0">
              <a:solidFill>
                <a:srgbClr val="005BBB"/>
              </a:solidFill>
              <a:latin typeface="Century Gothic" panose="020B0502020202020204" pitchFamily="34" charset="0"/>
            </a:endParaRPr>
          </a:p>
          <a:p>
            <a:pPr marL="34290" indent="0">
              <a:buNone/>
            </a:pPr>
            <a:r>
              <a:rPr lang="en-US" sz="2400" dirty="0" smtClean="0">
                <a:solidFill>
                  <a:srgbClr val="005BBB"/>
                </a:solidFill>
                <a:latin typeface="Century Gothic" panose="020B0502020202020204" pitchFamily="34" charset="0"/>
              </a:rPr>
              <a:t>EAP </a:t>
            </a:r>
            <a:r>
              <a:rPr lang="en-US" sz="2400" dirty="0">
                <a:solidFill>
                  <a:srgbClr val="005BBB"/>
                </a:solidFill>
                <a:latin typeface="Century Gothic" panose="020B0502020202020204" pitchFamily="34" charset="0"/>
              </a:rPr>
              <a:t>provides no-cost, confidential support to help you and your adult household family members with work and life challenges.</a:t>
            </a:r>
          </a:p>
        </p:txBody>
      </p:sp>
      <p:pic>
        <p:nvPicPr>
          <p:cNvPr id="7" name="Picture 6" descr="EAP logo is a yellow sun embedded with an abstract person raising their arms, above the stylistic blue letters &quot;EAP&quot; with &quot;Washington State&quot; underneath." title="EAP Logo"/>
          <p:cNvPicPr>
            <a:picLocks noChangeAspect="1"/>
          </p:cNvPicPr>
          <p:nvPr/>
        </p:nvPicPr>
        <p:blipFill>
          <a:blip r:embed="rId3"/>
          <a:stretch>
            <a:fillRect/>
          </a:stretch>
        </p:blipFill>
        <p:spPr>
          <a:xfrm>
            <a:off x="2133600" y="4724400"/>
            <a:ext cx="1939636" cy="1752600"/>
          </a:xfrm>
          <a:prstGeom prst="rect">
            <a:avLst/>
          </a:prstGeom>
        </p:spPr>
      </p:pic>
      <p:sp>
        <p:nvSpPr>
          <p:cNvPr id="8" name="Rectangle 7"/>
          <p:cNvSpPr/>
          <p:nvPr/>
        </p:nvSpPr>
        <p:spPr>
          <a:xfrm>
            <a:off x="4091709" y="5518150"/>
            <a:ext cx="4572000" cy="723275"/>
          </a:xfrm>
          <a:prstGeom prst="rect">
            <a:avLst/>
          </a:prstGeom>
        </p:spPr>
        <p:txBody>
          <a:bodyPr>
            <a:spAutoFit/>
          </a:bodyPr>
          <a:lstStyle/>
          <a:p>
            <a:pPr algn="ctr"/>
            <a:r>
              <a:rPr lang="en-US" b="1" dirty="0" smtClean="0">
                <a:solidFill>
                  <a:srgbClr val="00A599"/>
                </a:solidFill>
                <a:latin typeface="Gilmer" panose="00000500000000000000" pitchFamily="50" charset="0"/>
              </a:rPr>
              <a:t>Contact </a:t>
            </a:r>
            <a:r>
              <a:rPr lang="en-US" b="1" dirty="0">
                <a:solidFill>
                  <a:srgbClr val="00A599"/>
                </a:solidFill>
                <a:latin typeface="Gilmer" panose="00000500000000000000" pitchFamily="50" charset="0"/>
              </a:rPr>
              <a:t>us anytime</a:t>
            </a:r>
          </a:p>
          <a:p>
            <a:pPr algn="ctr"/>
            <a:endParaRPr lang="en-US" sz="500" b="1" dirty="0" smtClean="0">
              <a:solidFill>
                <a:srgbClr val="00A599"/>
              </a:solidFill>
              <a:latin typeface="Gilmer" panose="00000500000000000000" pitchFamily="50" charset="0"/>
            </a:endParaRPr>
          </a:p>
          <a:p>
            <a:pPr algn="ctr"/>
            <a:r>
              <a:rPr lang="en-US" b="1" dirty="0" smtClean="0">
                <a:solidFill>
                  <a:srgbClr val="00A599"/>
                </a:solidFill>
                <a:latin typeface="Gilmer" panose="00000500000000000000" pitchFamily="50" charset="0"/>
              </a:rPr>
              <a:t>eap.wa.gov </a:t>
            </a:r>
            <a:r>
              <a:rPr lang="en-US" b="1" dirty="0" smtClean="0">
                <a:solidFill>
                  <a:srgbClr val="FFA100"/>
                </a:solidFill>
                <a:latin typeface="Gilmer" panose="00000500000000000000" pitchFamily="50" charset="0"/>
              </a:rPr>
              <a:t> </a:t>
            </a:r>
            <a:r>
              <a:rPr lang="en-US" b="1" dirty="0">
                <a:solidFill>
                  <a:srgbClr val="FFA100"/>
                </a:solidFill>
                <a:latin typeface="Gilmer" panose="00000500000000000000" pitchFamily="50" charset="0"/>
              </a:rPr>
              <a:t>|  </a:t>
            </a:r>
            <a:r>
              <a:rPr lang="en-US" b="1" dirty="0">
                <a:solidFill>
                  <a:srgbClr val="00A599"/>
                </a:solidFill>
                <a:latin typeface="Gilmer" panose="00000500000000000000" pitchFamily="50" charset="0"/>
              </a:rPr>
              <a:t>877.313.4455</a:t>
            </a:r>
          </a:p>
        </p:txBody>
      </p:sp>
    </p:spTree>
    <p:extLst>
      <p:ext uri="{BB962C8B-B14F-4D97-AF65-F5344CB8AC3E}">
        <p14:creationId xmlns:p14="http://schemas.microsoft.com/office/powerpoint/2010/main" val="560890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3520" y="457200"/>
            <a:ext cx="8763000" cy="979487"/>
          </a:xfrm>
          <a:prstGeom prst="rect">
            <a:avLst/>
          </a:prstGeom>
        </p:spPr>
        <p:txBody>
          <a:bodyPr>
            <a:noAutofit/>
          </a:bodyPr>
          <a:lstStyle/>
          <a:p>
            <a:r>
              <a:rPr lang="en-US" sz="3600" b="1" dirty="0" smtClean="0">
                <a:solidFill>
                  <a:srgbClr val="005BBB"/>
                </a:solidFill>
                <a:latin typeface="Century Gothic" panose="020B0502020202020204" pitchFamily="34" charset="0"/>
              </a:rPr>
              <a:t>What concerns can you bring to EAP?</a:t>
            </a:r>
            <a:endParaRPr lang="en-US" sz="3600" b="1" dirty="0">
              <a:solidFill>
                <a:srgbClr val="005BBB"/>
              </a:solidFill>
              <a:latin typeface="Century Gothic" panose="020B0502020202020204" pitchFamily="34" charset="0"/>
            </a:endParaRPr>
          </a:p>
        </p:txBody>
      </p:sp>
      <p:sp>
        <p:nvSpPr>
          <p:cNvPr id="2" name="Content Placeholder 1"/>
          <p:cNvSpPr>
            <a:spLocks noGrp="1"/>
          </p:cNvSpPr>
          <p:nvPr>
            <p:ph idx="4294967295"/>
          </p:nvPr>
        </p:nvSpPr>
        <p:spPr>
          <a:xfrm>
            <a:off x="299720" y="1279430"/>
            <a:ext cx="8610600" cy="3793999"/>
          </a:xfrm>
        </p:spPr>
        <p:txBody>
          <a:bodyPr>
            <a:noAutofit/>
          </a:bodyPr>
          <a:lstStyle/>
          <a:p>
            <a:pPr indent="-182880">
              <a:lnSpc>
                <a:spcPct val="70000"/>
              </a:lnSpc>
            </a:pPr>
            <a:r>
              <a:rPr lang="en-US" sz="2400" dirty="0">
                <a:solidFill>
                  <a:srgbClr val="005BBB"/>
                </a:solidFill>
                <a:latin typeface="Century Gothic" panose="020B0502020202020204" pitchFamily="34" charset="0"/>
              </a:rPr>
              <a:t>Life </a:t>
            </a:r>
            <a:r>
              <a:rPr lang="en-US" sz="2400" dirty="0" smtClean="0">
                <a:solidFill>
                  <a:srgbClr val="005BBB"/>
                </a:solidFill>
                <a:latin typeface="Century Gothic" panose="020B0502020202020204" pitchFamily="34" charset="0"/>
              </a:rPr>
              <a:t>&amp; </a:t>
            </a:r>
            <a:r>
              <a:rPr lang="en-US" sz="2400" dirty="0">
                <a:solidFill>
                  <a:srgbClr val="005BBB"/>
                </a:solidFill>
                <a:latin typeface="Century Gothic" panose="020B0502020202020204" pitchFamily="34" charset="0"/>
              </a:rPr>
              <a:t>work </a:t>
            </a:r>
            <a:r>
              <a:rPr lang="en-US" sz="2400" dirty="0" smtClean="0">
                <a:solidFill>
                  <a:srgbClr val="005BBB"/>
                </a:solidFill>
                <a:latin typeface="Century Gothic" panose="020B0502020202020204" pitchFamily="34" charset="0"/>
              </a:rPr>
              <a:t>changes, including coping with a layoff</a:t>
            </a:r>
            <a:endParaRPr lang="en-US" sz="2400" dirty="0">
              <a:solidFill>
                <a:srgbClr val="005BBB"/>
              </a:solidFill>
              <a:latin typeface="Century Gothic" panose="020B0502020202020204" pitchFamily="34" charset="0"/>
            </a:endParaRPr>
          </a:p>
          <a:p>
            <a:pPr indent="-182880">
              <a:lnSpc>
                <a:spcPct val="70000"/>
              </a:lnSpc>
            </a:pPr>
            <a:r>
              <a:rPr lang="en-US" sz="2400" dirty="0">
                <a:solidFill>
                  <a:srgbClr val="005BBB"/>
                </a:solidFill>
                <a:latin typeface="Century Gothic" panose="020B0502020202020204" pitchFamily="34" charset="0"/>
              </a:rPr>
              <a:t>Stress </a:t>
            </a:r>
            <a:r>
              <a:rPr lang="en-US" sz="2400" dirty="0" smtClean="0">
                <a:solidFill>
                  <a:srgbClr val="005BBB"/>
                </a:solidFill>
                <a:latin typeface="Century Gothic" panose="020B0502020202020204" pitchFamily="34" charset="0"/>
              </a:rPr>
              <a:t>management</a:t>
            </a:r>
          </a:p>
          <a:p>
            <a:pPr indent="-182880">
              <a:lnSpc>
                <a:spcPct val="70000"/>
              </a:lnSpc>
            </a:pPr>
            <a:r>
              <a:rPr lang="en-US" sz="2400" dirty="0" smtClean="0">
                <a:solidFill>
                  <a:srgbClr val="005BBB"/>
                </a:solidFill>
                <a:latin typeface="Century Gothic" panose="020B0502020202020204" pitchFamily="34" charset="0"/>
              </a:rPr>
              <a:t>Financial &amp; </a:t>
            </a:r>
            <a:r>
              <a:rPr lang="en-US" sz="2400" dirty="0">
                <a:solidFill>
                  <a:srgbClr val="005BBB"/>
                </a:solidFill>
                <a:latin typeface="Century Gothic" panose="020B0502020202020204" pitchFamily="34" charset="0"/>
              </a:rPr>
              <a:t>legal concerns</a:t>
            </a:r>
          </a:p>
          <a:p>
            <a:pPr indent="-182880">
              <a:lnSpc>
                <a:spcPct val="70000"/>
              </a:lnSpc>
            </a:pPr>
            <a:r>
              <a:rPr lang="en-US" sz="2400" dirty="0">
                <a:solidFill>
                  <a:srgbClr val="005BBB"/>
                </a:solidFill>
                <a:latin typeface="Century Gothic" panose="020B0502020202020204" pitchFamily="34" charset="0"/>
              </a:rPr>
              <a:t>Relationship improvement</a:t>
            </a:r>
          </a:p>
          <a:p>
            <a:pPr indent="-182880">
              <a:lnSpc>
                <a:spcPct val="70000"/>
              </a:lnSpc>
            </a:pPr>
            <a:r>
              <a:rPr lang="en-US" sz="2400" dirty="0">
                <a:solidFill>
                  <a:srgbClr val="005BBB"/>
                </a:solidFill>
                <a:latin typeface="Century Gothic" panose="020B0502020202020204" pitchFamily="34" charset="0"/>
              </a:rPr>
              <a:t>Family &amp; parenting issues</a:t>
            </a:r>
          </a:p>
          <a:p>
            <a:pPr indent="-182880">
              <a:lnSpc>
                <a:spcPct val="70000"/>
              </a:lnSpc>
            </a:pPr>
            <a:r>
              <a:rPr lang="en-US" sz="2400" dirty="0">
                <a:solidFill>
                  <a:srgbClr val="005BBB"/>
                </a:solidFill>
                <a:latin typeface="Century Gothic" panose="020B0502020202020204" pitchFamily="34" charset="0"/>
              </a:rPr>
              <a:t>Grief &amp; loss</a:t>
            </a:r>
          </a:p>
          <a:p>
            <a:pPr indent="-182880">
              <a:lnSpc>
                <a:spcPct val="70000"/>
              </a:lnSpc>
            </a:pPr>
            <a:r>
              <a:rPr lang="en-US" sz="2400" dirty="0">
                <a:solidFill>
                  <a:srgbClr val="005BBB"/>
                </a:solidFill>
                <a:latin typeface="Century Gothic" panose="020B0502020202020204" pitchFamily="34" charset="0"/>
              </a:rPr>
              <a:t>Domestic Violence</a:t>
            </a:r>
          </a:p>
          <a:p>
            <a:pPr indent="-182880">
              <a:lnSpc>
                <a:spcPct val="70000"/>
              </a:lnSpc>
            </a:pPr>
            <a:r>
              <a:rPr lang="en-US" sz="2400" dirty="0">
                <a:solidFill>
                  <a:srgbClr val="005BBB"/>
                </a:solidFill>
                <a:latin typeface="Century Gothic" panose="020B0502020202020204" pitchFamily="34" charset="0"/>
              </a:rPr>
              <a:t>Anxiety </a:t>
            </a:r>
            <a:r>
              <a:rPr lang="en-US" sz="2400" dirty="0" smtClean="0">
                <a:solidFill>
                  <a:srgbClr val="005BBB"/>
                </a:solidFill>
                <a:latin typeface="Century Gothic" panose="020B0502020202020204" pitchFamily="34" charset="0"/>
              </a:rPr>
              <a:t>&amp; </a:t>
            </a:r>
            <a:r>
              <a:rPr lang="en-US" sz="2400" dirty="0">
                <a:solidFill>
                  <a:srgbClr val="005BBB"/>
                </a:solidFill>
                <a:latin typeface="Century Gothic" panose="020B0502020202020204" pitchFamily="34" charset="0"/>
              </a:rPr>
              <a:t>depression</a:t>
            </a:r>
          </a:p>
          <a:p>
            <a:pPr indent="-182880">
              <a:lnSpc>
                <a:spcPct val="70000"/>
              </a:lnSpc>
            </a:pPr>
            <a:r>
              <a:rPr lang="en-US" sz="2400" dirty="0">
                <a:solidFill>
                  <a:srgbClr val="005BBB"/>
                </a:solidFill>
                <a:latin typeface="Century Gothic" panose="020B0502020202020204" pitchFamily="34" charset="0"/>
              </a:rPr>
              <a:t>Substance misuse</a:t>
            </a:r>
          </a:p>
          <a:p>
            <a:pPr indent="-182880">
              <a:lnSpc>
                <a:spcPct val="70000"/>
              </a:lnSpc>
            </a:pPr>
            <a:r>
              <a:rPr lang="en-US" sz="2400" dirty="0">
                <a:solidFill>
                  <a:srgbClr val="005BBB"/>
                </a:solidFill>
                <a:latin typeface="Century Gothic" panose="020B0502020202020204" pitchFamily="34" charset="0"/>
              </a:rPr>
              <a:t>Bullying &amp; harassment</a:t>
            </a:r>
          </a:p>
          <a:p>
            <a:pPr indent="-182880">
              <a:lnSpc>
                <a:spcPct val="70000"/>
              </a:lnSpc>
            </a:pPr>
            <a:r>
              <a:rPr lang="en-US" sz="2400" dirty="0">
                <a:solidFill>
                  <a:srgbClr val="005BBB"/>
                </a:solidFill>
                <a:latin typeface="Century Gothic" panose="020B0502020202020204" pitchFamily="34" charset="0"/>
              </a:rPr>
              <a:t>Crisis support </a:t>
            </a:r>
            <a:r>
              <a:rPr lang="en-US" sz="2400" dirty="0" smtClean="0">
                <a:solidFill>
                  <a:srgbClr val="005BBB"/>
                </a:solidFill>
                <a:latin typeface="Century Gothic" panose="020B0502020202020204" pitchFamily="34" charset="0"/>
              </a:rPr>
              <a:t>&amp; </a:t>
            </a:r>
            <a:r>
              <a:rPr lang="en-US" sz="2400" dirty="0">
                <a:solidFill>
                  <a:srgbClr val="005BBB"/>
                </a:solidFill>
                <a:latin typeface="Century Gothic" panose="020B0502020202020204" pitchFamily="34" charset="0"/>
              </a:rPr>
              <a:t>management </a:t>
            </a:r>
          </a:p>
        </p:txBody>
      </p:sp>
      <p:pic>
        <p:nvPicPr>
          <p:cNvPr id="4" name="Picture 3" descr="Woman standing beside a chalkboard with the words WORK and FAMILY being balanced in a scale."/>
          <p:cNvPicPr>
            <a:picLocks noChangeAspect="1"/>
          </p:cNvPicPr>
          <p:nvPr/>
        </p:nvPicPr>
        <p:blipFill>
          <a:blip r:embed="rId3"/>
          <a:stretch>
            <a:fillRect/>
          </a:stretch>
        </p:blipFill>
        <p:spPr>
          <a:xfrm>
            <a:off x="5562600" y="2360929"/>
            <a:ext cx="2821461" cy="1954086"/>
          </a:xfrm>
          <a:prstGeom prst="rect">
            <a:avLst/>
          </a:prstGeom>
        </p:spPr>
      </p:pic>
      <p:sp>
        <p:nvSpPr>
          <p:cNvPr id="8" name="TextBox 7"/>
          <p:cNvSpPr txBox="1"/>
          <p:nvPr/>
        </p:nvSpPr>
        <p:spPr>
          <a:xfrm>
            <a:off x="3489960" y="5353942"/>
            <a:ext cx="4371261" cy="938719"/>
          </a:xfrm>
          <a:prstGeom prst="rect">
            <a:avLst/>
          </a:prstGeom>
          <a:noFill/>
        </p:spPr>
        <p:txBody>
          <a:bodyPr wrap="square" rtlCol="0">
            <a:spAutoFit/>
          </a:bodyPr>
          <a:lstStyle/>
          <a:p>
            <a:pPr algn="ctr"/>
            <a:r>
              <a:rPr lang="en-US" sz="2400" b="1" dirty="0" smtClean="0">
                <a:solidFill>
                  <a:srgbClr val="00A599"/>
                </a:solidFill>
                <a:latin typeface="Gilmer" panose="00000500000000000000" pitchFamily="50" charset="0"/>
              </a:rPr>
              <a:t>Contact us anytime</a:t>
            </a:r>
            <a:endParaRPr lang="en-US" sz="2400" b="1" dirty="0">
              <a:solidFill>
                <a:srgbClr val="00A599"/>
              </a:solidFill>
              <a:latin typeface="Gilmer" panose="00000500000000000000" pitchFamily="50" charset="0"/>
            </a:endParaRPr>
          </a:p>
          <a:p>
            <a:pPr algn="ctr"/>
            <a:endParaRPr lang="en-US" sz="700" b="1" dirty="0">
              <a:solidFill>
                <a:srgbClr val="00A599"/>
              </a:solidFill>
              <a:latin typeface="Gilmer" panose="00000500000000000000" pitchFamily="50" charset="0"/>
            </a:endParaRPr>
          </a:p>
          <a:p>
            <a:pPr algn="ctr"/>
            <a:r>
              <a:rPr lang="en-US" sz="2400" b="1" dirty="0">
                <a:solidFill>
                  <a:srgbClr val="00A599"/>
                </a:solidFill>
                <a:latin typeface="Gilmer" panose="00000500000000000000" pitchFamily="50" charset="0"/>
              </a:rPr>
              <a:t>eap.wa.gov </a:t>
            </a:r>
            <a:r>
              <a:rPr lang="en-US" sz="2400" b="1" dirty="0">
                <a:solidFill>
                  <a:srgbClr val="FFA100"/>
                </a:solidFill>
                <a:latin typeface="Gilmer" panose="00000500000000000000" pitchFamily="50" charset="0"/>
              </a:rPr>
              <a:t> |  </a:t>
            </a:r>
            <a:r>
              <a:rPr lang="en-US" sz="2400" b="1" dirty="0">
                <a:solidFill>
                  <a:srgbClr val="00A599"/>
                </a:solidFill>
                <a:latin typeface="Gilmer" panose="00000500000000000000" pitchFamily="50" charset="0"/>
              </a:rPr>
              <a:t>877.313.4455</a:t>
            </a:r>
          </a:p>
        </p:txBody>
      </p:sp>
      <p:pic>
        <p:nvPicPr>
          <p:cNvPr id="9" name="Picture 8"/>
          <p:cNvPicPr>
            <a:picLocks noChangeAspect="1"/>
          </p:cNvPicPr>
          <p:nvPr/>
        </p:nvPicPr>
        <p:blipFill>
          <a:blip r:embed="rId4"/>
          <a:stretch>
            <a:fillRect/>
          </a:stretch>
        </p:blipFill>
        <p:spPr>
          <a:xfrm>
            <a:off x="1447800" y="5073429"/>
            <a:ext cx="1767993" cy="1499746"/>
          </a:xfrm>
          <a:prstGeom prst="rect">
            <a:avLst/>
          </a:prstGeom>
        </p:spPr>
      </p:pic>
      <p:sp>
        <p:nvSpPr>
          <p:cNvPr id="11" name="Rectangle 10"/>
          <p:cNvSpPr/>
          <p:nvPr/>
        </p:nvSpPr>
        <p:spPr>
          <a:xfrm>
            <a:off x="152400" y="152400"/>
            <a:ext cx="8763000" cy="6536879"/>
          </a:xfrm>
          <a:prstGeom prst="rect">
            <a:avLst/>
          </a:prstGeom>
          <a:noFill/>
          <a:ln w="50800">
            <a:solidFill>
              <a:srgbClr val="FF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098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3699" y="393959"/>
            <a:ext cx="7886700" cy="725488"/>
          </a:xfrm>
          <a:prstGeom prst="rect">
            <a:avLst/>
          </a:prstGeom>
        </p:spPr>
        <p:txBody>
          <a:bodyPr>
            <a:normAutofit fontScale="90000"/>
          </a:bodyPr>
          <a:lstStyle/>
          <a:p>
            <a:r>
              <a:rPr lang="en-US" b="1" dirty="0" smtClean="0">
                <a:solidFill>
                  <a:srgbClr val="005BBB"/>
                </a:solidFill>
                <a:latin typeface="Century Gothic" panose="020B0502020202020204" pitchFamily="34" charset="0"/>
              </a:rPr>
              <a:t>EAP Counseling</a:t>
            </a:r>
            <a:endParaRPr lang="en-US" b="1" dirty="0">
              <a:solidFill>
                <a:srgbClr val="005BBB"/>
              </a:solidFill>
              <a:latin typeface="Century Gothic" panose="020B0502020202020204" pitchFamily="34" charset="0"/>
            </a:endParaRPr>
          </a:p>
        </p:txBody>
      </p:sp>
      <p:sp>
        <p:nvSpPr>
          <p:cNvPr id="3" name="Content Placeholder 2"/>
          <p:cNvSpPr>
            <a:spLocks noGrp="1"/>
          </p:cNvSpPr>
          <p:nvPr>
            <p:ph idx="4294967295"/>
          </p:nvPr>
        </p:nvSpPr>
        <p:spPr>
          <a:xfrm>
            <a:off x="152400" y="1119447"/>
            <a:ext cx="7575550" cy="4519353"/>
          </a:xfrm>
        </p:spPr>
        <p:txBody>
          <a:bodyPr>
            <a:normAutofit/>
          </a:bodyPr>
          <a:lstStyle/>
          <a:p>
            <a:pPr marL="219456" indent="0">
              <a:buNone/>
            </a:pPr>
            <a:r>
              <a:rPr lang="en-US" sz="2400" dirty="0" smtClean="0">
                <a:solidFill>
                  <a:srgbClr val="005BBB"/>
                </a:solidFill>
                <a:latin typeface="Century Gothic" panose="020B0502020202020204" pitchFamily="34" charset="0"/>
              </a:rPr>
              <a:t>Assess concerns and provide resources.</a:t>
            </a:r>
            <a:endParaRPr lang="en-US" sz="2400" dirty="0">
              <a:solidFill>
                <a:srgbClr val="005BBB"/>
              </a:solidFill>
              <a:latin typeface="Century Gothic" panose="020B0502020202020204" pitchFamily="34" charset="0"/>
            </a:endParaRPr>
          </a:p>
          <a:p>
            <a:pPr lvl="1">
              <a:buClr>
                <a:srgbClr val="00A599"/>
              </a:buClr>
            </a:pPr>
            <a:r>
              <a:rPr lang="en-US" sz="1900" dirty="0">
                <a:solidFill>
                  <a:srgbClr val="005BBB"/>
                </a:solidFill>
                <a:latin typeface="Century Gothic" panose="020B0502020202020204" pitchFamily="34" charset="0"/>
              </a:rPr>
              <a:t>By a licensed or certified professional</a:t>
            </a:r>
          </a:p>
          <a:p>
            <a:pPr lvl="1">
              <a:buClr>
                <a:srgbClr val="00A599"/>
              </a:buClr>
            </a:pPr>
            <a:r>
              <a:rPr lang="en-US" sz="1900" dirty="0">
                <a:solidFill>
                  <a:srgbClr val="005BBB"/>
                </a:solidFill>
                <a:latin typeface="Century Gothic" panose="020B0502020202020204" pitchFamily="34" charset="0"/>
              </a:rPr>
              <a:t>Up to 3 sessions per issue</a:t>
            </a:r>
          </a:p>
          <a:p>
            <a:pPr lvl="1">
              <a:buClr>
                <a:srgbClr val="00A599"/>
              </a:buClr>
            </a:pPr>
            <a:r>
              <a:rPr lang="en-US" sz="1900" dirty="0">
                <a:solidFill>
                  <a:srgbClr val="005BBB"/>
                </a:solidFill>
                <a:latin typeface="Century Gothic" panose="020B0502020202020204" pitchFamily="34" charset="0"/>
              </a:rPr>
              <a:t>Local (face-to-face) or by </a:t>
            </a:r>
            <a:r>
              <a:rPr lang="en-US" sz="1900" dirty="0" smtClean="0">
                <a:solidFill>
                  <a:srgbClr val="005BBB"/>
                </a:solidFill>
                <a:latin typeface="Century Gothic" panose="020B0502020202020204" pitchFamily="34" charset="0"/>
              </a:rPr>
              <a:t>phone</a:t>
            </a:r>
          </a:p>
          <a:p>
            <a:pPr marL="205740" lvl="1" indent="0">
              <a:buNone/>
            </a:pPr>
            <a:endParaRPr lang="en-US" sz="600" dirty="0" smtClean="0">
              <a:solidFill>
                <a:srgbClr val="005BBB"/>
              </a:solidFill>
              <a:latin typeface="Century Gothic" panose="020B0502020202020204" pitchFamily="34" charset="0"/>
            </a:endParaRPr>
          </a:p>
          <a:p>
            <a:pPr marL="219456" lvl="1" indent="0">
              <a:buClr>
                <a:srgbClr val="00A599"/>
              </a:buClr>
              <a:buNone/>
            </a:pPr>
            <a:r>
              <a:rPr lang="en-US" sz="2400" dirty="0" smtClean="0">
                <a:solidFill>
                  <a:srgbClr val="005BBB"/>
                </a:solidFill>
                <a:latin typeface="Century Gothic" panose="020B0502020202020204" pitchFamily="34" charset="0"/>
              </a:rPr>
              <a:t>For you and family household adults.</a:t>
            </a:r>
          </a:p>
          <a:p>
            <a:pPr marL="219456" lvl="1" indent="0">
              <a:buClr>
                <a:srgbClr val="00A599"/>
              </a:buClr>
              <a:buNone/>
            </a:pPr>
            <a:endParaRPr lang="en-US" sz="600" dirty="0" smtClean="0">
              <a:solidFill>
                <a:srgbClr val="005BBB"/>
              </a:solidFill>
              <a:latin typeface="Century Gothic" panose="020B0502020202020204" pitchFamily="34" charset="0"/>
            </a:endParaRPr>
          </a:p>
          <a:p>
            <a:pPr marL="219456" lvl="1" indent="0">
              <a:buClr>
                <a:srgbClr val="00A599"/>
              </a:buClr>
              <a:buNone/>
            </a:pPr>
            <a:r>
              <a:rPr lang="en-US" sz="2400" dirty="0" smtClean="0">
                <a:solidFill>
                  <a:srgbClr val="005BBB"/>
                </a:solidFill>
                <a:latin typeface="Century Gothic" panose="020B0502020202020204" pitchFamily="34" charset="0"/>
              </a:rPr>
              <a:t>Distinct </a:t>
            </a:r>
            <a:r>
              <a:rPr lang="en-US" sz="2400" dirty="0">
                <a:solidFill>
                  <a:srgbClr val="005BBB"/>
                </a:solidFill>
                <a:latin typeface="Century Gothic" panose="020B0502020202020204" pitchFamily="34" charset="0"/>
              </a:rPr>
              <a:t>from outpatient therapy.</a:t>
            </a:r>
          </a:p>
          <a:p>
            <a:pPr lvl="1">
              <a:buClr>
                <a:srgbClr val="00A599"/>
              </a:buClr>
            </a:pPr>
            <a:r>
              <a:rPr lang="en-US" sz="1900" dirty="0">
                <a:solidFill>
                  <a:srgbClr val="005BBB"/>
                </a:solidFill>
                <a:latin typeface="Century Gothic" panose="020B0502020202020204" pitchFamily="34" charset="0"/>
              </a:rPr>
              <a:t>Free—fully funded by your employer</a:t>
            </a:r>
          </a:p>
          <a:p>
            <a:pPr lvl="1">
              <a:buClr>
                <a:srgbClr val="00A599"/>
              </a:buClr>
            </a:pPr>
            <a:r>
              <a:rPr lang="en-US" sz="1900" dirty="0">
                <a:solidFill>
                  <a:srgbClr val="005BBB"/>
                </a:solidFill>
                <a:latin typeface="Century Gothic" panose="020B0502020202020204" pitchFamily="34" charset="0"/>
              </a:rPr>
              <a:t>Easy and quick access</a:t>
            </a:r>
          </a:p>
          <a:p>
            <a:pPr lvl="1">
              <a:buClr>
                <a:srgbClr val="00A599"/>
              </a:buClr>
            </a:pPr>
            <a:r>
              <a:rPr lang="en-US" sz="1900" dirty="0">
                <a:solidFill>
                  <a:srgbClr val="005BBB"/>
                </a:solidFill>
                <a:latin typeface="Century Gothic" panose="020B0502020202020204" pitchFamily="34" charset="0"/>
              </a:rPr>
              <a:t>Short-term and solution-focused</a:t>
            </a:r>
          </a:p>
          <a:p>
            <a:pPr lvl="1">
              <a:buClr>
                <a:srgbClr val="00A599"/>
              </a:buClr>
            </a:pPr>
            <a:r>
              <a:rPr lang="en-US" sz="1900" dirty="0">
                <a:solidFill>
                  <a:srgbClr val="005BBB"/>
                </a:solidFill>
                <a:latin typeface="Century Gothic" panose="020B0502020202020204" pitchFamily="34" charset="0"/>
              </a:rPr>
              <a:t>Personal or work-related</a:t>
            </a:r>
          </a:p>
        </p:txBody>
      </p:sp>
      <p:sp>
        <p:nvSpPr>
          <p:cNvPr id="4" name="Oval Callout 3"/>
          <p:cNvSpPr/>
          <p:nvPr/>
        </p:nvSpPr>
        <p:spPr>
          <a:xfrm>
            <a:off x="7259043" y="2439688"/>
            <a:ext cx="1526964" cy="1053783"/>
          </a:xfrm>
          <a:prstGeom prst="wedgeEllipseCallout">
            <a:avLst/>
          </a:prstGeom>
          <a:solidFill>
            <a:srgbClr val="FFA100"/>
          </a:solidFill>
          <a:ln>
            <a:solidFill>
              <a:srgbClr val="FF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entury Gothic" panose="020B0502020202020204" pitchFamily="34" charset="0"/>
              </a:rPr>
              <a:t>I think my teen has a drinking problem.</a:t>
            </a:r>
          </a:p>
        </p:txBody>
      </p:sp>
      <p:sp>
        <p:nvSpPr>
          <p:cNvPr id="5" name="Rounded Rectangular Callout 4"/>
          <p:cNvSpPr/>
          <p:nvPr/>
        </p:nvSpPr>
        <p:spPr>
          <a:xfrm>
            <a:off x="7374259" y="4161879"/>
            <a:ext cx="1372118" cy="1053649"/>
          </a:xfrm>
          <a:prstGeom prst="wedgeRoundRectCallout">
            <a:avLst>
              <a:gd name="adj1" fmla="val 20511"/>
              <a:gd name="adj2" fmla="val 63709"/>
              <a:gd name="adj3" fmla="val 16667"/>
            </a:avLst>
          </a:prstGeom>
          <a:solidFill>
            <a:srgbClr val="00A599"/>
          </a:solidFill>
          <a:ln>
            <a:solidFill>
              <a:srgbClr val="00A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entury Gothic" panose="020B0502020202020204" pitchFamily="34" charset="0"/>
              </a:rPr>
              <a:t>I don’t want to be a burden on my daughter.</a:t>
            </a:r>
          </a:p>
        </p:txBody>
      </p:sp>
      <p:sp>
        <p:nvSpPr>
          <p:cNvPr id="12" name="Rounded Rectangular Callout 11"/>
          <p:cNvSpPr/>
          <p:nvPr/>
        </p:nvSpPr>
        <p:spPr>
          <a:xfrm>
            <a:off x="5773424" y="1924519"/>
            <a:ext cx="1369168" cy="904583"/>
          </a:xfrm>
          <a:prstGeom prst="wedgeRoundRectCallout">
            <a:avLst>
              <a:gd name="adj1" fmla="val -18982"/>
              <a:gd name="adj2" fmla="val 64438"/>
              <a:gd name="adj3" fmla="val 16667"/>
            </a:avLst>
          </a:prstGeom>
          <a:solidFill>
            <a:srgbClr val="005BBB"/>
          </a:solidFill>
          <a:ln>
            <a:solidFill>
              <a:srgbClr val="005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entury Gothic" panose="020B0502020202020204" pitchFamily="34" charset="0"/>
              </a:rPr>
              <a:t>Why do I feel so angry all the time?</a:t>
            </a:r>
          </a:p>
        </p:txBody>
      </p:sp>
      <p:sp>
        <p:nvSpPr>
          <p:cNvPr id="14" name="Oval Callout 13"/>
          <p:cNvSpPr/>
          <p:nvPr/>
        </p:nvSpPr>
        <p:spPr>
          <a:xfrm>
            <a:off x="5587036" y="3247589"/>
            <a:ext cx="1868219" cy="1114184"/>
          </a:xfrm>
          <a:prstGeom prst="wedgeEllipseCallout">
            <a:avLst>
              <a:gd name="adj1" fmla="val -6069"/>
              <a:gd name="adj2" fmla="val 64377"/>
            </a:avLst>
          </a:prstGeom>
          <a:solidFill>
            <a:srgbClr val="038CE9"/>
          </a:solidFill>
          <a:ln>
            <a:solidFill>
              <a:srgbClr val="038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entury Gothic" panose="020B0502020202020204" pitchFamily="34" charset="0"/>
              </a:rPr>
              <a:t>I’m really stressed out about money right now!</a:t>
            </a:r>
          </a:p>
        </p:txBody>
      </p:sp>
      <p:sp>
        <p:nvSpPr>
          <p:cNvPr id="15" name="Rounded Rectangular Callout 14"/>
          <p:cNvSpPr/>
          <p:nvPr/>
        </p:nvSpPr>
        <p:spPr>
          <a:xfrm>
            <a:off x="7179603" y="958853"/>
            <a:ext cx="1551695" cy="1141040"/>
          </a:xfrm>
          <a:prstGeom prst="wedgeRoundRectCallout">
            <a:avLst>
              <a:gd name="adj1" fmla="val -34693"/>
              <a:gd name="adj2" fmla="val 62579"/>
              <a:gd name="adj3" fmla="val 16667"/>
            </a:avLst>
          </a:prstGeom>
          <a:solidFill>
            <a:srgbClr val="D2492A"/>
          </a:solidFill>
          <a:ln>
            <a:solidFill>
              <a:srgbClr val="D24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entury Gothic" panose="020B0502020202020204" pitchFamily="34" charset="0"/>
              </a:rPr>
              <a:t>I’m not getting along with my coworker and I’ve tried everything!</a:t>
            </a:r>
          </a:p>
        </p:txBody>
      </p:sp>
      <p:sp>
        <p:nvSpPr>
          <p:cNvPr id="9" name="Rectangle 8"/>
          <p:cNvSpPr/>
          <p:nvPr/>
        </p:nvSpPr>
        <p:spPr>
          <a:xfrm>
            <a:off x="152400" y="152400"/>
            <a:ext cx="8763000" cy="6536879"/>
          </a:xfrm>
          <a:prstGeom prst="rect">
            <a:avLst/>
          </a:prstGeom>
          <a:noFill/>
          <a:ln w="50800">
            <a:solidFill>
              <a:srgbClr val="FF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stretch>
            <a:fillRect/>
          </a:stretch>
        </p:blipFill>
        <p:spPr>
          <a:xfrm>
            <a:off x="1447800" y="5073429"/>
            <a:ext cx="1767993" cy="1499746"/>
          </a:xfrm>
          <a:prstGeom prst="rect">
            <a:avLst/>
          </a:prstGeom>
        </p:spPr>
      </p:pic>
      <p:sp>
        <p:nvSpPr>
          <p:cNvPr id="11" name="TextBox 10"/>
          <p:cNvSpPr txBox="1"/>
          <p:nvPr/>
        </p:nvSpPr>
        <p:spPr>
          <a:xfrm>
            <a:off x="3489960" y="5353942"/>
            <a:ext cx="4371261" cy="938719"/>
          </a:xfrm>
          <a:prstGeom prst="rect">
            <a:avLst/>
          </a:prstGeom>
          <a:noFill/>
        </p:spPr>
        <p:txBody>
          <a:bodyPr wrap="square" rtlCol="0">
            <a:spAutoFit/>
          </a:bodyPr>
          <a:lstStyle/>
          <a:p>
            <a:pPr algn="ctr"/>
            <a:r>
              <a:rPr lang="en-US" sz="2400" b="1" dirty="0" smtClean="0">
                <a:solidFill>
                  <a:srgbClr val="00A599"/>
                </a:solidFill>
                <a:latin typeface="Gilmer" panose="00000500000000000000" pitchFamily="50" charset="0"/>
              </a:rPr>
              <a:t>Contact us anytime</a:t>
            </a:r>
            <a:endParaRPr lang="en-US" sz="2400" b="1" dirty="0">
              <a:solidFill>
                <a:srgbClr val="00A599"/>
              </a:solidFill>
              <a:latin typeface="Gilmer" panose="00000500000000000000" pitchFamily="50" charset="0"/>
            </a:endParaRPr>
          </a:p>
          <a:p>
            <a:pPr algn="ctr"/>
            <a:endParaRPr lang="en-US" sz="700" b="1" dirty="0">
              <a:solidFill>
                <a:srgbClr val="00A599"/>
              </a:solidFill>
              <a:latin typeface="Gilmer" panose="00000500000000000000" pitchFamily="50" charset="0"/>
            </a:endParaRPr>
          </a:p>
          <a:p>
            <a:pPr algn="ctr"/>
            <a:r>
              <a:rPr lang="en-US" sz="2400" b="1" dirty="0">
                <a:solidFill>
                  <a:srgbClr val="00A599"/>
                </a:solidFill>
                <a:latin typeface="Gilmer" panose="00000500000000000000" pitchFamily="50" charset="0"/>
              </a:rPr>
              <a:t>eap.wa.gov </a:t>
            </a:r>
            <a:r>
              <a:rPr lang="en-US" sz="2400" b="1" dirty="0">
                <a:solidFill>
                  <a:srgbClr val="FFA100"/>
                </a:solidFill>
                <a:latin typeface="Gilmer" panose="00000500000000000000" pitchFamily="50" charset="0"/>
              </a:rPr>
              <a:t> |  </a:t>
            </a:r>
            <a:r>
              <a:rPr lang="en-US" sz="2400" b="1" dirty="0">
                <a:solidFill>
                  <a:srgbClr val="00A599"/>
                </a:solidFill>
                <a:latin typeface="Gilmer" panose="00000500000000000000" pitchFamily="50" charset="0"/>
              </a:rPr>
              <a:t>877.313.4455</a:t>
            </a:r>
          </a:p>
        </p:txBody>
      </p:sp>
    </p:spTree>
    <p:extLst>
      <p:ext uri="{BB962C8B-B14F-4D97-AF65-F5344CB8AC3E}">
        <p14:creationId xmlns:p14="http://schemas.microsoft.com/office/powerpoint/2010/main" val="420834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733" y="437805"/>
            <a:ext cx="7543800" cy="877248"/>
          </a:xfrm>
        </p:spPr>
        <p:txBody>
          <a:bodyPr>
            <a:normAutofit/>
          </a:bodyPr>
          <a:lstStyle/>
          <a:p>
            <a:pPr algn="ctr"/>
            <a:r>
              <a:rPr lang="en-US" sz="3600" b="1" dirty="0" smtClean="0">
                <a:solidFill>
                  <a:srgbClr val="005BBB"/>
                </a:solidFill>
                <a:latin typeface="Century Gothic" panose="020B0502020202020204" pitchFamily="34" charset="0"/>
              </a:rPr>
              <a:t>What you can expect</a:t>
            </a:r>
            <a:endParaRPr lang="en-US" sz="3600" b="1" dirty="0">
              <a:solidFill>
                <a:srgbClr val="005BBB"/>
              </a:solidFill>
              <a:latin typeface="Century Gothic" panose="020B0502020202020204" pitchFamily="34" charset="0"/>
            </a:endParaRPr>
          </a:p>
        </p:txBody>
      </p:sp>
      <p:sp>
        <p:nvSpPr>
          <p:cNvPr id="3" name="Content Placeholder 2"/>
          <p:cNvSpPr>
            <a:spLocks noGrp="1"/>
          </p:cNvSpPr>
          <p:nvPr>
            <p:ph sz="half" idx="1"/>
          </p:nvPr>
        </p:nvSpPr>
        <p:spPr>
          <a:xfrm>
            <a:off x="-152400" y="1315053"/>
            <a:ext cx="9076266" cy="3549649"/>
          </a:xfrm>
        </p:spPr>
        <p:txBody>
          <a:bodyPr>
            <a:normAutofit fontScale="92500"/>
          </a:bodyPr>
          <a:lstStyle/>
          <a:p>
            <a:pPr marL="685800">
              <a:buClr>
                <a:srgbClr val="00A599"/>
              </a:buClr>
              <a:buFont typeface="Wingdings" panose="05000000000000000000" pitchFamily="2" charset="2"/>
              <a:buChar char="Ø"/>
            </a:pPr>
            <a:r>
              <a:rPr lang="en-US" sz="2600" dirty="0">
                <a:solidFill>
                  <a:srgbClr val="005BBB"/>
                </a:solidFill>
                <a:latin typeface="Century Gothic" panose="020B0502020202020204" pitchFamily="34" charset="0"/>
              </a:rPr>
              <a:t>Free </a:t>
            </a:r>
            <a:r>
              <a:rPr lang="en-US" sz="2600" dirty="0" smtClean="0">
                <a:solidFill>
                  <a:srgbClr val="005BBB"/>
                </a:solidFill>
                <a:latin typeface="Century Gothic" panose="020B0502020202020204" pitchFamily="34" charset="0"/>
              </a:rPr>
              <a:t>and Confidential</a:t>
            </a:r>
          </a:p>
          <a:p>
            <a:pPr marL="685800">
              <a:buClr>
                <a:srgbClr val="00A599"/>
              </a:buClr>
              <a:buFont typeface="Wingdings" panose="05000000000000000000" pitchFamily="2" charset="2"/>
              <a:buChar char="Ø"/>
            </a:pPr>
            <a:r>
              <a:rPr lang="en-US" sz="2600" dirty="0" smtClean="0">
                <a:solidFill>
                  <a:srgbClr val="005BBB"/>
                </a:solidFill>
                <a:latin typeface="Century Gothic" panose="020B0502020202020204" pitchFamily="34" charset="0"/>
              </a:rPr>
              <a:t>Easy </a:t>
            </a:r>
            <a:r>
              <a:rPr lang="en-US" sz="2600" dirty="0">
                <a:solidFill>
                  <a:srgbClr val="005BBB"/>
                </a:solidFill>
                <a:latin typeface="Century Gothic" panose="020B0502020202020204" pitchFamily="34" charset="0"/>
              </a:rPr>
              <a:t>to </a:t>
            </a:r>
            <a:r>
              <a:rPr lang="en-US" sz="2600" dirty="0" smtClean="0">
                <a:solidFill>
                  <a:srgbClr val="005BBB"/>
                </a:solidFill>
                <a:latin typeface="Century Gothic" panose="020B0502020202020204" pitchFamily="34" charset="0"/>
              </a:rPr>
              <a:t>access (available for 3 months after separation)</a:t>
            </a:r>
            <a:endParaRPr lang="en-US" sz="2600" dirty="0">
              <a:solidFill>
                <a:srgbClr val="005BBB"/>
              </a:solidFill>
              <a:latin typeface="Century Gothic" panose="020B0502020202020204" pitchFamily="34" charset="0"/>
            </a:endParaRPr>
          </a:p>
          <a:p>
            <a:pPr marL="685800">
              <a:buClr>
                <a:srgbClr val="00A599"/>
              </a:buClr>
              <a:buFont typeface="Wingdings" panose="05000000000000000000" pitchFamily="2" charset="2"/>
              <a:buChar char="Ø"/>
            </a:pPr>
            <a:r>
              <a:rPr lang="en-US" sz="2600" dirty="0">
                <a:solidFill>
                  <a:srgbClr val="005BBB"/>
                </a:solidFill>
                <a:latin typeface="Century Gothic" panose="020B0502020202020204" pitchFamily="34" charset="0"/>
              </a:rPr>
              <a:t>Expert </a:t>
            </a:r>
            <a:r>
              <a:rPr lang="en-US" sz="2600" dirty="0" smtClean="0">
                <a:solidFill>
                  <a:srgbClr val="005BBB"/>
                </a:solidFill>
                <a:latin typeface="Century Gothic" panose="020B0502020202020204" pitchFamily="34" charset="0"/>
              </a:rPr>
              <a:t>professionals</a:t>
            </a:r>
          </a:p>
          <a:p>
            <a:pPr marL="685800">
              <a:buClr>
                <a:srgbClr val="00A599"/>
              </a:buClr>
              <a:buFont typeface="Wingdings" panose="05000000000000000000" pitchFamily="2" charset="2"/>
              <a:buChar char="Ø"/>
            </a:pPr>
            <a:r>
              <a:rPr lang="en-US" sz="2600" dirty="0">
                <a:solidFill>
                  <a:srgbClr val="005BBB"/>
                </a:solidFill>
                <a:latin typeface="Century Gothic" panose="020B0502020202020204" pitchFamily="34" charset="0"/>
              </a:rPr>
              <a:t>From everyday concerns to serious issues</a:t>
            </a:r>
          </a:p>
          <a:p>
            <a:pPr marL="685800">
              <a:buClr>
                <a:srgbClr val="00A599"/>
              </a:buClr>
              <a:buFont typeface="Wingdings" panose="05000000000000000000" pitchFamily="2" charset="2"/>
              <a:buChar char="Ø"/>
            </a:pPr>
            <a:r>
              <a:rPr lang="en-US" sz="2600" dirty="0">
                <a:solidFill>
                  <a:srgbClr val="005BBB"/>
                </a:solidFill>
                <a:latin typeface="Century Gothic" panose="020B0502020202020204" pitchFamily="34" charset="0"/>
              </a:rPr>
              <a:t>Practical help</a:t>
            </a:r>
          </a:p>
          <a:p>
            <a:pPr marL="685800">
              <a:buClr>
                <a:srgbClr val="00A599"/>
              </a:buClr>
              <a:buFont typeface="Wingdings" panose="05000000000000000000" pitchFamily="2" charset="2"/>
              <a:buChar char="Ø"/>
            </a:pPr>
            <a:r>
              <a:rPr lang="en-US" sz="2600" dirty="0">
                <a:solidFill>
                  <a:srgbClr val="005BBB"/>
                </a:solidFill>
                <a:latin typeface="Century Gothic" panose="020B0502020202020204" pitchFamily="34" charset="0"/>
              </a:rPr>
              <a:t>Caring and respectful</a:t>
            </a:r>
          </a:p>
          <a:p>
            <a:pPr marL="685800">
              <a:buClr>
                <a:srgbClr val="00A599"/>
              </a:buClr>
              <a:buFont typeface="Wingdings" panose="05000000000000000000" pitchFamily="2" charset="2"/>
              <a:buChar char="Ø"/>
            </a:pPr>
            <a:r>
              <a:rPr lang="en-US" sz="2600" dirty="0">
                <a:solidFill>
                  <a:srgbClr val="005BBB"/>
                </a:solidFill>
                <a:latin typeface="Century Gothic" panose="020B0502020202020204" pitchFamily="34" charset="0"/>
              </a:rPr>
              <a:t>Culturally relevant</a:t>
            </a:r>
          </a:p>
          <a:p>
            <a:pPr marL="685800">
              <a:buClr>
                <a:srgbClr val="00A599"/>
              </a:buClr>
              <a:buFont typeface="Wingdings" panose="05000000000000000000" pitchFamily="2" charset="2"/>
              <a:buChar char="Ø"/>
            </a:pPr>
            <a:r>
              <a:rPr lang="en-US" sz="2600" dirty="0">
                <a:solidFill>
                  <a:srgbClr val="005BBB"/>
                </a:solidFill>
                <a:latin typeface="Century Gothic" panose="020B0502020202020204" pitchFamily="34" charset="0"/>
              </a:rPr>
              <a:t>Supporting the WHOLE person</a:t>
            </a:r>
          </a:p>
          <a:p>
            <a:pPr marL="685800">
              <a:buClr>
                <a:srgbClr val="00A599"/>
              </a:buClr>
              <a:buFont typeface="Wingdings" panose="05000000000000000000" pitchFamily="2" charset="2"/>
              <a:buChar char="Ø"/>
            </a:pPr>
            <a:endParaRPr lang="en-US" sz="1800" dirty="0">
              <a:solidFill>
                <a:srgbClr val="005BBB"/>
              </a:solidFill>
              <a:latin typeface="Century Gothic" panose="020B0502020202020204" pitchFamily="34" charset="0"/>
            </a:endParaRPr>
          </a:p>
        </p:txBody>
      </p:sp>
      <p:pic>
        <p:nvPicPr>
          <p:cNvPr id="5" name="Picture 4" descr="EAP logo is a yellow sun embedded with an abstract person raising their arms, above the stylistic blue letters &quot;EAP&quot; with &quot;Washington State&quot; underneath." title="EAP Logo"/>
          <p:cNvPicPr>
            <a:picLocks noChangeAspect="1"/>
          </p:cNvPicPr>
          <p:nvPr/>
        </p:nvPicPr>
        <p:blipFill>
          <a:blip r:embed="rId3"/>
          <a:stretch>
            <a:fillRect/>
          </a:stretch>
        </p:blipFill>
        <p:spPr>
          <a:xfrm>
            <a:off x="762000" y="4869885"/>
            <a:ext cx="1676400" cy="1422776"/>
          </a:xfrm>
          <a:prstGeom prst="rect">
            <a:avLst/>
          </a:prstGeom>
        </p:spPr>
      </p:pic>
      <p:sp>
        <p:nvSpPr>
          <p:cNvPr id="9" name="TextBox 8"/>
          <p:cNvSpPr txBox="1"/>
          <p:nvPr/>
        </p:nvSpPr>
        <p:spPr>
          <a:xfrm>
            <a:off x="2736273" y="5486400"/>
            <a:ext cx="5638800" cy="938719"/>
          </a:xfrm>
          <a:prstGeom prst="rect">
            <a:avLst/>
          </a:prstGeom>
          <a:noFill/>
        </p:spPr>
        <p:txBody>
          <a:bodyPr wrap="square" rtlCol="0">
            <a:spAutoFit/>
          </a:bodyPr>
          <a:lstStyle/>
          <a:p>
            <a:pPr algn="ctr"/>
            <a:r>
              <a:rPr lang="en-US" sz="2400" b="1" dirty="0" smtClean="0">
                <a:solidFill>
                  <a:srgbClr val="00A599"/>
                </a:solidFill>
                <a:latin typeface="Gilmer" panose="00000500000000000000" pitchFamily="50" charset="0"/>
              </a:rPr>
              <a:t>Contact us anytime</a:t>
            </a:r>
            <a:endParaRPr lang="en-US" sz="2400" b="1" dirty="0">
              <a:solidFill>
                <a:srgbClr val="00A599"/>
              </a:solidFill>
              <a:latin typeface="Gilmer" panose="00000500000000000000" pitchFamily="50" charset="0"/>
            </a:endParaRPr>
          </a:p>
          <a:p>
            <a:pPr algn="ctr"/>
            <a:endParaRPr lang="en-US" sz="700" b="1" dirty="0">
              <a:solidFill>
                <a:srgbClr val="00A599"/>
              </a:solidFill>
              <a:latin typeface="Gilmer" panose="00000500000000000000" pitchFamily="50" charset="0"/>
            </a:endParaRPr>
          </a:p>
          <a:p>
            <a:pPr algn="ctr"/>
            <a:r>
              <a:rPr lang="en-US" sz="2400" b="1" dirty="0">
                <a:solidFill>
                  <a:srgbClr val="00A599"/>
                </a:solidFill>
                <a:latin typeface="Gilmer" panose="00000500000000000000" pitchFamily="50" charset="0"/>
              </a:rPr>
              <a:t>eap.wa.gov </a:t>
            </a:r>
            <a:r>
              <a:rPr lang="en-US" sz="2400" b="1" dirty="0">
                <a:solidFill>
                  <a:srgbClr val="FFA100"/>
                </a:solidFill>
                <a:latin typeface="Gilmer" panose="00000500000000000000" pitchFamily="50" charset="0"/>
              </a:rPr>
              <a:t> |  </a:t>
            </a:r>
            <a:r>
              <a:rPr lang="en-US" sz="2400" b="1" dirty="0">
                <a:solidFill>
                  <a:srgbClr val="00A599"/>
                </a:solidFill>
                <a:latin typeface="Gilmer" panose="00000500000000000000" pitchFamily="50" charset="0"/>
              </a:rPr>
              <a:t>877.313.4455</a:t>
            </a:r>
          </a:p>
        </p:txBody>
      </p:sp>
      <p:sp>
        <p:nvSpPr>
          <p:cNvPr id="10" name="Rectangle 9"/>
          <p:cNvSpPr/>
          <p:nvPr/>
        </p:nvSpPr>
        <p:spPr>
          <a:xfrm>
            <a:off x="152400" y="152400"/>
            <a:ext cx="8763000" cy="6536879"/>
          </a:xfrm>
          <a:prstGeom prst="rect">
            <a:avLst/>
          </a:prstGeom>
          <a:noFill/>
          <a:ln w="50800">
            <a:solidFill>
              <a:srgbClr val="FF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80519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dirty="0">
                <a:latin typeface="Arial" charset="0"/>
                <a:cs typeface="Arial" charset="0"/>
              </a:rPr>
              <a:t> </a:t>
            </a:r>
          </a:p>
        </p:txBody>
      </p:sp>
      <p:sp>
        <p:nvSpPr>
          <p:cNvPr id="6" name="Title 1"/>
          <p:cNvSpPr txBox="1">
            <a:spLocks/>
          </p:cNvSpPr>
          <p:nvPr/>
        </p:nvSpPr>
        <p:spPr bwMode="auto">
          <a:xfrm>
            <a:off x="0" y="354285"/>
            <a:ext cx="9144000" cy="968375"/>
          </a:xfrm>
          <a:prstGeom prst="rect">
            <a:avLst/>
          </a:prstGeom>
          <a:noFill/>
          <a:ln w="9525">
            <a:noFill/>
            <a:miter lim="800000"/>
            <a:headEnd/>
            <a:tailEnd/>
          </a:ln>
        </p:spPr>
        <p:txBody>
          <a:bodyPr anchor="ctr"/>
          <a:lstStyle/>
          <a:p>
            <a:pPr algn="ctr" eaLnBrk="0" hangingPunct="0">
              <a:defRPr/>
            </a:pPr>
            <a:r>
              <a:rPr lang="en-US" sz="3600" b="1" i="1" dirty="0">
                <a:solidFill>
                  <a:srgbClr val="115763"/>
                </a:solidFill>
                <a:latin typeface="Arial" pitchFamily="34" charset="0"/>
                <a:ea typeface="+mj-ea"/>
                <a:cs typeface="Arial" pitchFamily="34" charset="0"/>
              </a:rPr>
              <a:t>Department of Retirement Systems </a:t>
            </a:r>
          </a:p>
        </p:txBody>
      </p:sp>
      <p:sp>
        <p:nvSpPr>
          <p:cNvPr id="1029" name="TextBox 6"/>
          <p:cNvSpPr txBox="1">
            <a:spLocks noChangeArrowheads="1"/>
          </p:cNvSpPr>
          <p:nvPr/>
        </p:nvSpPr>
        <p:spPr bwMode="auto">
          <a:xfrm>
            <a:off x="1676400" y="1452756"/>
            <a:ext cx="5522913" cy="1477328"/>
          </a:xfrm>
          <a:prstGeom prst="rect">
            <a:avLst/>
          </a:prstGeom>
          <a:noFill/>
          <a:ln w="9525">
            <a:noFill/>
            <a:miter lim="800000"/>
            <a:headEnd/>
            <a:tailEnd/>
          </a:ln>
        </p:spPr>
        <p:txBody>
          <a:bodyPr>
            <a:spAutoFit/>
          </a:bodyPr>
          <a:lstStyle/>
          <a:p>
            <a:pPr algn="ctr">
              <a:lnSpc>
                <a:spcPct val="150000"/>
              </a:lnSpc>
            </a:pPr>
            <a:r>
              <a:rPr lang="en-US" sz="2400" b="1" dirty="0">
                <a:cs typeface="Arial" pitchFamily="34" charset="0"/>
              </a:rPr>
              <a:t>How does career transition affect your retirement accounts?</a:t>
            </a:r>
          </a:p>
          <a:p>
            <a:pPr algn="ctr"/>
            <a:endParaRPr lang="en-US" dirty="0"/>
          </a:p>
        </p:txBody>
      </p:sp>
      <p:sp>
        <p:nvSpPr>
          <p:cNvPr id="2" name="Slide Number Placeholder 1"/>
          <p:cNvSpPr>
            <a:spLocks noGrp="1"/>
          </p:cNvSpPr>
          <p:nvPr>
            <p:ph type="sldNum" sz="quarter" idx="12"/>
          </p:nvPr>
        </p:nvSpPr>
        <p:spPr/>
        <p:txBody>
          <a:bodyPr/>
          <a:lstStyle/>
          <a:p>
            <a:fld id="{AF4633DB-60EA-4E8C-BBF5-C69050585220}" type="slidenum">
              <a:rPr lang="en-US" smtClean="0"/>
              <a:pPr/>
              <a:t>59</a:t>
            </a:fld>
            <a:endParaRPr lang="en-US" dirty="0"/>
          </a:p>
        </p:txBody>
      </p:sp>
      <p:pic>
        <p:nvPicPr>
          <p:cNvPr id="12" name="Picture 11"/>
          <p:cNvPicPr>
            <a:picLocks noChangeAspect="1"/>
          </p:cNvPicPr>
          <p:nvPr/>
        </p:nvPicPr>
        <p:blipFill>
          <a:blip r:embed="rId3" cstate="print">
            <a:duotone>
              <a:srgbClr val="006B77">
                <a:shade val="45000"/>
                <a:satMod val="135000"/>
              </a:srgbClr>
              <a:prstClr val="white"/>
            </a:duotone>
            <a:extLst>
              <a:ext uri="{28A0092B-C50C-407E-A947-70E740481C1C}">
                <a14:useLocalDpi xmlns:a14="http://schemas.microsoft.com/office/drawing/2010/main" val="0"/>
              </a:ext>
            </a:extLst>
          </a:blip>
          <a:stretch>
            <a:fillRect/>
          </a:stretch>
        </p:blipFill>
        <p:spPr>
          <a:xfrm>
            <a:off x="3276600" y="2901306"/>
            <a:ext cx="2414021" cy="2066548"/>
          </a:xfrm>
          <a:prstGeom prst="rect">
            <a:avLst/>
          </a:prstGeom>
        </p:spPr>
      </p:pic>
      <p:sp>
        <p:nvSpPr>
          <p:cNvPr id="7" name="Flowchart: Connector 6"/>
          <p:cNvSpPr/>
          <p:nvPr/>
        </p:nvSpPr>
        <p:spPr>
          <a:xfrm>
            <a:off x="4126153" y="3977768"/>
            <a:ext cx="685800" cy="650081"/>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063" descr="drslogo"/>
          <p:cNvPicPr>
            <a:picLocks noChangeAspect="1" noChangeArrowheads="1"/>
          </p:cNvPicPr>
          <p:nvPr/>
        </p:nvPicPr>
        <p:blipFill>
          <a:blip r:embed="rId4" cstate="print"/>
          <a:srcRect l="-632" t="-1875" r="-1579" b="-1875"/>
          <a:stretch>
            <a:fillRect/>
          </a:stretch>
        </p:blipFill>
        <p:spPr bwMode="auto">
          <a:xfrm>
            <a:off x="4243655" y="4088689"/>
            <a:ext cx="479909" cy="428238"/>
          </a:xfrm>
          <a:prstGeom prst="rect">
            <a:avLst/>
          </a:prstGeom>
          <a:solidFill>
            <a:schemeClr val="bg1"/>
          </a:solidFill>
          <a:ln w="9525">
            <a:noFill/>
            <a:miter lim="800000"/>
            <a:headEnd/>
            <a:tailEnd/>
          </a:ln>
        </p:spPr>
      </p:pic>
      <p:sp>
        <p:nvSpPr>
          <p:cNvPr id="16" name="Title 21"/>
          <p:cNvSpPr txBox="1">
            <a:spLocks/>
          </p:cNvSpPr>
          <p:nvPr/>
        </p:nvSpPr>
        <p:spPr>
          <a:xfrm>
            <a:off x="2806415" y="5079344"/>
            <a:ext cx="3354388" cy="9361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defRPr/>
            </a:pPr>
            <a:r>
              <a:rPr lang="en-US" sz="1800" b="1" kern="0" dirty="0">
                <a:latin typeface="+mn-lt"/>
                <a:cs typeface="Arial" panose="020B0604020202020204" pitchFamily="34" charset="0"/>
              </a:rPr>
              <a:t>Contact DRS for more information</a:t>
            </a:r>
            <a:br>
              <a:rPr lang="en-US" sz="1800" b="1" kern="0" dirty="0">
                <a:latin typeface="+mn-lt"/>
                <a:cs typeface="Arial" panose="020B0604020202020204" pitchFamily="34" charset="0"/>
              </a:rPr>
            </a:br>
            <a:r>
              <a:rPr lang="en-US" sz="1800" b="1" kern="0" dirty="0">
                <a:latin typeface="+mn-lt"/>
                <a:cs typeface="Arial" panose="020B0604020202020204" pitchFamily="34" charset="0"/>
              </a:rPr>
              <a:t>800-547-6657</a:t>
            </a:r>
          </a:p>
        </p:txBody>
      </p:sp>
    </p:spTree>
    <p:extLst>
      <p:ext uri="{BB962C8B-B14F-4D97-AF65-F5344CB8AC3E}">
        <p14:creationId xmlns:p14="http://schemas.microsoft.com/office/powerpoint/2010/main" val="204128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381000"/>
            <a:ext cx="8229600" cy="838200"/>
          </a:xfrm>
        </p:spPr>
        <p:txBody>
          <a:bodyPr>
            <a:normAutofit/>
          </a:bodyPr>
          <a:lstStyle/>
          <a:p>
            <a:pPr eaLnBrk="1" hangingPunct="1"/>
            <a:r>
              <a:rPr lang="en-US" sz="3600" dirty="0">
                <a:latin typeface="Arial" charset="0"/>
                <a:cs typeface="Arial" charset="0"/>
              </a:rPr>
              <a:t>Internal Layoff Lists </a:t>
            </a:r>
          </a:p>
        </p:txBody>
      </p:sp>
      <p:sp>
        <p:nvSpPr>
          <p:cNvPr id="15363" name="Content Placeholder 2"/>
          <p:cNvSpPr>
            <a:spLocks noGrp="1"/>
          </p:cNvSpPr>
          <p:nvPr>
            <p:ph idx="1"/>
          </p:nvPr>
        </p:nvSpPr>
        <p:spPr>
          <a:xfrm>
            <a:off x="539349" y="1347851"/>
            <a:ext cx="8229600" cy="5373624"/>
          </a:xfrm>
        </p:spPr>
        <p:txBody>
          <a:bodyPr>
            <a:normAutofit/>
          </a:bodyPr>
          <a:lstStyle/>
          <a:p>
            <a:pPr marL="0" indent="0" eaLnBrk="1" hangingPunct="1">
              <a:buNone/>
            </a:pPr>
            <a:r>
              <a:rPr lang="en-US" sz="2200" b="1" dirty="0">
                <a:solidFill>
                  <a:schemeClr val="accent1">
                    <a:lumMod val="50000"/>
                  </a:schemeClr>
                </a:solidFill>
                <a:latin typeface="Arial" charset="0"/>
                <a:cs typeface="Arial" charset="0"/>
              </a:rPr>
              <a:t>The Internal layoff list contains names of eligible employees who have been laid off from that specific agency or institution.</a:t>
            </a:r>
            <a:endParaRPr lang="en-US" sz="2000" dirty="0">
              <a:solidFill>
                <a:schemeClr val="accent1">
                  <a:lumMod val="50000"/>
                </a:schemeClr>
              </a:solidFill>
              <a:latin typeface="Arial" charset="0"/>
              <a:cs typeface="Arial" charset="0"/>
            </a:endParaRPr>
          </a:p>
          <a:p>
            <a:r>
              <a:rPr lang="en-US" sz="2000" dirty="0">
                <a:solidFill>
                  <a:schemeClr val="accent1">
                    <a:lumMod val="50000"/>
                  </a:schemeClr>
                </a:solidFill>
                <a:latin typeface="Arial" charset="0"/>
                <a:cs typeface="Arial" charset="0"/>
              </a:rPr>
              <a:t>Check with your agency HR Office to see if they maintain their own internal layoff list. DES maintains the statewide layoff list and may maintain your agency internal layoff list.</a:t>
            </a:r>
          </a:p>
          <a:p>
            <a:endParaRPr lang="en-US" sz="2000" dirty="0">
              <a:solidFill>
                <a:schemeClr val="accent1">
                  <a:lumMod val="50000"/>
                </a:schemeClr>
              </a:solidFill>
              <a:latin typeface="Arial" charset="0"/>
              <a:cs typeface="Arial" charset="0"/>
            </a:endParaRPr>
          </a:p>
          <a:p>
            <a:r>
              <a:rPr lang="en-US" sz="2000" dirty="0">
                <a:solidFill>
                  <a:schemeClr val="accent1">
                    <a:lumMod val="50000"/>
                  </a:schemeClr>
                </a:solidFill>
                <a:latin typeface="Arial" charset="0"/>
                <a:cs typeface="Arial" charset="0"/>
              </a:rPr>
              <a:t>Eligibility  - 2 years from layoff effective date for most</a:t>
            </a:r>
          </a:p>
          <a:p>
            <a:pPr lvl="1"/>
            <a:r>
              <a:rPr lang="en-US" sz="2000" dirty="0">
                <a:solidFill>
                  <a:schemeClr val="accent1">
                    <a:lumMod val="50000"/>
                  </a:schemeClr>
                </a:solidFill>
                <a:latin typeface="Arial" charset="0"/>
                <a:cs typeface="Arial" charset="0"/>
              </a:rPr>
              <a:t>Check your CBA as some unions have bargained for a 3 year eligibility period.</a:t>
            </a:r>
          </a:p>
          <a:p>
            <a:pPr lvl="1"/>
            <a:endParaRPr lang="en-US" sz="2000" dirty="0">
              <a:solidFill>
                <a:schemeClr val="accent1">
                  <a:lumMod val="50000"/>
                </a:schemeClr>
              </a:solidFill>
              <a:latin typeface="Arial" charset="0"/>
              <a:cs typeface="Arial" charset="0"/>
            </a:endParaRPr>
          </a:p>
          <a:p>
            <a:r>
              <a:rPr lang="en-US" sz="2000" dirty="0">
                <a:solidFill>
                  <a:schemeClr val="accent1">
                    <a:lumMod val="50000"/>
                  </a:schemeClr>
                </a:solidFill>
                <a:latin typeface="Arial" charset="0"/>
                <a:cs typeface="Arial" charset="0"/>
              </a:rPr>
              <a:t>Effective 9/16/09 a rule change allows rights to layoff lists to job classes held if there has been a break in service.</a:t>
            </a:r>
          </a:p>
          <a:p>
            <a:pPr eaLnBrk="1" hangingPunct="1"/>
            <a:endParaRPr lang="en-US" dirty="0">
              <a:latin typeface="Arial" charset="0"/>
              <a:cs typeface="Arial" charset="0"/>
            </a:endParaRPr>
          </a:p>
        </p:txBody>
      </p:sp>
      <p:pic>
        <p:nvPicPr>
          <p:cNvPr id="7" name="Content Placeholder 5" descr="Button_Orange.png"/>
          <p:cNvPicPr>
            <a:picLocks noChangeAspect="1"/>
          </p:cNvPicPr>
          <p:nvPr/>
        </p:nvPicPr>
        <p:blipFill>
          <a:blip r:embed="rId3" cstate="print"/>
          <a:stretch>
            <a:fillRect/>
          </a:stretch>
        </p:blipFill>
        <p:spPr>
          <a:xfrm>
            <a:off x="185140" y="5930867"/>
            <a:ext cx="805460" cy="738157"/>
          </a:xfrm>
          <a:prstGeom prst="rect">
            <a:avLst/>
          </a:prstGeom>
        </p:spPr>
      </p:pic>
      <p:pic>
        <p:nvPicPr>
          <p:cNvPr id="8" name="Picture 2" descr="C:\Documents and Settings\jessicam\Desktop\George-only_Grayscale50%transp.gif"/>
          <p:cNvPicPr>
            <a:picLocks noChangeAspect="1" noChangeArrowheads="1"/>
          </p:cNvPicPr>
          <p:nvPr/>
        </p:nvPicPr>
        <p:blipFill>
          <a:blip r:embed="rId4" cstate="print"/>
          <a:srcRect/>
          <a:stretch>
            <a:fillRect/>
          </a:stretch>
        </p:blipFill>
        <p:spPr bwMode="auto">
          <a:xfrm>
            <a:off x="8001000" y="5715000"/>
            <a:ext cx="990600" cy="990600"/>
          </a:xfrm>
          <a:prstGeom prst="rect">
            <a:avLst/>
          </a:prstGeom>
          <a:noFill/>
        </p:spPr>
      </p:pic>
      <p:sp>
        <p:nvSpPr>
          <p:cNvPr id="2" name="Slide Number Placeholder 1"/>
          <p:cNvSpPr>
            <a:spLocks noGrp="1"/>
          </p:cNvSpPr>
          <p:nvPr>
            <p:ph type="sldNum" sz="quarter" idx="12"/>
          </p:nvPr>
        </p:nvSpPr>
        <p:spPr/>
        <p:txBody>
          <a:bodyPr/>
          <a:lstStyle/>
          <a:p>
            <a:fld id="{AF4633DB-60EA-4E8C-BBF5-C69050585220}" type="slidenum">
              <a:rPr lang="en-US" smtClean="0"/>
              <a:pPr/>
              <a:t>6</a:t>
            </a:fld>
            <a:endParaRPr lang="en-US" dirty="0"/>
          </a:p>
        </p:txBody>
      </p:sp>
    </p:spTree>
    <p:extLst>
      <p:ext uri="{BB962C8B-B14F-4D97-AF65-F5344CB8AC3E}">
        <p14:creationId xmlns:p14="http://schemas.microsoft.com/office/powerpoint/2010/main" val="18027002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479812"/>
            <a:ext cx="9143999" cy="685800"/>
          </a:xfrm>
        </p:spPr>
        <p:txBody>
          <a:bodyPr lIns="0" tIns="0" rIns="0" bIns="0">
            <a:normAutofit/>
          </a:bodyPr>
          <a:lstStyle/>
          <a:p>
            <a:pPr eaLnBrk="1" hangingPunct="1"/>
            <a:r>
              <a:rPr lang="en-US" sz="3600" dirty="0">
                <a:solidFill>
                  <a:srgbClr val="115763"/>
                </a:solidFill>
              </a:rPr>
              <a:t>What happens when you . . .</a:t>
            </a:r>
          </a:p>
        </p:txBody>
      </p:sp>
      <p:sp>
        <p:nvSpPr>
          <p:cNvPr id="4104" name="Text Box 8"/>
          <p:cNvSpPr txBox="1">
            <a:spLocks noChangeArrowheads="1"/>
          </p:cNvSpPr>
          <p:nvPr/>
        </p:nvSpPr>
        <p:spPr bwMode="auto">
          <a:xfrm>
            <a:off x="1162050" y="1493838"/>
            <a:ext cx="7239000" cy="5160387"/>
          </a:xfrm>
          <a:prstGeom prst="rect">
            <a:avLst/>
          </a:prstGeom>
          <a:noFill/>
          <a:ln w="9525">
            <a:noFill/>
            <a:miter lim="800000"/>
            <a:headEnd/>
            <a:tailEnd/>
          </a:ln>
        </p:spPr>
        <p:txBody>
          <a:bodyPr lIns="0" rIns="0">
            <a:spAutoFit/>
          </a:bodyPr>
          <a:lstStyle/>
          <a:p>
            <a:pPr marL="342900" indent="-342900">
              <a:spcAft>
                <a:spcPts val="0"/>
              </a:spcAft>
              <a:buClr>
                <a:schemeClr val="accent6">
                  <a:lumMod val="75000"/>
                </a:schemeClr>
              </a:buClr>
              <a:buSzPct val="80000"/>
              <a:buFont typeface="Wingdings" pitchFamily="2" charset="2"/>
              <a:buChar char="n"/>
              <a:defRPr/>
            </a:pPr>
            <a:r>
              <a:rPr lang="en-US" sz="2800" dirty="0">
                <a:cs typeface="Arial" pitchFamily="34" charset="0"/>
              </a:rPr>
              <a:t>Leave your job</a:t>
            </a:r>
          </a:p>
          <a:p>
            <a:pPr marL="742950" lvl="1" indent="-285750">
              <a:spcBef>
                <a:spcPct val="20000"/>
              </a:spcBef>
              <a:spcAft>
                <a:spcPts val="0"/>
              </a:spcAft>
              <a:buClr>
                <a:schemeClr val="accent6">
                  <a:lumMod val="75000"/>
                </a:schemeClr>
              </a:buClr>
              <a:buSzPct val="80000"/>
              <a:buFont typeface="Arial" charset="0"/>
              <a:buChar char="–"/>
              <a:defRPr/>
            </a:pPr>
            <a:r>
              <a:rPr lang="en-US" sz="2400" dirty="0">
                <a:cs typeface="Arial" pitchFamily="34" charset="0"/>
              </a:rPr>
              <a:t>Can you retire? </a:t>
            </a:r>
            <a:r>
              <a:rPr lang="en-US" sz="2000" dirty="0">
                <a:cs typeface="Arial" pitchFamily="34" charset="0"/>
              </a:rPr>
              <a:t>(vested / eligible)</a:t>
            </a:r>
          </a:p>
          <a:p>
            <a:pPr marL="742950" lvl="1" indent="-285750">
              <a:spcBef>
                <a:spcPct val="20000"/>
              </a:spcBef>
              <a:buClr>
                <a:schemeClr val="accent6">
                  <a:lumMod val="75000"/>
                </a:schemeClr>
              </a:buClr>
              <a:buSzPct val="80000"/>
              <a:buFont typeface="Arial" charset="0"/>
              <a:buChar char="–"/>
              <a:defRPr/>
            </a:pPr>
            <a:r>
              <a:rPr lang="en-US" sz="2400" dirty="0">
                <a:cs typeface="Arial" pitchFamily="34" charset="0"/>
              </a:rPr>
              <a:t>What about your contributions?</a:t>
            </a:r>
          </a:p>
          <a:p>
            <a:pPr marL="1200150" lvl="2" indent="-285750" eaLnBrk="0" hangingPunct="0">
              <a:spcBef>
                <a:spcPts val="1000"/>
              </a:spcBef>
              <a:buClr>
                <a:schemeClr val="accent6">
                  <a:lumMod val="75000"/>
                </a:schemeClr>
              </a:buClr>
              <a:buSzPct val="70000"/>
              <a:buFont typeface="Wingdings" pitchFamily="2" charset="2"/>
              <a:buChar char="§"/>
              <a:defRPr/>
            </a:pPr>
            <a:r>
              <a:rPr lang="en-US" sz="2400" dirty="0">
                <a:cs typeface="Arial" pitchFamily="34" charset="0"/>
              </a:rPr>
              <a:t>Retirement</a:t>
            </a:r>
          </a:p>
          <a:p>
            <a:pPr marL="1200150" lvl="2" indent="-285750" eaLnBrk="0" hangingPunct="0">
              <a:spcBef>
                <a:spcPts val="1000"/>
              </a:spcBef>
              <a:buClr>
                <a:schemeClr val="accent6">
                  <a:lumMod val="75000"/>
                </a:schemeClr>
              </a:buClr>
              <a:buSzPct val="70000"/>
              <a:buFont typeface="Wingdings" pitchFamily="2" charset="2"/>
              <a:buChar char="§"/>
              <a:defRPr/>
            </a:pPr>
            <a:r>
              <a:rPr lang="en-US" sz="2400" dirty="0" smtClean="0">
                <a:cs typeface="Arial" pitchFamily="34" charset="0"/>
              </a:rPr>
              <a:t>Deferred Compensation Program (DCP)</a:t>
            </a:r>
            <a:endParaRPr lang="en-US" sz="2400" dirty="0">
              <a:cs typeface="Arial" pitchFamily="34" charset="0"/>
            </a:endParaRPr>
          </a:p>
          <a:p>
            <a:pPr marL="742950" lvl="1" indent="-285750" eaLnBrk="0" hangingPunct="0">
              <a:spcBef>
                <a:spcPct val="20000"/>
              </a:spcBef>
              <a:buClr>
                <a:schemeClr val="accent6">
                  <a:lumMod val="75000"/>
                </a:schemeClr>
              </a:buClr>
              <a:buSzPct val="80000"/>
              <a:buFont typeface="Arial" charset="0"/>
              <a:buChar char="–"/>
              <a:defRPr/>
            </a:pPr>
            <a:r>
              <a:rPr lang="en-US" sz="2400" dirty="0">
                <a:cs typeface="Arial" pitchFamily="34" charset="0"/>
              </a:rPr>
              <a:t>What if you come back to work?</a:t>
            </a:r>
          </a:p>
          <a:p>
            <a:pPr marL="742950" lvl="1" indent="-285750" eaLnBrk="0" hangingPunct="0">
              <a:spcBef>
                <a:spcPct val="20000"/>
              </a:spcBef>
              <a:buClr>
                <a:srgbClr val="6F191E"/>
              </a:buClr>
              <a:buSzPct val="80000"/>
              <a:defRPr/>
            </a:pPr>
            <a:endParaRPr lang="en-US" sz="2400" dirty="0">
              <a:cs typeface="Arial" pitchFamily="34" charset="0"/>
            </a:endParaRPr>
          </a:p>
          <a:p>
            <a:pPr marL="342900" indent="-342900" eaLnBrk="0" hangingPunct="0">
              <a:spcAft>
                <a:spcPts val="0"/>
              </a:spcAft>
              <a:buClr>
                <a:schemeClr val="accent6">
                  <a:lumMod val="75000"/>
                </a:schemeClr>
              </a:buClr>
              <a:buSzPct val="80000"/>
              <a:buFont typeface="Wingdings" pitchFamily="2" charset="2"/>
              <a:buChar char="n"/>
              <a:defRPr/>
            </a:pPr>
            <a:r>
              <a:rPr lang="en-US" sz="2800" dirty="0">
                <a:cs typeface="Arial" pitchFamily="34" charset="0"/>
              </a:rPr>
              <a:t>Transition to a new job</a:t>
            </a:r>
          </a:p>
          <a:p>
            <a:pPr marL="742950" lvl="1" indent="-285750" eaLnBrk="0" hangingPunct="0">
              <a:spcBef>
                <a:spcPct val="20000"/>
              </a:spcBef>
              <a:spcAft>
                <a:spcPts val="0"/>
              </a:spcAft>
              <a:buClr>
                <a:schemeClr val="accent6">
                  <a:lumMod val="75000"/>
                </a:schemeClr>
              </a:buClr>
              <a:buSzPct val="80000"/>
              <a:buFont typeface="Arial" charset="0"/>
              <a:buChar char="–"/>
              <a:defRPr/>
            </a:pPr>
            <a:r>
              <a:rPr lang="en-US" sz="2400" dirty="0">
                <a:cs typeface="Arial" pitchFamily="34" charset="0"/>
              </a:rPr>
              <a:t>What about your contributions?</a:t>
            </a:r>
          </a:p>
          <a:p>
            <a:pPr marL="1200150" lvl="2" indent="-285750" eaLnBrk="0" hangingPunct="0">
              <a:spcBef>
                <a:spcPts val="1000"/>
              </a:spcBef>
              <a:buClr>
                <a:schemeClr val="accent6">
                  <a:lumMod val="75000"/>
                </a:schemeClr>
              </a:buClr>
              <a:buSzPct val="70000"/>
              <a:buFont typeface="Wingdings" pitchFamily="2" charset="2"/>
              <a:buChar char="§"/>
              <a:defRPr/>
            </a:pPr>
            <a:r>
              <a:rPr lang="en-US" sz="2400" dirty="0">
                <a:cs typeface="Arial" pitchFamily="34" charset="0"/>
              </a:rPr>
              <a:t>Retirement</a:t>
            </a:r>
          </a:p>
          <a:p>
            <a:pPr marL="1200150" lvl="2" indent="-285750" eaLnBrk="0" hangingPunct="0">
              <a:spcBef>
                <a:spcPts val="1000"/>
              </a:spcBef>
              <a:buClr>
                <a:schemeClr val="accent6">
                  <a:lumMod val="75000"/>
                </a:schemeClr>
              </a:buClr>
              <a:buSzPct val="70000"/>
              <a:buFont typeface="Wingdings" pitchFamily="2" charset="2"/>
              <a:buChar char="§"/>
              <a:defRPr/>
            </a:pPr>
            <a:r>
              <a:rPr lang="en-US" sz="2400" dirty="0" smtClean="0">
                <a:cs typeface="Arial" pitchFamily="34" charset="0"/>
              </a:rPr>
              <a:t>Deferred Compensation Program (DCP)</a:t>
            </a:r>
            <a:endParaRPr lang="en-US" sz="2400" dirty="0">
              <a:cs typeface="Arial" pitchFamily="34" charset="0"/>
            </a:endParaRPr>
          </a:p>
        </p:txBody>
      </p:sp>
      <p:sp>
        <p:nvSpPr>
          <p:cNvPr id="2" name="Slide Number Placeholder 1"/>
          <p:cNvSpPr>
            <a:spLocks noGrp="1"/>
          </p:cNvSpPr>
          <p:nvPr>
            <p:ph type="sldNum" sz="quarter" idx="12"/>
          </p:nvPr>
        </p:nvSpPr>
        <p:spPr/>
        <p:txBody>
          <a:bodyPr/>
          <a:lstStyle/>
          <a:p>
            <a:fld id="{AF4633DB-60EA-4E8C-BBF5-C69050585220}" type="slidenum">
              <a:rPr lang="en-US" smtClean="0"/>
              <a:pPr/>
              <a:t>60</a:t>
            </a:fld>
            <a:endParaRPr lang="en-US" dirty="0"/>
          </a:p>
        </p:txBody>
      </p:sp>
    </p:spTree>
    <p:extLst>
      <p:ext uri="{BB962C8B-B14F-4D97-AF65-F5344CB8AC3E}">
        <p14:creationId xmlns:p14="http://schemas.microsoft.com/office/powerpoint/2010/main" val="3233625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04">
                                            <p:txEl>
                                              <p:pRg st="0" end="0"/>
                                            </p:txEl>
                                          </p:spTgt>
                                        </p:tgtEl>
                                        <p:attrNameLst>
                                          <p:attrName>style.visibility</p:attrName>
                                        </p:attrNameLst>
                                      </p:cBhvr>
                                      <p:to>
                                        <p:strVal val="visible"/>
                                      </p:to>
                                    </p:set>
                                    <p:animEffect transition="in" filter="fade">
                                      <p:cBhvr>
                                        <p:cTn id="7" dur="500"/>
                                        <p:tgtEl>
                                          <p:spTgt spid="410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04">
                                            <p:txEl>
                                              <p:pRg st="1" end="1"/>
                                            </p:txEl>
                                          </p:spTgt>
                                        </p:tgtEl>
                                        <p:attrNameLst>
                                          <p:attrName>style.visibility</p:attrName>
                                        </p:attrNameLst>
                                      </p:cBhvr>
                                      <p:to>
                                        <p:strVal val="visible"/>
                                      </p:to>
                                    </p:set>
                                    <p:animEffect transition="in" filter="fade">
                                      <p:cBhvr>
                                        <p:cTn id="10" dur="500"/>
                                        <p:tgtEl>
                                          <p:spTgt spid="410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104">
                                            <p:txEl>
                                              <p:pRg st="2" end="2"/>
                                            </p:txEl>
                                          </p:spTgt>
                                        </p:tgtEl>
                                        <p:attrNameLst>
                                          <p:attrName>style.visibility</p:attrName>
                                        </p:attrNameLst>
                                      </p:cBhvr>
                                      <p:to>
                                        <p:strVal val="visible"/>
                                      </p:to>
                                    </p:set>
                                    <p:animEffect transition="in" filter="fade">
                                      <p:cBhvr>
                                        <p:cTn id="13" dur="500"/>
                                        <p:tgtEl>
                                          <p:spTgt spid="410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104">
                                            <p:txEl>
                                              <p:pRg st="3" end="3"/>
                                            </p:txEl>
                                          </p:spTgt>
                                        </p:tgtEl>
                                        <p:attrNameLst>
                                          <p:attrName>style.visibility</p:attrName>
                                        </p:attrNameLst>
                                      </p:cBhvr>
                                      <p:to>
                                        <p:strVal val="visible"/>
                                      </p:to>
                                    </p:set>
                                    <p:animEffect transition="in" filter="fade">
                                      <p:cBhvr>
                                        <p:cTn id="16" dur="500"/>
                                        <p:tgtEl>
                                          <p:spTgt spid="410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104">
                                            <p:txEl>
                                              <p:pRg st="4" end="4"/>
                                            </p:txEl>
                                          </p:spTgt>
                                        </p:tgtEl>
                                        <p:attrNameLst>
                                          <p:attrName>style.visibility</p:attrName>
                                        </p:attrNameLst>
                                      </p:cBhvr>
                                      <p:to>
                                        <p:strVal val="visible"/>
                                      </p:to>
                                    </p:set>
                                    <p:animEffect transition="in" filter="fade">
                                      <p:cBhvr>
                                        <p:cTn id="19" dur="500"/>
                                        <p:tgtEl>
                                          <p:spTgt spid="410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104">
                                            <p:txEl>
                                              <p:pRg st="5" end="5"/>
                                            </p:txEl>
                                          </p:spTgt>
                                        </p:tgtEl>
                                        <p:attrNameLst>
                                          <p:attrName>style.visibility</p:attrName>
                                        </p:attrNameLst>
                                      </p:cBhvr>
                                      <p:to>
                                        <p:strVal val="visible"/>
                                      </p:to>
                                    </p:set>
                                    <p:animEffect transition="in" filter="fade">
                                      <p:cBhvr>
                                        <p:cTn id="22" dur="500"/>
                                        <p:tgtEl>
                                          <p:spTgt spid="410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04">
                                            <p:txEl>
                                              <p:pRg st="7" end="7"/>
                                            </p:txEl>
                                          </p:spTgt>
                                        </p:tgtEl>
                                        <p:attrNameLst>
                                          <p:attrName>style.visibility</p:attrName>
                                        </p:attrNameLst>
                                      </p:cBhvr>
                                      <p:to>
                                        <p:strVal val="visible"/>
                                      </p:to>
                                    </p:set>
                                    <p:animEffect transition="in" filter="fade">
                                      <p:cBhvr>
                                        <p:cTn id="27" dur="500"/>
                                        <p:tgtEl>
                                          <p:spTgt spid="4104">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104">
                                            <p:txEl>
                                              <p:pRg st="8" end="8"/>
                                            </p:txEl>
                                          </p:spTgt>
                                        </p:tgtEl>
                                        <p:attrNameLst>
                                          <p:attrName>style.visibility</p:attrName>
                                        </p:attrNameLst>
                                      </p:cBhvr>
                                      <p:to>
                                        <p:strVal val="visible"/>
                                      </p:to>
                                    </p:set>
                                    <p:animEffect transition="in" filter="fade">
                                      <p:cBhvr>
                                        <p:cTn id="30" dur="500"/>
                                        <p:tgtEl>
                                          <p:spTgt spid="4104">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104">
                                            <p:txEl>
                                              <p:pRg st="9" end="9"/>
                                            </p:txEl>
                                          </p:spTgt>
                                        </p:tgtEl>
                                        <p:attrNameLst>
                                          <p:attrName>style.visibility</p:attrName>
                                        </p:attrNameLst>
                                      </p:cBhvr>
                                      <p:to>
                                        <p:strVal val="visible"/>
                                      </p:to>
                                    </p:set>
                                    <p:animEffect transition="in" filter="fade">
                                      <p:cBhvr>
                                        <p:cTn id="33" dur="500"/>
                                        <p:tgtEl>
                                          <p:spTgt spid="4104">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104">
                                            <p:txEl>
                                              <p:pRg st="10" end="10"/>
                                            </p:txEl>
                                          </p:spTgt>
                                        </p:tgtEl>
                                        <p:attrNameLst>
                                          <p:attrName>style.visibility</p:attrName>
                                        </p:attrNameLst>
                                      </p:cBhvr>
                                      <p:to>
                                        <p:strVal val="visible"/>
                                      </p:to>
                                    </p:set>
                                    <p:animEffect transition="in" filter="fade">
                                      <p:cBhvr>
                                        <p:cTn id="36" dur="500"/>
                                        <p:tgtEl>
                                          <p:spTgt spid="410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76313" y="2146300"/>
          <a:ext cx="7086600" cy="762000"/>
        </p:xfrm>
        <a:graphic>
          <a:graphicData uri="http://schemas.openxmlformats.org/drawingml/2006/table">
            <a:tbl>
              <a:tblPr firstRow="1" bandRow="1">
                <a:tableStyleId>{FABFCF23-3B69-468F-B69F-88F6DE6A72F2}</a:tableStyleId>
              </a:tblPr>
              <a:tblGrid>
                <a:gridCol w="1771650">
                  <a:extLst>
                    <a:ext uri="{9D8B030D-6E8A-4147-A177-3AD203B41FA5}">
                      <a16:colId xmlns:a16="http://schemas.microsoft.com/office/drawing/2014/main" val="20000"/>
                    </a:ext>
                  </a:extLst>
                </a:gridCol>
                <a:gridCol w="1771650">
                  <a:extLst>
                    <a:ext uri="{9D8B030D-6E8A-4147-A177-3AD203B41FA5}">
                      <a16:colId xmlns:a16="http://schemas.microsoft.com/office/drawing/2014/main" val="20001"/>
                    </a:ext>
                  </a:extLst>
                </a:gridCol>
                <a:gridCol w="1771650">
                  <a:extLst>
                    <a:ext uri="{9D8B030D-6E8A-4147-A177-3AD203B41FA5}">
                      <a16:colId xmlns:a16="http://schemas.microsoft.com/office/drawing/2014/main" val="20002"/>
                    </a:ext>
                  </a:extLst>
                </a:gridCol>
                <a:gridCol w="1771650">
                  <a:extLst>
                    <a:ext uri="{9D8B030D-6E8A-4147-A177-3AD203B41FA5}">
                      <a16:colId xmlns:a16="http://schemas.microsoft.com/office/drawing/2014/main" val="20003"/>
                    </a:ext>
                  </a:extLst>
                </a:gridCol>
              </a:tblGrid>
              <a:tr h="353786">
                <a:tc>
                  <a:txBody>
                    <a:bodyPr/>
                    <a:lstStyle/>
                    <a:p>
                      <a:pPr algn="ctr"/>
                      <a:r>
                        <a:rPr lang="en-US" sz="2000" b="1" dirty="0">
                          <a:solidFill>
                            <a:schemeClr val="bg1"/>
                          </a:solidFill>
                          <a:latin typeface="+mn-lt"/>
                          <a:cs typeface="Arial" pitchFamily="34" charset="0"/>
                        </a:rPr>
                        <a:t>System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5763"/>
                    </a:solidFill>
                  </a:tcPr>
                </a:tc>
                <a:tc>
                  <a:txBody>
                    <a:bodyPr/>
                    <a:lstStyle/>
                    <a:p>
                      <a:pPr algn="ctr"/>
                      <a:r>
                        <a:rPr lang="en-US" sz="2000" b="1" dirty="0">
                          <a:solidFill>
                            <a:schemeClr val="bg1"/>
                          </a:solidFill>
                          <a:latin typeface="+mn-lt"/>
                          <a:cs typeface="Arial" pitchFamily="34" charset="0"/>
                        </a:rPr>
                        <a:t>Plan</a:t>
                      </a:r>
                      <a:r>
                        <a:rPr lang="en-US" sz="2000" b="1" baseline="0" dirty="0">
                          <a:solidFill>
                            <a:schemeClr val="bg1"/>
                          </a:solidFill>
                          <a:latin typeface="+mn-lt"/>
                          <a:cs typeface="Arial" pitchFamily="34" charset="0"/>
                        </a:rPr>
                        <a:t> 1</a:t>
                      </a:r>
                      <a:endParaRPr lang="en-US" sz="2000" b="1" dirty="0">
                        <a:solidFill>
                          <a:schemeClr val="bg1"/>
                        </a:solidFill>
                        <a:latin typeface="+mn-lt"/>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5763"/>
                    </a:solidFill>
                  </a:tcPr>
                </a:tc>
                <a:tc>
                  <a:txBody>
                    <a:bodyPr/>
                    <a:lstStyle/>
                    <a:p>
                      <a:pPr algn="ctr"/>
                      <a:r>
                        <a:rPr lang="en-US" sz="2000" b="1" dirty="0">
                          <a:solidFill>
                            <a:schemeClr val="bg1"/>
                          </a:solidFill>
                          <a:latin typeface="+mn-lt"/>
                          <a:cs typeface="Arial" pitchFamily="34" charset="0"/>
                        </a:rPr>
                        <a:t>Plan</a:t>
                      </a:r>
                      <a:r>
                        <a:rPr lang="en-US" sz="2000" b="1" baseline="0" dirty="0">
                          <a:solidFill>
                            <a:schemeClr val="bg1"/>
                          </a:solidFill>
                          <a:latin typeface="+mn-lt"/>
                          <a:cs typeface="Arial" pitchFamily="34" charset="0"/>
                        </a:rPr>
                        <a:t> 2</a:t>
                      </a:r>
                      <a:endParaRPr lang="en-US" sz="2000" b="1" dirty="0">
                        <a:solidFill>
                          <a:schemeClr val="bg1"/>
                        </a:solidFill>
                        <a:latin typeface="+mn-lt"/>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5763"/>
                    </a:solidFill>
                  </a:tcPr>
                </a:tc>
                <a:tc>
                  <a:txBody>
                    <a:bodyPr/>
                    <a:lstStyle/>
                    <a:p>
                      <a:pPr algn="ctr"/>
                      <a:r>
                        <a:rPr lang="en-US" sz="2000" b="1" dirty="0">
                          <a:solidFill>
                            <a:schemeClr val="bg1"/>
                          </a:solidFill>
                          <a:latin typeface="+mn-lt"/>
                          <a:cs typeface="Arial" pitchFamily="34" charset="0"/>
                        </a:rPr>
                        <a:t>Plan 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5763"/>
                    </a:solidFill>
                  </a:tcPr>
                </a:tc>
                <a:extLst>
                  <a:ext uri="{0D108BD9-81ED-4DB2-BD59-A6C34878D82A}">
                    <a16:rowId xmlns:a16="http://schemas.microsoft.com/office/drawing/2014/main" val="10000"/>
                  </a:ext>
                </a:extLst>
              </a:tr>
              <a:tr h="408214">
                <a:tc>
                  <a:txBody>
                    <a:bodyPr/>
                    <a:lstStyle/>
                    <a:p>
                      <a:pPr algn="ctr"/>
                      <a:r>
                        <a:rPr lang="en-US" sz="2000" b="1" dirty="0">
                          <a:latin typeface="+mn-lt"/>
                          <a:cs typeface="Arial" pitchFamily="34" charset="0"/>
                        </a:rPr>
                        <a:t>PERS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mn-lt"/>
                          <a:cs typeface="Arial" pitchFamily="34" charset="0"/>
                        </a:rPr>
                        <a:t>5 SCY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mn-lt"/>
                          <a:cs typeface="Arial" pitchFamily="34" charset="0"/>
                        </a:rPr>
                        <a:t>5 SCY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mn-lt"/>
                          <a:cs typeface="Arial" pitchFamily="34" charset="0"/>
                        </a:rPr>
                        <a:t>5 or</a:t>
                      </a:r>
                      <a:r>
                        <a:rPr lang="en-US" sz="2000" b="1" baseline="0" dirty="0">
                          <a:latin typeface="+mn-lt"/>
                          <a:cs typeface="Arial" pitchFamily="34" charset="0"/>
                        </a:rPr>
                        <a:t> 10 SCY</a:t>
                      </a:r>
                      <a:endParaRPr lang="en-US" sz="2000" b="1" dirty="0">
                        <a:latin typeface="+mn-lt"/>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574675" y="3114675"/>
          <a:ext cx="8001000" cy="2682240"/>
        </p:xfrm>
        <a:graphic>
          <a:graphicData uri="http://schemas.openxmlformats.org/drawingml/2006/table">
            <a:tbl>
              <a:tblPr firstRow="1" bandRow="1">
                <a:tableStyleId>{5C22544A-7EE6-4342-B048-85BDC9FD1C3A}</a:tableStyleId>
              </a:tblPr>
              <a:tblGrid>
                <a:gridCol w="8001000">
                  <a:extLst>
                    <a:ext uri="{9D8B030D-6E8A-4147-A177-3AD203B41FA5}">
                      <a16:colId xmlns:a16="http://schemas.microsoft.com/office/drawing/2014/main" val="20000"/>
                    </a:ext>
                  </a:extLst>
                </a:gridCol>
              </a:tblGrid>
              <a:tr h="304800">
                <a:tc>
                  <a:txBody>
                    <a:bodyPr/>
                    <a:lstStyle/>
                    <a:p>
                      <a:endParaRPr lang="en-US" sz="1600" b="1" dirty="0">
                        <a:solidFill>
                          <a:schemeClr val="tx1"/>
                        </a:solidFill>
                        <a:latin typeface="+mn-lt"/>
                        <a:cs typeface="Arial" pitchFamily="34" charset="0"/>
                      </a:endParaRPr>
                    </a:p>
                    <a:p>
                      <a:pPr algn="ctr"/>
                      <a:r>
                        <a:rPr lang="en-US" sz="2400" b="1" dirty="0">
                          <a:solidFill>
                            <a:schemeClr val="tx1"/>
                          </a:solidFill>
                          <a:latin typeface="+mn-lt"/>
                          <a:cs typeface="Arial" pitchFamily="34" charset="0"/>
                        </a:rPr>
                        <a:t>SCY</a:t>
                      </a:r>
                      <a:r>
                        <a:rPr lang="en-US" sz="2400" b="1" baseline="0" dirty="0">
                          <a:solidFill>
                            <a:schemeClr val="tx1"/>
                          </a:solidFill>
                          <a:latin typeface="+mn-lt"/>
                          <a:cs typeface="Arial" pitchFamily="34" charset="0"/>
                        </a:rPr>
                        <a:t> = Service Credit Years</a:t>
                      </a:r>
                      <a:endParaRPr lang="en-US" sz="2400" b="1" dirty="0">
                        <a:solidFill>
                          <a:schemeClr val="tx1"/>
                        </a:solidFill>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dirty="0">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mn-lt"/>
                          <a:cs typeface="Arial" pitchFamily="34" charset="0"/>
                        </a:rPr>
                        <a:t>Plan</a:t>
                      </a:r>
                      <a:r>
                        <a:rPr lang="en-US" sz="2400" b="1" baseline="0" dirty="0">
                          <a:latin typeface="+mn-lt"/>
                          <a:cs typeface="Arial" pitchFamily="34" charset="0"/>
                        </a:rPr>
                        <a:t> 3 = 10 SCY or </a:t>
                      </a:r>
                      <a:endParaRPr lang="en-US" sz="2400" b="1" dirty="0">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1582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a:latin typeface="+mn-lt"/>
                          <a:cs typeface="Arial" pitchFamily="34" charset="0"/>
                        </a:rPr>
                        <a:t>5 SCY if 12 months SC earned after age 44</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a:latin typeface="+mn-lt"/>
                          <a:cs typeface="Arial" pitchFamily="34" charset="0"/>
                        </a:rPr>
                        <a:t>or if vested in Plan 2 before transfer to Plan 3</a:t>
                      </a:r>
                      <a:endParaRPr lang="en-US" sz="2400" b="1" dirty="0">
                        <a:latin typeface="+mn-lt"/>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
        <p:nvSpPr>
          <p:cNvPr id="9" name="Rectangle 2"/>
          <p:cNvSpPr>
            <a:spLocks noGrp="1" noChangeArrowheads="1"/>
          </p:cNvSpPr>
          <p:nvPr>
            <p:ph type="title"/>
          </p:nvPr>
        </p:nvSpPr>
        <p:spPr>
          <a:xfrm>
            <a:off x="0" y="522421"/>
            <a:ext cx="9144000" cy="609600"/>
          </a:xfrm>
        </p:spPr>
        <p:txBody>
          <a:bodyPr lIns="0" tIns="0" rIns="0" bIns="0" rtlCol="0">
            <a:normAutofit/>
          </a:bodyPr>
          <a:lstStyle/>
          <a:p>
            <a:pPr eaLnBrk="1" fontAlgn="auto" hangingPunct="1">
              <a:spcAft>
                <a:spcPts val="0"/>
              </a:spcAft>
              <a:defRPr/>
            </a:pPr>
            <a:r>
              <a:rPr lang="en-US" sz="3600" dirty="0">
                <a:solidFill>
                  <a:srgbClr val="115763"/>
                </a:solidFill>
              </a:rPr>
              <a:t>Vesting and retirement eligibility</a:t>
            </a:r>
          </a:p>
        </p:txBody>
      </p:sp>
      <p:sp>
        <p:nvSpPr>
          <p:cNvPr id="6" name="Text Box 9"/>
          <p:cNvSpPr txBox="1">
            <a:spLocks noChangeArrowheads="1"/>
          </p:cNvSpPr>
          <p:nvPr/>
        </p:nvSpPr>
        <p:spPr bwMode="auto">
          <a:xfrm>
            <a:off x="931863" y="1463675"/>
            <a:ext cx="7391400" cy="457200"/>
          </a:xfrm>
          <a:prstGeom prst="rect">
            <a:avLst/>
          </a:prstGeom>
          <a:noFill/>
          <a:ln w="9525">
            <a:noFill/>
            <a:miter lim="800000"/>
            <a:headEnd/>
            <a:tailEnd/>
          </a:ln>
        </p:spPr>
        <p:txBody>
          <a:bodyPr lIns="0" tIns="0" rIns="0" bIns="0"/>
          <a:lstStyle/>
          <a:p>
            <a:pPr marL="169863" indent="-169863" algn="ctr">
              <a:spcBef>
                <a:spcPct val="50000"/>
              </a:spcBef>
              <a:buClr>
                <a:srgbClr val="990000"/>
              </a:buClr>
              <a:buSzPct val="80000"/>
            </a:pPr>
            <a:r>
              <a:rPr lang="en-US" sz="2600" dirty="0">
                <a:cs typeface="Arial" pitchFamily="34" charset="0"/>
              </a:rPr>
              <a:t>Are you vested?</a:t>
            </a:r>
          </a:p>
        </p:txBody>
      </p:sp>
      <p:sp>
        <p:nvSpPr>
          <p:cNvPr id="2" name="Slide Number Placeholder 1"/>
          <p:cNvSpPr>
            <a:spLocks noGrp="1"/>
          </p:cNvSpPr>
          <p:nvPr>
            <p:ph type="sldNum" sz="quarter" idx="12"/>
          </p:nvPr>
        </p:nvSpPr>
        <p:spPr/>
        <p:txBody>
          <a:bodyPr/>
          <a:lstStyle/>
          <a:p>
            <a:fld id="{AF4633DB-60EA-4E8C-BBF5-C69050585220}" type="slidenum">
              <a:rPr lang="en-US" smtClean="0"/>
              <a:pPr/>
              <a:t>61</a:t>
            </a:fld>
            <a:endParaRPr lang="en-US" dirty="0"/>
          </a:p>
        </p:txBody>
      </p:sp>
    </p:spTree>
    <p:extLst>
      <p:ext uri="{BB962C8B-B14F-4D97-AF65-F5344CB8AC3E}">
        <p14:creationId xmlns:p14="http://schemas.microsoft.com/office/powerpoint/2010/main" val="201083385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0" y="517658"/>
            <a:ext cx="9144000" cy="609600"/>
          </a:xfrm>
        </p:spPr>
        <p:txBody>
          <a:bodyPr lIns="0" tIns="0" rIns="0" bIns="0" rtlCol="0">
            <a:normAutofit/>
          </a:bodyPr>
          <a:lstStyle/>
          <a:p>
            <a:pPr eaLnBrk="1" fontAlgn="auto" hangingPunct="1">
              <a:spcAft>
                <a:spcPts val="0"/>
              </a:spcAft>
              <a:defRPr/>
            </a:pPr>
            <a:r>
              <a:rPr lang="en-US" sz="3600" dirty="0">
                <a:solidFill>
                  <a:srgbClr val="115763"/>
                </a:solidFill>
              </a:rPr>
              <a:t>Vesting and retirement eligibility</a:t>
            </a:r>
          </a:p>
        </p:txBody>
      </p:sp>
      <p:sp>
        <p:nvSpPr>
          <p:cNvPr id="15" name="Text Box 2"/>
          <p:cNvSpPr txBox="1">
            <a:spLocks noChangeArrowheads="1"/>
          </p:cNvSpPr>
          <p:nvPr/>
        </p:nvSpPr>
        <p:spPr bwMode="auto">
          <a:xfrm>
            <a:off x="404813" y="1350963"/>
            <a:ext cx="8382000" cy="457200"/>
          </a:xfrm>
          <a:prstGeom prst="rect">
            <a:avLst/>
          </a:prstGeom>
          <a:noFill/>
          <a:ln w="9525">
            <a:noFill/>
            <a:miter lim="800000"/>
            <a:headEnd/>
            <a:tailEnd/>
          </a:ln>
        </p:spPr>
        <p:txBody>
          <a:bodyPr lIns="0" tIns="0" rIns="0" bIns="0"/>
          <a:lstStyle/>
          <a:p>
            <a:pPr algn="ctr" eaLnBrk="0" hangingPunct="0">
              <a:lnSpc>
                <a:spcPct val="125000"/>
              </a:lnSpc>
            </a:pPr>
            <a:r>
              <a:rPr lang="en-US" sz="2400" dirty="0">
                <a:cs typeface="Arial" pitchFamily="34" charset="0"/>
              </a:rPr>
              <a:t>When can you retire?</a:t>
            </a:r>
          </a:p>
        </p:txBody>
      </p:sp>
      <p:graphicFrame>
        <p:nvGraphicFramePr>
          <p:cNvPr id="16" name="Table 15"/>
          <p:cNvGraphicFramePr>
            <a:graphicFrameLocks noGrp="1"/>
          </p:cNvGraphicFramePr>
          <p:nvPr/>
        </p:nvGraphicFramePr>
        <p:xfrm>
          <a:off x="557213" y="1854200"/>
          <a:ext cx="8077199" cy="3505200"/>
        </p:xfrm>
        <a:graphic>
          <a:graphicData uri="http://schemas.openxmlformats.org/drawingml/2006/table">
            <a:tbl>
              <a:tblPr firstRow="1" bandRow="1">
                <a:tableStyleId>{FABFCF23-3B69-468F-B69F-88F6DE6A72F2}</a:tableStyleId>
              </a:tblPr>
              <a:tblGrid>
                <a:gridCol w="1143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514599">
                  <a:extLst>
                    <a:ext uri="{9D8B030D-6E8A-4147-A177-3AD203B41FA5}">
                      <a16:colId xmlns:a16="http://schemas.microsoft.com/office/drawing/2014/main" val="20003"/>
                    </a:ext>
                  </a:extLst>
                </a:gridCol>
              </a:tblGrid>
              <a:tr h="929294">
                <a:tc>
                  <a:txBody>
                    <a:bodyPr/>
                    <a:lstStyle/>
                    <a:p>
                      <a:pPr algn="ctr"/>
                      <a:r>
                        <a:rPr lang="en-US" sz="2000" b="1" dirty="0">
                          <a:solidFill>
                            <a:schemeClr val="bg1"/>
                          </a:solidFill>
                          <a:latin typeface="+mn-lt"/>
                          <a:cs typeface="Arial" pitchFamily="34" charset="0"/>
                        </a:rPr>
                        <a:t>System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5763"/>
                    </a:solidFill>
                  </a:tcPr>
                </a:tc>
                <a:tc>
                  <a:txBody>
                    <a:bodyPr/>
                    <a:lstStyle/>
                    <a:p>
                      <a:pPr algn="ctr"/>
                      <a:r>
                        <a:rPr lang="en-US" sz="2000" b="1" dirty="0">
                          <a:solidFill>
                            <a:schemeClr val="bg1"/>
                          </a:solidFill>
                          <a:latin typeface="+mn-lt"/>
                          <a:cs typeface="Arial" pitchFamily="34" charset="0"/>
                        </a:rPr>
                        <a:t>Plan</a:t>
                      </a:r>
                      <a:r>
                        <a:rPr lang="en-US" sz="2000" b="1" baseline="0" dirty="0">
                          <a:solidFill>
                            <a:schemeClr val="bg1"/>
                          </a:solidFill>
                          <a:latin typeface="+mn-lt"/>
                          <a:cs typeface="Arial" pitchFamily="34" charset="0"/>
                        </a:rPr>
                        <a:t> 1</a:t>
                      </a:r>
                      <a:endParaRPr lang="en-US" sz="2000" b="1" dirty="0">
                        <a:solidFill>
                          <a:schemeClr val="bg1"/>
                        </a:solidFill>
                        <a:latin typeface="+mn-lt"/>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5763"/>
                    </a:solidFill>
                  </a:tcPr>
                </a:tc>
                <a:tc>
                  <a:txBody>
                    <a:bodyPr/>
                    <a:lstStyle/>
                    <a:p>
                      <a:pPr algn="ctr"/>
                      <a:r>
                        <a:rPr lang="en-US" sz="2000" b="1" dirty="0">
                          <a:solidFill>
                            <a:schemeClr val="bg1"/>
                          </a:solidFill>
                          <a:latin typeface="+mn-lt"/>
                          <a:cs typeface="Arial" pitchFamily="34" charset="0"/>
                        </a:rPr>
                        <a:t>Plan</a:t>
                      </a:r>
                      <a:r>
                        <a:rPr lang="en-US" sz="2000" b="1" baseline="0" dirty="0">
                          <a:solidFill>
                            <a:schemeClr val="bg1"/>
                          </a:solidFill>
                          <a:latin typeface="+mn-lt"/>
                          <a:cs typeface="Arial" pitchFamily="34" charset="0"/>
                        </a:rPr>
                        <a:t> 2</a:t>
                      </a:r>
                      <a:endParaRPr lang="en-US" sz="2000" b="1" dirty="0">
                        <a:solidFill>
                          <a:schemeClr val="bg1"/>
                        </a:solidFill>
                        <a:latin typeface="+mn-lt"/>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5763"/>
                    </a:solidFill>
                  </a:tcPr>
                </a:tc>
                <a:tc>
                  <a:txBody>
                    <a:bodyPr/>
                    <a:lstStyle/>
                    <a:p>
                      <a:pPr algn="ctr"/>
                      <a:r>
                        <a:rPr lang="en-US" sz="2000" b="1" dirty="0">
                          <a:solidFill>
                            <a:schemeClr val="bg1"/>
                          </a:solidFill>
                          <a:latin typeface="+mn-lt"/>
                          <a:cs typeface="Arial" pitchFamily="34" charset="0"/>
                        </a:rPr>
                        <a:t>Plan 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5763"/>
                    </a:solidFill>
                  </a:tcPr>
                </a:tc>
                <a:extLst>
                  <a:ext uri="{0D108BD9-81ED-4DB2-BD59-A6C34878D82A}">
                    <a16:rowId xmlns:a16="http://schemas.microsoft.com/office/drawing/2014/main" val="10000"/>
                  </a:ext>
                </a:extLst>
              </a:tr>
              <a:tr h="2575906">
                <a:tc>
                  <a:txBody>
                    <a:bodyPr/>
                    <a:lstStyle/>
                    <a:p>
                      <a:pPr algn="ctr"/>
                      <a:r>
                        <a:rPr lang="en-US" sz="2000" b="1" dirty="0">
                          <a:latin typeface="+mn-lt"/>
                          <a:cs typeface="Arial" pitchFamily="34" charset="0"/>
                        </a:rPr>
                        <a:t>PERS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latin typeface="+mn-lt"/>
                          <a:cs typeface="Arial" pitchFamily="34" charset="0"/>
                        </a:rPr>
                        <a:t>Age 60 &amp; 5 SCY</a:t>
                      </a:r>
                    </a:p>
                    <a:p>
                      <a:pPr algn="ctr"/>
                      <a:r>
                        <a:rPr lang="en-US" sz="1800" b="1" dirty="0">
                          <a:latin typeface="+mn-lt"/>
                          <a:cs typeface="Arial" pitchFamily="34" charset="0"/>
                        </a:rPr>
                        <a:t>Age 55 &amp; 25 SCY</a:t>
                      </a:r>
                    </a:p>
                    <a:p>
                      <a:pPr algn="ctr"/>
                      <a:r>
                        <a:rPr lang="en-US" sz="1800" b="1" dirty="0">
                          <a:latin typeface="+mn-lt"/>
                          <a:cs typeface="Arial" pitchFamily="34" charset="0"/>
                        </a:rPr>
                        <a:t>Any</a:t>
                      </a:r>
                      <a:r>
                        <a:rPr lang="en-US" sz="1800" b="1" baseline="0" dirty="0">
                          <a:latin typeface="+mn-lt"/>
                          <a:cs typeface="Arial" pitchFamily="34" charset="0"/>
                        </a:rPr>
                        <a:t> Age &amp; 30 SCY</a:t>
                      </a:r>
                    </a:p>
                    <a:p>
                      <a:pPr algn="ctr"/>
                      <a:r>
                        <a:rPr lang="en-US" sz="800" b="1" baseline="0" dirty="0">
                          <a:latin typeface="+mn-lt"/>
                          <a:cs typeface="Arial" pitchFamily="34" charset="0"/>
                        </a:rPr>
                        <a:t>===   ===   ===   ===   ===   ===   ===   ===   ===</a:t>
                      </a:r>
                    </a:p>
                    <a:p>
                      <a:pPr algn="ctr"/>
                      <a:r>
                        <a:rPr lang="en-US" sz="1800" b="1" baseline="0" dirty="0">
                          <a:latin typeface="+mn-lt"/>
                          <a:cs typeface="Arial" pitchFamily="34" charset="0"/>
                        </a:rPr>
                        <a:t>Age 65 &amp; 5 SCY</a:t>
                      </a:r>
                    </a:p>
                    <a:p>
                      <a:pPr algn="ctr"/>
                      <a:r>
                        <a:rPr lang="en-US" sz="1800" b="1" baseline="0" dirty="0">
                          <a:solidFill>
                            <a:schemeClr val="accent6">
                              <a:lumMod val="75000"/>
                            </a:schemeClr>
                          </a:solidFill>
                          <a:latin typeface="+mn-lt"/>
                          <a:cs typeface="Arial" pitchFamily="34" charset="0"/>
                        </a:rPr>
                        <a:t>*</a:t>
                      </a:r>
                      <a:r>
                        <a:rPr lang="en-US" sz="1800" b="1" baseline="0" dirty="0">
                          <a:latin typeface="+mn-lt"/>
                          <a:cs typeface="Arial" pitchFamily="34" charset="0"/>
                        </a:rPr>
                        <a:t> Age 60 &amp; 5 SCY</a:t>
                      </a:r>
                      <a:endParaRPr lang="en-US" sz="1800" b="1" dirty="0">
                        <a:latin typeface="+mn-lt"/>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u="none" dirty="0">
                          <a:latin typeface="+mn-lt"/>
                          <a:cs typeface="Arial" pitchFamily="34" charset="0"/>
                        </a:rPr>
                        <a:t>Retirement</a:t>
                      </a:r>
                      <a:r>
                        <a:rPr lang="en-US" sz="1800" b="1" u="none" baseline="0" dirty="0">
                          <a:latin typeface="+mn-lt"/>
                          <a:cs typeface="Arial" pitchFamily="34" charset="0"/>
                        </a:rPr>
                        <a:t> as     </a:t>
                      </a:r>
                      <a:r>
                        <a:rPr lang="en-US" sz="1800" b="1" u="sng" dirty="0">
                          <a:latin typeface="+mn-lt"/>
                          <a:cs typeface="Arial" pitchFamily="34" charset="0"/>
                        </a:rPr>
                        <a:t>Active or Inactive</a:t>
                      </a:r>
                    </a:p>
                    <a:p>
                      <a:pPr algn="ctr"/>
                      <a:endParaRPr lang="en-US" sz="1000" b="1" dirty="0">
                        <a:latin typeface="+mn-lt"/>
                        <a:cs typeface="Arial" pitchFamily="34" charset="0"/>
                      </a:endParaRPr>
                    </a:p>
                    <a:p>
                      <a:pPr algn="ctr"/>
                      <a:r>
                        <a:rPr lang="en-US" sz="1800" b="1" dirty="0">
                          <a:latin typeface="+mn-lt"/>
                          <a:cs typeface="Arial" pitchFamily="34" charset="0"/>
                        </a:rPr>
                        <a:t>Age</a:t>
                      </a:r>
                      <a:r>
                        <a:rPr lang="en-US" sz="1800" b="1" baseline="0" dirty="0">
                          <a:latin typeface="+mn-lt"/>
                          <a:cs typeface="Arial" pitchFamily="34" charset="0"/>
                        </a:rPr>
                        <a:t> </a:t>
                      </a:r>
                      <a:r>
                        <a:rPr lang="en-US" sz="1800" b="1" dirty="0">
                          <a:latin typeface="+mn-lt"/>
                          <a:cs typeface="Arial" pitchFamily="34" charset="0"/>
                        </a:rPr>
                        <a:t>65 &amp; 5 SCY</a:t>
                      </a:r>
                    </a:p>
                    <a:p>
                      <a:pPr algn="ctr"/>
                      <a:endParaRPr lang="en-US" sz="800" b="1" dirty="0">
                        <a:latin typeface="+mn-lt"/>
                        <a:cs typeface="Arial" pitchFamily="34" charset="0"/>
                      </a:endParaRPr>
                    </a:p>
                    <a:p>
                      <a:pPr algn="ctr"/>
                      <a:r>
                        <a:rPr lang="en-US" sz="1800" b="1" kern="1200" dirty="0">
                          <a:solidFill>
                            <a:schemeClr val="accent6">
                              <a:lumMod val="75000"/>
                            </a:schemeClr>
                          </a:solidFill>
                          <a:latin typeface="+mn-lt"/>
                          <a:ea typeface="+mn-ea"/>
                          <a:cs typeface="Arial" charset="0"/>
                        </a:rPr>
                        <a:t>*</a:t>
                      </a:r>
                      <a:r>
                        <a:rPr lang="en-US" sz="1800" b="1" kern="1200" dirty="0">
                          <a:solidFill>
                            <a:srgbClr val="0000FF"/>
                          </a:solidFill>
                          <a:latin typeface="+mn-lt"/>
                          <a:ea typeface="+mn-ea"/>
                          <a:cs typeface="Arial" charset="0"/>
                        </a:rPr>
                        <a:t> </a:t>
                      </a:r>
                      <a:r>
                        <a:rPr lang="en-US" sz="1800" b="1" dirty="0">
                          <a:latin typeface="+mn-lt"/>
                          <a:cs typeface="Arial" pitchFamily="34" charset="0"/>
                        </a:rPr>
                        <a:t>Age 55 &amp; 20 SCY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u="none" dirty="0">
                          <a:latin typeface="+mn-lt"/>
                          <a:cs typeface="Arial" pitchFamily="34" charset="0"/>
                        </a:rPr>
                        <a:t>Retirement</a:t>
                      </a:r>
                      <a:r>
                        <a:rPr lang="en-US" sz="1800" b="1" u="none" baseline="0" dirty="0">
                          <a:latin typeface="+mn-lt"/>
                          <a:cs typeface="Arial" pitchFamily="34" charset="0"/>
                        </a:rPr>
                        <a:t> as            </a:t>
                      </a:r>
                      <a:r>
                        <a:rPr lang="en-US" sz="1800" b="1" u="sng" dirty="0">
                          <a:latin typeface="+mn-lt"/>
                          <a:cs typeface="Arial" pitchFamily="34" charset="0"/>
                        </a:rPr>
                        <a:t>Active or Inactive</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u="sng" dirty="0">
                        <a:latin typeface="+mn-lt"/>
                        <a:cs typeface="Arial" pitchFamily="34" charset="0"/>
                      </a:endParaRPr>
                    </a:p>
                    <a:p>
                      <a:pPr algn="ctr"/>
                      <a:r>
                        <a:rPr lang="en-US" sz="1800" b="1" dirty="0">
                          <a:latin typeface="+mn-lt"/>
                          <a:cs typeface="Arial" pitchFamily="34" charset="0"/>
                        </a:rPr>
                        <a:t>Age 65 &amp; 10 or </a:t>
                      </a:r>
                      <a:r>
                        <a:rPr lang="en-US" sz="1800" b="1" baseline="0" dirty="0">
                          <a:latin typeface="+mn-lt"/>
                          <a:cs typeface="Arial" pitchFamily="34" charset="0"/>
                        </a:rPr>
                        <a:t>5</a:t>
                      </a:r>
                      <a:r>
                        <a:rPr lang="en-US" sz="1800" b="1" dirty="0">
                          <a:latin typeface="+mn-lt"/>
                          <a:cs typeface="Arial" pitchFamily="34" charset="0"/>
                        </a:rPr>
                        <a:t> SCY</a:t>
                      </a:r>
                    </a:p>
                    <a:p>
                      <a:pPr algn="ctr"/>
                      <a:endParaRPr lang="en-US" sz="800" b="1" dirty="0">
                        <a:latin typeface="+mn-lt"/>
                        <a:cs typeface="Arial" pitchFamily="34" charset="0"/>
                      </a:endParaRPr>
                    </a:p>
                    <a:p>
                      <a:pPr algn="ctr"/>
                      <a:r>
                        <a:rPr lang="en-US" sz="1800" b="1" kern="1200" dirty="0">
                          <a:solidFill>
                            <a:schemeClr val="accent6">
                              <a:lumMod val="75000"/>
                            </a:schemeClr>
                          </a:solidFill>
                          <a:latin typeface="+mn-lt"/>
                          <a:ea typeface="+mn-ea"/>
                          <a:cs typeface="Arial" charset="0"/>
                        </a:rPr>
                        <a:t>*</a:t>
                      </a:r>
                      <a:r>
                        <a:rPr lang="en-US" sz="1800" b="1" kern="1200" dirty="0">
                          <a:solidFill>
                            <a:srgbClr val="0000FF"/>
                          </a:solidFill>
                          <a:latin typeface="+mn-lt"/>
                          <a:ea typeface="+mn-ea"/>
                          <a:cs typeface="Arial" charset="0"/>
                        </a:rPr>
                        <a:t> </a:t>
                      </a:r>
                      <a:r>
                        <a:rPr lang="en-US" sz="1800" b="1" dirty="0">
                          <a:latin typeface="+mn-lt"/>
                          <a:cs typeface="Arial" pitchFamily="34" charset="0"/>
                        </a:rPr>
                        <a:t>Age 55 &amp; 10 SCY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7" name="Text Box 7"/>
          <p:cNvSpPr txBox="1">
            <a:spLocks noChangeArrowheads="1"/>
          </p:cNvSpPr>
          <p:nvPr/>
        </p:nvSpPr>
        <p:spPr bwMode="auto">
          <a:xfrm>
            <a:off x="1404938" y="5607050"/>
            <a:ext cx="6553200" cy="381000"/>
          </a:xfrm>
          <a:prstGeom prst="rect">
            <a:avLst/>
          </a:prstGeom>
          <a:noFill/>
          <a:ln w="31750">
            <a:solidFill>
              <a:srgbClr val="115763"/>
            </a:solidFill>
            <a:miter lim="800000"/>
            <a:headEnd/>
            <a:tailEnd/>
          </a:ln>
        </p:spPr>
        <p:txBody>
          <a:bodyPr lIns="0" tIns="64008" rIns="0" bIns="0"/>
          <a:lstStyle/>
          <a:p>
            <a:pPr algn="ctr" eaLnBrk="0" hangingPunct="0">
              <a:lnSpc>
                <a:spcPct val="95000"/>
              </a:lnSpc>
              <a:buClr>
                <a:srgbClr val="C00000"/>
              </a:buClr>
              <a:buSzPct val="70000"/>
            </a:pPr>
            <a:r>
              <a:rPr lang="en-US" b="1" dirty="0">
                <a:solidFill>
                  <a:schemeClr val="accent6">
                    <a:lumMod val="75000"/>
                  </a:schemeClr>
                </a:solidFill>
                <a:cs typeface="Arial" charset="0"/>
              </a:rPr>
              <a:t>*</a:t>
            </a:r>
            <a:r>
              <a:rPr lang="en-US" b="1" i="1" dirty="0">
                <a:solidFill>
                  <a:srgbClr val="0070C0"/>
                </a:solidFill>
                <a:cs typeface="Arial" charset="0"/>
              </a:rPr>
              <a:t> </a:t>
            </a:r>
            <a:r>
              <a:rPr lang="en-US" i="1" dirty="0">
                <a:cs typeface="Arial" charset="0"/>
              </a:rPr>
              <a:t>Benefit reduced for an early retirement (actuarial or percentage)</a:t>
            </a:r>
          </a:p>
        </p:txBody>
      </p:sp>
      <p:sp>
        <p:nvSpPr>
          <p:cNvPr id="2" name="Slide Number Placeholder 1"/>
          <p:cNvSpPr>
            <a:spLocks noGrp="1"/>
          </p:cNvSpPr>
          <p:nvPr>
            <p:ph type="sldNum" sz="quarter" idx="12"/>
          </p:nvPr>
        </p:nvSpPr>
        <p:spPr/>
        <p:txBody>
          <a:bodyPr/>
          <a:lstStyle/>
          <a:p>
            <a:fld id="{AF4633DB-60EA-4E8C-BBF5-C69050585220}" type="slidenum">
              <a:rPr lang="en-US" smtClean="0"/>
              <a:pPr/>
              <a:t>62</a:t>
            </a:fld>
            <a:endParaRPr lang="en-US" dirty="0"/>
          </a:p>
        </p:txBody>
      </p:sp>
    </p:spTree>
    <p:extLst>
      <p:ext uri="{BB962C8B-B14F-4D97-AF65-F5344CB8AC3E}">
        <p14:creationId xmlns:p14="http://schemas.microsoft.com/office/powerpoint/2010/main" val="385217398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521594"/>
            <a:ext cx="9144000" cy="609600"/>
          </a:xfrm>
        </p:spPr>
        <p:txBody>
          <a:bodyPr lIns="0" tIns="0" rIns="0" bIns="0">
            <a:normAutofit/>
          </a:bodyPr>
          <a:lstStyle/>
          <a:p>
            <a:pPr eaLnBrk="1" hangingPunct="1"/>
            <a:r>
              <a:rPr lang="en-US" sz="3600" dirty="0">
                <a:solidFill>
                  <a:srgbClr val="115763"/>
                </a:solidFill>
              </a:rPr>
              <a:t>Your retirement benefit</a:t>
            </a:r>
          </a:p>
        </p:txBody>
      </p:sp>
      <p:sp>
        <p:nvSpPr>
          <p:cNvPr id="4104" name="Text Box 8"/>
          <p:cNvSpPr txBox="1">
            <a:spLocks noChangeArrowheads="1"/>
          </p:cNvSpPr>
          <p:nvPr/>
        </p:nvSpPr>
        <p:spPr bwMode="auto">
          <a:xfrm>
            <a:off x="1000125" y="3095625"/>
            <a:ext cx="6400800" cy="1711238"/>
          </a:xfrm>
          <a:prstGeom prst="rect">
            <a:avLst/>
          </a:prstGeom>
          <a:noFill/>
          <a:ln w="9525">
            <a:noFill/>
            <a:miter lim="800000"/>
            <a:headEnd/>
            <a:tailEnd/>
          </a:ln>
        </p:spPr>
        <p:txBody>
          <a:bodyPr lIns="0" rIns="0">
            <a:spAutoFit/>
          </a:bodyPr>
          <a:lstStyle/>
          <a:p>
            <a:pPr marL="285750" indent="-285750">
              <a:spcBef>
                <a:spcPts val="1200"/>
              </a:spcBef>
              <a:buClr>
                <a:schemeClr val="accent6">
                  <a:lumMod val="75000"/>
                </a:schemeClr>
              </a:buClr>
              <a:buSzPct val="100000"/>
              <a:buFont typeface="Arial" pitchFamily="34" charset="0"/>
              <a:buChar char="■"/>
              <a:defRPr/>
            </a:pPr>
            <a:r>
              <a:rPr lang="en-US" sz="2600" dirty="0">
                <a:cs typeface="Arial" pitchFamily="34" charset="0"/>
              </a:rPr>
              <a:t>Calculation based on:</a:t>
            </a:r>
          </a:p>
          <a:p>
            <a:pPr marL="742950" lvl="1" indent="-285750">
              <a:spcBef>
                <a:spcPct val="20000"/>
              </a:spcBef>
              <a:buClr>
                <a:srgbClr val="6F191E"/>
              </a:buClr>
              <a:buSzPct val="80000"/>
              <a:buFont typeface="Arial" charset="0"/>
              <a:buChar char="–"/>
              <a:defRPr/>
            </a:pPr>
            <a:r>
              <a:rPr lang="en-US" sz="2200" dirty="0">
                <a:cs typeface="Arial" pitchFamily="34" charset="0"/>
              </a:rPr>
              <a:t>A designated percentage</a:t>
            </a:r>
          </a:p>
          <a:p>
            <a:pPr marL="742950" lvl="1" indent="-285750">
              <a:spcBef>
                <a:spcPct val="20000"/>
              </a:spcBef>
              <a:buClr>
                <a:srgbClr val="6F191E"/>
              </a:buClr>
              <a:buSzPct val="80000"/>
              <a:buFont typeface="Arial" charset="0"/>
              <a:buChar char="–"/>
              <a:defRPr/>
            </a:pPr>
            <a:r>
              <a:rPr lang="en-US" sz="2200" dirty="0">
                <a:cs typeface="Arial" pitchFamily="34" charset="0"/>
              </a:rPr>
              <a:t>Service Credit Years (SCY)</a:t>
            </a:r>
          </a:p>
          <a:p>
            <a:pPr marL="742950" lvl="1" indent="-285750">
              <a:spcBef>
                <a:spcPct val="20000"/>
              </a:spcBef>
              <a:buClr>
                <a:srgbClr val="6F191E"/>
              </a:buClr>
              <a:buSzPct val="80000"/>
              <a:buFont typeface="Arial" charset="0"/>
              <a:buChar char="–"/>
              <a:defRPr/>
            </a:pPr>
            <a:r>
              <a:rPr lang="en-US" sz="2200" dirty="0">
                <a:cs typeface="Arial" pitchFamily="34" charset="0"/>
              </a:rPr>
              <a:t>Average Final Compensation (AFC)</a:t>
            </a:r>
          </a:p>
        </p:txBody>
      </p:sp>
      <p:sp>
        <p:nvSpPr>
          <p:cNvPr id="6" name="Text Box 6"/>
          <p:cNvSpPr txBox="1">
            <a:spLocks noChangeArrowheads="1"/>
          </p:cNvSpPr>
          <p:nvPr/>
        </p:nvSpPr>
        <p:spPr bwMode="auto">
          <a:xfrm>
            <a:off x="1371600" y="4993968"/>
            <a:ext cx="6029325" cy="609600"/>
          </a:xfrm>
          <a:prstGeom prst="rect">
            <a:avLst/>
          </a:prstGeom>
          <a:noFill/>
          <a:ln w="38100">
            <a:solidFill>
              <a:srgbClr val="115763"/>
            </a:solidFill>
            <a:miter lim="800000"/>
            <a:headEnd/>
            <a:tailEnd/>
          </a:ln>
        </p:spPr>
        <p:txBody>
          <a:bodyPr lIns="0" tIns="0" rIns="0" bIns="0"/>
          <a:lstStyle/>
          <a:p>
            <a:pPr algn="ctr" eaLnBrk="0" hangingPunct="0">
              <a:lnSpc>
                <a:spcPct val="125000"/>
              </a:lnSpc>
            </a:pPr>
            <a:r>
              <a:rPr lang="en-US" sz="2800" b="1" dirty="0">
                <a:solidFill>
                  <a:srgbClr val="115763"/>
                </a:solidFill>
                <a:cs typeface="Arial" charset="0"/>
              </a:rPr>
              <a:t>1%  </a:t>
            </a:r>
            <a:r>
              <a:rPr lang="en-US" sz="2000" b="1" dirty="0">
                <a:solidFill>
                  <a:srgbClr val="115763"/>
                </a:solidFill>
                <a:cs typeface="Arial" charset="0"/>
              </a:rPr>
              <a:t>or </a:t>
            </a:r>
            <a:r>
              <a:rPr lang="en-US" sz="2800" b="1" dirty="0">
                <a:solidFill>
                  <a:srgbClr val="115763"/>
                </a:solidFill>
                <a:cs typeface="Arial" charset="0"/>
              </a:rPr>
              <a:t> 2%  </a:t>
            </a:r>
            <a:r>
              <a:rPr lang="en-US" sz="3200" b="1" dirty="0">
                <a:solidFill>
                  <a:schemeClr val="accent6">
                    <a:lumMod val="75000"/>
                  </a:schemeClr>
                </a:solidFill>
                <a:cs typeface="Arial" charset="0"/>
              </a:rPr>
              <a:t>x</a:t>
            </a:r>
            <a:r>
              <a:rPr lang="en-US" sz="2800" b="1" dirty="0">
                <a:solidFill>
                  <a:srgbClr val="0000FF"/>
                </a:solidFill>
                <a:cs typeface="Arial" charset="0"/>
              </a:rPr>
              <a:t>  </a:t>
            </a:r>
            <a:r>
              <a:rPr lang="en-US" sz="2800" b="1" dirty="0">
                <a:solidFill>
                  <a:srgbClr val="115763"/>
                </a:solidFill>
                <a:cs typeface="Arial" charset="0"/>
              </a:rPr>
              <a:t>SCY</a:t>
            </a:r>
            <a:r>
              <a:rPr lang="en-US" sz="2800" b="1" dirty="0">
                <a:solidFill>
                  <a:srgbClr val="0000FF"/>
                </a:solidFill>
                <a:cs typeface="Arial" charset="0"/>
              </a:rPr>
              <a:t>  </a:t>
            </a:r>
            <a:r>
              <a:rPr lang="en-US" sz="3200" b="1" dirty="0">
                <a:solidFill>
                  <a:schemeClr val="accent6">
                    <a:lumMod val="75000"/>
                  </a:schemeClr>
                </a:solidFill>
                <a:cs typeface="Arial" charset="0"/>
              </a:rPr>
              <a:t>x</a:t>
            </a:r>
            <a:r>
              <a:rPr lang="en-US" sz="2800" b="1" dirty="0">
                <a:solidFill>
                  <a:srgbClr val="0000FF"/>
                </a:solidFill>
                <a:cs typeface="Arial" charset="0"/>
              </a:rPr>
              <a:t>  </a:t>
            </a:r>
            <a:r>
              <a:rPr lang="en-US" sz="2800" b="1" dirty="0">
                <a:solidFill>
                  <a:srgbClr val="115763"/>
                </a:solidFill>
                <a:cs typeface="Arial" charset="0"/>
              </a:rPr>
              <a:t>AFC</a:t>
            </a:r>
            <a:r>
              <a:rPr lang="en-US" sz="2800" b="1" dirty="0">
                <a:solidFill>
                  <a:srgbClr val="0000FF"/>
                </a:solidFill>
                <a:cs typeface="Arial" charset="0"/>
              </a:rPr>
              <a:t>  </a:t>
            </a:r>
            <a:r>
              <a:rPr lang="en-US" sz="3200" b="1" dirty="0">
                <a:solidFill>
                  <a:schemeClr val="accent6">
                    <a:lumMod val="75000"/>
                  </a:schemeClr>
                </a:solidFill>
                <a:cs typeface="Arial" charset="0"/>
              </a:rPr>
              <a:t>=</a:t>
            </a:r>
            <a:r>
              <a:rPr lang="en-US" sz="2800" b="1" dirty="0">
                <a:solidFill>
                  <a:srgbClr val="0000FF"/>
                </a:solidFill>
                <a:cs typeface="Arial" charset="0"/>
              </a:rPr>
              <a:t>  </a:t>
            </a:r>
            <a:r>
              <a:rPr lang="en-US" sz="2800" b="1" dirty="0">
                <a:solidFill>
                  <a:srgbClr val="115763"/>
                </a:solidFill>
                <a:cs typeface="Arial" charset="0"/>
              </a:rPr>
              <a:t>Benefit</a:t>
            </a:r>
          </a:p>
        </p:txBody>
      </p:sp>
      <p:sp>
        <p:nvSpPr>
          <p:cNvPr id="9" name="Text Box 8"/>
          <p:cNvSpPr txBox="1">
            <a:spLocks noChangeArrowheads="1"/>
          </p:cNvSpPr>
          <p:nvPr/>
        </p:nvSpPr>
        <p:spPr bwMode="auto">
          <a:xfrm>
            <a:off x="984250" y="1525588"/>
            <a:ext cx="7467600" cy="1304973"/>
          </a:xfrm>
          <a:prstGeom prst="rect">
            <a:avLst/>
          </a:prstGeom>
          <a:noFill/>
          <a:ln w="9525">
            <a:noFill/>
            <a:miter lim="800000"/>
            <a:headEnd/>
            <a:tailEnd/>
          </a:ln>
        </p:spPr>
        <p:txBody>
          <a:bodyPr lIns="0" rIns="0">
            <a:spAutoFit/>
          </a:bodyPr>
          <a:lstStyle/>
          <a:p>
            <a:pPr marL="285750" indent="-285750">
              <a:spcBef>
                <a:spcPts val="1200"/>
              </a:spcBef>
              <a:buClr>
                <a:schemeClr val="accent6">
                  <a:lumMod val="75000"/>
                </a:schemeClr>
              </a:buClr>
              <a:buSzPct val="100000"/>
              <a:buFont typeface="Arial" pitchFamily="34" charset="0"/>
              <a:buChar char="■"/>
              <a:defRPr/>
            </a:pPr>
            <a:r>
              <a:rPr lang="en-US" sz="2600" dirty="0">
                <a:cs typeface="Arial" pitchFamily="34" charset="0"/>
              </a:rPr>
              <a:t>Defined Benefit – Guaranteed lifetime benefit</a:t>
            </a:r>
          </a:p>
          <a:p>
            <a:pPr marL="742950" lvl="1" indent="-285750">
              <a:spcBef>
                <a:spcPct val="20000"/>
              </a:spcBef>
              <a:buClr>
                <a:srgbClr val="6F191E"/>
              </a:buClr>
              <a:buSzPct val="80000"/>
              <a:buFont typeface="Arial" charset="0"/>
              <a:buChar char="–"/>
              <a:defRPr/>
            </a:pPr>
            <a:r>
              <a:rPr lang="en-US" sz="2200" dirty="0">
                <a:cs typeface="Arial" pitchFamily="34" charset="0"/>
              </a:rPr>
              <a:t>IRS Tax Code 401(a)</a:t>
            </a:r>
          </a:p>
          <a:p>
            <a:pPr marL="742950" lvl="1" indent="-285750">
              <a:spcBef>
                <a:spcPct val="20000"/>
              </a:spcBef>
              <a:buClr>
                <a:srgbClr val="6F191E"/>
              </a:buClr>
              <a:buSzPct val="80000"/>
              <a:buFont typeface="Arial" charset="0"/>
              <a:buChar char="–"/>
              <a:defRPr/>
            </a:pPr>
            <a:r>
              <a:rPr lang="en-US" sz="2200" dirty="0">
                <a:cs typeface="Arial" pitchFamily="34" charset="0"/>
              </a:rPr>
              <a:t>Survivorship options</a:t>
            </a:r>
          </a:p>
        </p:txBody>
      </p:sp>
      <p:sp>
        <p:nvSpPr>
          <p:cNvPr id="2" name="Slide Number Placeholder 1"/>
          <p:cNvSpPr>
            <a:spLocks noGrp="1"/>
          </p:cNvSpPr>
          <p:nvPr>
            <p:ph type="sldNum" sz="quarter" idx="12"/>
          </p:nvPr>
        </p:nvSpPr>
        <p:spPr/>
        <p:txBody>
          <a:bodyPr/>
          <a:lstStyle/>
          <a:p>
            <a:fld id="{AF4633DB-60EA-4E8C-BBF5-C69050585220}" type="slidenum">
              <a:rPr lang="en-US" smtClean="0"/>
              <a:pPr/>
              <a:t>63</a:t>
            </a:fld>
            <a:endParaRPr lang="en-US" dirty="0"/>
          </a:p>
        </p:txBody>
      </p:sp>
    </p:spTree>
    <p:extLst>
      <p:ext uri="{BB962C8B-B14F-4D97-AF65-F5344CB8AC3E}">
        <p14:creationId xmlns:p14="http://schemas.microsoft.com/office/powerpoint/2010/main" val="1895836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104">
                                            <p:txEl>
                                              <p:pRg st="0" end="0"/>
                                            </p:txEl>
                                          </p:spTgt>
                                        </p:tgtEl>
                                        <p:attrNameLst>
                                          <p:attrName>style.visibility</p:attrName>
                                        </p:attrNameLst>
                                      </p:cBhvr>
                                      <p:to>
                                        <p:strVal val="visible"/>
                                      </p:to>
                                    </p:set>
                                    <p:animEffect transition="in" filter="fade">
                                      <p:cBhvr>
                                        <p:cTn id="18" dur="500"/>
                                        <p:tgtEl>
                                          <p:spTgt spid="4104">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104">
                                            <p:txEl>
                                              <p:pRg st="1" end="1"/>
                                            </p:txEl>
                                          </p:spTgt>
                                        </p:tgtEl>
                                        <p:attrNameLst>
                                          <p:attrName>style.visibility</p:attrName>
                                        </p:attrNameLst>
                                      </p:cBhvr>
                                      <p:to>
                                        <p:strVal val="visible"/>
                                      </p:to>
                                    </p:set>
                                    <p:animEffect transition="in" filter="fade">
                                      <p:cBhvr>
                                        <p:cTn id="21" dur="500"/>
                                        <p:tgtEl>
                                          <p:spTgt spid="4104">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104">
                                            <p:txEl>
                                              <p:pRg st="2" end="2"/>
                                            </p:txEl>
                                          </p:spTgt>
                                        </p:tgtEl>
                                        <p:attrNameLst>
                                          <p:attrName>style.visibility</p:attrName>
                                        </p:attrNameLst>
                                      </p:cBhvr>
                                      <p:to>
                                        <p:strVal val="visible"/>
                                      </p:to>
                                    </p:set>
                                    <p:animEffect transition="in" filter="fade">
                                      <p:cBhvr>
                                        <p:cTn id="24" dur="500"/>
                                        <p:tgtEl>
                                          <p:spTgt spid="4104">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104">
                                            <p:txEl>
                                              <p:pRg st="3" end="3"/>
                                            </p:txEl>
                                          </p:spTgt>
                                        </p:tgtEl>
                                        <p:attrNameLst>
                                          <p:attrName>style.visibility</p:attrName>
                                        </p:attrNameLst>
                                      </p:cBhvr>
                                      <p:to>
                                        <p:strVal val="visible"/>
                                      </p:to>
                                    </p:set>
                                    <p:animEffect transition="in" filter="fade">
                                      <p:cBhvr>
                                        <p:cTn id="27" dur="500"/>
                                        <p:tgtEl>
                                          <p:spTgt spid="4104">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1771" y="152400"/>
            <a:ext cx="9144000" cy="609600"/>
          </a:xfrm>
        </p:spPr>
        <p:txBody>
          <a:bodyPr lIns="0" tIns="0" rIns="0" bIns="0">
            <a:noAutofit/>
          </a:bodyPr>
          <a:lstStyle/>
          <a:p>
            <a:pPr eaLnBrk="1" hangingPunct="1"/>
            <a:r>
              <a:rPr lang="en-US" sz="3200" dirty="0">
                <a:solidFill>
                  <a:srgbClr val="115763"/>
                </a:solidFill>
              </a:rPr>
              <a:t>Early retirement factors </a:t>
            </a:r>
            <a:br>
              <a:rPr lang="en-US" sz="3200" dirty="0">
                <a:solidFill>
                  <a:srgbClr val="115763"/>
                </a:solidFill>
              </a:rPr>
            </a:br>
            <a:r>
              <a:rPr lang="en-US" sz="2800" dirty="0">
                <a:solidFill>
                  <a:srgbClr val="115763"/>
                </a:solidFill>
              </a:rPr>
              <a:t>(benefit reduction percentages)</a:t>
            </a:r>
          </a:p>
        </p:txBody>
      </p:sp>
      <p:sp>
        <p:nvSpPr>
          <p:cNvPr id="2" name="Slide Number Placeholder 1"/>
          <p:cNvSpPr>
            <a:spLocks noGrp="1"/>
          </p:cNvSpPr>
          <p:nvPr>
            <p:ph type="sldNum" sz="quarter" idx="12"/>
          </p:nvPr>
        </p:nvSpPr>
        <p:spPr/>
        <p:txBody>
          <a:bodyPr/>
          <a:lstStyle/>
          <a:p>
            <a:fld id="{AF4633DB-60EA-4E8C-BBF5-C69050585220}" type="slidenum">
              <a:rPr lang="en-US" smtClean="0">
                <a:solidFill>
                  <a:prstClr val="black">
                    <a:tint val="75000"/>
                  </a:prstClr>
                </a:solidFill>
              </a:rPr>
              <a:pPr/>
              <a:t>64</a:t>
            </a:fld>
            <a:endParaRPr lang="en-US" dirty="0">
              <a:solidFill>
                <a:prstClr val="black">
                  <a:tint val="75000"/>
                </a:prstClr>
              </a:solidFill>
            </a:endParaRPr>
          </a:p>
        </p:txBody>
      </p:sp>
      <p:graphicFrame>
        <p:nvGraphicFramePr>
          <p:cNvPr id="7" name="Table 6" descr="table of early retirement factors"/>
          <p:cNvGraphicFramePr>
            <a:graphicFrameLocks noGrp="1"/>
          </p:cNvGraphicFramePr>
          <p:nvPr>
            <p:extLst/>
          </p:nvPr>
        </p:nvGraphicFramePr>
        <p:xfrm>
          <a:off x="456560" y="1318659"/>
          <a:ext cx="8229600" cy="5081900"/>
        </p:xfrm>
        <a:graphic>
          <a:graphicData uri="http://schemas.openxmlformats.org/drawingml/2006/table">
            <a:tbl>
              <a:tblPr firstRow="1" firstCol="1" bandRow="1"/>
              <a:tblGrid>
                <a:gridCol w="1871770">
                  <a:extLst>
                    <a:ext uri="{9D8B030D-6E8A-4147-A177-3AD203B41FA5}">
                      <a16:colId xmlns:a16="http://schemas.microsoft.com/office/drawing/2014/main" val="20000"/>
                    </a:ext>
                  </a:extLst>
                </a:gridCol>
                <a:gridCol w="209063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143649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2400" dirty="0">
                          <a:effectLst/>
                        </a:rPr>
                        <a:t>Age at Retirement</a:t>
                      </a:r>
                      <a:endParaRPr lang="en-US" sz="2400" dirty="0">
                        <a:effectLst/>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35E"/>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2400" dirty="0">
                          <a:effectLst/>
                        </a:rPr>
                        <a:t>Minimum SCY but less than 30 SCY</a:t>
                      </a:r>
                      <a:endParaRPr lang="en-US" sz="2400" dirty="0">
                        <a:effectLst/>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35E"/>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2300" dirty="0">
                          <a:effectLst/>
                        </a:rPr>
                        <a:t>30 or more SCY member chooses</a:t>
                      </a:r>
                    </a:p>
                    <a:p>
                      <a:pPr marL="0" marR="0" algn="ctr">
                        <a:lnSpc>
                          <a:spcPct val="115000"/>
                        </a:lnSpc>
                        <a:spcBef>
                          <a:spcPts val="0"/>
                        </a:spcBef>
                        <a:spcAft>
                          <a:spcPts val="0"/>
                        </a:spcAft>
                      </a:pPr>
                      <a:r>
                        <a:rPr lang="en-US" sz="1800" dirty="0">
                          <a:effectLst/>
                          <a:latin typeface="Calibri"/>
                          <a:ea typeface="Calibri"/>
                          <a:cs typeface="Times New Roman"/>
                        </a:rPr>
                        <a:t>4/30/2013</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35E"/>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r>
                        <a:rPr lang="en-US" sz="2000" dirty="0">
                          <a:effectLst/>
                        </a:rPr>
                        <a:t>30 or more SCY 5% Reduction</a:t>
                      </a:r>
                    </a:p>
                    <a:p>
                      <a:pPr marL="0" marR="0" algn="ctr">
                        <a:lnSpc>
                          <a:spcPct val="115000"/>
                        </a:lnSpc>
                        <a:spcBef>
                          <a:spcPts val="0"/>
                        </a:spcBef>
                        <a:spcAft>
                          <a:spcPts val="0"/>
                        </a:spcAft>
                      </a:pPr>
                      <a:r>
                        <a:rPr lang="en-US" sz="2000" dirty="0">
                          <a:effectLst/>
                        </a:rPr>
                        <a:t>5/1/2013</a:t>
                      </a:r>
                      <a:endParaRPr lang="en-US" sz="2000" dirty="0">
                        <a:effectLst/>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35E"/>
                    </a:solidFill>
                  </a:tcPr>
                </a:tc>
                <a:extLst>
                  <a:ext uri="{0D108BD9-81ED-4DB2-BD59-A6C34878D82A}">
                    <a16:rowId xmlns:a16="http://schemas.microsoft.com/office/drawing/2014/main" val="10000"/>
                  </a:ext>
                </a:extLst>
              </a:tr>
              <a:tr h="70767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endParaRPr lang="en-US" sz="1400" dirty="0">
                        <a:effectLst/>
                      </a:endParaRPr>
                    </a:p>
                    <a:p>
                      <a:pPr marL="0" marR="0" algn="ctr">
                        <a:lnSpc>
                          <a:spcPct val="115000"/>
                        </a:lnSpc>
                        <a:spcBef>
                          <a:spcPts val="0"/>
                        </a:spcBef>
                        <a:spcAft>
                          <a:spcPts val="0"/>
                        </a:spcAft>
                      </a:pPr>
                      <a:r>
                        <a:rPr lang="en-US" sz="2400" dirty="0">
                          <a:effectLst/>
                        </a:rPr>
                        <a:t>64</a:t>
                      </a:r>
                    </a:p>
                    <a:p>
                      <a:pPr marL="0" marR="0" algn="ct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nchor="ctr" anchorCtr="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5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2400" b="1" dirty="0">
                          <a:solidFill>
                            <a:schemeClr val="tx1"/>
                          </a:solidFill>
                          <a:effectLst/>
                        </a:rPr>
                        <a:t>90.3%</a:t>
                      </a:r>
                      <a:endParaRPr lang="en-US" sz="2400" b="1" dirty="0">
                        <a:solidFill>
                          <a:schemeClr val="tx1"/>
                        </a:solidFill>
                        <a:effectLst/>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3A9B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2400" b="1" dirty="0">
                          <a:solidFill>
                            <a:schemeClr val="tx1"/>
                          </a:solidFill>
                          <a:effectLst/>
                        </a:rPr>
                        <a:t>97%   or   100% </a:t>
                      </a:r>
                      <a:endParaRPr lang="en-US" sz="2400" b="1" dirty="0">
                        <a:solidFill>
                          <a:schemeClr val="tx1"/>
                        </a:solidFill>
                        <a:effectLst/>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3A9B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2400" b="1" dirty="0">
                          <a:solidFill>
                            <a:schemeClr val="tx1"/>
                          </a:solidFill>
                          <a:effectLst/>
                        </a:rPr>
                        <a:t>95%</a:t>
                      </a:r>
                      <a:endParaRPr lang="en-US" sz="2400" b="1" dirty="0">
                        <a:solidFill>
                          <a:schemeClr val="tx1"/>
                        </a:solidFill>
                        <a:effectLst/>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3A9B2">
                        <a:lumMod val="60000"/>
                        <a:lumOff val="40000"/>
                      </a:srgbClr>
                    </a:solidFill>
                  </a:tcPr>
                </a:tc>
                <a:extLst>
                  <a:ext uri="{0D108BD9-81ED-4DB2-BD59-A6C34878D82A}">
                    <a16:rowId xmlns:a16="http://schemas.microsoft.com/office/drawing/2014/main" val="10001"/>
                  </a:ext>
                </a:extLst>
              </a:tr>
              <a:tr h="70767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endParaRPr lang="en-US" sz="1400" dirty="0">
                        <a:effectLst/>
                      </a:endParaRPr>
                    </a:p>
                    <a:p>
                      <a:pPr marL="0" marR="0" algn="ctr">
                        <a:lnSpc>
                          <a:spcPct val="115000"/>
                        </a:lnSpc>
                        <a:spcBef>
                          <a:spcPts val="0"/>
                        </a:spcBef>
                        <a:spcAft>
                          <a:spcPts val="0"/>
                        </a:spcAft>
                      </a:pPr>
                      <a:r>
                        <a:rPr lang="en-US" sz="2400" dirty="0">
                          <a:effectLst/>
                        </a:rPr>
                        <a:t>62</a:t>
                      </a:r>
                    </a:p>
                    <a:p>
                      <a:pPr marL="0" marR="0" algn="ct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5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2400" b="1" dirty="0">
                          <a:solidFill>
                            <a:schemeClr val="tx1"/>
                          </a:solidFill>
                          <a:effectLst/>
                        </a:rPr>
                        <a:t>74.1%</a:t>
                      </a:r>
                      <a:endParaRPr lang="en-US" sz="2400" b="1" dirty="0">
                        <a:solidFill>
                          <a:schemeClr val="tx1"/>
                        </a:solidFill>
                        <a:effectLst/>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3A9B2">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2400" b="1" dirty="0">
                          <a:solidFill>
                            <a:schemeClr val="tx1"/>
                          </a:solidFill>
                          <a:effectLst/>
                        </a:rPr>
                        <a:t>91%   or   100%</a:t>
                      </a:r>
                      <a:endParaRPr lang="en-US" sz="2400" b="1" dirty="0">
                        <a:solidFill>
                          <a:schemeClr val="tx1"/>
                        </a:solidFill>
                        <a:effectLst/>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3A9B2">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2400" b="1" dirty="0">
                          <a:solidFill>
                            <a:schemeClr val="tx1"/>
                          </a:solidFill>
                          <a:effectLst/>
                        </a:rPr>
                        <a:t>85%</a:t>
                      </a:r>
                      <a:endParaRPr lang="en-US" sz="2400" b="1" dirty="0">
                        <a:solidFill>
                          <a:schemeClr val="tx1"/>
                        </a:solidFill>
                        <a:effectLst/>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3A9B2">
                        <a:lumMod val="20000"/>
                        <a:lumOff val="80000"/>
                      </a:srgbClr>
                    </a:solidFill>
                  </a:tcPr>
                </a:tc>
                <a:extLst>
                  <a:ext uri="{0D108BD9-81ED-4DB2-BD59-A6C34878D82A}">
                    <a16:rowId xmlns:a16="http://schemas.microsoft.com/office/drawing/2014/main" val="10002"/>
                  </a:ext>
                </a:extLst>
              </a:tr>
              <a:tr h="70767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endParaRPr lang="en-US" sz="1400" dirty="0">
                        <a:effectLst/>
                      </a:endParaRPr>
                    </a:p>
                    <a:p>
                      <a:pPr marL="0" marR="0" algn="ctr">
                        <a:lnSpc>
                          <a:spcPct val="115000"/>
                        </a:lnSpc>
                        <a:spcBef>
                          <a:spcPts val="0"/>
                        </a:spcBef>
                        <a:spcAft>
                          <a:spcPts val="0"/>
                        </a:spcAft>
                      </a:pPr>
                      <a:r>
                        <a:rPr lang="en-US" sz="2400" dirty="0">
                          <a:effectLst/>
                        </a:rPr>
                        <a:t>60</a:t>
                      </a:r>
                    </a:p>
                    <a:p>
                      <a:pPr marL="0" marR="0" algn="ct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5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2400" b="1" dirty="0">
                          <a:solidFill>
                            <a:schemeClr val="tx1"/>
                          </a:solidFill>
                          <a:effectLst/>
                        </a:rPr>
                        <a:t>61.1%</a:t>
                      </a:r>
                      <a:endParaRPr lang="en-US" sz="2400" b="1" dirty="0">
                        <a:solidFill>
                          <a:schemeClr val="tx1"/>
                        </a:solidFill>
                        <a:effectLst/>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3A9B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2400" b="1" dirty="0">
                          <a:solidFill>
                            <a:schemeClr val="tx1"/>
                          </a:solidFill>
                          <a:effectLst/>
                        </a:rPr>
                        <a:t>85%   or   95%</a:t>
                      </a:r>
                      <a:endParaRPr lang="en-US" sz="2400" b="1" dirty="0">
                        <a:solidFill>
                          <a:schemeClr val="tx1"/>
                        </a:solidFill>
                        <a:effectLst/>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3A9B2">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2400" b="1" dirty="0">
                          <a:solidFill>
                            <a:schemeClr val="tx1"/>
                          </a:solidFill>
                          <a:effectLst/>
                        </a:rPr>
                        <a:t>75%</a:t>
                      </a:r>
                      <a:endParaRPr lang="en-US" sz="2400" b="1" dirty="0">
                        <a:solidFill>
                          <a:schemeClr val="tx1"/>
                        </a:solidFill>
                        <a:effectLst/>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3A9B2">
                        <a:lumMod val="60000"/>
                        <a:lumOff val="40000"/>
                      </a:srgbClr>
                    </a:solidFill>
                  </a:tcPr>
                </a:tc>
                <a:extLst>
                  <a:ext uri="{0D108BD9-81ED-4DB2-BD59-A6C34878D82A}">
                    <a16:rowId xmlns:a16="http://schemas.microsoft.com/office/drawing/2014/main" val="10003"/>
                  </a:ext>
                </a:extLst>
              </a:tr>
              <a:tr h="70767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15000"/>
                        </a:lnSpc>
                        <a:spcBef>
                          <a:spcPts val="0"/>
                        </a:spcBef>
                        <a:spcAft>
                          <a:spcPts val="0"/>
                        </a:spcAft>
                      </a:pPr>
                      <a:endParaRPr lang="en-US" sz="1400" dirty="0">
                        <a:effectLst/>
                      </a:endParaRPr>
                    </a:p>
                    <a:p>
                      <a:pPr marL="0" marR="0" algn="ctr">
                        <a:lnSpc>
                          <a:spcPct val="115000"/>
                        </a:lnSpc>
                        <a:spcBef>
                          <a:spcPts val="0"/>
                        </a:spcBef>
                        <a:spcAft>
                          <a:spcPts val="0"/>
                        </a:spcAft>
                      </a:pPr>
                      <a:r>
                        <a:rPr lang="en-US" sz="2400" dirty="0">
                          <a:effectLst/>
                        </a:rPr>
                        <a:t>55</a:t>
                      </a:r>
                    </a:p>
                    <a:p>
                      <a:pPr marL="0" marR="0" algn="ct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35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2400" b="1" dirty="0">
                          <a:solidFill>
                            <a:schemeClr val="tx1"/>
                          </a:solidFill>
                          <a:effectLst/>
                        </a:rPr>
                        <a:t>38.6%</a:t>
                      </a:r>
                      <a:endParaRPr lang="en-US" sz="2400" b="1" dirty="0">
                        <a:solidFill>
                          <a:schemeClr val="tx1"/>
                        </a:solidFill>
                        <a:effectLst/>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3A9B2">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2400" b="1" dirty="0">
                          <a:solidFill>
                            <a:schemeClr val="tx1"/>
                          </a:solidFill>
                          <a:effectLst/>
                        </a:rPr>
                        <a:t>70%   or   80%</a:t>
                      </a:r>
                      <a:endParaRPr lang="en-US" sz="2400" b="1" dirty="0">
                        <a:solidFill>
                          <a:schemeClr val="tx1"/>
                        </a:solidFill>
                        <a:effectLst/>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3A9B2">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2400" b="1" dirty="0">
                          <a:solidFill>
                            <a:schemeClr val="tx1"/>
                          </a:solidFill>
                          <a:effectLst/>
                        </a:rPr>
                        <a:t>50%</a:t>
                      </a:r>
                      <a:endParaRPr lang="en-US" sz="2400" b="1" dirty="0">
                        <a:solidFill>
                          <a:schemeClr val="tx1"/>
                        </a:solidFill>
                        <a:effectLst/>
                        <a:latin typeface="Calibri"/>
                        <a:ea typeface="Calibri"/>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3A9B2">
                        <a:lumMod val="20000"/>
                        <a:lumOff val="8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4748946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879475" y="533400"/>
            <a:ext cx="8048625" cy="533400"/>
          </a:xfrm>
        </p:spPr>
        <p:txBody>
          <a:bodyPr>
            <a:noAutofit/>
          </a:bodyPr>
          <a:lstStyle/>
          <a:p>
            <a:pPr>
              <a:buClr>
                <a:srgbClr val="000000"/>
              </a:buClr>
            </a:pPr>
            <a:r>
              <a:rPr lang="en-US" sz="3600" dirty="0">
                <a:solidFill>
                  <a:srgbClr val="115763"/>
                </a:solidFill>
              </a:rPr>
              <a:t>You Leave Work but Don’t Retire?</a:t>
            </a:r>
          </a:p>
        </p:txBody>
      </p:sp>
      <p:sp>
        <p:nvSpPr>
          <p:cNvPr id="2" name="Slide Number Placeholder 1"/>
          <p:cNvSpPr>
            <a:spLocks noGrp="1"/>
          </p:cNvSpPr>
          <p:nvPr>
            <p:ph type="sldNum" sz="quarter" idx="12"/>
          </p:nvPr>
        </p:nvSpPr>
        <p:spPr/>
        <p:txBody>
          <a:bodyPr/>
          <a:lstStyle/>
          <a:p>
            <a:fld id="{AF4633DB-60EA-4E8C-BBF5-C69050585220}" type="slidenum">
              <a:rPr lang="en-US" smtClean="0"/>
              <a:pPr/>
              <a:t>65</a:t>
            </a:fld>
            <a:endParaRPr lang="en-US" dirty="0"/>
          </a:p>
        </p:txBody>
      </p:sp>
      <p:sp>
        <p:nvSpPr>
          <p:cNvPr id="3" name="Rectangle 2"/>
          <p:cNvSpPr/>
          <p:nvPr/>
        </p:nvSpPr>
        <p:spPr>
          <a:xfrm>
            <a:off x="609600" y="1524000"/>
            <a:ext cx="8458200" cy="4524315"/>
          </a:xfrm>
          <a:prstGeom prst="rect">
            <a:avLst/>
          </a:prstGeom>
        </p:spPr>
        <p:txBody>
          <a:bodyPr wrap="square">
            <a:spAutoFit/>
          </a:bodyPr>
          <a:lstStyle/>
          <a:p>
            <a:r>
              <a:rPr lang="en-US" sz="2400" b="1" dirty="0">
                <a:latin typeface="Arial" charset="0"/>
                <a:cs typeface="Arial" charset="0"/>
              </a:rPr>
              <a:t>Plan 1 or Plan 2:</a:t>
            </a:r>
          </a:p>
          <a:p>
            <a:pPr marL="285750" indent="-285750">
              <a:buFont typeface="Arial" panose="020B0604020202020204" pitchFamily="34" charset="0"/>
              <a:buChar char="•"/>
            </a:pPr>
            <a:r>
              <a:rPr lang="en-US" sz="2400" dirty="0">
                <a:latin typeface="Arial" charset="0"/>
                <a:cs typeface="Arial" charset="0"/>
              </a:rPr>
              <a:t>Leave contributions in your account</a:t>
            </a:r>
          </a:p>
          <a:p>
            <a:pPr marL="742950" lvl="1" indent="-285750">
              <a:buFont typeface="Arial" panose="020B0604020202020204" pitchFamily="34" charset="0"/>
              <a:buChar char="•"/>
            </a:pPr>
            <a:r>
              <a:rPr lang="en-US" sz="2400" dirty="0">
                <a:latin typeface="Arial" charset="0"/>
                <a:cs typeface="Arial" charset="0"/>
              </a:rPr>
              <a:t>Guaranteed benefit when eligible</a:t>
            </a:r>
          </a:p>
          <a:p>
            <a:pPr marL="285750" indent="-285750">
              <a:buFont typeface="Arial" panose="020B0604020202020204" pitchFamily="34" charset="0"/>
              <a:buChar char="•"/>
            </a:pPr>
            <a:r>
              <a:rPr lang="en-US" sz="2400" dirty="0">
                <a:latin typeface="Arial" charset="0"/>
                <a:cs typeface="Arial" charset="0"/>
              </a:rPr>
              <a:t>Withdraw contributions &amp; benefit is forfeited</a:t>
            </a:r>
          </a:p>
          <a:p>
            <a:pPr marL="742950" lvl="1" indent="-285750">
              <a:buFont typeface="Arial" panose="020B0604020202020204" pitchFamily="34" charset="0"/>
              <a:buChar char="•"/>
            </a:pPr>
            <a:r>
              <a:rPr lang="en-US" sz="2400" dirty="0">
                <a:latin typeface="Arial" charset="0"/>
                <a:cs typeface="Arial" charset="0"/>
              </a:rPr>
              <a:t>Lump sum payment &amp; applicable taxes on rollover</a:t>
            </a:r>
          </a:p>
          <a:p>
            <a:pPr marL="285750" indent="-285750">
              <a:buFont typeface="Arial" panose="020B0604020202020204" pitchFamily="34" charset="0"/>
              <a:buChar char="•"/>
            </a:pPr>
            <a:endParaRPr lang="en-US" sz="2400" dirty="0">
              <a:latin typeface="Arial" charset="0"/>
              <a:cs typeface="Arial" charset="0"/>
            </a:endParaRPr>
          </a:p>
          <a:p>
            <a:r>
              <a:rPr lang="en-US" sz="2400" b="1" dirty="0">
                <a:latin typeface="Arial" charset="0"/>
                <a:cs typeface="Arial" charset="0"/>
              </a:rPr>
              <a:t>Plan 3</a:t>
            </a:r>
          </a:p>
          <a:p>
            <a:pPr marL="342900" indent="-342900">
              <a:buFont typeface="Arial" panose="020B0604020202020204" pitchFamily="34" charset="0"/>
              <a:buChar char="•"/>
            </a:pPr>
            <a:r>
              <a:rPr lang="en-US" sz="2400" dirty="0"/>
              <a:t>Access to Defined Contribution account</a:t>
            </a:r>
          </a:p>
          <a:p>
            <a:pPr marL="800100" lvl="1" indent="-342900">
              <a:buFont typeface="Arial" panose="020B0604020202020204" pitchFamily="34" charset="0"/>
              <a:buChar char="•"/>
            </a:pPr>
            <a:r>
              <a:rPr lang="en-US" sz="2400" dirty="0"/>
              <a:t>Manage online or on telephone</a:t>
            </a:r>
          </a:p>
          <a:p>
            <a:pPr marL="800100" lvl="1" indent="-342900">
              <a:buFont typeface="Arial" panose="020B0604020202020204" pitchFamily="34" charset="0"/>
              <a:buChar char="•"/>
            </a:pPr>
            <a:r>
              <a:rPr lang="en-US" sz="2400" dirty="0"/>
              <a:t>Four distribution options &amp; applicable taxes</a:t>
            </a:r>
          </a:p>
          <a:p>
            <a:pPr marL="342900" indent="-342900">
              <a:buFont typeface="Arial" panose="020B0604020202020204" pitchFamily="34" charset="0"/>
              <a:buChar char="•"/>
            </a:pPr>
            <a:r>
              <a:rPr lang="en-US" sz="2400" dirty="0"/>
              <a:t>Defined Benefit guaranteed if vested</a:t>
            </a:r>
          </a:p>
          <a:p>
            <a:pPr marL="800100" lvl="1" indent="-342900">
              <a:buFont typeface="Arial" panose="020B0604020202020204" pitchFamily="34" charset="0"/>
              <a:buChar char="•"/>
            </a:pPr>
            <a:r>
              <a:rPr lang="en-US" sz="2400" dirty="0"/>
              <a:t>3% indexing if 20 Service Credit Years (SCY)</a:t>
            </a:r>
          </a:p>
        </p:txBody>
      </p:sp>
    </p:spTree>
    <p:extLst>
      <p:ext uri="{BB962C8B-B14F-4D97-AF65-F5344CB8AC3E}">
        <p14:creationId xmlns:p14="http://schemas.microsoft.com/office/powerpoint/2010/main" val="2969187236"/>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879475" y="533400"/>
            <a:ext cx="8048625" cy="533400"/>
          </a:xfrm>
        </p:spPr>
        <p:txBody>
          <a:bodyPr>
            <a:noAutofit/>
          </a:bodyPr>
          <a:lstStyle/>
          <a:p>
            <a:pPr eaLnBrk="1" hangingPunct="1">
              <a:buClr>
                <a:srgbClr val="000000"/>
              </a:buClr>
            </a:pPr>
            <a:r>
              <a:rPr lang="en-US" sz="3600" dirty="0">
                <a:solidFill>
                  <a:srgbClr val="115763"/>
                </a:solidFill>
              </a:rPr>
              <a:t>You Leave Work or Retire?</a:t>
            </a:r>
          </a:p>
        </p:txBody>
      </p:sp>
      <p:sp>
        <p:nvSpPr>
          <p:cNvPr id="2" name="Slide Number Placeholder 1"/>
          <p:cNvSpPr>
            <a:spLocks noGrp="1"/>
          </p:cNvSpPr>
          <p:nvPr>
            <p:ph type="sldNum" sz="quarter" idx="12"/>
          </p:nvPr>
        </p:nvSpPr>
        <p:spPr/>
        <p:txBody>
          <a:bodyPr/>
          <a:lstStyle/>
          <a:p>
            <a:fld id="{AF4633DB-60EA-4E8C-BBF5-C69050585220}" type="slidenum">
              <a:rPr lang="en-US" smtClean="0"/>
              <a:pPr/>
              <a:t>66</a:t>
            </a:fld>
            <a:endParaRPr lang="en-US" dirty="0"/>
          </a:p>
        </p:txBody>
      </p:sp>
      <p:sp>
        <p:nvSpPr>
          <p:cNvPr id="3" name="Rectangle 2"/>
          <p:cNvSpPr/>
          <p:nvPr/>
        </p:nvSpPr>
        <p:spPr>
          <a:xfrm>
            <a:off x="609600" y="1524000"/>
            <a:ext cx="8458200" cy="3108543"/>
          </a:xfrm>
          <a:prstGeom prst="rect">
            <a:avLst/>
          </a:prstGeom>
        </p:spPr>
        <p:txBody>
          <a:bodyPr wrap="square">
            <a:spAutoFit/>
          </a:bodyPr>
          <a:lstStyle/>
          <a:p>
            <a:r>
              <a:rPr lang="en-US" sz="2800" b="1" dirty="0"/>
              <a:t>Deferred Compensation Program (DCP) </a:t>
            </a:r>
          </a:p>
          <a:p>
            <a:pPr marL="342900" indent="-342900">
              <a:buFont typeface="Arial" panose="020B0604020202020204" pitchFamily="34" charset="0"/>
              <a:buChar char="•"/>
            </a:pPr>
            <a:r>
              <a:rPr lang="en-US" sz="2800" dirty="0"/>
              <a:t>Access to your account</a:t>
            </a:r>
          </a:p>
          <a:p>
            <a:pPr marL="342900" indent="-342900">
              <a:buFont typeface="Arial" panose="020B0604020202020204" pitchFamily="34" charset="0"/>
              <a:buChar char="•"/>
            </a:pPr>
            <a:r>
              <a:rPr lang="en-US" sz="2800" dirty="0"/>
              <a:t>Manage account online or on phone</a:t>
            </a:r>
          </a:p>
          <a:p>
            <a:pPr marL="342900" indent="-342900">
              <a:buFont typeface="Arial" panose="020B0604020202020204" pitchFamily="34" charset="0"/>
              <a:buChar char="•"/>
            </a:pPr>
            <a:r>
              <a:rPr lang="en-US" sz="2800" dirty="0"/>
              <a:t>Transfer money to different funds</a:t>
            </a:r>
          </a:p>
          <a:p>
            <a:pPr marL="342900" indent="-342900">
              <a:buFont typeface="Arial" panose="020B0604020202020204" pitchFamily="34" charset="0"/>
              <a:buChar char="•"/>
            </a:pPr>
            <a:r>
              <a:rPr lang="en-US" sz="2800" dirty="0"/>
              <a:t>No transaction fees</a:t>
            </a:r>
          </a:p>
          <a:p>
            <a:pPr marL="342900" indent="-342900">
              <a:buFont typeface="Arial" panose="020B0604020202020204" pitchFamily="34" charset="0"/>
              <a:buChar char="•"/>
            </a:pPr>
            <a:r>
              <a:rPr lang="en-US" sz="2800" dirty="0"/>
              <a:t>Five distribution options &amp; applicable taxes</a:t>
            </a:r>
          </a:p>
          <a:p>
            <a:pPr marL="342900" indent="-342900">
              <a:buFont typeface="Arial" panose="020B0604020202020204" pitchFamily="34" charset="0"/>
              <a:buChar char="•"/>
            </a:pPr>
            <a:r>
              <a:rPr lang="en-US" sz="2800" dirty="0"/>
              <a:t>You can change your options in the future</a:t>
            </a:r>
          </a:p>
        </p:txBody>
      </p:sp>
    </p:spTree>
    <p:extLst>
      <p:ext uri="{BB962C8B-B14F-4D97-AF65-F5344CB8AC3E}">
        <p14:creationId xmlns:p14="http://schemas.microsoft.com/office/powerpoint/2010/main" val="3395841370"/>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879475" y="533400"/>
            <a:ext cx="8048625" cy="533400"/>
          </a:xfrm>
        </p:spPr>
        <p:txBody>
          <a:bodyPr>
            <a:noAutofit/>
          </a:bodyPr>
          <a:lstStyle/>
          <a:p>
            <a:pPr eaLnBrk="1" hangingPunct="1">
              <a:buClr>
                <a:srgbClr val="000000"/>
              </a:buClr>
            </a:pPr>
            <a:r>
              <a:rPr lang="en-US" sz="3600" dirty="0">
                <a:solidFill>
                  <a:srgbClr val="115763"/>
                </a:solidFill>
              </a:rPr>
              <a:t>You</a:t>
            </a:r>
            <a:r>
              <a:rPr lang="en-US" sz="3600" dirty="0">
                <a:latin typeface="Arial" charset="0"/>
                <a:cs typeface="Arial" charset="0"/>
              </a:rPr>
              <a:t> </a:t>
            </a:r>
            <a:r>
              <a:rPr lang="en-US" sz="3600" dirty="0">
                <a:solidFill>
                  <a:srgbClr val="115763"/>
                </a:solidFill>
              </a:rPr>
              <a:t>return to work at a later date</a:t>
            </a:r>
          </a:p>
        </p:txBody>
      </p:sp>
      <p:sp>
        <p:nvSpPr>
          <p:cNvPr id="2" name="Slide Number Placeholder 1"/>
          <p:cNvSpPr>
            <a:spLocks noGrp="1"/>
          </p:cNvSpPr>
          <p:nvPr>
            <p:ph type="sldNum" sz="quarter" idx="12"/>
          </p:nvPr>
        </p:nvSpPr>
        <p:spPr/>
        <p:txBody>
          <a:bodyPr/>
          <a:lstStyle/>
          <a:p>
            <a:fld id="{AF4633DB-60EA-4E8C-BBF5-C69050585220}" type="slidenum">
              <a:rPr lang="en-US" smtClean="0"/>
              <a:pPr/>
              <a:t>67</a:t>
            </a:fld>
            <a:endParaRPr lang="en-US" dirty="0"/>
          </a:p>
        </p:txBody>
      </p:sp>
      <p:sp>
        <p:nvSpPr>
          <p:cNvPr id="3" name="Rectangle 2"/>
          <p:cNvSpPr/>
          <p:nvPr/>
        </p:nvSpPr>
        <p:spPr>
          <a:xfrm>
            <a:off x="609600" y="1524000"/>
            <a:ext cx="8458200" cy="1815882"/>
          </a:xfrm>
          <a:prstGeom prst="rect">
            <a:avLst/>
          </a:prstGeom>
        </p:spPr>
        <p:txBody>
          <a:bodyPr wrap="square">
            <a:spAutoFit/>
          </a:bodyPr>
          <a:lstStyle/>
          <a:p>
            <a:pPr marL="342900" indent="-342900">
              <a:buFont typeface="Arial" panose="020B0604020202020204" pitchFamily="34" charset="0"/>
              <a:buChar char="•"/>
            </a:pPr>
            <a:r>
              <a:rPr lang="en-US" sz="2800" dirty="0">
                <a:solidFill>
                  <a:schemeClr val="accent1">
                    <a:lumMod val="50000"/>
                  </a:schemeClr>
                </a:solidFill>
                <a:latin typeface="Arial" charset="0"/>
                <a:cs typeface="Arial" charset="0"/>
              </a:rPr>
              <a:t>Are you returning to the same or a different retirement system?</a:t>
            </a:r>
          </a:p>
          <a:p>
            <a:pPr marL="342900" indent="-342900">
              <a:buFont typeface="Arial" panose="020B0604020202020204" pitchFamily="34" charset="0"/>
              <a:buChar char="•"/>
            </a:pPr>
            <a:endParaRPr lang="en-US" sz="2800" dirty="0">
              <a:solidFill>
                <a:schemeClr val="accent1">
                  <a:lumMod val="50000"/>
                </a:schemeClr>
              </a:solidFill>
              <a:latin typeface="Arial" charset="0"/>
              <a:cs typeface="Arial" charset="0"/>
            </a:endParaRPr>
          </a:p>
          <a:p>
            <a:pPr marL="342900" indent="-342900">
              <a:buFont typeface="Arial" panose="020B0604020202020204" pitchFamily="34" charset="0"/>
              <a:buChar char="•"/>
            </a:pPr>
            <a:r>
              <a:rPr lang="en-US" sz="2800" dirty="0">
                <a:solidFill>
                  <a:schemeClr val="accent1">
                    <a:lumMod val="50000"/>
                  </a:schemeClr>
                </a:solidFill>
                <a:latin typeface="Arial" charset="0"/>
                <a:cs typeface="Arial" charset="0"/>
              </a:rPr>
              <a:t>Did you withdraw your contributions?</a:t>
            </a:r>
            <a:endParaRPr lang="en-US" sz="2800" dirty="0"/>
          </a:p>
        </p:txBody>
      </p:sp>
    </p:spTree>
    <p:extLst>
      <p:ext uri="{BB962C8B-B14F-4D97-AF65-F5344CB8AC3E}">
        <p14:creationId xmlns:p14="http://schemas.microsoft.com/office/powerpoint/2010/main" val="376017103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879475" y="533400"/>
            <a:ext cx="8048625" cy="533400"/>
          </a:xfrm>
        </p:spPr>
        <p:txBody>
          <a:bodyPr>
            <a:noAutofit/>
          </a:bodyPr>
          <a:lstStyle/>
          <a:p>
            <a:pPr eaLnBrk="1" hangingPunct="1">
              <a:buClr>
                <a:srgbClr val="000000"/>
              </a:buClr>
            </a:pPr>
            <a:r>
              <a:rPr lang="en-US" sz="3600" dirty="0">
                <a:solidFill>
                  <a:srgbClr val="115763"/>
                </a:solidFill>
              </a:rPr>
              <a:t>Your beneficiary designations</a:t>
            </a:r>
          </a:p>
        </p:txBody>
      </p:sp>
      <p:sp>
        <p:nvSpPr>
          <p:cNvPr id="2" name="Slide Number Placeholder 1"/>
          <p:cNvSpPr>
            <a:spLocks noGrp="1"/>
          </p:cNvSpPr>
          <p:nvPr>
            <p:ph type="sldNum" sz="quarter" idx="12"/>
          </p:nvPr>
        </p:nvSpPr>
        <p:spPr/>
        <p:txBody>
          <a:bodyPr/>
          <a:lstStyle/>
          <a:p>
            <a:fld id="{AF4633DB-60EA-4E8C-BBF5-C69050585220}" type="slidenum">
              <a:rPr lang="en-US" smtClean="0"/>
              <a:pPr/>
              <a:t>68</a:t>
            </a:fld>
            <a:endParaRPr lang="en-US" dirty="0"/>
          </a:p>
        </p:txBody>
      </p:sp>
      <p:sp>
        <p:nvSpPr>
          <p:cNvPr id="3" name="Rectangle 2"/>
          <p:cNvSpPr/>
          <p:nvPr/>
        </p:nvSpPr>
        <p:spPr>
          <a:xfrm>
            <a:off x="609600" y="1524000"/>
            <a:ext cx="8458200" cy="3785652"/>
          </a:xfrm>
          <a:prstGeom prst="rect">
            <a:avLst/>
          </a:prstGeom>
        </p:spPr>
        <p:txBody>
          <a:bodyPr wrap="square">
            <a:spAutoFit/>
          </a:bodyPr>
          <a:lstStyle/>
          <a:p>
            <a:pPr marL="457200" indent="-457200">
              <a:buFont typeface="Arial" panose="020B0604020202020204" pitchFamily="34" charset="0"/>
              <a:buChar char="•"/>
            </a:pPr>
            <a:r>
              <a:rPr lang="en-US" sz="2400" dirty="0">
                <a:solidFill>
                  <a:schemeClr val="accent1">
                    <a:lumMod val="50000"/>
                  </a:schemeClr>
                </a:solidFill>
                <a:latin typeface="Arial" charset="0"/>
                <a:cs typeface="Arial" charset="0"/>
              </a:rPr>
              <a:t>Update online for PERS and DCP – verify it is current</a:t>
            </a:r>
          </a:p>
          <a:p>
            <a:pPr marL="914400" lvl="1" indent="-457200">
              <a:buFont typeface="Arial" panose="020B0604020202020204" pitchFamily="34" charset="0"/>
              <a:buChar char="•"/>
            </a:pPr>
            <a:r>
              <a:rPr lang="en-US" sz="2400" dirty="0">
                <a:solidFill>
                  <a:schemeClr val="accent1">
                    <a:lumMod val="50000"/>
                  </a:schemeClr>
                </a:solidFill>
                <a:latin typeface="Arial" charset="0"/>
                <a:cs typeface="Arial" charset="0"/>
                <a:hlinkClick r:id="rId3"/>
              </a:rPr>
              <a:t>www.drs.wa.gov/oaa</a:t>
            </a:r>
            <a:r>
              <a:rPr lang="en-US" sz="2400" dirty="0">
                <a:solidFill>
                  <a:schemeClr val="accent1">
                    <a:lumMod val="50000"/>
                  </a:schemeClr>
                </a:solidFill>
                <a:latin typeface="Arial" charset="0"/>
                <a:cs typeface="Arial" charset="0"/>
              </a:rPr>
              <a:t> and select “My Account”</a:t>
            </a:r>
          </a:p>
          <a:p>
            <a:pPr marL="457200" indent="-457200">
              <a:buFont typeface="Arial" panose="020B0604020202020204" pitchFamily="34" charset="0"/>
              <a:buChar char="•"/>
            </a:pPr>
            <a:endParaRPr lang="en-US" sz="2400" dirty="0">
              <a:solidFill>
                <a:schemeClr val="accent1">
                  <a:lumMod val="50000"/>
                </a:schemeClr>
              </a:solidFill>
              <a:latin typeface="Arial" charset="0"/>
              <a:cs typeface="Arial" charset="0"/>
            </a:endParaRPr>
          </a:p>
          <a:p>
            <a:pPr marL="457200" indent="-457200">
              <a:buFont typeface="Arial" panose="020B0604020202020204" pitchFamily="34" charset="0"/>
              <a:buChar char="•"/>
            </a:pPr>
            <a:r>
              <a:rPr lang="en-US" sz="2400" dirty="0">
                <a:solidFill>
                  <a:schemeClr val="accent1">
                    <a:lumMod val="50000"/>
                  </a:schemeClr>
                </a:solidFill>
                <a:latin typeface="Arial" charset="0"/>
                <a:cs typeface="Arial" charset="0"/>
              </a:rPr>
              <a:t>Sill working or separated but not retired</a:t>
            </a:r>
          </a:p>
          <a:p>
            <a:pPr marL="914400" lvl="1" indent="-457200">
              <a:buFont typeface="Arial" panose="020B0604020202020204" pitchFamily="34" charset="0"/>
              <a:buChar char="•"/>
            </a:pPr>
            <a:r>
              <a:rPr lang="en-US" sz="2400" dirty="0">
                <a:solidFill>
                  <a:schemeClr val="accent1">
                    <a:lumMod val="50000"/>
                  </a:schemeClr>
                </a:solidFill>
                <a:latin typeface="Arial" charset="0"/>
                <a:cs typeface="Arial" charset="0"/>
              </a:rPr>
              <a:t>Beneficiary can be updated at any time</a:t>
            </a:r>
          </a:p>
          <a:p>
            <a:pPr marL="914400" lvl="1" indent="-457200">
              <a:buFont typeface="Arial" panose="020B0604020202020204" pitchFamily="34" charset="0"/>
              <a:buChar char="•"/>
            </a:pPr>
            <a:r>
              <a:rPr lang="en-US" sz="2400" dirty="0">
                <a:solidFill>
                  <a:schemeClr val="accent1">
                    <a:lumMod val="50000"/>
                  </a:schemeClr>
                </a:solidFill>
                <a:latin typeface="Arial" charset="0"/>
                <a:cs typeface="Arial" charset="0"/>
              </a:rPr>
              <a:t>Survivor benefit or cash distribution</a:t>
            </a:r>
          </a:p>
          <a:p>
            <a:pPr marL="914400" lvl="1" indent="-457200">
              <a:buFont typeface="Arial" panose="020B0604020202020204" pitchFamily="34" charset="0"/>
              <a:buChar char="•"/>
            </a:pPr>
            <a:r>
              <a:rPr lang="en-US" sz="2400" dirty="0">
                <a:solidFill>
                  <a:schemeClr val="accent1">
                    <a:lumMod val="50000"/>
                  </a:schemeClr>
                </a:solidFill>
                <a:latin typeface="Arial" charset="0"/>
                <a:cs typeface="Arial" charset="0"/>
              </a:rPr>
              <a:t>Use DB Access to view beneficiary and account information</a:t>
            </a:r>
          </a:p>
          <a:p>
            <a:pPr marL="914400" lvl="1" indent="-457200">
              <a:buFont typeface="Arial" panose="020B0604020202020204" pitchFamily="34" charset="0"/>
              <a:buChar char="•"/>
            </a:pPr>
            <a:r>
              <a:rPr lang="en-US" sz="2400" dirty="0">
                <a:solidFill>
                  <a:schemeClr val="accent1">
                    <a:lumMod val="50000"/>
                  </a:schemeClr>
                </a:solidFill>
                <a:latin typeface="Arial" charset="0"/>
                <a:cs typeface="Arial" charset="0"/>
              </a:rPr>
              <a:t>Form also available on-line (print and mail)</a:t>
            </a:r>
          </a:p>
          <a:p>
            <a:pPr marL="457200" indent="-457200">
              <a:buFont typeface="+mj-lt"/>
              <a:buAutoNum type="arabicPeriod"/>
            </a:pPr>
            <a:endParaRPr lang="en-US" sz="2400" dirty="0"/>
          </a:p>
        </p:txBody>
      </p:sp>
    </p:spTree>
    <p:extLst>
      <p:ext uri="{BB962C8B-B14F-4D97-AF65-F5344CB8AC3E}">
        <p14:creationId xmlns:p14="http://schemas.microsoft.com/office/powerpoint/2010/main" val="207029852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0" y="381000"/>
            <a:ext cx="9144000" cy="762000"/>
          </a:xfrm>
        </p:spPr>
        <p:txBody>
          <a:bodyPr lIns="0" tIns="0" rIns="0" bIns="0" rtlCol="0">
            <a:normAutofit fontScale="90000"/>
          </a:bodyPr>
          <a:lstStyle/>
          <a:p>
            <a:pPr eaLnBrk="1" fontAlgn="auto" hangingPunct="1">
              <a:spcAft>
                <a:spcPts val="0"/>
              </a:spcAft>
              <a:defRPr/>
            </a:pPr>
            <a:r>
              <a:rPr lang="en-US" sz="2700" dirty="0">
                <a:solidFill>
                  <a:srgbClr val="115763"/>
                </a:solidFill>
              </a:rPr>
              <a:t>Department of Retirement Systems</a:t>
            </a:r>
            <a:br>
              <a:rPr lang="en-US" sz="2700" dirty="0">
                <a:solidFill>
                  <a:srgbClr val="115763"/>
                </a:solidFill>
              </a:rPr>
            </a:br>
            <a:r>
              <a:rPr lang="en-US" sz="2700" dirty="0">
                <a:solidFill>
                  <a:srgbClr val="115763"/>
                </a:solidFill>
              </a:rPr>
              <a:t>Resources available – </a:t>
            </a:r>
            <a:r>
              <a:rPr lang="en-US" sz="2400" dirty="0">
                <a:solidFill>
                  <a:srgbClr val="0000CC"/>
                </a:solidFill>
                <a:hlinkClick r:id="rId3"/>
              </a:rPr>
              <a:t>www.drs.wa.gov</a:t>
            </a:r>
            <a:endParaRPr lang="en-US" sz="2400" dirty="0">
              <a:solidFill>
                <a:srgbClr val="0000CC"/>
              </a:solidFill>
            </a:endParaRPr>
          </a:p>
        </p:txBody>
      </p:sp>
      <p:sp>
        <p:nvSpPr>
          <p:cNvPr id="2" name="Slide Number Placeholder 1"/>
          <p:cNvSpPr>
            <a:spLocks noGrp="1"/>
          </p:cNvSpPr>
          <p:nvPr>
            <p:ph type="sldNum" sz="quarter" idx="12"/>
          </p:nvPr>
        </p:nvSpPr>
        <p:spPr/>
        <p:txBody>
          <a:bodyPr/>
          <a:lstStyle/>
          <a:p>
            <a:fld id="{AF4633DB-60EA-4E8C-BBF5-C69050585220}" type="slidenum">
              <a:rPr lang="en-US" smtClean="0"/>
              <a:pPr/>
              <a:t>69</a:t>
            </a:fld>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1143000"/>
            <a:ext cx="6934200" cy="5582249"/>
          </a:xfrm>
          <a:prstGeom prst="rect">
            <a:avLst/>
          </a:prstGeom>
        </p:spPr>
      </p:pic>
      <p:sp>
        <p:nvSpPr>
          <p:cNvPr id="6" name="Right Arrow 5"/>
          <p:cNvSpPr/>
          <p:nvPr/>
        </p:nvSpPr>
        <p:spPr>
          <a:xfrm>
            <a:off x="2980593" y="1604509"/>
            <a:ext cx="2505807" cy="990600"/>
          </a:xfrm>
          <a:prstGeom prst="rightArrow">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bg1"/>
                </a:solidFill>
                <a:effectLst/>
                <a:uLnTx/>
                <a:uFillTx/>
                <a:latin typeface="Adobe Garamond Pro"/>
                <a:ea typeface="+mn-ea"/>
                <a:cs typeface="+mn-cs"/>
              </a:rPr>
              <a:t>Account access</a:t>
            </a:r>
          </a:p>
        </p:txBody>
      </p:sp>
      <p:sp>
        <p:nvSpPr>
          <p:cNvPr id="7" name="Rounded Rectangle 6"/>
          <p:cNvSpPr/>
          <p:nvPr/>
        </p:nvSpPr>
        <p:spPr>
          <a:xfrm>
            <a:off x="5715000" y="1604509"/>
            <a:ext cx="1828800" cy="910091"/>
          </a:xfrm>
          <a:prstGeom prst="roundRect">
            <a:avLst/>
          </a:prstGeom>
          <a:solidFill>
            <a:srgbClr val="FFFF00">
              <a:alpha val="15000"/>
            </a:srgbClr>
          </a:solidFill>
          <a:ln w="25400" cap="flat" cmpd="sng" algn="ctr">
            <a:solidFill>
              <a:srgbClr val="F79646">
                <a:lumMod val="75000"/>
              </a:srgbClr>
            </a:solidFill>
            <a:prstDash val="solid"/>
          </a:ln>
          <a:effectLst/>
        </p:spPr>
        <p:txBody>
          <a:bodyPr anchor="ctr"/>
          <a:lstStyle/>
          <a:p>
            <a:pPr algn="ctr">
              <a:defRPr/>
            </a:pPr>
            <a:endParaRPr lang="en-US" kern="0" dirty="0">
              <a:solidFill>
                <a:srgbClr val="FF0000"/>
              </a:solidFill>
            </a:endParaRPr>
          </a:p>
        </p:txBody>
      </p:sp>
    </p:spTree>
    <p:extLst>
      <p:ext uri="{BB962C8B-B14F-4D97-AF65-F5344CB8AC3E}">
        <p14:creationId xmlns:p14="http://schemas.microsoft.com/office/powerpoint/2010/main" val="2516029801"/>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422656"/>
            <a:ext cx="8229600" cy="769874"/>
          </a:xfrm>
        </p:spPr>
        <p:txBody>
          <a:bodyPr>
            <a:normAutofit/>
          </a:bodyPr>
          <a:lstStyle/>
          <a:p>
            <a:pPr eaLnBrk="1" hangingPunct="1"/>
            <a:r>
              <a:rPr lang="en-US" sz="3600" dirty="0">
                <a:latin typeface="Arial" charset="0"/>
                <a:cs typeface="Arial" charset="0"/>
              </a:rPr>
              <a:t>Statewide Layoff Lists </a:t>
            </a:r>
          </a:p>
        </p:txBody>
      </p:sp>
      <p:sp>
        <p:nvSpPr>
          <p:cNvPr id="16387" name="Content Placeholder 2"/>
          <p:cNvSpPr>
            <a:spLocks noGrp="1"/>
          </p:cNvSpPr>
          <p:nvPr>
            <p:ph idx="1"/>
          </p:nvPr>
        </p:nvSpPr>
        <p:spPr>
          <a:xfrm>
            <a:off x="685800" y="1192530"/>
            <a:ext cx="8229600" cy="4876800"/>
          </a:xfrm>
        </p:spPr>
        <p:txBody>
          <a:bodyPr>
            <a:normAutofit lnSpcReduction="10000"/>
          </a:bodyPr>
          <a:lstStyle/>
          <a:p>
            <a:pPr marL="0" indent="0" eaLnBrk="1" hangingPunct="1">
              <a:spcBef>
                <a:spcPts val="3000"/>
              </a:spcBef>
              <a:spcAft>
                <a:spcPts val="2400"/>
              </a:spcAft>
              <a:buNone/>
            </a:pPr>
            <a:r>
              <a:rPr lang="en-US" sz="2400" b="1" dirty="0">
                <a:solidFill>
                  <a:schemeClr val="accent1">
                    <a:lumMod val="50000"/>
                  </a:schemeClr>
                </a:solidFill>
                <a:latin typeface="Arial" charset="0"/>
                <a:cs typeface="Arial" charset="0"/>
              </a:rPr>
              <a:t>Statewide layoff list(s) contain the names of eligible employees from other agencies or </a:t>
            </a:r>
            <a:r>
              <a:rPr lang="en-US" sz="2400" b="1" dirty="0" smtClean="0">
                <a:solidFill>
                  <a:schemeClr val="accent1">
                    <a:lumMod val="50000"/>
                  </a:schemeClr>
                </a:solidFill>
                <a:latin typeface="Arial" charset="0"/>
                <a:cs typeface="Arial" charset="0"/>
              </a:rPr>
              <a:t>institutions</a:t>
            </a:r>
            <a:endParaRPr lang="en-US" sz="2400" dirty="0">
              <a:solidFill>
                <a:schemeClr val="accent1">
                  <a:lumMod val="50000"/>
                </a:schemeClr>
              </a:solidFill>
              <a:latin typeface="Arial" charset="0"/>
              <a:cs typeface="Arial" charset="0"/>
            </a:endParaRPr>
          </a:p>
          <a:p>
            <a:r>
              <a:rPr lang="en-US" sz="2000" dirty="0">
                <a:solidFill>
                  <a:schemeClr val="accent1">
                    <a:lumMod val="50000"/>
                  </a:schemeClr>
                </a:solidFill>
                <a:latin typeface="Arial" charset="0"/>
                <a:cs typeface="Arial" charset="0"/>
              </a:rPr>
              <a:t>To get on the statewide layoff list, contact the Department of Enterprise </a:t>
            </a:r>
            <a:r>
              <a:rPr lang="en-US" sz="2000" dirty="0" smtClean="0">
                <a:solidFill>
                  <a:schemeClr val="accent1">
                    <a:lumMod val="50000"/>
                  </a:schemeClr>
                </a:solidFill>
                <a:latin typeface="Arial" charset="0"/>
                <a:cs typeface="Arial" charset="0"/>
              </a:rPr>
              <a:t>Services </a:t>
            </a:r>
            <a:endParaRPr lang="en-US" sz="2000" dirty="0">
              <a:solidFill>
                <a:schemeClr val="accent1">
                  <a:lumMod val="50000"/>
                </a:schemeClr>
              </a:solidFill>
              <a:latin typeface="Arial" charset="0"/>
              <a:cs typeface="Arial" charset="0"/>
            </a:endParaRPr>
          </a:p>
          <a:p>
            <a:endParaRPr lang="en-US" sz="2000" dirty="0">
              <a:solidFill>
                <a:schemeClr val="accent1">
                  <a:lumMod val="50000"/>
                </a:schemeClr>
              </a:solidFill>
              <a:latin typeface="Arial" charset="0"/>
              <a:cs typeface="Arial" charset="0"/>
            </a:endParaRPr>
          </a:p>
          <a:p>
            <a:r>
              <a:rPr lang="en-US" sz="2000" dirty="0">
                <a:solidFill>
                  <a:schemeClr val="accent1">
                    <a:lumMod val="50000"/>
                  </a:schemeClr>
                </a:solidFill>
                <a:latin typeface="Arial" charset="0"/>
                <a:cs typeface="Arial" charset="0"/>
              </a:rPr>
              <a:t>DES maintains the statewide layoff lists and internal for some agencies.</a:t>
            </a:r>
          </a:p>
          <a:p>
            <a:endParaRPr lang="en-US" sz="2000" dirty="0">
              <a:solidFill>
                <a:schemeClr val="accent1">
                  <a:lumMod val="50000"/>
                </a:schemeClr>
              </a:solidFill>
              <a:latin typeface="Arial" charset="0"/>
              <a:cs typeface="Arial" charset="0"/>
            </a:endParaRPr>
          </a:p>
          <a:p>
            <a:r>
              <a:rPr lang="en-US" sz="2000" dirty="0">
                <a:solidFill>
                  <a:schemeClr val="accent1">
                    <a:lumMod val="50000"/>
                  </a:schemeClr>
                </a:solidFill>
                <a:latin typeface="Arial" charset="0"/>
                <a:cs typeface="Arial" charset="0"/>
              </a:rPr>
              <a:t>Eligibility  - 2 years from layoff effective date.</a:t>
            </a:r>
          </a:p>
          <a:p>
            <a:pPr lvl="1"/>
            <a:r>
              <a:rPr lang="en-US" sz="2000" dirty="0">
                <a:solidFill>
                  <a:schemeClr val="accent1">
                    <a:lumMod val="50000"/>
                  </a:schemeClr>
                </a:solidFill>
                <a:latin typeface="Arial" charset="0"/>
                <a:cs typeface="Arial" charset="0"/>
              </a:rPr>
              <a:t>Check your CBA as some unions have bargained for a 3 year eligibility period. </a:t>
            </a:r>
          </a:p>
          <a:p>
            <a:pPr lvl="1"/>
            <a:endParaRPr lang="en-US" sz="2000" dirty="0">
              <a:solidFill>
                <a:schemeClr val="accent1">
                  <a:lumMod val="50000"/>
                </a:schemeClr>
              </a:solidFill>
              <a:latin typeface="Arial" charset="0"/>
              <a:cs typeface="Arial" charset="0"/>
            </a:endParaRPr>
          </a:p>
          <a:p>
            <a:r>
              <a:rPr lang="en-US" sz="2000" dirty="0">
                <a:solidFill>
                  <a:schemeClr val="accent1">
                    <a:lumMod val="50000"/>
                  </a:schemeClr>
                </a:solidFill>
                <a:latin typeface="Arial" charset="0"/>
                <a:cs typeface="Arial" charset="0"/>
              </a:rPr>
              <a:t>Effective 9/16/09 a rule change allows rights to layoff lists to job classes held if break in service</a:t>
            </a:r>
          </a:p>
          <a:p>
            <a:pPr eaLnBrk="1" hangingPunct="1"/>
            <a:endParaRPr lang="en-US" sz="2400" dirty="0">
              <a:latin typeface="Arial" charset="0"/>
              <a:cs typeface="Arial" charset="0"/>
            </a:endParaRPr>
          </a:p>
        </p:txBody>
      </p:sp>
      <p:pic>
        <p:nvPicPr>
          <p:cNvPr id="7" name="Content Placeholder 5" descr="Button_Orange.png"/>
          <p:cNvPicPr>
            <a:picLocks noChangeAspect="1"/>
          </p:cNvPicPr>
          <p:nvPr/>
        </p:nvPicPr>
        <p:blipFill>
          <a:blip r:embed="rId3" cstate="print"/>
          <a:stretch>
            <a:fillRect/>
          </a:stretch>
        </p:blipFill>
        <p:spPr>
          <a:xfrm>
            <a:off x="169898" y="5953474"/>
            <a:ext cx="820701" cy="752125"/>
          </a:xfrm>
          <a:prstGeom prst="rect">
            <a:avLst/>
          </a:prstGeom>
        </p:spPr>
      </p:pic>
      <p:pic>
        <p:nvPicPr>
          <p:cNvPr id="8" name="Picture 2" descr="C:\Documents and Settings\jessicam\Desktop\George-only_Grayscale50%transp.gif"/>
          <p:cNvPicPr>
            <a:picLocks noChangeAspect="1" noChangeArrowheads="1"/>
          </p:cNvPicPr>
          <p:nvPr/>
        </p:nvPicPr>
        <p:blipFill>
          <a:blip r:embed="rId4" cstate="print"/>
          <a:srcRect/>
          <a:stretch>
            <a:fillRect/>
          </a:stretch>
        </p:blipFill>
        <p:spPr bwMode="auto">
          <a:xfrm>
            <a:off x="8001000" y="5715000"/>
            <a:ext cx="990600" cy="990600"/>
          </a:xfrm>
          <a:prstGeom prst="rect">
            <a:avLst/>
          </a:prstGeom>
          <a:noFill/>
        </p:spPr>
      </p:pic>
      <p:sp>
        <p:nvSpPr>
          <p:cNvPr id="2" name="Slide Number Placeholder 1"/>
          <p:cNvSpPr>
            <a:spLocks noGrp="1"/>
          </p:cNvSpPr>
          <p:nvPr>
            <p:ph type="sldNum" sz="quarter" idx="12"/>
          </p:nvPr>
        </p:nvSpPr>
        <p:spPr/>
        <p:txBody>
          <a:bodyPr/>
          <a:lstStyle/>
          <a:p>
            <a:fld id="{AF4633DB-60EA-4E8C-BBF5-C69050585220}" type="slidenum">
              <a:rPr lang="en-US" smtClean="0"/>
              <a:pPr/>
              <a:t>7</a:t>
            </a:fld>
            <a:endParaRPr lang="en-US" dirty="0"/>
          </a:p>
        </p:txBody>
      </p:sp>
    </p:spTree>
    <p:extLst>
      <p:ext uri="{BB962C8B-B14F-4D97-AF65-F5344CB8AC3E}">
        <p14:creationId xmlns:p14="http://schemas.microsoft.com/office/powerpoint/2010/main" val="27775979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33400" y="395268"/>
            <a:ext cx="8048625" cy="533400"/>
          </a:xfrm>
        </p:spPr>
        <p:txBody>
          <a:bodyPr>
            <a:noAutofit/>
          </a:bodyPr>
          <a:lstStyle/>
          <a:p>
            <a:pPr eaLnBrk="1" hangingPunct="1">
              <a:buClr>
                <a:srgbClr val="000000"/>
              </a:buClr>
            </a:pPr>
            <a:r>
              <a:rPr lang="en-US" sz="3600" dirty="0">
                <a:solidFill>
                  <a:srgbClr val="115763"/>
                </a:solidFill>
              </a:rPr>
              <a:t>Department of Retirement Systems</a:t>
            </a:r>
          </a:p>
        </p:txBody>
      </p:sp>
      <p:sp>
        <p:nvSpPr>
          <p:cNvPr id="2" name="Slide Number Placeholder 1"/>
          <p:cNvSpPr>
            <a:spLocks noGrp="1"/>
          </p:cNvSpPr>
          <p:nvPr>
            <p:ph type="sldNum" sz="quarter" idx="12"/>
          </p:nvPr>
        </p:nvSpPr>
        <p:spPr/>
        <p:txBody>
          <a:bodyPr/>
          <a:lstStyle/>
          <a:p>
            <a:fld id="{AF4633DB-60EA-4E8C-BBF5-C69050585220}" type="slidenum">
              <a:rPr lang="en-US" smtClean="0"/>
              <a:pPr/>
              <a:t>70</a:t>
            </a:fld>
            <a:endParaRPr lang="en-US" dirty="0"/>
          </a:p>
        </p:txBody>
      </p:sp>
      <p:sp>
        <p:nvSpPr>
          <p:cNvPr id="3" name="Rectangle 2"/>
          <p:cNvSpPr/>
          <p:nvPr/>
        </p:nvSpPr>
        <p:spPr>
          <a:xfrm>
            <a:off x="609600" y="1524000"/>
            <a:ext cx="8458200" cy="3970318"/>
          </a:xfrm>
          <a:prstGeom prst="rect">
            <a:avLst/>
          </a:prstGeom>
        </p:spPr>
        <p:txBody>
          <a:bodyPr wrap="square">
            <a:spAutoFit/>
          </a:bodyPr>
          <a:lstStyle/>
          <a:p>
            <a:r>
              <a:rPr lang="en-US" sz="2800" dirty="0">
                <a:solidFill>
                  <a:schemeClr val="accent1">
                    <a:lumMod val="50000"/>
                  </a:schemeClr>
                </a:solidFill>
                <a:latin typeface="Arial" charset="0"/>
                <a:cs typeface="Arial" charset="0"/>
              </a:rPr>
              <a:t>To recap:</a:t>
            </a:r>
          </a:p>
          <a:p>
            <a:endParaRPr lang="en-US" sz="2800" dirty="0">
              <a:solidFill>
                <a:schemeClr val="accent1">
                  <a:lumMod val="50000"/>
                </a:schemeClr>
              </a:solidFill>
              <a:latin typeface="Arial" charset="0"/>
              <a:cs typeface="Arial" charset="0"/>
            </a:endParaRPr>
          </a:p>
          <a:p>
            <a:pPr marL="457200" indent="-457200">
              <a:buFont typeface="Arial" panose="020B0604020202020204" pitchFamily="34" charset="0"/>
              <a:buChar char="•"/>
            </a:pPr>
            <a:r>
              <a:rPr lang="en-US" sz="2800" dirty="0">
                <a:solidFill>
                  <a:schemeClr val="accent1">
                    <a:lumMod val="50000"/>
                  </a:schemeClr>
                </a:solidFill>
                <a:latin typeface="Arial" charset="0"/>
                <a:cs typeface="Arial" charset="0"/>
              </a:rPr>
              <a:t>Defined Benefit (DB) is guaranteed to eligible members.</a:t>
            </a:r>
          </a:p>
          <a:p>
            <a:pPr marL="457200" indent="-457200">
              <a:buFont typeface="Arial" panose="020B0604020202020204" pitchFamily="34" charset="0"/>
              <a:buChar char="•"/>
            </a:pPr>
            <a:r>
              <a:rPr lang="en-US" sz="2800" dirty="0">
                <a:solidFill>
                  <a:schemeClr val="accent1">
                    <a:lumMod val="50000"/>
                  </a:schemeClr>
                </a:solidFill>
                <a:latin typeface="Arial" charset="0"/>
                <a:cs typeface="Arial" charset="0"/>
              </a:rPr>
              <a:t>When you leave your job, withdrawal of retirement or DCP contributions is optional</a:t>
            </a:r>
          </a:p>
          <a:p>
            <a:pPr marL="457200" indent="-457200">
              <a:buFont typeface="Arial" panose="020B0604020202020204" pitchFamily="34" charset="0"/>
              <a:buChar char="•"/>
            </a:pPr>
            <a:r>
              <a:rPr lang="en-US" sz="2800" dirty="0">
                <a:solidFill>
                  <a:schemeClr val="accent1">
                    <a:lumMod val="50000"/>
                  </a:schemeClr>
                </a:solidFill>
                <a:latin typeface="Arial" charset="0"/>
                <a:cs typeface="Arial" charset="0"/>
              </a:rPr>
              <a:t>Plan membership is required if eligible employment continues or resumes.</a:t>
            </a:r>
          </a:p>
          <a:p>
            <a:pPr marL="457200" indent="-457200">
              <a:buFont typeface="+mj-lt"/>
              <a:buAutoNum type="arabicPeriod"/>
            </a:pPr>
            <a:endParaRPr lang="en-US" sz="2800" dirty="0"/>
          </a:p>
        </p:txBody>
      </p:sp>
    </p:spTree>
    <p:extLst>
      <p:ext uri="{BB962C8B-B14F-4D97-AF65-F5344CB8AC3E}">
        <p14:creationId xmlns:p14="http://schemas.microsoft.com/office/powerpoint/2010/main" val="3816955134"/>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860425" y="344488"/>
            <a:ext cx="8005763" cy="944562"/>
          </a:xfrm>
        </p:spPr>
        <p:txBody>
          <a:bodyPr/>
          <a:lstStyle/>
          <a:p>
            <a:pPr eaLnBrk="1" hangingPunct="1"/>
            <a:r>
              <a:rPr lang="en-US" sz="4000" dirty="0">
                <a:latin typeface="Arial" charset="0"/>
                <a:cs typeface="Arial" charset="0"/>
              </a:rPr>
              <a:t>Thank you from…</a:t>
            </a:r>
            <a:endParaRPr lang="en-US" dirty="0">
              <a:latin typeface="Arial" charset="0"/>
              <a:cs typeface="Arial" charset="0"/>
            </a:endParaRPr>
          </a:p>
        </p:txBody>
      </p:sp>
      <p:sp>
        <p:nvSpPr>
          <p:cNvPr id="80899" name="Content Placeholder 2"/>
          <p:cNvSpPr>
            <a:spLocks noGrp="1"/>
          </p:cNvSpPr>
          <p:nvPr>
            <p:ph idx="1"/>
          </p:nvPr>
        </p:nvSpPr>
        <p:spPr>
          <a:xfrm>
            <a:off x="963613" y="1611313"/>
            <a:ext cx="7932737" cy="4525962"/>
          </a:xfrm>
        </p:spPr>
        <p:txBody>
          <a:bodyPr/>
          <a:lstStyle/>
          <a:p>
            <a:pPr eaLnBrk="1" hangingPunct="1">
              <a:buFont typeface="Wingdings" pitchFamily="2" charset="2"/>
              <a:buNone/>
            </a:pPr>
            <a:r>
              <a:rPr lang="en-US" dirty="0">
                <a:latin typeface="Arial" charset="0"/>
                <a:cs typeface="Arial" charset="0"/>
              </a:rPr>
              <a:t>DES – Centralized Layoff Support</a:t>
            </a:r>
          </a:p>
          <a:p>
            <a:pPr eaLnBrk="1" hangingPunct="1">
              <a:buFont typeface="Wingdings" pitchFamily="2" charset="2"/>
              <a:buNone/>
            </a:pPr>
            <a:r>
              <a:rPr lang="en-US" dirty="0">
                <a:latin typeface="Arial" charset="0"/>
                <a:cs typeface="Arial" charset="0"/>
              </a:rPr>
              <a:t>Office of Financial Management, State HR</a:t>
            </a:r>
          </a:p>
          <a:p>
            <a:pPr eaLnBrk="1" hangingPunct="1">
              <a:buFont typeface="Wingdings" pitchFamily="2" charset="2"/>
              <a:buNone/>
            </a:pPr>
            <a:r>
              <a:rPr lang="en-US" dirty="0">
                <a:latin typeface="Arial" charset="0"/>
                <a:cs typeface="Arial" charset="0"/>
              </a:rPr>
              <a:t>Health Care Authority </a:t>
            </a:r>
          </a:p>
          <a:p>
            <a:pPr eaLnBrk="1" hangingPunct="1">
              <a:buFont typeface="Wingdings" pitchFamily="2" charset="2"/>
              <a:buNone/>
            </a:pPr>
            <a:r>
              <a:rPr lang="en-US" dirty="0">
                <a:latin typeface="Arial" charset="0"/>
                <a:cs typeface="Arial" charset="0"/>
              </a:rPr>
              <a:t>WorkSource Washington</a:t>
            </a:r>
          </a:p>
          <a:p>
            <a:pPr eaLnBrk="1" hangingPunct="1">
              <a:buFont typeface="Wingdings" pitchFamily="2" charset="2"/>
              <a:buNone/>
            </a:pPr>
            <a:r>
              <a:rPr lang="en-US" dirty="0">
                <a:latin typeface="Arial" charset="0"/>
                <a:cs typeface="Arial" charset="0"/>
              </a:rPr>
              <a:t>Employment Security</a:t>
            </a:r>
          </a:p>
          <a:p>
            <a:pPr eaLnBrk="1" hangingPunct="1">
              <a:buFont typeface="Wingdings" pitchFamily="2" charset="2"/>
              <a:buNone/>
            </a:pPr>
            <a:r>
              <a:rPr lang="en-US" dirty="0">
                <a:latin typeface="Arial" charset="0"/>
                <a:cs typeface="Arial" charset="0"/>
              </a:rPr>
              <a:t>DES – Employee Assistance Program</a:t>
            </a:r>
          </a:p>
          <a:p>
            <a:pPr eaLnBrk="1" hangingPunct="1">
              <a:buFont typeface="Wingdings" pitchFamily="2" charset="2"/>
              <a:buNone/>
            </a:pPr>
            <a:r>
              <a:rPr lang="en-US" dirty="0">
                <a:latin typeface="Arial" charset="0"/>
                <a:cs typeface="Arial" charset="0"/>
              </a:rPr>
              <a:t>Department of Retirement Systems</a:t>
            </a:r>
          </a:p>
        </p:txBody>
      </p:sp>
      <p:pic>
        <p:nvPicPr>
          <p:cNvPr id="7" name="Picture 2" descr="C:\Documents and Settings\jessicam\Desktop\George-only_Grayscale50%transp.gif"/>
          <p:cNvPicPr>
            <a:picLocks noChangeAspect="1" noChangeArrowheads="1"/>
          </p:cNvPicPr>
          <p:nvPr/>
        </p:nvPicPr>
        <p:blipFill>
          <a:blip r:embed="rId3" cstate="print"/>
          <a:srcRect/>
          <a:stretch>
            <a:fillRect/>
          </a:stretch>
        </p:blipFill>
        <p:spPr bwMode="auto">
          <a:xfrm>
            <a:off x="8001000" y="5715000"/>
            <a:ext cx="990600" cy="990600"/>
          </a:xfrm>
          <a:prstGeom prst="rect">
            <a:avLst/>
          </a:prstGeom>
          <a:noFill/>
        </p:spPr>
      </p:pic>
      <p:pic>
        <p:nvPicPr>
          <p:cNvPr id="10" name="Content Placeholder 5" descr="Button_Orange.png"/>
          <p:cNvPicPr>
            <a:picLocks noChangeAspect="1"/>
          </p:cNvPicPr>
          <p:nvPr/>
        </p:nvPicPr>
        <p:blipFill>
          <a:blip r:embed="rId4" cstate="print"/>
          <a:stretch>
            <a:fillRect/>
          </a:stretch>
        </p:blipFill>
        <p:spPr>
          <a:xfrm>
            <a:off x="185139" y="5791200"/>
            <a:ext cx="957861" cy="877824"/>
          </a:xfrm>
          <a:prstGeom prst="rect">
            <a:avLst/>
          </a:prstGeom>
        </p:spPr>
      </p:pic>
      <p:sp>
        <p:nvSpPr>
          <p:cNvPr id="2" name="Slide Number Placeholder 1"/>
          <p:cNvSpPr>
            <a:spLocks noGrp="1"/>
          </p:cNvSpPr>
          <p:nvPr>
            <p:ph type="sldNum" sz="quarter" idx="12"/>
          </p:nvPr>
        </p:nvSpPr>
        <p:spPr/>
        <p:txBody>
          <a:bodyPr/>
          <a:lstStyle/>
          <a:p>
            <a:fld id="{AF4633DB-60EA-4E8C-BBF5-C69050585220}" type="slidenum">
              <a:rPr lang="en-US" smtClean="0"/>
              <a:pPr/>
              <a:t>71</a:t>
            </a:fld>
            <a:endParaRPr lang="en-US" dirty="0"/>
          </a:p>
        </p:txBody>
      </p:sp>
    </p:spTree>
    <p:extLst>
      <p:ext uri="{BB962C8B-B14F-4D97-AF65-F5344CB8AC3E}">
        <p14:creationId xmlns:p14="http://schemas.microsoft.com/office/powerpoint/2010/main" val="1905132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58140"/>
            <a:ext cx="8229600" cy="914400"/>
          </a:xfrm>
        </p:spPr>
        <p:txBody>
          <a:bodyPr>
            <a:normAutofit fontScale="90000"/>
          </a:bodyPr>
          <a:lstStyle/>
          <a:p>
            <a:pPr eaLnBrk="1" hangingPunct="1"/>
            <a:r>
              <a:rPr lang="en-US" sz="4000" dirty="0">
                <a:latin typeface="Arial" charset="0"/>
                <a:cs typeface="Arial" charset="0"/>
              </a:rPr>
              <a:t>General Government Transition </a:t>
            </a:r>
            <a:r>
              <a:rPr lang="en-US" sz="4000" dirty="0" smtClean="0">
                <a:latin typeface="Arial" charset="0"/>
                <a:cs typeface="Arial" charset="0"/>
              </a:rPr>
              <a:t>Pool </a:t>
            </a:r>
            <a:endParaRPr lang="en-US" sz="3200" dirty="0">
              <a:latin typeface="Arial" charset="0"/>
              <a:cs typeface="Arial" charset="0"/>
            </a:endParaRPr>
          </a:p>
        </p:txBody>
      </p:sp>
      <p:sp>
        <p:nvSpPr>
          <p:cNvPr id="17411" name="Content Placeholder 2"/>
          <p:cNvSpPr>
            <a:spLocks noGrp="1"/>
          </p:cNvSpPr>
          <p:nvPr>
            <p:ph idx="1"/>
          </p:nvPr>
        </p:nvSpPr>
        <p:spPr>
          <a:xfrm>
            <a:off x="457200" y="963295"/>
            <a:ext cx="8229600" cy="4876800"/>
          </a:xfrm>
        </p:spPr>
        <p:txBody>
          <a:bodyPr/>
          <a:lstStyle/>
          <a:p>
            <a:pPr eaLnBrk="1" hangingPunct="1"/>
            <a:endParaRPr lang="en-US" sz="2800" dirty="0">
              <a:latin typeface="Arial" charset="0"/>
              <a:cs typeface="Arial" charset="0"/>
            </a:endParaRPr>
          </a:p>
          <a:p>
            <a:pPr eaLnBrk="1" hangingPunct="1"/>
            <a:r>
              <a:rPr lang="en-US" sz="2200" dirty="0">
                <a:solidFill>
                  <a:schemeClr val="accent1">
                    <a:lumMod val="50000"/>
                  </a:schemeClr>
                </a:solidFill>
                <a:latin typeface="Arial" charset="0"/>
                <a:cs typeface="Arial" charset="0"/>
              </a:rPr>
              <a:t>The GGTP is a resource for general government employees at risk of, or who have been laid off.</a:t>
            </a:r>
          </a:p>
          <a:p>
            <a:pPr eaLnBrk="1" hangingPunct="1"/>
            <a:endParaRPr lang="en-US" sz="2000" dirty="0">
              <a:solidFill>
                <a:schemeClr val="accent1">
                  <a:lumMod val="50000"/>
                </a:schemeClr>
              </a:solidFill>
              <a:latin typeface="Arial" charset="0"/>
              <a:cs typeface="Arial" charset="0"/>
            </a:endParaRPr>
          </a:p>
          <a:p>
            <a:pPr eaLnBrk="1" hangingPunct="1"/>
            <a:r>
              <a:rPr lang="en-US" sz="2200" dirty="0">
                <a:solidFill>
                  <a:schemeClr val="accent1">
                    <a:lumMod val="50000"/>
                  </a:schemeClr>
                </a:solidFill>
                <a:latin typeface="Arial" charset="0"/>
                <a:cs typeface="Arial" charset="0"/>
              </a:rPr>
              <a:t>It is a skill based data base maintained by the Department of Enterprise Services.</a:t>
            </a:r>
          </a:p>
          <a:p>
            <a:pPr eaLnBrk="1" hangingPunct="1"/>
            <a:endParaRPr lang="en-US" sz="2000" dirty="0">
              <a:solidFill>
                <a:schemeClr val="accent1">
                  <a:lumMod val="50000"/>
                </a:schemeClr>
              </a:solidFill>
              <a:latin typeface="Arial" charset="0"/>
              <a:cs typeface="Arial" charset="0"/>
            </a:endParaRPr>
          </a:p>
          <a:p>
            <a:pPr eaLnBrk="1" hangingPunct="1"/>
            <a:r>
              <a:rPr lang="en-US" sz="2200" dirty="0">
                <a:solidFill>
                  <a:schemeClr val="accent1">
                    <a:lumMod val="50000"/>
                  </a:schemeClr>
                </a:solidFill>
                <a:latin typeface="Arial" charset="0"/>
                <a:cs typeface="Arial" charset="0"/>
              </a:rPr>
              <a:t>To learn if you are able to get in the GGTP contact your agency’s human resource office.</a:t>
            </a:r>
          </a:p>
          <a:p>
            <a:pPr eaLnBrk="1" hangingPunct="1"/>
            <a:endParaRPr lang="en-US" sz="2000" dirty="0">
              <a:solidFill>
                <a:schemeClr val="accent1">
                  <a:lumMod val="50000"/>
                </a:schemeClr>
              </a:solidFill>
              <a:latin typeface="Arial" charset="0"/>
              <a:cs typeface="Arial" charset="0"/>
            </a:endParaRPr>
          </a:p>
          <a:p>
            <a:pPr eaLnBrk="1" hangingPunct="1"/>
            <a:r>
              <a:rPr lang="en-US" sz="2200" dirty="0">
                <a:solidFill>
                  <a:schemeClr val="accent1">
                    <a:lumMod val="50000"/>
                  </a:schemeClr>
                </a:solidFill>
                <a:latin typeface="Arial" charset="0"/>
                <a:cs typeface="Arial" charset="0"/>
              </a:rPr>
              <a:t>Washington Management Service (WMS) employees may be eligible for the GGTP.</a:t>
            </a:r>
          </a:p>
          <a:p>
            <a:pPr eaLnBrk="1" hangingPunct="1"/>
            <a:endParaRPr lang="en-US" sz="2800" dirty="0">
              <a:latin typeface="Arial" charset="0"/>
              <a:cs typeface="Arial" charset="0"/>
            </a:endParaRPr>
          </a:p>
        </p:txBody>
      </p:sp>
      <p:pic>
        <p:nvPicPr>
          <p:cNvPr id="7" name="Content Placeholder 5" descr="Button_Orange.png"/>
          <p:cNvPicPr>
            <a:picLocks noChangeAspect="1"/>
          </p:cNvPicPr>
          <p:nvPr/>
        </p:nvPicPr>
        <p:blipFill>
          <a:blip r:embed="rId3" cstate="print"/>
          <a:stretch>
            <a:fillRect/>
          </a:stretch>
        </p:blipFill>
        <p:spPr>
          <a:xfrm>
            <a:off x="185140" y="5930866"/>
            <a:ext cx="805460" cy="738157"/>
          </a:xfrm>
          <a:prstGeom prst="rect">
            <a:avLst/>
          </a:prstGeom>
        </p:spPr>
      </p:pic>
      <p:pic>
        <p:nvPicPr>
          <p:cNvPr id="8" name="Picture 2" descr="C:\Documents and Settings\jessicam\Desktop\George-only_Grayscale50%transp.gif"/>
          <p:cNvPicPr>
            <a:picLocks noChangeAspect="1" noChangeArrowheads="1"/>
          </p:cNvPicPr>
          <p:nvPr/>
        </p:nvPicPr>
        <p:blipFill>
          <a:blip r:embed="rId4" cstate="print"/>
          <a:srcRect/>
          <a:stretch>
            <a:fillRect/>
          </a:stretch>
        </p:blipFill>
        <p:spPr bwMode="auto">
          <a:xfrm>
            <a:off x="8077200" y="5791200"/>
            <a:ext cx="914400" cy="914400"/>
          </a:xfrm>
          <a:prstGeom prst="rect">
            <a:avLst/>
          </a:prstGeom>
          <a:noFill/>
        </p:spPr>
      </p:pic>
      <p:sp>
        <p:nvSpPr>
          <p:cNvPr id="2" name="Slide Number Placeholder 1"/>
          <p:cNvSpPr>
            <a:spLocks noGrp="1"/>
          </p:cNvSpPr>
          <p:nvPr>
            <p:ph type="sldNum" sz="quarter" idx="12"/>
          </p:nvPr>
        </p:nvSpPr>
        <p:spPr/>
        <p:txBody>
          <a:bodyPr/>
          <a:lstStyle/>
          <a:p>
            <a:fld id="{AF4633DB-60EA-4E8C-BBF5-C69050585220}" type="slidenum">
              <a:rPr lang="en-US" smtClean="0"/>
              <a:pPr/>
              <a:t>8</a:t>
            </a:fld>
            <a:endParaRPr lang="en-US" dirty="0"/>
          </a:p>
        </p:txBody>
      </p:sp>
    </p:spTree>
    <p:extLst>
      <p:ext uri="{BB962C8B-B14F-4D97-AF65-F5344CB8AC3E}">
        <p14:creationId xmlns:p14="http://schemas.microsoft.com/office/powerpoint/2010/main" val="2171147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pPr eaLnBrk="1" hangingPunct="1"/>
            <a:r>
              <a:rPr lang="en-US" sz="3900" dirty="0">
                <a:latin typeface="Arial" charset="0"/>
                <a:cs typeface="Arial" charset="0"/>
              </a:rPr>
              <a:t>Department of Enterprise Services </a:t>
            </a:r>
            <a:r>
              <a:rPr lang="en-US" sz="4000" dirty="0">
                <a:latin typeface="Arial" charset="0"/>
                <a:cs typeface="Arial" charset="0"/>
              </a:rPr>
              <a:t/>
            </a:r>
            <a:br>
              <a:rPr lang="en-US" sz="4000" dirty="0">
                <a:latin typeface="Arial" charset="0"/>
                <a:cs typeface="Arial" charset="0"/>
              </a:rPr>
            </a:br>
            <a:r>
              <a:rPr lang="en-US" sz="3300" dirty="0">
                <a:latin typeface="Arial" charset="0"/>
                <a:cs typeface="Arial" charset="0"/>
              </a:rPr>
              <a:t>Resources and Services</a:t>
            </a:r>
          </a:p>
        </p:txBody>
      </p:sp>
      <p:sp>
        <p:nvSpPr>
          <p:cNvPr id="18435" name="Content Placeholder 2"/>
          <p:cNvSpPr>
            <a:spLocks noGrp="1"/>
          </p:cNvSpPr>
          <p:nvPr>
            <p:ph idx="1"/>
          </p:nvPr>
        </p:nvSpPr>
        <p:spPr/>
        <p:txBody>
          <a:bodyPr>
            <a:normAutofit/>
          </a:bodyPr>
          <a:lstStyle/>
          <a:p>
            <a:pPr marL="0" indent="0" eaLnBrk="1" hangingPunct="1">
              <a:buNone/>
            </a:pPr>
            <a:r>
              <a:rPr lang="en-US" sz="2200" b="1" dirty="0">
                <a:solidFill>
                  <a:schemeClr val="accent1">
                    <a:lumMod val="50000"/>
                  </a:schemeClr>
                </a:solidFill>
                <a:latin typeface="Arial" charset="0"/>
                <a:cs typeface="Arial" charset="0"/>
              </a:rPr>
              <a:t>Department of Enterprise Services, Layoff Support</a:t>
            </a:r>
          </a:p>
          <a:p>
            <a:pPr marL="0" indent="0" eaLnBrk="1" hangingPunct="1">
              <a:buNone/>
            </a:pPr>
            <a:r>
              <a:rPr lang="en-US" sz="2000" dirty="0">
                <a:solidFill>
                  <a:schemeClr val="accent1">
                    <a:lumMod val="50000"/>
                  </a:schemeClr>
                </a:solidFill>
                <a:latin typeface="Arial" charset="0"/>
                <a:cs typeface="Arial" charset="0"/>
                <a:hlinkClick r:id="rId3"/>
              </a:rPr>
              <a:t>www.des.wa.gov</a:t>
            </a:r>
            <a:r>
              <a:rPr lang="en-US" sz="2000" dirty="0">
                <a:solidFill>
                  <a:schemeClr val="accent1">
                    <a:lumMod val="50000"/>
                  </a:schemeClr>
                </a:solidFill>
                <a:latin typeface="Arial" charset="0"/>
                <a:cs typeface="Arial" charset="0"/>
              </a:rPr>
              <a:t> </a:t>
            </a:r>
          </a:p>
          <a:p>
            <a:r>
              <a:rPr lang="en-US" sz="2000" dirty="0">
                <a:solidFill>
                  <a:schemeClr val="accent1">
                    <a:lumMod val="50000"/>
                  </a:schemeClr>
                </a:solidFill>
                <a:latin typeface="Arial" charset="0"/>
                <a:cs typeface="Arial" charset="0"/>
              </a:rPr>
              <a:t>Layoff and General Government Transition Pool information</a:t>
            </a:r>
          </a:p>
          <a:p>
            <a:pPr marL="0" indent="0" eaLnBrk="1" hangingPunct="1">
              <a:buNone/>
            </a:pPr>
            <a:r>
              <a:rPr lang="en-US" sz="2100" b="1" dirty="0">
                <a:solidFill>
                  <a:schemeClr val="accent1">
                    <a:lumMod val="50000"/>
                  </a:schemeClr>
                </a:solidFill>
                <a:latin typeface="Arial" charset="0"/>
                <a:cs typeface="Arial" charset="0"/>
              </a:rPr>
              <a:t>Office of Financial Management, State Human Resources at </a:t>
            </a:r>
            <a:r>
              <a:rPr lang="en-US" sz="2000" dirty="0">
                <a:solidFill>
                  <a:schemeClr val="accent1">
                    <a:lumMod val="50000"/>
                  </a:schemeClr>
                </a:solidFill>
                <a:latin typeface="Arial" charset="0"/>
                <a:cs typeface="Arial" charset="0"/>
                <a:hlinkClick r:id="rId4"/>
              </a:rPr>
              <a:t>www.hr.wa.gov</a:t>
            </a:r>
            <a:endParaRPr lang="en-US" sz="2000" dirty="0">
              <a:solidFill>
                <a:schemeClr val="accent1">
                  <a:lumMod val="50000"/>
                </a:schemeClr>
              </a:solidFill>
              <a:latin typeface="Arial" charset="0"/>
              <a:cs typeface="Arial" charset="0"/>
            </a:endParaRPr>
          </a:p>
          <a:p>
            <a:pPr marL="400050"/>
            <a:r>
              <a:rPr lang="en-US" sz="2000" dirty="0">
                <a:solidFill>
                  <a:schemeClr val="accent1">
                    <a:lumMod val="50000"/>
                  </a:schemeClr>
                </a:solidFill>
                <a:latin typeface="Arial" charset="0"/>
                <a:cs typeface="Arial" charset="0"/>
              </a:rPr>
              <a:t>Links to the Office of Financial Management Labor Relations Office (collective bargaining agreements)</a:t>
            </a:r>
          </a:p>
          <a:p>
            <a:pPr marL="400050"/>
            <a:r>
              <a:rPr lang="en-US" sz="2000" dirty="0">
                <a:solidFill>
                  <a:schemeClr val="accent1">
                    <a:lumMod val="50000"/>
                  </a:schemeClr>
                </a:solidFill>
                <a:latin typeface="Arial" charset="0"/>
                <a:cs typeface="Arial" charset="0"/>
              </a:rPr>
              <a:t>Civil Service Rules</a:t>
            </a:r>
          </a:p>
          <a:p>
            <a:pPr marL="57150" indent="0">
              <a:buNone/>
            </a:pPr>
            <a:r>
              <a:rPr lang="en-US" sz="2000" dirty="0">
                <a:solidFill>
                  <a:schemeClr val="accent1">
                    <a:lumMod val="50000"/>
                  </a:schemeClr>
                </a:solidFill>
                <a:latin typeface="Arial" charset="0"/>
                <a:cs typeface="Arial" charset="0"/>
                <a:hlinkClick r:id="rId5"/>
              </a:rPr>
              <a:t>www.careers.wa.gov</a:t>
            </a:r>
            <a:r>
              <a:rPr lang="en-US" sz="2000" dirty="0">
                <a:solidFill>
                  <a:schemeClr val="accent1">
                    <a:lumMod val="50000"/>
                  </a:schemeClr>
                </a:solidFill>
                <a:latin typeface="Arial" charset="0"/>
                <a:cs typeface="Arial" charset="0"/>
              </a:rPr>
              <a:t> the online recruiting system for state jobs</a:t>
            </a:r>
          </a:p>
          <a:p>
            <a:pPr marL="400050"/>
            <a:r>
              <a:rPr lang="en-US" sz="2000" dirty="0">
                <a:solidFill>
                  <a:schemeClr val="accent1">
                    <a:lumMod val="50000"/>
                  </a:schemeClr>
                </a:solidFill>
                <a:latin typeface="Arial" charset="0"/>
                <a:cs typeface="Arial" charset="0"/>
              </a:rPr>
              <a:t>Step-by-step processes for applying in the centralized recruiting system</a:t>
            </a:r>
          </a:p>
          <a:p>
            <a:pPr marL="400050"/>
            <a:r>
              <a:rPr lang="en-US" sz="2000" dirty="0">
                <a:solidFill>
                  <a:schemeClr val="accent1">
                    <a:lumMod val="50000"/>
                  </a:schemeClr>
                </a:solidFill>
                <a:latin typeface="Arial" charset="0"/>
                <a:cs typeface="Arial" charset="0"/>
              </a:rPr>
              <a:t>Links to state agency web sites</a:t>
            </a:r>
          </a:p>
          <a:p>
            <a:pPr marL="400050"/>
            <a:r>
              <a:rPr lang="en-US" sz="2000" dirty="0">
                <a:solidFill>
                  <a:schemeClr val="accent1">
                    <a:lumMod val="50000"/>
                  </a:schemeClr>
                </a:solidFill>
                <a:latin typeface="Arial" charset="0"/>
                <a:cs typeface="Arial" charset="0"/>
              </a:rPr>
              <a:t>Links to state colleges and universities</a:t>
            </a:r>
          </a:p>
          <a:p>
            <a:pPr eaLnBrk="1" hangingPunct="1"/>
            <a:endParaRPr lang="en-US" sz="2000" dirty="0">
              <a:solidFill>
                <a:schemeClr val="accent1">
                  <a:lumMod val="50000"/>
                </a:schemeClr>
              </a:solidFill>
              <a:latin typeface="Arial" charset="0"/>
              <a:cs typeface="Arial" charset="0"/>
            </a:endParaRPr>
          </a:p>
        </p:txBody>
      </p:sp>
      <p:pic>
        <p:nvPicPr>
          <p:cNvPr id="7" name="Content Placeholder 5" descr="Button_Orange.png"/>
          <p:cNvPicPr>
            <a:picLocks noChangeAspect="1"/>
          </p:cNvPicPr>
          <p:nvPr/>
        </p:nvPicPr>
        <p:blipFill>
          <a:blip r:embed="rId6" cstate="print"/>
          <a:stretch>
            <a:fillRect/>
          </a:stretch>
        </p:blipFill>
        <p:spPr>
          <a:xfrm>
            <a:off x="152400" y="6097233"/>
            <a:ext cx="729261" cy="668325"/>
          </a:xfrm>
          <a:prstGeom prst="rect">
            <a:avLst/>
          </a:prstGeom>
        </p:spPr>
      </p:pic>
      <p:pic>
        <p:nvPicPr>
          <p:cNvPr id="8" name="Picture 2" descr="C:\Documents and Settings\jessicam\Desktop\George-only_Grayscale50%transp.gif"/>
          <p:cNvPicPr>
            <a:picLocks noChangeAspect="1" noChangeArrowheads="1"/>
          </p:cNvPicPr>
          <p:nvPr/>
        </p:nvPicPr>
        <p:blipFill>
          <a:blip r:embed="rId7" cstate="print"/>
          <a:srcRect/>
          <a:stretch>
            <a:fillRect/>
          </a:stretch>
        </p:blipFill>
        <p:spPr bwMode="auto">
          <a:xfrm>
            <a:off x="8001000" y="5715000"/>
            <a:ext cx="990600" cy="990600"/>
          </a:xfrm>
          <a:prstGeom prst="rect">
            <a:avLst/>
          </a:prstGeom>
          <a:noFill/>
        </p:spPr>
      </p:pic>
      <p:sp>
        <p:nvSpPr>
          <p:cNvPr id="2" name="Slide Number Placeholder 1"/>
          <p:cNvSpPr>
            <a:spLocks noGrp="1"/>
          </p:cNvSpPr>
          <p:nvPr>
            <p:ph type="sldNum" sz="quarter" idx="12"/>
          </p:nvPr>
        </p:nvSpPr>
        <p:spPr/>
        <p:txBody>
          <a:bodyPr/>
          <a:lstStyle/>
          <a:p>
            <a:fld id="{AF4633DB-60EA-4E8C-BBF5-C69050585220}" type="slidenum">
              <a:rPr lang="en-US" smtClean="0"/>
              <a:pPr/>
              <a:t>9</a:t>
            </a:fld>
            <a:endParaRPr lang="en-US" dirty="0"/>
          </a:p>
        </p:txBody>
      </p:sp>
    </p:spTree>
    <p:extLst>
      <p:ext uri="{BB962C8B-B14F-4D97-AF65-F5344CB8AC3E}">
        <p14:creationId xmlns:p14="http://schemas.microsoft.com/office/powerpoint/2010/main" val="1895030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ab5d7b00-834a-4efe-8968-9d97478a3691">EWUPACEUPKES-170-12657</_dlc_DocId>
    <_dlc_DocIdUrl xmlns="ab5d7b00-834a-4efe-8968-9d97478a3691">
      <Url>http://stage-des/_layouts/DocIdRedir.aspx?ID=EWUPACEUPKES-170-12657</Url>
      <Description>EWUPACEUPKES-170-12657</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A41A54BADD08F46A25A439CA5113C81" ma:contentTypeVersion="2" ma:contentTypeDescription="Create a new document." ma:contentTypeScope="" ma:versionID="b0572839a5f1b379d340e89a57fe4ebe">
  <xsd:schema xmlns:xsd="http://www.w3.org/2001/XMLSchema" xmlns:xs="http://www.w3.org/2001/XMLSchema" xmlns:p="http://schemas.microsoft.com/office/2006/metadata/properties" xmlns:ns1="http://schemas.microsoft.com/sharepoint/v3" xmlns:ns2="ab5d7b00-834a-4efe-8968-9d97478a3691" targetNamespace="http://schemas.microsoft.com/office/2006/metadata/properties" ma:root="true" ma:fieldsID="b8b80030ab68ff9f9ef10e2a8494e4c4" ns1:_="" ns2:_="">
    <xsd:import namespace="http://schemas.microsoft.com/sharepoint/v3"/>
    <xsd:import namespace="ab5d7b00-834a-4efe-8968-9d97478a369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5d7b00-834a-4efe-8968-9d97478a369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CE7D81-4E8A-47AC-BB6E-4D2F8F316D45}">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ab5d7b00-834a-4efe-8968-9d97478a3691"/>
    <ds:schemaRef ds:uri="http://www.w3.org/XML/1998/namespace"/>
    <ds:schemaRef ds:uri="http://purl.org/dc/dcmitype/"/>
  </ds:schemaRefs>
</ds:datastoreItem>
</file>

<file path=customXml/itemProps2.xml><?xml version="1.0" encoding="utf-8"?>
<ds:datastoreItem xmlns:ds="http://schemas.openxmlformats.org/officeDocument/2006/customXml" ds:itemID="{0628D169-761B-4CC1-AA22-038AA423D29E}">
  <ds:schemaRefs>
    <ds:schemaRef ds:uri="http://schemas.microsoft.com/sharepoint/events"/>
  </ds:schemaRefs>
</ds:datastoreItem>
</file>

<file path=customXml/itemProps3.xml><?xml version="1.0" encoding="utf-8"?>
<ds:datastoreItem xmlns:ds="http://schemas.openxmlformats.org/officeDocument/2006/customXml" ds:itemID="{ACF5BF32-2D88-41DF-B9F8-99E51A1C00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b5d7b00-834a-4efe-8968-9d97478a36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5F5B747-C14C-49C7-92DF-4153A47C5F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3399</TotalTime>
  <Words>9980</Words>
  <Application>Microsoft Office PowerPoint</Application>
  <PresentationFormat>On-screen Show (4:3)</PresentationFormat>
  <Paragraphs>745</Paragraphs>
  <Slides>71</Slides>
  <Notes>64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Adobe Garamond Pro</vt:lpstr>
      <vt:lpstr>Arial</vt:lpstr>
      <vt:lpstr>Calibri</vt:lpstr>
      <vt:lpstr>Century Gothic</vt:lpstr>
      <vt:lpstr>Gilmer</vt:lpstr>
      <vt:lpstr>Times New Roman</vt:lpstr>
      <vt:lpstr>Wingdings</vt:lpstr>
      <vt:lpstr>DES-PPT-Template</vt:lpstr>
      <vt:lpstr>Introduction</vt:lpstr>
      <vt:lpstr>Layoff Information and Resources</vt:lpstr>
      <vt:lpstr>Layoff Information and Resources</vt:lpstr>
      <vt:lpstr>General Layoff Information</vt:lpstr>
      <vt:lpstr>General Layoff Information</vt:lpstr>
      <vt:lpstr>Internal Layoff Lists </vt:lpstr>
      <vt:lpstr>Statewide Layoff Lists </vt:lpstr>
      <vt:lpstr>General Government Transition Pool </vt:lpstr>
      <vt:lpstr>Department of Enterprise Services  Resources and Services</vt:lpstr>
      <vt:lpstr>DES Layoff Support </vt:lpstr>
      <vt:lpstr>DES Contacting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Federal CARES Act Programs</vt:lpstr>
      <vt:lpstr>PEUC (Pandemic Emergency Unemployment Compensation)     </vt:lpstr>
      <vt:lpstr>FPUC (Federal Pandemic Unemployment Compensation)    </vt:lpstr>
      <vt:lpstr>PUA (Pandemic Unemployment Assistance)  </vt:lpstr>
      <vt:lpstr>PowerPoint Presentation</vt:lpstr>
      <vt:lpstr>PowerPoint Presentation</vt:lpstr>
      <vt:lpstr>PowerPoint Presentation</vt:lpstr>
      <vt:lpstr>PowerPoint Presentation</vt:lpstr>
      <vt:lpstr>Reporting Earnings  </vt:lpstr>
      <vt:lpstr>PowerPoint Presentation</vt:lpstr>
      <vt:lpstr>PowerPoint Presentation</vt:lpstr>
      <vt:lpstr>Unemployment Insurance Webinars </vt:lpstr>
      <vt:lpstr>PowerPoint Presentation</vt:lpstr>
      <vt:lpstr>PowerPoint Presentation</vt:lpstr>
      <vt:lpstr>What concerns can you bring to EAP?</vt:lpstr>
      <vt:lpstr>EAP Counseling</vt:lpstr>
      <vt:lpstr>What you can expect</vt:lpstr>
      <vt:lpstr> </vt:lpstr>
      <vt:lpstr>What happens when you . . .</vt:lpstr>
      <vt:lpstr>Vesting and retirement eligibility</vt:lpstr>
      <vt:lpstr>Vesting and retirement eligibility</vt:lpstr>
      <vt:lpstr>Your retirement benefit</vt:lpstr>
      <vt:lpstr>Early retirement factors  (benefit reduction percentages)</vt:lpstr>
      <vt:lpstr>You Leave Work but Don’t Retire?</vt:lpstr>
      <vt:lpstr>You Leave Work or Retire?</vt:lpstr>
      <vt:lpstr>You return to work at a later date</vt:lpstr>
      <vt:lpstr>Your beneficiary designations</vt:lpstr>
      <vt:lpstr>Department of Retirement Systems Resources available – www.drs.wa.gov</vt:lpstr>
      <vt:lpstr>Department of Retirement Systems</vt:lpstr>
      <vt:lpstr>Thank you from…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Layoff Information and Resources</dc:title>
  <dc:creator>Blades, Erin (ESD)</dc:creator>
  <cp:lastModifiedBy>Devonee Davis</cp:lastModifiedBy>
  <cp:revision>82</cp:revision>
  <cp:lastPrinted>2020-06-03T00:14:09Z</cp:lastPrinted>
  <dcterms:created xsi:type="dcterms:W3CDTF">2020-04-30T19:40:41Z</dcterms:created>
  <dcterms:modified xsi:type="dcterms:W3CDTF">2020-06-08T14:39:01Z</dcterms:modified>
</cp:coreProperties>
</file>