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slides/slide86.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presentation.xml" ContentType="application/vnd.openxmlformats-officedocument.presentationml.presentation.main+xml"/>
  <Override PartName="/ppt/slides/slide85.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83.xml" ContentType="application/vnd.openxmlformats-officedocument.presentationml.slide+xml"/>
  <Override PartName="/ppt/slides/slide76.xml" ContentType="application/vnd.openxmlformats-officedocument.presentationml.slide+xml"/>
  <Override PartName="/ppt/slides/slide84.xml" ContentType="application/vnd.openxmlformats-officedocument.presentationml.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74.xml" ContentType="application/vnd.openxmlformats-officedocument.presentationml.notesSlide+xml"/>
  <Override PartName="/ppt/notesSlides/notesSlide12.xml" ContentType="application/vnd.openxmlformats-officedocument.presentationml.notesSlide+xml"/>
  <Override PartName="/ppt/notesSlides/notesSlide72.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29.xml" ContentType="application/vnd.openxmlformats-officedocument.presentationml.notesSlide+xml"/>
  <Override PartName="/ppt/notesSlides/notesSlide73.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94"/>
  </p:notesMasterIdLst>
  <p:handoutMasterIdLst>
    <p:handoutMasterId r:id="rId95"/>
  </p:handoutMasterIdLst>
  <p:sldIdLst>
    <p:sldId id="537" r:id="rId6"/>
    <p:sldId id="500" r:id="rId7"/>
    <p:sldId id="498" r:id="rId8"/>
    <p:sldId id="535" r:id="rId9"/>
    <p:sldId id="499" r:id="rId10"/>
    <p:sldId id="438" r:id="rId11"/>
    <p:sldId id="439" r:id="rId12"/>
    <p:sldId id="440" r:id="rId13"/>
    <p:sldId id="441" r:id="rId14"/>
    <p:sldId id="442" r:id="rId15"/>
    <p:sldId id="414" r:id="rId16"/>
    <p:sldId id="415" r:id="rId17"/>
    <p:sldId id="416" r:id="rId18"/>
    <p:sldId id="417" r:id="rId19"/>
    <p:sldId id="418" r:id="rId20"/>
    <p:sldId id="419" r:id="rId21"/>
    <p:sldId id="420" r:id="rId22"/>
    <p:sldId id="421" r:id="rId23"/>
    <p:sldId id="422" r:id="rId24"/>
    <p:sldId id="424" r:id="rId25"/>
    <p:sldId id="506" r:id="rId26"/>
    <p:sldId id="425" r:id="rId27"/>
    <p:sldId id="427" r:id="rId28"/>
    <p:sldId id="510" r:id="rId29"/>
    <p:sldId id="507" r:id="rId30"/>
    <p:sldId id="508" r:id="rId31"/>
    <p:sldId id="509" r:id="rId32"/>
    <p:sldId id="428" r:id="rId33"/>
    <p:sldId id="429" r:id="rId34"/>
    <p:sldId id="430" r:id="rId35"/>
    <p:sldId id="431" r:id="rId36"/>
    <p:sldId id="432" r:id="rId37"/>
    <p:sldId id="433" r:id="rId38"/>
    <p:sldId id="434" r:id="rId39"/>
    <p:sldId id="457" r:id="rId40"/>
    <p:sldId id="512" r:id="rId41"/>
    <p:sldId id="513" r:id="rId42"/>
    <p:sldId id="536"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527" r:id="rId56"/>
    <p:sldId id="528" r:id="rId57"/>
    <p:sldId id="529" r:id="rId58"/>
    <p:sldId id="530" r:id="rId59"/>
    <p:sldId id="531" r:id="rId60"/>
    <p:sldId id="532" r:id="rId61"/>
    <p:sldId id="533" r:id="rId62"/>
    <p:sldId id="534" r:id="rId63"/>
    <p:sldId id="436" r:id="rId64"/>
    <p:sldId id="354" r:id="rId65"/>
    <p:sldId id="397" r:id="rId66"/>
    <p:sldId id="353" r:id="rId67"/>
    <p:sldId id="352" r:id="rId68"/>
    <p:sldId id="359" r:id="rId69"/>
    <p:sldId id="396" r:id="rId70"/>
    <p:sldId id="356" r:id="rId71"/>
    <p:sldId id="355" r:id="rId72"/>
    <p:sldId id="363" r:id="rId73"/>
    <p:sldId id="412" r:id="rId74"/>
    <p:sldId id="364" r:id="rId75"/>
    <p:sldId id="369" r:id="rId76"/>
    <p:sldId id="370" r:id="rId77"/>
    <p:sldId id="371" r:id="rId78"/>
    <p:sldId id="372" r:id="rId79"/>
    <p:sldId id="373" r:id="rId80"/>
    <p:sldId id="375" r:id="rId81"/>
    <p:sldId id="376" r:id="rId82"/>
    <p:sldId id="382" r:id="rId83"/>
    <p:sldId id="398" r:id="rId84"/>
    <p:sldId id="399" r:id="rId85"/>
    <p:sldId id="413" r:id="rId86"/>
    <p:sldId id="411" r:id="rId87"/>
    <p:sldId id="377" r:id="rId88"/>
    <p:sldId id="402" r:id="rId89"/>
    <p:sldId id="502" r:id="rId90"/>
    <p:sldId id="501" r:id="rId91"/>
    <p:sldId id="400" r:id="rId92"/>
    <p:sldId id="394" r:id="rId9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rough, Tarah (DES)" initials="K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33F"/>
    <a:srgbClr val="032B6D"/>
    <a:srgbClr val="ADA6B4"/>
    <a:srgbClr val="A4A3B7"/>
    <a:srgbClr val="021F4E"/>
    <a:srgbClr val="243962"/>
    <a:srgbClr val="28315E"/>
    <a:srgbClr val="055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55" autoAdjust="0"/>
    <p:restoredTop sz="57904" autoAdjust="0"/>
  </p:normalViewPr>
  <p:slideViewPr>
    <p:cSldViewPr>
      <p:cViewPr varScale="1">
        <p:scale>
          <a:sx n="66" d="100"/>
          <a:sy n="66" d="100"/>
        </p:scale>
        <p:origin x="-2934" y="-102"/>
      </p:cViewPr>
      <p:guideLst>
        <p:guide orient="horz" pos="2160"/>
        <p:guide pos="2880"/>
      </p:guideLst>
    </p:cSldViewPr>
  </p:slideViewPr>
  <p:notesTextViewPr>
    <p:cViewPr>
      <p:scale>
        <a:sx n="100" d="100"/>
        <a:sy n="100" d="100"/>
      </p:scale>
      <p:origin x="0" y="0"/>
    </p:cViewPr>
  </p:notesTextViewPr>
  <p:sorterViewPr>
    <p:cViewPr>
      <p:scale>
        <a:sx n="51" d="100"/>
        <a:sy n="51" d="100"/>
      </p:scale>
      <p:origin x="0" y="0"/>
    </p:cViewPr>
  </p:sorterViewPr>
  <p:notesViewPr>
    <p:cSldViewPr>
      <p:cViewPr>
        <p:scale>
          <a:sx n="90" d="100"/>
          <a:sy n="90" d="100"/>
        </p:scale>
        <p:origin x="-1312" y="232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heme" Target="theme/theme1.xml"/><Relationship Id="rId101"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C928AD77-28E1-4F8C-A836-0055990D16EA}" type="datetimeFigureOut">
              <a:rPr lang="en-US" smtClean="0"/>
              <a:pPr/>
              <a:t>11/2/2015</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AE7113A-F638-4800-A527-4F86C39CE476}" type="slidenum">
              <a:rPr lang="en-US" smtClean="0"/>
              <a:pPr/>
              <a:t>‹#›</a:t>
            </a:fld>
            <a:endParaRPr lang="en-US" dirty="0"/>
          </a:p>
        </p:txBody>
      </p:sp>
    </p:spTree>
    <p:extLst>
      <p:ext uri="{BB962C8B-B14F-4D97-AF65-F5344CB8AC3E}">
        <p14:creationId xmlns:p14="http://schemas.microsoft.com/office/powerpoint/2010/main" val="3446626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94D073-375B-4414-951B-1CB3216E2BB8}" type="datetimeFigureOut">
              <a:rPr lang="en-US" smtClean="0"/>
              <a:pPr/>
              <a:t>11/2/2015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06C41FE-50D3-409A-B028-0F48A32A3A64}" type="slidenum">
              <a:rPr lang="en-US" smtClean="0"/>
              <a:pPr/>
              <a:t>‹#›</a:t>
            </a:fld>
            <a:endParaRPr lang="en-US" dirty="0"/>
          </a:p>
        </p:txBody>
      </p:sp>
    </p:spTree>
    <p:extLst>
      <p:ext uri="{BB962C8B-B14F-4D97-AF65-F5344CB8AC3E}">
        <p14:creationId xmlns:p14="http://schemas.microsoft.com/office/powerpoint/2010/main" val="107168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newbuildings.org/sites/default/files/NBI_ZNE_CaseStudy_Suzuki_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newbuildings.org/sites/default/files/NBI_ZNE_CaseStudy_RiceFergusMiller_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pp.leg.wa.gov/RCW/default.aspx?cite=70.235.02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a:t>
            </a:fld>
            <a:endParaRPr lang="en-US" dirty="0"/>
          </a:p>
        </p:txBody>
      </p:sp>
    </p:spTree>
    <p:extLst>
      <p:ext uri="{BB962C8B-B14F-4D97-AF65-F5344CB8AC3E}">
        <p14:creationId xmlns:p14="http://schemas.microsoft.com/office/powerpoint/2010/main" val="49466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Here’s one way to plan . . . It would be nice if we could count on a miracle.</a:t>
            </a:r>
          </a:p>
          <a:p>
            <a:endParaRPr lang="en-US" dirty="0">
              <a:solidFill>
                <a:srgbClr val="FF0000"/>
              </a:solidFill>
            </a:endParaRPr>
          </a:p>
          <a:p>
            <a:r>
              <a:rPr lang="en-US" sz="1800" b="1" dirty="0"/>
              <a:t>Organizations which are achieving GHG reductions used these strategies:</a:t>
            </a:r>
          </a:p>
          <a:p>
            <a:endParaRPr lang="en-US" dirty="0"/>
          </a:p>
          <a:p>
            <a:r>
              <a:rPr lang="en-US" dirty="0"/>
              <a:t>They have made a Climate Action Plan</a:t>
            </a:r>
          </a:p>
          <a:p>
            <a:r>
              <a:rPr lang="en-US" dirty="0"/>
              <a:t>They have a Sustainability Advisory Committee</a:t>
            </a:r>
          </a:p>
          <a:p>
            <a:r>
              <a:rPr lang="en-US" dirty="0"/>
              <a:t>They are building very energy efficient buildings</a:t>
            </a:r>
          </a:p>
          <a:p>
            <a:r>
              <a:rPr lang="en-US" dirty="0"/>
              <a:t>They are reducing gasoline consumption; They are replacing aging vehicles with hybrids or electric vehicles</a:t>
            </a:r>
          </a:p>
          <a:p>
            <a:r>
              <a:rPr lang="en-US" dirty="0"/>
              <a:t>They use renovation projects as an opportunity to install energy efficiency measures</a:t>
            </a:r>
          </a:p>
          <a:p>
            <a:r>
              <a:rPr lang="en-US" dirty="0"/>
              <a:t>They take a systematic approach to improving building operating efficiency</a:t>
            </a:r>
          </a:p>
          <a:p>
            <a:r>
              <a:rPr lang="en-US" dirty="0"/>
              <a:t>They are actively monitoring building energy performance, and constantly looking for opportunities to improve it</a:t>
            </a:r>
          </a:p>
          <a:p>
            <a:r>
              <a:rPr lang="en-US" dirty="0"/>
              <a:t>They are working with their IT departments to make energy efficiency improvements</a:t>
            </a:r>
          </a:p>
          <a:p>
            <a:r>
              <a:rPr lang="en-US" dirty="0"/>
              <a:t>They have a Green Team that encourages conservation, by providing outreach and education to building occupants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16</a:t>
            </a:fld>
            <a:endParaRPr lang="en-US"/>
          </a:p>
        </p:txBody>
      </p:sp>
    </p:spTree>
    <p:extLst>
      <p:ext uri="{BB962C8B-B14F-4D97-AF65-F5344CB8AC3E}">
        <p14:creationId xmlns:p14="http://schemas.microsoft.com/office/powerpoint/2010/main" val="270880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an agency using the</a:t>
            </a:r>
            <a:r>
              <a:rPr lang="en-US" baseline="0" dirty="0" smtClean="0"/>
              <a:t> Environmental Protection Agency’s free building energy benchmarking tool, Portfolio Manager, to track progress in reducing building energy use over time.  The numbers you see are Energy Use Intensity (EUI), which is energy use per square foot.  Look at the steady downward trend in building energy use.  Ecology has done building energy retrofits using the Department of Enterprise Services Energy Savings Performance Contracting (DES Energy Program), including improvements to the building envelope, lighting, HVAC and controls.  They engage building maintenance staff and agency management in finding operational energy savings.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17</a:t>
            </a:fld>
            <a:endParaRPr lang="en-US"/>
          </a:p>
        </p:txBody>
      </p:sp>
    </p:spTree>
    <p:extLst>
      <p:ext uri="{BB962C8B-B14F-4D97-AF65-F5344CB8AC3E}">
        <p14:creationId xmlns:p14="http://schemas.microsoft.com/office/powerpoint/2010/main" val="59479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going to show you just two examples of the effect of facilities changes on college GHG emissions, on campuses that are actively striving to reduce emissions:</a:t>
            </a:r>
          </a:p>
          <a:p>
            <a:endParaRPr lang="en-US" baseline="0" dirty="0" smtClean="0"/>
          </a:p>
          <a:p>
            <a:r>
              <a:rPr lang="en-US" baseline="0" dirty="0" smtClean="0"/>
              <a:t>This is one of our community colleges that is succeeding in reducing emissions, in spite of adding more square footage and more students. </a:t>
            </a:r>
          </a:p>
          <a:p>
            <a:endParaRPr lang="en-US" baseline="0" dirty="0" smtClean="0"/>
          </a:p>
          <a:p>
            <a:r>
              <a:rPr lang="en-US" baseline="0" dirty="0" smtClean="0"/>
              <a:t>You can see the trend that results from college operations reducing energy use, working toward the goal.  During this period of time the college has used DES Energy to do Energy Savings Performance Contracting projects that made improvements to lighting and HVAC.  The spikes are new building space coming on line.</a:t>
            </a:r>
          </a:p>
          <a:p>
            <a:endParaRPr lang="en-US" baseline="0" dirty="0" smtClean="0"/>
          </a:p>
          <a:p>
            <a:r>
              <a:rPr lang="en-US" baseline="0" dirty="0" smtClean="0"/>
              <a:t>Strategies implemented at Edmonds Community College include:  a Climate Action Plan, Green Building Standards, building energy retrofits using DES Energy Savings Performance Contracting services, facilities staff monitoring building performance, improvements to IT energy efficiency, and educational outreach to building occupants.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18</a:t>
            </a:fld>
            <a:endParaRPr lang="en-US"/>
          </a:p>
        </p:txBody>
      </p:sp>
    </p:spTree>
    <p:extLst>
      <p:ext uri="{BB962C8B-B14F-4D97-AF65-F5344CB8AC3E}">
        <p14:creationId xmlns:p14="http://schemas.microsoft.com/office/powerpoint/2010/main" val="59479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second example of one of our colleges, Lake Washington Technical College.  This graph was given to me by the Facilities Director, who is striving to reduce GHG emissions.</a:t>
            </a:r>
          </a:p>
          <a:p>
            <a:endParaRPr lang="en-US" baseline="0" dirty="0" smtClean="0"/>
          </a:p>
          <a:p>
            <a:r>
              <a:rPr lang="en-US" baseline="0" dirty="0" smtClean="0"/>
              <a:t>A new LEED Platinum building was added here.  The blue line shows greenhouse gas emissions for the campus. The green line is the emissions the campus would have had if the new building had been designed and built to make as much green energy as it used each year.</a:t>
            </a:r>
          </a:p>
          <a:p>
            <a:endParaRPr lang="en-US" baseline="0" dirty="0" smtClean="0"/>
          </a:p>
          <a:p>
            <a:r>
              <a:rPr lang="en-US" baseline="0" dirty="0" smtClean="0"/>
              <a:t>This graph shows the advantage of Zero-Net-Energy buildings that can make as much energy as they use.</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19</a:t>
            </a:fld>
            <a:endParaRPr lang="en-US"/>
          </a:p>
        </p:txBody>
      </p:sp>
    </p:spTree>
    <p:extLst>
      <p:ext uri="{BB962C8B-B14F-4D97-AF65-F5344CB8AC3E}">
        <p14:creationId xmlns:p14="http://schemas.microsoft.com/office/powerpoint/2010/main" val="594790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466618" lvl="1"/>
            <a:r>
              <a:rPr lang="en-US" dirty="0"/>
              <a:t>New buildings – (The first step to get out of a hole is to stop digging!)</a:t>
            </a:r>
          </a:p>
          <a:p>
            <a:pPr marL="466618" lvl="1"/>
            <a:endParaRPr lang="en-US" dirty="0"/>
          </a:p>
          <a:p>
            <a:pPr marL="466618" lvl="1"/>
            <a:r>
              <a:rPr lang="en-US" dirty="0"/>
              <a:t>Make sure you know your real space needs before you plan a new building.  More mobile and computer </a:t>
            </a:r>
            <a:r>
              <a:rPr lang="en-US" dirty="0" err="1"/>
              <a:t>saavy</a:t>
            </a:r>
            <a:r>
              <a:rPr lang="en-US" dirty="0"/>
              <a:t> customers, students and employees may make your current space use assumptions out of date.  Re-evaluate your space needs, and consider renovating existing buildings.</a:t>
            </a:r>
          </a:p>
          <a:p>
            <a:pPr marL="466618" lvl="1"/>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20</a:t>
            </a:fld>
            <a:endParaRPr lang="en-US"/>
          </a:p>
        </p:txBody>
      </p:sp>
    </p:spTree>
    <p:extLst>
      <p:ext uri="{BB962C8B-B14F-4D97-AF65-F5344CB8AC3E}">
        <p14:creationId xmlns:p14="http://schemas.microsoft.com/office/powerpoint/2010/main" val="337836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466618" lvl="1"/>
            <a:r>
              <a:rPr lang="en-US" dirty="0" smtClean="0"/>
              <a:t>Set </a:t>
            </a:r>
            <a:r>
              <a:rPr lang="en-US" dirty="0"/>
              <a:t>a high standard for best practices in new building construction.  Several pilot projects have proven that Zero-Net-Energy-Capable (ZNE-C) construction is possible and economical.  </a:t>
            </a:r>
            <a:r>
              <a:rPr lang="en-US" dirty="0" smtClean="0"/>
              <a:t>A</a:t>
            </a:r>
            <a:r>
              <a:rPr lang="en-US" baseline="0" dirty="0" smtClean="0"/>
              <a:t> Zero-Net-Energy-Capable building is a building that is designed and built to make as much energy as it uses in a year, when solar panels are added to it later</a:t>
            </a:r>
            <a:r>
              <a:rPr lang="en-US" dirty="0" smtClean="0"/>
              <a:t>.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21</a:t>
            </a:fld>
            <a:endParaRPr lang="en-US"/>
          </a:p>
        </p:txBody>
      </p:sp>
    </p:spTree>
    <p:extLst>
      <p:ext uri="{BB962C8B-B14F-4D97-AF65-F5344CB8AC3E}">
        <p14:creationId xmlns:p14="http://schemas.microsoft.com/office/powerpoint/2010/main" val="337836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9418" lvl="0"/>
            <a:r>
              <a:rPr lang="en-US" dirty="0" smtClean="0"/>
              <a:t>This </a:t>
            </a:r>
            <a:r>
              <a:rPr lang="en-US" dirty="0"/>
              <a:t>58,000 sf K-12 building located in Ontario has an EUI of 25 </a:t>
            </a:r>
            <a:r>
              <a:rPr lang="en-US" dirty="0" err="1"/>
              <a:t>kBtu</a:t>
            </a:r>
            <a:r>
              <a:rPr lang="en-US" dirty="0"/>
              <a:t>/sf, achieved LEED Platinum, at a cost of $232/sf.  It does not have sufficient solar PV installed to be Net Zero, but is an example of very low energy use.  </a:t>
            </a:r>
            <a:r>
              <a:rPr lang="en-US" u="sng" dirty="0">
                <a:hlinkClick r:id="rId3"/>
              </a:rPr>
              <a:t>http://newbuildings.org/sites/default/files/NBI_ZNE_CaseStudy_Suzuki_1.pdf</a:t>
            </a:r>
            <a:endParaRPr lang="en-US" u="sng" dirty="0"/>
          </a:p>
          <a:p>
            <a:pPr marL="9418" lvl="0"/>
            <a:endParaRPr lang="en-US" dirty="0" smtClean="0"/>
          </a:p>
          <a:p>
            <a:pPr marL="9418" marR="0" lvl="0" indent="0" algn="l" defTabSz="914400" rtl="0" eaLnBrk="1" fontAlgn="auto" latinLnBrk="0" hangingPunct="1">
              <a:lnSpc>
                <a:spcPct val="100000"/>
              </a:lnSpc>
              <a:spcBef>
                <a:spcPts val="0"/>
              </a:spcBef>
              <a:spcAft>
                <a:spcPts val="0"/>
              </a:spcAft>
              <a:buClrTx/>
              <a:buSzTx/>
              <a:buFontTx/>
              <a:buNone/>
              <a:tabLst/>
              <a:defRPr/>
            </a:pPr>
            <a:r>
              <a:rPr lang="en-US" dirty="0" smtClean="0"/>
              <a:t>A Zero-Net-Energy building makes as much energy as it uses in one year, usually in the form of solar panels on the roof.  A Zero-Net-Energy-</a:t>
            </a:r>
            <a:r>
              <a:rPr lang="en-US" b="1" u="sng" dirty="0" smtClean="0"/>
              <a:t>Capable</a:t>
            </a:r>
            <a:r>
              <a:rPr lang="en-US" dirty="0" smtClean="0"/>
              <a:t> building is designed to be energy efficient enough, with enough space on the roof or other location nearby to make as much energy as the building uses in a year.</a:t>
            </a:r>
          </a:p>
          <a:p>
            <a:pPr marL="466618" lvl="1"/>
            <a:endParaRPr lang="en-US" dirty="0" smtClean="0"/>
          </a:p>
          <a:p>
            <a:pPr marL="466618" lvl="1"/>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22</a:t>
            </a:fld>
            <a:endParaRPr lang="en-US"/>
          </a:p>
        </p:txBody>
      </p:sp>
    </p:spTree>
    <p:extLst>
      <p:ext uri="{BB962C8B-B14F-4D97-AF65-F5344CB8AC3E}">
        <p14:creationId xmlns:p14="http://schemas.microsoft.com/office/powerpoint/2010/main" val="337836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18" lvl="0"/>
            <a:r>
              <a:rPr lang="en-US" dirty="0"/>
              <a:t>This is a local example </a:t>
            </a:r>
            <a:r>
              <a:rPr lang="en-US" dirty="0" smtClean="0"/>
              <a:t>(before)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23</a:t>
            </a:fld>
            <a:endParaRPr lang="en-US"/>
          </a:p>
        </p:txBody>
      </p:sp>
    </p:spTree>
    <p:extLst>
      <p:ext uri="{BB962C8B-B14F-4D97-AF65-F5344CB8AC3E}">
        <p14:creationId xmlns:p14="http://schemas.microsoft.com/office/powerpoint/2010/main" val="134908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18" lvl="0"/>
            <a:r>
              <a:rPr lang="en-US" dirty="0" smtClean="0"/>
              <a:t>(before)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24</a:t>
            </a:fld>
            <a:endParaRPr lang="en-US"/>
          </a:p>
        </p:txBody>
      </p:sp>
    </p:spTree>
    <p:extLst>
      <p:ext uri="{BB962C8B-B14F-4D97-AF65-F5344CB8AC3E}">
        <p14:creationId xmlns:p14="http://schemas.microsoft.com/office/powerpoint/2010/main" val="134908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18" lvl="0"/>
            <a:r>
              <a:rPr lang="en-US" dirty="0" smtClean="0"/>
              <a:t>(after) of a 39,000 sf renovation of an abandoned building in downtown Bremerton by Rice Fergus Miller, at a cost of about $109 per square foot.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25</a:t>
            </a:fld>
            <a:endParaRPr lang="en-US"/>
          </a:p>
        </p:txBody>
      </p:sp>
    </p:spTree>
    <p:extLst>
      <p:ext uri="{BB962C8B-B14F-4D97-AF65-F5344CB8AC3E}">
        <p14:creationId xmlns:p14="http://schemas.microsoft.com/office/powerpoint/2010/main" val="134908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Tarah and Cara introduce themselves and tell what DES</a:t>
            </a:r>
            <a:r>
              <a:rPr lang="en-US" baseline="0" dirty="0" smtClean="0"/>
              <a:t> Real Estate Services does – 2 min</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a:t>
            </a:fld>
            <a:endParaRPr lang="en-US" dirty="0"/>
          </a:p>
        </p:txBody>
      </p:sp>
    </p:spTree>
    <p:extLst>
      <p:ext uri="{BB962C8B-B14F-4D97-AF65-F5344CB8AC3E}">
        <p14:creationId xmlns:p14="http://schemas.microsoft.com/office/powerpoint/2010/main" val="338030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18" lvl="0"/>
            <a:r>
              <a:rPr lang="en-US" dirty="0" smtClean="0"/>
              <a:t>The resulting office has an annual Energy Use Intensity (EUI) of about 24 </a:t>
            </a:r>
            <a:r>
              <a:rPr lang="en-US" dirty="0" err="1" smtClean="0"/>
              <a:t>kBtu</a:t>
            </a:r>
            <a:r>
              <a:rPr lang="en-US" dirty="0" smtClean="0"/>
              <a:t>/sf. </a:t>
            </a:r>
            <a:r>
              <a:rPr lang="en-US" u="sng" dirty="0" smtClean="0">
                <a:hlinkClick r:id="rId3"/>
              </a:rPr>
              <a:t>http://newbuildings.org/sites/default/files/NBI_ZNE_CaseStudy_RiceFergusMiller_1.pdf</a:t>
            </a:r>
            <a:endParaRPr lang="en-US" u="sng" dirty="0" smtClean="0"/>
          </a:p>
          <a:p>
            <a:pPr marL="466618" lvl="1"/>
            <a:endParaRPr lang="en-US" u="sng" dirty="0" smtClean="0"/>
          </a:p>
        </p:txBody>
      </p:sp>
      <p:sp>
        <p:nvSpPr>
          <p:cNvPr id="4" name="Slide Number Placeholder 3"/>
          <p:cNvSpPr>
            <a:spLocks noGrp="1"/>
          </p:cNvSpPr>
          <p:nvPr>
            <p:ph type="sldNum" sz="quarter" idx="10"/>
          </p:nvPr>
        </p:nvSpPr>
        <p:spPr/>
        <p:txBody>
          <a:bodyPr/>
          <a:lstStyle/>
          <a:p>
            <a:fld id="{906C41FE-50D3-409A-B028-0F48A32A3A64}" type="slidenum">
              <a:rPr lang="en-US" smtClean="0"/>
              <a:pPr/>
              <a:t>26</a:t>
            </a:fld>
            <a:endParaRPr lang="en-US"/>
          </a:p>
        </p:txBody>
      </p:sp>
    </p:spTree>
    <p:extLst>
      <p:ext uri="{BB962C8B-B14F-4D97-AF65-F5344CB8AC3E}">
        <p14:creationId xmlns:p14="http://schemas.microsoft.com/office/powerpoint/2010/main" val="1349087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Renovations are an opportunity to reduce your Greenhouse Gas Emissions!</a:t>
            </a:r>
          </a:p>
          <a:p>
            <a:pPr marL="174982" indent="-174982">
              <a:buFont typeface="Arial" panose="020B0604020202020204" pitchFamily="34" charset="0"/>
              <a:buChar char="•"/>
            </a:pPr>
            <a:r>
              <a:rPr lang="en-US" dirty="0" smtClean="0"/>
              <a:t>Renovations can be Zero-Net-Energy-Capable (ZNE-C).</a:t>
            </a:r>
            <a:endParaRPr lang="en-US" u="sng" dirty="0" smtClean="0"/>
          </a:p>
          <a:p>
            <a:pPr marL="180868" lvl="0" indent="-171450" defTabSz="933237">
              <a:buFont typeface="Arial" panose="020B0604020202020204" pitchFamily="34" charset="0"/>
              <a:buChar char="•"/>
              <a:defRPr/>
            </a:pPr>
            <a:r>
              <a:rPr lang="en-US" dirty="0" smtClean="0"/>
              <a:t>Call DES Energy for technical assistance with setting EUI goals, selecting the right architect, and delivering ZNE-C or very low energy use renovations.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27</a:t>
            </a:fld>
            <a:endParaRPr lang="en-US"/>
          </a:p>
        </p:txBody>
      </p:sp>
    </p:spTree>
    <p:extLst>
      <p:ext uri="{BB962C8B-B14F-4D97-AF65-F5344CB8AC3E}">
        <p14:creationId xmlns:p14="http://schemas.microsoft.com/office/powerpoint/2010/main" val="134908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9418" lvl="0"/>
            <a:r>
              <a:rPr lang="en-US" dirty="0"/>
              <a:t>Pursue low cost energy savings in energy conservation (turning things off or down when not in use), scheduling (moving evening classes to one building, turning thermostat down and closing dampers when a building is unoccupied) and other operational changes (daytime cleaning, mobile workforce, virtual meetings).  Consider hiring a Sustainability or Resource Conservation Manager to find and implement operational energy savings measures. </a:t>
            </a:r>
            <a:r>
              <a:rPr lang="en-US" dirty="0" smtClean="0"/>
              <a:t>Share </a:t>
            </a:r>
            <a:r>
              <a:rPr lang="en-US" dirty="0"/>
              <a:t>best practices with others.  Get training for your facilities staff – Building Operator Certification (BOC) training will pay for itself in energy savings and savings from good maintenance practices.</a:t>
            </a:r>
          </a:p>
        </p:txBody>
      </p:sp>
      <p:sp>
        <p:nvSpPr>
          <p:cNvPr id="4" name="Slide Number Placeholder 3"/>
          <p:cNvSpPr>
            <a:spLocks noGrp="1"/>
          </p:cNvSpPr>
          <p:nvPr>
            <p:ph type="sldNum" sz="quarter" idx="10"/>
          </p:nvPr>
        </p:nvSpPr>
        <p:spPr/>
        <p:txBody>
          <a:bodyPr/>
          <a:lstStyle/>
          <a:p>
            <a:fld id="{906C41FE-50D3-409A-B028-0F48A32A3A64}" type="slidenum">
              <a:rPr lang="en-US" smtClean="0"/>
              <a:pPr/>
              <a:t>28</a:t>
            </a:fld>
            <a:endParaRPr lang="en-US"/>
          </a:p>
        </p:txBody>
      </p:sp>
    </p:spTree>
    <p:extLst>
      <p:ext uri="{BB962C8B-B14F-4D97-AF65-F5344CB8AC3E}">
        <p14:creationId xmlns:p14="http://schemas.microsoft.com/office/powerpoint/2010/main" val="337836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r>
              <a:rPr lang="en-US" dirty="0" smtClean="0"/>
              <a:t>DES Energy Savings Performance Contracting</a:t>
            </a:r>
            <a:r>
              <a:rPr lang="en-US" baseline="0" dirty="0" smtClean="0"/>
              <a:t> is a good way to reduce energy use in your buildings.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Since the Energy Program’s inception in </a:t>
            </a:r>
            <a:r>
              <a:rPr lang="en-US" sz="1200" b="1" kern="1200" dirty="0" smtClean="0">
                <a:solidFill>
                  <a:schemeClr val="tx1"/>
                </a:solidFill>
                <a:effectLst/>
                <a:latin typeface="+mn-lt"/>
                <a:ea typeface="+mn-ea"/>
                <a:cs typeface="+mn-cs"/>
              </a:rPr>
              <a:t>1984</a:t>
            </a:r>
            <a:r>
              <a:rPr lang="en-US" sz="1200" kern="1200" dirty="0" smtClean="0">
                <a:solidFill>
                  <a:schemeClr val="tx1"/>
                </a:solidFill>
                <a:effectLst/>
                <a:latin typeface="+mn-lt"/>
                <a:ea typeface="+mn-ea"/>
                <a:cs typeface="+mn-cs"/>
              </a:rPr>
              <a:t>, the program has: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Managed statewide projects in over </a:t>
            </a:r>
            <a:r>
              <a:rPr lang="en-US" sz="1200" b="1" kern="1200" dirty="0" smtClean="0">
                <a:solidFill>
                  <a:schemeClr val="tx1"/>
                </a:solidFill>
                <a:effectLst/>
                <a:latin typeface="+mn-lt"/>
                <a:ea typeface="+mn-ea"/>
                <a:cs typeface="+mn-cs"/>
              </a:rPr>
              <a:t>400 public facilities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Installed more than </a:t>
            </a:r>
            <a:r>
              <a:rPr lang="en-US" sz="1200" b="1" kern="1200" dirty="0" smtClean="0">
                <a:solidFill>
                  <a:schemeClr val="tx1"/>
                </a:solidFill>
                <a:effectLst/>
                <a:latin typeface="+mn-lt"/>
                <a:ea typeface="+mn-ea"/>
                <a:cs typeface="+mn-cs"/>
              </a:rPr>
              <a:t>$1 billion</a:t>
            </a:r>
            <a:r>
              <a:rPr lang="en-US" sz="1200" kern="1200" dirty="0" smtClean="0">
                <a:solidFill>
                  <a:schemeClr val="tx1"/>
                </a:solidFill>
                <a:effectLst/>
                <a:latin typeface="+mn-lt"/>
                <a:ea typeface="+mn-ea"/>
                <a:cs typeface="+mn-cs"/>
              </a:rPr>
              <a:t> in energy efficiency projects </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Reference, from</a:t>
            </a:r>
            <a:r>
              <a:rPr lang="en-US" sz="1200" b="1" kern="1200" baseline="0" dirty="0" smtClean="0">
                <a:solidFill>
                  <a:schemeClr val="tx1"/>
                </a:solidFill>
                <a:effectLst/>
                <a:latin typeface="+mn-lt"/>
                <a:ea typeface="+mn-ea"/>
                <a:cs typeface="+mn-cs"/>
              </a:rPr>
              <a:t> Roger</a:t>
            </a:r>
            <a:r>
              <a:rPr lang="en-US" sz="1200" b="1"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Since the Energy Program’s inception in </a:t>
            </a:r>
            <a:r>
              <a:rPr lang="en-US" sz="1200" b="1" kern="1200" dirty="0" smtClean="0">
                <a:solidFill>
                  <a:schemeClr val="tx1"/>
                </a:solidFill>
                <a:effectLst/>
                <a:latin typeface="+mn-lt"/>
                <a:ea typeface="+mn-ea"/>
                <a:cs typeface="+mn-cs"/>
              </a:rPr>
              <a:t>1984</a:t>
            </a:r>
            <a:r>
              <a:rPr lang="en-US" sz="1200" kern="1200" dirty="0" smtClean="0">
                <a:solidFill>
                  <a:schemeClr val="tx1"/>
                </a:solidFill>
                <a:effectLst/>
                <a:latin typeface="+mn-lt"/>
                <a:ea typeface="+mn-ea"/>
                <a:cs typeface="+mn-cs"/>
              </a:rPr>
              <a:t>, the program has: </a:t>
            </a:r>
          </a:p>
          <a:p>
            <a:pPr lvl="0"/>
            <a:r>
              <a:rPr lang="en-US" sz="1200" kern="1200" dirty="0" smtClean="0">
                <a:solidFill>
                  <a:schemeClr val="tx1"/>
                </a:solidFill>
                <a:effectLst/>
                <a:latin typeface="+mn-lt"/>
                <a:ea typeface="+mn-ea"/>
                <a:cs typeface="+mn-cs"/>
              </a:rPr>
              <a:t>Managed statewide projects in over </a:t>
            </a:r>
            <a:r>
              <a:rPr lang="en-US" sz="1200" b="1" kern="1200" dirty="0" smtClean="0">
                <a:solidFill>
                  <a:schemeClr val="tx1"/>
                </a:solidFill>
                <a:effectLst/>
                <a:latin typeface="+mn-lt"/>
                <a:ea typeface="+mn-ea"/>
                <a:cs typeface="+mn-cs"/>
              </a:rPr>
              <a:t>400 public facilities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Installed more than </a:t>
            </a:r>
            <a:r>
              <a:rPr lang="en-US" sz="1200" b="1" kern="1200" dirty="0" smtClean="0">
                <a:solidFill>
                  <a:schemeClr val="tx1"/>
                </a:solidFill>
                <a:effectLst/>
                <a:latin typeface="+mn-lt"/>
                <a:ea typeface="+mn-ea"/>
                <a:cs typeface="+mn-cs"/>
              </a:rPr>
              <a:t>$1 billion</a:t>
            </a:r>
            <a:r>
              <a:rPr lang="en-US" sz="1200" kern="1200" dirty="0" smtClean="0">
                <a:solidFill>
                  <a:schemeClr val="tx1"/>
                </a:solidFill>
                <a:effectLst/>
                <a:latin typeface="+mn-lt"/>
                <a:ea typeface="+mn-ea"/>
                <a:cs typeface="+mn-cs"/>
              </a:rPr>
              <a:t> in energy efficiency projects </a:t>
            </a:r>
          </a:p>
          <a:p>
            <a:pPr lvl="0"/>
            <a:r>
              <a:rPr lang="en-US" sz="1200" kern="1200" dirty="0" smtClean="0">
                <a:solidFill>
                  <a:schemeClr val="tx1"/>
                </a:solidFill>
                <a:effectLst/>
                <a:latin typeface="+mn-lt"/>
                <a:ea typeface="+mn-ea"/>
                <a:cs typeface="+mn-cs"/>
              </a:rPr>
              <a:t>Saved more than </a:t>
            </a:r>
            <a:r>
              <a:rPr lang="en-US" sz="1200" b="1" kern="1200" dirty="0" smtClean="0">
                <a:solidFill>
                  <a:schemeClr val="tx1"/>
                </a:solidFill>
                <a:effectLst/>
                <a:latin typeface="+mn-lt"/>
                <a:ea typeface="+mn-ea"/>
                <a:cs typeface="+mn-cs"/>
              </a:rPr>
              <a:t>400 million kilowatt-hours</a:t>
            </a:r>
            <a:r>
              <a:rPr lang="en-US" sz="1200" kern="1200" dirty="0" smtClean="0">
                <a:solidFill>
                  <a:schemeClr val="tx1"/>
                </a:solidFill>
                <a:effectLst/>
                <a:latin typeface="+mn-lt"/>
                <a:ea typeface="+mn-ea"/>
                <a:cs typeface="+mn-cs"/>
              </a:rPr>
              <a:t> of electricity  </a:t>
            </a:r>
          </a:p>
          <a:p>
            <a:pPr lvl="0"/>
            <a:r>
              <a:rPr lang="en-US" sz="1200" kern="1200" dirty="0" smtClean="0">
                <a:solidFill>
                  <a:schemeClr val="tx1"/>
                </a:solidFill>
                <a:effectLst/>
                <a:latin typeface="+mn-lt"/>
                <a:ea typeface="+mn-ea"/>
                <a:cs typeface="+mn-cs"/>
              </a:rPr>
              <a:t>Saved more than </a:t>
            </a:r>
            <a:r>
              <a:rPr lang="en-US" sz="1200" b="1" kern="1200" dirty="0" smtClean="0">
                <a:solidFill>
                  <a:schemeClr val="tx1"/>
                </a:solidFill>
                <a:effectLst/>
                <a:latin typeface="+mn-lt"/>
                <a:ea typeface="+mn-ea"/>
                <a:cs typeface="+mn-cs"/>
              </a:rPr>
              <a:t>15.5 million </a:t>
            </a:r>
            <a:r>
              <a:rPr lang="en-US" sz="1200" b="1" kern="1200" dirty="0" err="1" smtClean="0">
                <a:solidFill>
                  <a:schemeClr val="tx1"/>
                </a:solidFill>
                <a:effectLst/>
                <a:latin typeface="+mn-lt"/>
                <a:ea typeface="+mn-ea"/>
                <a:cs typeface="+mn-cs"/>
              </a:rPr>
              <a:t>therms</a:t>
            </a:r>
            <a:r>
              <a:rPr lang="en-US" sz="1200" kern="1200" dirty="0" smtClean="0">
                <a:solidFill>
                  <a:schemeClr val="tx1"/>
                </a:solidFill>
                <a:effectLst/>
                <a:latin typeface="+mn-lt"/>
                <a:ea typeface="+mn-ea"/>
                <a:cs typeface="+mn-cs"/>
              </a:rPr>
              <a:t> of natural gas</a:t>
            </a:r>
          </a:p>
          <a:p>
            <a:pPr lvl="0"/>
            <a:r>
              <a:rPr lang="en-US" sz="1200" kern="1200" dirty="0" smtClean="0">
                <a:solidFill>
                  <a:schemeClr val="tx1"/>
                </a:solidFill>
                <a:effectLst/>
                <a:latin typeface="+mn-lt"/>
                <a:ea typeface="+mn-ea"/>
                <a:cs typeface="+mn-cs"/>
              </a:rPr>
              <a:t>Reduced Carbon(CO2) emissions by more than </a:t>
            </a:r>
            <a:r>
              <a:rPr lang="en-US" sz="1200" b="1" kern="1200" dirty="0" smtClean="0">
                <a:solidFill>
                  <a:schemeClr val="tx1"/>
                </a:solidFill>
                <a:effectLst/>
                <a:latin typeface="+mn-lt"/>
                <a:ea typeface="+mn-ea"/>
                <a:cs typeface="+mn-cs"/>
              </a:rPr>
              <a:t>270,000 tons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Helped customers receive more than </a:t>
            </a:r>
            <a:r>
              <a:rPr lang="en-US" sz="1200" b="1" kern="1200" dirty="0" smtClean="0">
                <a:solidFill>
                  <a:schemeClr val="tx1"/>
                </a:solidFill>
                <a:effectLst/>
                <a:latin typeface="+mn-lt"/>
                <a:ea typeface="+mn-ea"/>
                <a:cs typeface="+mn-cs"/>
              </a:rPr>
              <a:t>$72 million in utility incentives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Public agencies have avoided more than </a:t>
            </a:r>
            <a:r>
              <a:rPr lang="en-US" sz="1200" b="1" kern="1200" dirty="0" smtClean="0">
                <a:solidFill>
                  <a:schemeClr val="tx1"/>
                </a:solidFill>
                <a:effectLst/>
                <a:latin typeface="+mn-lt"/>
                <a:ea typeface="+mn-ea"/>
                <a:cs typeface="+mn-cs"/>
              </a:rPr>
              <a:t>$39.5 million in annual utility costs</a:t>
            </a:r>
            <a:r>
              <a:rPr lang="en-US" sz="1200" kern="1200" dirty="0" smtClean="0">
                <a:solidFill>
                  <a:schemeClr val="tx1"/>
                </a:solidFill>
                <a:effectLst/>
                <a:latin typeface="+mn-lt"/>
                <a:ea typeface="+mn-ea"/>
                <a:cs typeface="+mn-cs"/>
              </a:rPr>
              <a:t> with an accumulated savings of over </a:t>
            </a:r>
            <a:r>
              <a:rPr lang="en-US" sz="1200" b="1" kern="1200" dirty="0" smtClean="0">
                <a:solidFill>
                  <a:schemeClr val="tx1"/>
                </a:solidFill>
                <a:effectLst/>
                <a:latin typeface="+mn-lt"/>
                <a:ea typeface="+mn-ea"/>
                <a:cs typeface="+mn-cs"/>
              </a:rPr>
              <a:t>$183 million  </a:t>
            </a:r>
            <a:r>
              <a:rPr lang="en-US" sz="1200" kern="1200" dirty="0" smtClean="0">
                <a:solidFill>
                  <a:schemeClr val="tx1"/>
                </a:solidFill>
                <a:effectLst/>
                <a:latin typeface="+mn-lt"/>
                <a:ea typeface="+mn-ea"/>
                <a:cs typeface="+mn-cs"/>
              </a:rPr>
              <a:t>since 1984</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6C41FE-50D3-409A-B028-0F48A32A3A64}" type="slidenum">
              <a:rPr lang="en-US" smtClean="0"/>
              <a:pPr/>
              <a:t>29</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30</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31</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32</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33</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FF0000"/>
              </a:solidFill>
            </a:endParaRPr>
          </a:p>
          <a:p>
            <a:pPr lvl="1"/>
            <a:r>
              <a:rPr lang="en-US" dirty="0"/>
              <a:t>DES E&amp;AS Green Building Advisor (Sidney Hunt)</a:t>
            </a:r>
          </a:p>
          <a:p>
            <a:pPr lvl="1"/>
            <a:r>
              <a:rPr lang="en-US" dirty="0"/>
              <a:t>DES Energy technical expertise (ELCCA review, setting EUI goals for new buildings and renovations, Energy Savings Performance Contracts (ESPC))</a:t>
            </a:r>
          </a:p>
          <a:p>
            <a:pPr lvl="1"/>
            <a:r>
              <a:rPr lang="en-US" dirty="0"/>
              <a:t>DES Purchasing – State Contracts, how else can we help you?</a:t>
            </a:r>
          </a:p>
          <a:p>
            <a:pPr lvl="1"/>
            <a:r>
              <a:rPr lang="en-US" dirty="0"/>
              <a:t>DES Lean Facilitators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34</a:t>
            </a:fld>
            <a:endParaRPr lang="en-US"/>
          </a:p>
        </p:txBody>
      </p:sp>
    </p:spTree>
    <p:extLst>
      <p:ext uri="{BB962C8B-B14F-4D97-AF65-F5344CB8AC3E}">
        <p14:creationId xmlns:p14="http://schemas.microsoft.com/office/powerpoint/2010/main" val="8007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Our role: </a:t>
            </a:r>
            <a:r>
              <a:rPr lang="en-US" dirty="0" smtClean="0"/>
              <a:t>We are the real estate agents</a:t>
            </a:r>
            <a:r>
              <a:rPr lang="en-US" baseline="0" dirty="0" smtClean="0"/>
              <a:t> for the agencies.  Just like when you hire a realtor to sell or help you buy a home, the agencies use us. </a:t>
            </a:r>
            <a:r>
              <a:rPr lang="en-US" baseline="0" dirty="0" smtClean="0">
                <a:solidFill>
                  <a:srgbClr val="FF0000"/>
                </a:solidFill>
              </a:rPr>
              <a:t>Larger </a:t>
            </a:r>
            <a:r>
              <a:rPr lang="en-US" baseline="0" dirty="0" smtClean="0"/>
              <a:t>agencies have their own facilities staff versed in their locations and space needs (many also do not), but we handle the negotiations and transaction work associated with leasing space.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a:t>
            </a:fld>
            <a:endParaRPr lang="en-US" dirty="0"/>
          </a:p>
        </p:txBody>
      </p:sp>
    </p:spTree>
    <p:extLst>
      <p:ext uri="{BB962C8B-B14F-4D97-AF65-F5344CB8AC3E}">
        <p14:creationId xmlns:p14="http://schemas.microsoft.com/office/powerpoint/2010/main" val="107373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Key performance measures are tracked for timeliness and cost avoidance</a:t>
            </a:r>
          </a:p>
          <a:p>
            <a:r>
              <a:rPr lang="en-US" dirty="0" smtClean="0"/>
              <a:t>Daily staff huddles keep focus on project pipeline and allow staff to share challenges</a:t>
            </a:r>
          </a:p>
          <a:p>
            <a:r>
              <a:rPr lang="en-US" dirty="0" smtClean="0"/>
              <a:t>These milestones</a:t>
            </a:r>
            <a:r>
              <a:rPr lang="en-US" baseline="0" dirty="0" smtClean="0"/>
              <a:t> assist in transaction management and keeping things on track.  We use these as a way to track agents productivity as well.</a:t>
            </a:r>
          </a:p>
          <a:p>
            <a:endParaRPr lang="en-US" baseline="0" dirty="0" smtClean="0"/>
          </a:p>
          <a:p>
            <a:r>
              <a:rPr lang="en-US" i="1" baseline="0" dirty="0" smtClean="0"/>
              <a:t>Initiate; </a:t>
            </a:r>
            <a:r>
              <a:rPr lang="en-US" baseline="0" dirty="0" smtClean="0"/>
              <a:t>when we reach out to the agency to set up a define meeting.</a:t>
            </a:r>
          </a:p>
          <a:p>
            <a:endParaRPr lang="en-US" baseline="0" dirty="0" smtClean="0"/>
          </a:p>
          <a:p>
            <a:r>
              <a:rPr lang="en-US" i="1" baseline="0" dirty="0" smtClean="0"/>
              <a:t>Define; </a:t>
            </a:r>
            <a:r>
              <a:rPr lang="en-US" i="0" baseline="0" dirty="0" smtClean="0"/>
              <a:t>RES agents meet with agency to discuss plan for renewal.  Identify any issues, concerns with the space, maybe a need to move.  When done this early, we have plenty of time to either not renew or proceed with new space.</a:t>
            </a:r>
          </a:p>
          <a:p>
            <a:endParaRPr lang="en-US" i="0" baseline="0" dirty="0" smtClean="0"/>
          </a:p>
          <a:p>
            <a:pPr defTabSz="915772">
              <a:defRPr/>
            </a:pPr>
            <a:r>
              <a:rPr lang="en-US" i="1" baseline="0" dirty="0" smtClean="0"/>
              <a:t>Charter;  </a:t>
            </a:r>
            <a:r>
              <a:rPr lang="en-US" i="0" baseline="0" dirty="0" smtClean="0"/>
              <a:t>Charter documents </a:t>
            </a:r>
            <a:r>
              <a:rPr lang="en-US" dirty="0" smtClean="0"/>
              <a:t>Charters are developed to capture scope, schedule, existing rent/budget &amp; market rents</a:t>
            </a:r>
          </a:p>
          <a:p>
            <a:r>
              <a:rPr lang="en-US" i="0" baseline="0" dirty="0" smtClean="0"/>
              <a:t> for the renewal and then a deferred maintenance inspection is done at the space.  The RES agent also performs a market analysis to determine the target lease rate to renew at.  These items are all sent to the agency for review and approval, if approved, RES is able to proceed with negotiations.</a:t>
            </a:r>
          </a:p>
          <a:p>
            <a:endParaRPr lang="en-US" i="0" baseline="0" dirty="0" smtClean="0"/>
          </a:p>
          <a:p>
            <a:r>
              <a:rPr lang="en-US" i="1" baseline="0" dirty="0" smtClean="0"/>
              <a:t>Market; </a:t>
            </a:r>
            <a:r>
              <a:rPr lang="en-US" i="0" baseline="0" dirty="0" smtClean="0"/>
              <a:t>This is where we can determine if other space is available in the market and this could be used as leverage during negotiations. </a:t>
            </a:r>
          </a:p>
          <a:p>
            <a:endParaRPr lang="en-US" i="0" baseline="0" dirty="0" smtClean="0"/>
          </a:p>
          <a:p>
            <a:r>
              <a:rPr lang="en-US" i="1" baseline="0" dirty="0" smtClean="0"/>
              <a:t>Negotiate; </a:t>
            </a:r>
            <a:r>
              <a:rPr lang="en-US" i="0" baseline="0" dirty="0" smtClean="0"/>
              <a:t>This is where the leasing agency commences negotiations.  This process can take hours, days, weeks or months, so in this process we have ample time to negotiate to try and get the bet deal possible.</a:t>
            </a:r>
          </a:p>
          <a:p>
            <a:endParaRPr lang="en-US" i="0" baseline="0" dirty="0" smtClean="0"/>
          </a:p>
          <a:p>
            <a:r>
              <a:rPr lang="en-US" i="1" baseline="0" dirty="0" smtClean="0"/>
              <a:t>TAF; </a:t>
            </a:r>
            <a:r>
              <a:rPr lang="en-US" i="0" baseline="0" dirty="0" smtClean="0"/>
              <a:t>Once the leasing agent reaches agreement on the terms, they can begin drafting the lease document.</a:t>
            </a:r>
          </a:p>
          <a:p>
            <a:endParaRPr lang="en-US" i="0" baseline="0" dirty="0" smtClean="0"/>
          </a:p>
          <a:p>
            <a:r>
              <a:rPr lang="en-US" b="0" i="1" baseline="0" dirty="0" smtClean="0"/>
              <a:t>Execute; </a:t>
            </a:r>
            <a:r>
              <a:rPr lang="en-US" i="0" baseline="0" dirty="0" smtClean="0"/>
              <a:t>this is when the final document is executed and signed all around.</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37</a:t>
            </a:fld>
            <a:endParaRPr lang="en-US" dirty="0"/>
          </a:p>
        </p:txBody>
      </p:sp>
    </p:spTree>
    <p:extLst>
      <p:ext uri="{BB962C8B-B14F-4D97-AF65-F5344CB8AC3E}">
        <p14:creationId xmlns:p14="http://schemas.microsoft.com/office/powerpoint/2010/main" val="145358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US" dirty="0" smtClean="0"/>
              <a:t>Non-standard work and lack of role clarity.</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39</a:t>
            </a:fld>
            <a:endParaRPr lang="en-US" dirty="0"/>
          </a:p>
        </p:txBody>
      </p:sp>
    </p:spTree>
    <p:extLst>
      <p:ext uri="{BB962C8B-B14F-4D97-AF65-F5344CB8AC3E}">
        <p14:creationId xmlns:p14="http://schemas.microsoft.com/office/powerpoint/2010/main" val="557461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Make up front planning more robust so search</a:t>
            </a:r>
            <a:r>
              <a:rPr lang="en-US" baseline="0" dirty="0" smtClean="0"/>
              <a:t> or solicitation is more successful.</a:t>
            </a:r>
            <a:endParaRPr lang="en-US" dirty="0" smtClean="0"/>
          </a:p>
          <a:p>
            <a:pPr defTabSz="915772">
              <a:defRPr/>
            </a:pPr>
            <a:endParaRPr lang="en-US" dirty="0" smtClean="0"/>
          </a:p>
          <a:p>
            <a:pPr defTabSz="915772">
              <a:defRPr/>
            </a:pPr>
            <a:r>
              <a:rPr lang="en-US" dirty="0" smtClean="0"/>
              <a:t>So solicitation for new space is when an agency is looking to move or</a:t>
            </a:r>
            <a:r>
              <a:rPr lang="en-US" baseline="0" dirty="0" smtClean="0"/>
              <a:t> acquire new space to expand their footprint.  Space under 5,000 square feet can go straight to a market search i.e. go out and find space that they want.  Space over 5,000 square feet must go through a formal solicitation process which is outlined here.  It is outlined here and I will briefly go through it….</a:t>
            </a:r>
            <a:endParaRPr lang="en-US"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40</a:t>
            </a:fld>
            <a:endParaRPr lang="en-US" dirty="0"/>
          </a:p>
        </p:txBody>
      </p:sp>
    </p:spTree>
    <p:extLst>
      <p:ext uri="{BB962C8B-B14F-4D97-AF65-F5344CB8AC3E}">
        <p14:creationId xmlns:p14="http://schemas.microsoft.com/office/powerpoint/2010/main" val="4129178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Value of the process:</a:t>
            </a:r>
          </a:p>
          <a:p>
            <a:pPr lvl="0"/>
            <a:endParaRPr lang="en-US" dirty="0" smtClean="0"/>
          </a:p>
          <a:p>
            <a:pPr marL="171433" indent="-171433">
              <a:buFont typeface="Arial" panose="020B0604020202020204" pitchFamily="34" charset="0"/>
              <a:buChar char="•"/>
            </a:pPr>
            <a:r>
              <a:rPr lang="en-US" dirty="0" smtClean="0"/>
              <a:t>Strong documentation and clear roles create </a:t>
            </a:r>
            <a:r>
              <a:rPr lang="en-US" b="1" dirty="0" smtClean="0"/>
              <a:t>greater consistency and predictability.</a:t>
            </a:r>
          </a:p>
          <a:p>
            <a:pPr marL="171433" indent="-171433">
              <a:buFont typeface="Arial" panose="020B0604020202020204" pitchFamily="34" charset="0"/>
              <a:buChar char="•"/>
            </a:pPr>
            <a:r>
              <a:rPr lang="en-US" dirty="0" smtClean="0"/>
              <a:t>Process delineation of responsibility and checks and balances so that no one person or group can unduly influence </a:t>
            </a:r>
            <a:r>
              <a:rPr lang="en-US" b="1" dirty="0" smtClean="0"/>
              <a:t>increasing fairness.</a:t>
            </a:r>
          </a:p>
          <a:p>
            <a:pPr marL="171433" indent="-171433">
              <a:buFont typeface="Arial" panose="020B0604020202020204" pitchFamily="34" charset="0"/>
              <a:buChar char="•"/>
            </a:pPr>
            <a:r>
              <a:rPr lang="en-US" dirty="0" smtClean="0"/>
              <a:t>Documentation of expectations, decisions, escalation points, checkpoints and outcomes </a:t>
            </a:r>
            <a:r>
              <a:rPr lang="en-US" b="1" dirty="0" smtClean="0"/>
              <a:t>increases transparency</a:t>
            </a:r>
            <a:r>
              <a:rPr lang="en-US" dirty="0" smtClean="0"/>
              <a:t>.</a:t>
            </a:r>
          </a:p>
          <a:p>
            <a:pPr marL="171433" indent="-171433">
              <a:buFont typeface="Arial" panose="020B0604020202020204" pitchFamily="34" charset="0"/>
              <a:buChar char="•"/>
            </a:pPr>
            <a:r>
              <a:rPr lang="en-US" dirty="0" smtClean="0"/>
              <a:t>It is </a:t>
            </a:r>
            <a:r>
              <a:rPr lang="en-US" b="1" dirty="0" smtClean="0"/>
              <a:t>cost effective</a:t>
            </a:r>
            <a:r>
              <a:rPr lang="en-US" dirty="0" smtClean="0"/>
              <a:t> for state and lessors adding greater rigor for higher value projects while bringing the correct level of diligence for lower value solicitations. Less cost </a:t>
            </a:r>
            <a:r>
              <a:rPr lang="en-US" b="1" dirty="0" smtClean="0"/>
              <a:t>increases competition.</a:t>
            </a:r>
          </a:p>
          <a:p>
            <a:pPr marL="171433" indent="-171433">
              <a:buFont typeface="Arial" panose="020B0604020202020204" pitchFamily="34" charset="0"/>
              <a:buChar char="•"/>
            </a:pPr>
            <a:r>
              <a:rPr lang="en-US" b="1" dirty="0" smtClean="0"/>
              <a:t>Flexible </a:t>
            </a:r>
            <a:r>
              <a:rPr lang="en-US" dirty="0" smtClean="0"/>
              <a:t>to meet all known types of real property solicitation.</a:t>
            </a:r>
          </a:p>
          <a:p>
            <a:pPr marL="171433" indent="-171433">
              <a:buFont typeface="Arial" panose="020B0604020202020204" pitchFamily="34" charset="0"/>
              <a:buChar char="•"/>
            </a:pPr>
            <a:r>
              <a:rPr lang="en-US" b="1" dirty="0" smtClean="0"/>
              <a:t>Able to sustain </a:t>
            </a:r>
            <a:r>
              <a:rPr lang="en-US" dirty="0" smtClean="0"/>
              <a:t>by incorporating feedback, refreshing the core process continually.</a:t>
            </a:r>
          </a:p>
          <a:p>
            <a:pPr marL="171433" indent="-171433">
              <a:buFont typeface="Arial" panose="020B0604020202020204" pitchFamily="34" charset="0"/>
              <a:buChar char="•"/>
            </a:pPr>
            <a:r>
              <a:rPr lang="en-US" dirty="0" smtClean="0"/>
              <a:t>This is an example of using the best information available to simplify a very complex business process.</a:t>
            </a:r>
          </a:p>
          <a:p>
            <a:pPr marL="171433" indent="-171433">
              <a:buFont typeface="Arial" panose="020B0604020202020204" pitchFamily="34" charset="0"/>
              <a:buChar char="•"/>
            </a:pPr>
            <a:r>
              <a:rPr lang="en-US" dirty="0" smtClean="0"/>
              <a:t>This process is </a:t>
            </a:r>
            <a:r>
              <a:rPr lang="en-US" b="1" dirty="0" smtClean="0"/>
              <a:t>consistent with Washington state law, administrative code, policy </a:t>
            </a:r>
            <a:r>
              <a:rPr lang="en-US" dirty="0" smtClean="0"/>
              <a:t>and industry best practices. </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41</a:t>
            </a:fld>
            <a:endParaRPr lang="en-US" dirty="0"/>
          </a:p>
        </p:txBody>
      </p:sp>
    </p:spTree>
    <p:extLst>
      <p:ext uri="{BB962C8B-B14F-4D97-AF65-F5344CB8AC3E}">
        <p14:creationId xmlns:p14="http://schemas.microsoft.com/office/powerpoint/2010/main" val="2815193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Speak to the audience about whether this would match up with their expectations?</a:t>
            </a:r>
          </a:p>
          <a:p>
            <a:pPr defTabSz="915772">
              <a:defRPr/>
            </a:pPr>
            <a:endParaRPr lang="en-US" dirty="0" smtClean="0"/>
          </a:p>
          <a:p>
            <a:pPr defTabSz="915772">
              <a:defRPr/>
            </a:pPr>
            <a:r>
              <a:rPr lang="en-US" dirty="0" smtClean="0"/>
              <a:t>These were the goals and metrics</a:t>
            </a:r>
            <a:r>
              <a:rPr lang="en-US" baseline="0" dirty="0" smtClean="0"/>
              <a:t> when RES started the 2 year renewal process, and we are continuing to try and meet these goals!</a:t>
            </a:r>
            <a:endParaRPr lang="en-US"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42</a:t>
            </a:fld>
            <a:endParaRPr lang="en-US" dirty="0"/>
          </a:p>
        </p:txBody>
      </p:sp>
    </p:spTree>
    <p:extLst>
      <p:ext uri="{BB962C8B-B14F-4D97-AF65-F5344CB8AC3E}">
        <p14:creationId xmlns:p14="http://schemas.microsoft.com/office/powerpoint/2010/main" val="251787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US" sz="1600" b="1" dirty="0"/>
              <a:t>Overall:  </a:t>
            </a:r>
            <a:r>
              <a:rPr lang="en-US" sz="1600" dirty="0"/>
              <a:t>Colorado, Florida, Georgia, (Illinois), Michigan, Minnesota, New York, Oregon, Tennessee, Virginia, West Virginia have contracts</a:t>
            </a:r>
          </a:p>
          <a:p>
            <a:pPr marL="0" lvl="1" defTabSz="915772">
              <a:defRPr/>
            </a:pPr>
            <a:r>
              <a:rPr lang="en-US" sz="1600" b="1" dirty="0"/>
              <a:t>Portfolio optimization:  </a:t>
            </a:r>
            <a:r>
              <a:rPr lang="en-US" sz="1600" dirty="0"/>
              <a:t>maximize occupancy in owned (need to know vacancy levels &amp; which properties are space efficient or not), strategy by region (New York)</a:t>
            </a:r>
          </a:p>
          <a:p>
            <a:r>
              <a:rPr lang="en-US" sz="1600" b="1" dirty="0"/>
              <a:t>Strategic portfolio assessment</a:t>
            </a:r>
            <a:r>
              <a:rPr lang="en-US" sz="1600" dirty="0"/>
              <a:t>:  condition assessment of owned vs. leased master planning (Tennessee &amp; West Virginia)</a:t>
            </a:r>
          </a:p>
          <a:p>
            <a:r>
              <a:rPr lang="en-US" sz="1600" b="1" dirty="0"/>
              <a:t>Convenience contracts</a:t>
            </a:r>
            <a:r>
              <a:rPr lang="en-US" sz="1600" dirty="0"/>
              <a:t>:  Colorado, Oregon &amp; Virginia use brokers for transactions in major metro areas or for larger deals; Oregon, Tennessee, Virginia provided design, project management, and consolidation coordination services</a:t>
            </a:r>
          </a:p>
        </p:txBody>
      </p:sp>
      <p:sp>
        <p:nvSpPr>
          <p:cNvPr id="4" name="Slide Number Placeholder 3"/>
          <p:cNvSpPr>
            <a:spLocks noGrp="1"/>
          </p:cNvSpPr>
          <p:nvPr>
            <p:ph type="sldNum" sz="quarter" idx="10"/>
          </p:nvPr>
        </p:nvSpPr>
        <p:spPr/>
        <p:txBody>
          <a:bodyPr/>
          <a:lstStyle/>
          <a:p>
            <a:fld id="{906C41FE-50D3-409A-B028-0F48A32A3A64}" type="slidenum">
              <a:rPr lang="en-US" smtClean="0"/>
              <a:pPr/>
              <a:t>44</a:t>
            </a:fld>
            <a:endParaRPr lang="en-US" dirty="0"/>
          </a:p>
        </p:txBody>
      </p:sp>
    </p:spTree>
    <p:extLst>
      <p:ext uri="{BB962C8B-B14F-4D97-AF65-F5344CB8AC3E}">
        <p14:creationId xmlns:p14="http://schemas.microsoft.com/office/powerpoint/2010/main" val="2612779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many brokers does RES have to tap into in the broker pool?</a:t>
            </a:r>
          </a:p>
          <a:p>
            <a:r>
              <a:rPr lang="en-US" baseline="0" dirty="0" smtClean="0"/>
              <a:t>Areas of the state – King, Snohomish, Pierce, Clark, Spokane &amp; Tri-Cities.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45</a:t>
            </a:fld>
            <a:endParaRPr lang="en-US" dirty="0"/>
          </a:p>
        </p:txBody>
      </p:sp>
    </p:spTree>
    <p:extLst>
      <p:ext uri="{BB962C8B-B14F-4D97-AF65-F5344CB8AC3E}">
        <p14:creationId xmlns:p14="http://schemas.microsoft.com/office/powerpoint/2010/main" val="1281031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a:t>
            </a:r>
          </a:p>
          <a:p>
            <a:endParaRPr lang="en-US" dirty="0" smtClean="0"/>
          </a:p>
          <a:p>
            <a:pPr marL="228943" indent="-228943">
              <a:buFont typeface="+mj-lt"/>
              <a:buAutoNum type="arabicPeriod"/>
            </a:pPr>
            <a:r>
              <a:rPr lang="en-US" dirty="0" smtClean="0"/>
              <a:t>RES leasing practices relative</a:t>
            </a:r>
            <a:r>
              <a:rPr lang="en-US" baseline="0" dirty="0" smtClean="0"/>
              <a:t> to Energy Star ratings – renew if building scores 75 or greater; RES staff directing landlords to resources to improve energy efficiency.</a:t>
            </a:r>
          </a:p>
          <a:p>
            <a:pPr marL="228943" indent="-228943">
              <a:buFont typeface="+mj-lt"/>
              <a:buAutoNum type="arabicPeriod"/>
            </a:pPr>
            <a:r>
              <a:rPr lang="en-US" baseline="0" dirty="0" smtClean="0"/>
              <a:t>Facility space standards – helps agencies meet their needs while being efficient with state resources and building in the flexibility for future change</a:t>
            </a:r>
          </a:p>
          <a:p>
            <a:pPr marL="228943" indent="-228943">
              <a:buFont typeface="+mj-lt"/>
              <a:buAutoNum type="arabicPeriod"/>
            </a:pPr>
            <a:r>
              <a:rPr lang="en-US" baseline="0" dirty="0" smtClean="0"/>
              <a:t>By collecting up-to-date seating counts, agencies and customers are better armed to improve utilization via Alternative Workplace Strategies Donna will speak to.</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46</a:t>
            </a:fld>
            <a:endParaRPr lang="en-US" dirty="0"/>
          </a:p>
        </p:txBody>
      </p:sp>
    </p:spTree>
    <p:extLst>
      <p:ext uri="{BB962C8B-B14F-4D97-AF65-F5344CB8AC3E}">
        <p14:creationId xmlns:p14="http://schemas.microsoft.com/office/powerpoint/2010/main" val="4094416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C41FE-50D3-409A-B028-0F48A32A3A64}" type="slidenum">
              <a:rPr lang="en-US" smtClean="0"/>
              <a:pPr/>
              <a:t>47</a:t>
            </a:fld>
            <a:endParaRPr lang="en-US"/>
          </a:p>
        </p:txBody>
      </p:sp>
    </p:spTree>
    <p:extLst>
      <p:ext uri="{BB962C8B-B14F-4D97-AF65-F5344CB8AC3E}">
        <p14:creationId xmlns:p14="http://schemas.microsoft.com/office/powerpoint/2010/main" val="126822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Draft standards have been presented to agency stakeholders and will now</a:t>
            </a:r>
            <a:r>
              <a:rPr lang="en-US" baseline="0" dirty="0" smtClean="0"/>
              <a:t> go to OFM for review, input, and approval.</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48</a:t>
            </a:fld>
            <a:endParaRPr lang="en-US" dirty="0"/>
          </a:p>
        </p:txBody>
      </p:sp>
    </p:spTree>
    <p:extLst>
      <p:ext uri="{BB962C8B-B14F-4D97-AF65-F5344CB8AC3E}">
        <p14:creationId xmlns:p14="http://schemas.microsoft.com/office/powerpoint/2010/main" val="188806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Donna introduces herself and tells what DES</a:t>
            </a:r>
            <a:r>
              <a:rPr lang="en-US" baseline="0" dirty="0" smtClean="0"/>
              <a:t> Energy does (2 min, using following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a:t>
            </a:fld>
            <a:endParaRPr lang="en-US" dirty="0"/>
          </a:p>
        </p:txBody>
      </p:sp>
    </p:spTree>
    <p:extLst>
      <p:ext uri="{BB962C8B-B14F-4D97-AF65-F5344CB8AC3E}">
        <p14:creationId xmlns:p14="http://schemas.microsoft.com/office/powerpoint/2010/main" val="239103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plans are more energy</a:t>
            </a:r>
            <a:r>
              <a:rPr lang="en-US" baseline="0" dirty="0" smtClean="0"/>
              <a:t> efficient, promote light for better work environment</a:t>
            </a:r>
          </a:p>
          <a:p>
            <a:endParaRPr lang="en-US" baseline="0" dirty="0" smtClean="0"/>
          </a:p>
          <a:p>
            <a:r>
              <a:rPr lang="en-US" dirty="0" smtClean="0"/>
              <a:t>Flexible open plans cost less to build,</a:t>
            </a:r>
            <a:r>
              <a:rPr lang="en-US" baseline="0" dirty="0" smtClean="0"/>
              <a:t> leave room for better rent negotiation, provide future flexibility for agency reconfiguration</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49</a:t>
            </a:fld>
            <a:endParaRPr lang="en-US" dirty="0"/>
          </a:p>
        </p:txBody>
      </p:sp>
    </p:spTree>
    <p:extLst>
      <p:ext uri="{BB962C8B-B14F-4D97-AF65-F5344CB8AC3E}">
        <p14:creationId xmlns:p14="http://schemas.microsoft.com/office/powerpoint/2010/main" val="471601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SF / Workstation rather</a:t>
            </a:r>
            <a:r>
              <a:rPr lang="en-US" i="1" baseline="0" dirty="0" smtClean="0"/>
              <a:t> than SF/ FTE</a:t>
            </a:r>
            <a:endParaRPr lang="en-US" i="1"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50</a:t>
            </a:fld>
            <a:endParaRPr lang="en-US" dirty="0"/>
          </a:p>
        </p:txBody>
      </p:sp>
    </p:spTree>
    <p:extLst>
      <p:ext uri="{BB962C8B-B14F-4D97-AF65-F5344CB8AC3E}">
        <p14:creationId xmlns:p14="http://schemas.microsoft.com/office/powerpoint/2010/main" val="2194892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load factor is a</a:t>
            </a:r>
            <a:r>
              <a:rPr lang="en-US" baseline="0" dirty="0" smtClean="0"/>
              <a:t> measure of building efficiency.</a:t>
            </a:r>
          </a:p>
          <a:p>
            <a:r>
              <a:rPr lang="en-US" baseline="0" dirty="0" smtClean="0"/>
              <a:t>--Low load factor, more efficient building – tenant leases less space</a:t>
            </a:r>
          </a:p>
          <a:p>
            <a:r>
              <a:rPr lang="en-US" baseline="0" dirty="0" smtClean="0"/>
              <a:t>--High load factor, less efficient building – tenant leases more space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54</a:t>
            </a:fld>
            <a:endParaRPr lang="en-US" dirty="0"/>
          </a:p>
        </p:txBody>
      </p:sp>
    </p:spTree>
    <p:extLst>
      <p:ext uri="{BB962C8B-B14F-4D97-AF65-F5344CB8AC3E}">
        <p14:creationId xmlns:p14="http://schemas.microsoft.com/office/powerpoint/2010/main" val="3546602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might these standards apply to me?</a:t>
            </a:r>
          </a:p>
          <a:p>
            <a:r>
              <a:rPr lang="en-US" baseline="0" dirty="0" smtClean="0"/>
              <a:t>Here’s an example of the layout for an Employment Security </a:t>
            </a:r>
            <a:r>
              <a:rPr lang="en-US" baseline="0" dirty="0" err="1" smtClean="0"/>
              <a:t>WorkSource</a:t>
            </a:r>
            <a:r>
              <a:rPr lang="en-US" baseline="0" dirty="0" smtClean="0"/>
              <a:t> Center</a:t>
            </a:r>
          </a:p>
          <a:p>
            <a:endParaRPr lang="en-US" baseline="0" dirty="0" smtClean="0"/>
          </a:p>
          <a:p>
            <a:r>
              <a:rPr lang="en-US" baseline="0" dirty="0" smtClean="0"/>
              <a:t>The old measurement combines blue &amp; green area, counts 35 seats (1 office, 34 cubicles), adds 10% load factor for 12,312 rentable square feet.</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57</a:t>
            </a:fld>
            <a:endParaRPr lang="en-US" dirty="0"/>
          </a:p>
        </p:txBody>
      </p:sp>
    </p:spTree>
    <p:extLst>
      <p:ext uri="{BB962C8B-B14F-4D97-AF65-F5344CB8AC3E}">
        <p14:creationId xmlns:p14="http://schemas.microsoft.com/office/powerpoint/2010/main" val="1907386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58</a:t>
            </a:fld>
            <a:endParaRPr lang="en-US" dirty="0"/>
          </a:p>
        </p:txBody>
      </p:sp>
    </p:spTree>
    <p:extLst>
      <p:ext uri="{BB962C8B-B14F-4D97-AF65-F5344CB8AC3E}">
        <p14:creationId xmlns:p14="http://schemas.microsoft.com/office/powerpoint/2010/main" val="210189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Workplace Strategies, Workplace</a:t>
            </a:r>
            <a:r>
              <a:rPr lang="en-US" baseline="0" dirty="0" smtClean="0"/>
              <a:t> of the Future, Total Workplace</a:t>
            </a:r>
            <a:r>
              <a:rPr lang="en-US" dirty="0" smtClean="0"/>
              <a:t> – what is this?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59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talk about the Workplace</a:t>
            </a:r>
            <a:r>
              <a:rPr lang="en-US" baseline="0" dirty="0" smtClean="0"/>
              <a:t> of the Future, we’re going back to 1967.   Great music.  The Rolling Stones, Jimi Hendrix, Janis Joplin, and the Beatles were all playing.  The </a:t>
            </a:r>
            <a:r>
              <a:rPr lang="en-US" baseline="0" dirty="0" err="1" smtClean="0"/>
              <a:t>shelby</a:t>
            </a:r>
            <a:r>
              <a:rPr lang="en-US" baseline="0" dirty="0" smtClean="0"/>
              <a:t> Mustang GT-500 Fastback was the car.  The Summer of Love happened in 1967.  We were wearing bell bottoms, headbands, tie dyed shirts and sandals.  A new house averaged $14,250.  Rent was $125.  Gas was 33 cents a gallon.  We read the first Rolling Stone Magazine, and watched the first </a:t>
            </a:r>
            <a:r>
              <a:rPr lang="en-US" baseline="0" dirty="0" err="1" smtClean="0"/>
              <a:t>Superbowl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60</a:t>
            </a:fld>
            <a:endParaRPr lang="en-US" dirty="0"/>
          </a:p>
        </p:txBody>
      </p:sp>
    </p:spTree>
    <p:extLst>
      <p:ext uri="{BB962C8B-B14F-4D97-AF65-F5344CB8AC3E}">
        <p14:creationId xmlns:p14="http://schemas.microsoft.com/office/powerpoint/2010/main" val="1996604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rotary phones and film cameras?  1960s technology.</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61</a:t>
            </a:fld>
            <a:endParaRPr lang="en-US" dirty="0"/>
          </a:p>
        </p:txBody>
      </p:sp>
    </p:spTree>
    <p:extLst>
      <p:ext uri="{BB962C8B-B14F-4D97-AF65-F5344CB8AC3E}">
        <p14:creationId xmlns:p14="http://schemas.microsoft.com/office/powerpoint/2010/main" val="1996604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know what this is?  You could find these</a:t>
            </a:r>
            <a:r>
              <a:rPr lang="en-US" baseline="0" dirty="0" smtClean="0"/>
              <a:t> </a:t>
            </a:r>
            <a:r>
              <a:rPr lang="en-US" dirty="0" smtClean="0"/>
              <a:t>in</a:t>
            </a:r>
            <a:r>
              <a:rPr lang="en-US" baseline="0" dirty="0" smtClean="0"/>
              <a:t> a very few cars in 1967.  A “mobile” phone.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62</a:t>
            </a:fld>
            <a:endParaRPr lang="en-US" dirty="0"/>
          </a:p>
        </p:txBody>
      </p:sp>
    </p:spTree>
    <p:extLst>
      <p:ext uri="{BB962C8B-B14F-4D97-AF65-F5344CB8AC3E}">
        <p14:creationId xmlns:p14="http://schemas.microsoft.com/office/powerpoint/2010/main" val="3431213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remember these?</a:t>
            </a:r>
            <a:r>
              <a:rPr lang="en-US" baseline="0" dirty="0" smtClean="0"/>
              <a:t>  Did you use one?  The great IBM </a:t>
            </a:r>
            <a:r>
              <a:rPr lang="en-US" baseline="0" dirty="0" err="1" smtClean="0"/>
              <a:t>Selectric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63</a:t>
            </a:fld>
            <a:endParaRPr lang="en-US" dirty="0"/>
          </a:p>
        </p:txBody>
      </p:sp>
    </p:spTree>
    <p:extLst>
      <p:ext uri="{BB962C8B-B14F-4D97-AF65-F5344CB8AC3E}">
        <p14:creationId xmlns:p14="http://schemas.microsoft.com/office/powerpoint/2010/main" val="1126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want to talk about Greenhouse Gas Emissions first, so you can keep it in mind throughout this presentation.  </a:t>
            </a:r>
            <a:r>
              <a:rPr lang="en-US" dirty="0" smtClean="0"/>
              <a:t>Reducing your </a:t>
            </a:r>
            <a:r>
              <a:rPr lang="en-US" dirty="0"/>
              <a:t>greenhouse gas </a:t>
            </a:r>
            <a:r>
              <a:rPr lang="en-US" dirty="0" smtClean="0"/>
              <a:t>emissions starts </a:t>
            </a:r>
            <a:r>
              <a:rPr lang="en-US" dirty="0"/>
              <a:t>with understanding where your emissions come from, and what your emissions reduction goals are.</a:t>
            </a:r>
          </a:p>
          <a:p>
            <a:pPr lvl="0"/>
            <a:endParaRPr lang="en-US" dirty="0" smtClean="0"/>
          </a:p>
          <a:p>
            <a:pPr lvl="0"/>
            <a:r>
              <a:rPr lang="en-US" dirty="0" smtClean="0"/>
              <a:t>Where </a:t>
            </a:r>
            <a:r>
              <a:rPr lang="en-US" dirty="0"/>
              <a:t>do you think most of your emissions come </a:t>
            </a:r>
            <a:r>
              <a:rPr lang="en-US" dirty="0" smtClean="0"/>
              <a:t>from?  (</a:t>
            </a:r>
            <a:r>
              <a:rPr lang="en-US" dirty="0"/>
              <a:t>Talk about buildings and transportation, the two big sources.)  This presentation will focus mostly on reducing emissions in your buildings, but when we talk about workplaces that are better suited to how we work now, you will see there are opportunities to reduce commutes</a:t>
            </a:r>
            <a:r>
              <a:rPr lang="en-US" dirty="0" smtClean="0"/>
              <a:t>.</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Involve the audience -- Who is here from a State Agency?  A community college or university?  K-12 School Districts?  Municipalities?</a:t>
            </a:r>
            <a:endParaRPr lang="en-US" dirty="0"/>
          </a:p>
          <a:p>
            <a:pPr lvl="0"/>
            <a:endParaRPr lang="en-US" dirty="0"/>
          </a:p>
          <a:p>
            <a:pPr lvl="0"/>
            <a:r>
              <a:rPr lang="en-US" dirty="0" smtClean="0"/>
              <a:t>(</a:t>
            </a:r>
            <a:r>
              <a:rPr lang="en-US" dirty="0"/>
              <a:t>Involve the audience)  Do you have GHG reduction goals?  What are they?  (Get some responses from the crowd.  Then show them the slide.)</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cubicle</a:t>
            </a:r>
            <a:r>
              <a:rPr lang="en-US" baseline="0" dirty="0" smtClean="0"/>
              <a:t> was created in  1967.   At the time, private offices were for managers, and many large offices were open rows of desks.  The cubicle was provided some privacy.  It was intended to be easy to rearrange, to make the workplace flexible.  In practice, cubicles are often semi-permanent because of the need for electrical and computer network cables.</a:t>
            </a:r>
          </a:p>
        </p:txBody>
      </p:sp>
      <p:sp>
        <p:nvSpPr>
          <p:cNvPr id="4" name="Slide Number Placeholder 3"/>
          <p:cNvSpPr>
            <a:spLocks noGrp="1"/>
          </p:cNvSpPr>
          <p:nvPr>
            <p:ph type="sldNum" sz="quarter" idx="10"/>
          </p:nvPr>
        </p:nvSpPr>
        <p:spPr/>
        <p:txBody>
          <a:bodyPr/>
          <a:lstStyle/>
          <a:p>
            <a:fld id="{906C41FE-50D3-409A-B028-0F48A32A3A64}" type="slidenum">
              <a:rPr lang="en-US" smtClean="0"/>
              <a:pPr/>
              <a:t>64</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to the Future.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65</a:t>
            </a:fld>
            <a:endParaRPr lang="en-US" dirty="0"/>
          </a:p>
        </p:txBody>
      </p:sp>
    </p:spTree>
    <p:extLst>
      <p:ext uri="{BB962C8B-B14F-4D97-AF65-F5344CB8AC3E}">
        <p14:creationId xmlns:p14="http://schemas.microsoft.com/office/powerpoint/2010/main" val="1996604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all this is much smaller and more portable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66</a:t>
            </a:fld>
            <a:endParaRPr lang="en-US" dirty="0"/>
          </a:p>
        </p:txBody>
      </p:sp>
    </p:spTree>
    <p:extLst>
      <p:ext uri="{BB962C8B-B14F-4D97-AF65-F5344CB8AC3E}">
        <p14:creationId xmlns:p14="http://schemas.microsoft.com/office/powerpoint/2010/main" val="4209660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 is!  My little computer.  Holds more documents</a:t>
            </a:r>
            <a:r>
              <a:rPr lang="en-US" baseline="0" dirty="0" smtClean="0"/>
              <a:t> than many rooms full of file cabinets.  Camera, voice recorder, calculator, word processor, data base, computer.  Can make phone calls and do video conferences.  Look mom, no wires!  If you have good </a:t>
            </a:r>
            <a:r>
              <a:rPr lang="en-US" baseline="0" dirty="0" err="1" smtClean="0"/>
              <a:t>wi-fi</a:t>
            </a:r>
            <a:r>
              <a:rPr lang="en-US" baseline="0" dirty="0" smtClean="0"/>
              <a:t>, and if your documents are accessible anywhere in the cloud, you can work anywhere.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67</a:t>
            </a:fld>
            <a:endParaRPr lang="en-US" dirty="0"/>
          </a:p>
        </p:txBody>
      </p:sp>
    </p:spTree>
    <p:extLst>
      <p:ext uri="{BB962C8B-B14F-4D97-AF65-F5344CB8AC3E}">
        <p14:creationId xmlns:p14="http://schemas.microsoft.com/office/powerpoint/2010/main" val="3067855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cell phone is not only a phone, it’s a video phone, it’s a camera, a video camera, a recorder, a calculator.  It’s a computer 1000 times faster and with 500,000 times more data storage than the computer that landed a man on the moon.   It fits in my pocket, and works wherever I go.</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68</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1967 technology is in the palm of my hand.</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69</a:t>
            </a:fld>
            <a:endParaRPr lang="en-US" dirty="0"/>
          </a:p>
        </p:txBody>
      </p:sp>
    </p:spTree>
    <p:extLst>
      <p:ext uri="{BB962C8B-B14F-4D97-AF65-F5344CB8AC3E}">
        <p14:creationId xmlns:p14="http://schemas.microsoft.com/office/powerpoint/2010/main" val="4209660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my 15</a:t>
            </a:r>
            <a:r>
              <a:rPr lang="en-US" baseline="0" dirty="0" smtClean="0"/>
              <a:t> year old grandson, Donovan.  Mobile on his cell phone.  He is connected to his friends all the time.  He plays games and uses instant messaging to chat with the other players – in Asia, Europe, Africa and Australia.  He does his homework on his phone, and sends it to his teacher in the cloud.  His music is in the cloud.  I saw him the other day playing a fast and complex first person shooter strategy game, with other players in other cities, accessing maps and lists, while chatting with his friends in Grays Harbor on his phone about specific basketball plays used in a game they had all watched earlier, while listening to his music.  Donovan is not tied down to any place or time.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70</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Donovan work here? (my cubicle neighborhood)</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71</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(paper files)</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72</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he get into this to drive 3 hours to Ellensburg for a meeting . .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73</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r>
              <a:rPr lang="en-US" dirty="0" smtClean="0"/>
              <a:t>If </a:t>
            </a:r>
            <a:r>
              <a:rPr lang="en-US" dirty="0"/>
              <a:t>you work for a State Agency, College or University, your current goal is 15% reduction in GHG emissions by </a:t>
            </a:r>
            <a:r>
              <a:rPr lang="en-US" dirty="0" smtClean="0"/>
              <a:t>below 2005 levels by 2020</a:t>
            </a:r>
            <a:r>
              <a:rPr lang="en-US" dirty="0"/>
              <a:t>.  You have submitted a strategy </a:t>
            </a:r>
            <a:r>
              <a:rPr lang="en-US" dirty="0" smtClean="0"/>
              <a:t>to Department</a:t>
            </a:r>
            <a:r>
              <a:rPr lang="en-US" baseline="0" dirty="0" smtClean="0"/>
              <a:t> of Ecology </a:t>
            </a:r>
            <a:r>
              <a:rPr lang="en-US" dirty="0" smtClean="0"/>
              <a:t>for </a:t>
            </a:r>
            <a:r>
              <a:rPr lang="en-US" dirty="0"/>
              <a:t>reducing GHG at your agency or college </a:t>
            </a:r>
            <a:r>
              <a:rPr lang="en-US" dirty="0" smtClean="0"/>
              <a:t>by</a:t>
            </a:r>
            <a:r>
              <a:rPr lang="en-US" baseline="0" dirty="0" smtClean="0"/>
              <a:t> 36% below 2005 levels by 2035</a:t>
            </a:r>
            <a:r>
              <a:rPr lang="en-US" dirty="0" smtClean="0"/>
              <a:t>.</a:t>
            </a:r>
            <a:endParaRPr lang="en-US" dirty="0"/>
          </a:p>
          <a:p>
            <a:endParaRPr lang="en-US" dirty="0" smtClean="0"/>
          </a:p>
          <a:p>
            <a:r>
              <a:rPr lang="en-US" u="sng" dirty="0" smtClean="0"/>
              <a:t>You</a:t>
            </a:r>
            <a:r>
              <a:rPr lang="en-US" u="sng" baseline="0" dirty="0" smtClean="0"/>
              <a:t> are probably already aware that carbon neutrality goals may be set by individual colleges or cities.  </a:t>
            </a:r>
            <a:r>
              <a:rPr lang="en-US" baseline="0" dirty="0" smtClean="0"/>
              <a:t>The American College and University Presidents’ Climate Commitment (ACUPCC), includes establishing a target date for achieving climate neutrality, and mechanisms for tracking progress on goals.  About 1/3 of our college and universities have signed this commitment.</a:t>
            </a:r>
          </a:p>
          <a:p>
            <a:pPr marL="0" lvl="1" defTabSz="933237">
              <a:defRPr/>
            </a:pPr>
            <a:endParaRPr lang="en-US" dirty="0" smtClean="0"/>
          </a:p>
          <a:p>
            <a:pPr marL="0" lvl="1" defTabSz="933237">
              <a:defRPr/>
            </a:pPr>
            <a:r>
              <a:rPr lang="en-US" dirty="0"/>
              <a:t>Cities are setting goals more aggressive than the 15% by 2020 </a:t>
            </a:r>
            <a:r>
              <a:rPr lang="en-US" dirty="0" smtClean="0"/>
              <a:t>and 36% by 2035 goals (not </a:t>
            </a:r>
            <a:r>
              <a:rPr lang="en-US" dirty="0"/>
              <a:t>just for city buildings – for </a:t>
            </a:r>
            <a:r>
              <a:rPr lang="en-US" dirty="0" smtClean="0"/>
              <a:t>everyone in the city): </a:t>
            </a:r>
            <a:r>
              <a:rPr lang="en-US" dirty="0"/>
              <a:t>This could affect you if your buildings are in one of these cities.  For instance, more than 1/3 of our community colleges are in a city that has </a:t>
            </a:r>
            <a:r>
              <a:rPr lang="en-US" dirty="0" smtClean="0"/>
              <a:t>signed the US Conference</a:t>
            </a:r>
            <a:r>
              <a:rPr lang="en-US" baseline="0" dirty="0" smtClean="0"/>
              <a:t> of Mayors Climate Protection Agreement.</a:t>
            </a:r>
          </a:p>
          <a:p>
            <a:pPr marL="0" lvl="1" defTabSz="933237">
              <a:defRPr/>
            </a:pPr>
            <a:endParaRPr lang="en-US" baseline="0" dirty="0" smtClean="0"/>
          </a:p>
          <a:p>
            <a:pPr marL="0" lvl="1" defTabSz="933237">
              <a:defRPr/>
            </a:pPr>
            <a:r>
              <a:rPr lang="en-US" u="sng" dirty="0"/>
              <a:t>Here are more trends, to be aware of:</a:t>
            </a:r>
          </a:p>
          <a:p>
            <a:pPr marL="0" lvl="1" defTabSz="933237">
              <a:defRPr/>
            </a:pPr>
            <a:endParaRPr lang="en-US" dirty="0"/>
          </a:p>
          <a:p>
            <a:pPr marL="0" lvl="1" defTabSz="933237">
              <a:defRPr/>
            </a:pPr>
            <a:r>
              <a:rPr lang="en-US" dirty="0"/>
              <a:t>In March 2015 Pres exec order for Federal agencies (goal of GHG reduction of 40% from 2008 levels by 2025), includes supply chain (will the States follow?)</a:t>
            </a:r>
          </a:p>
          <a:p>
            <a:pPr marL="0" lvl="1" defTabSz="933237">
              <a:defRPr/>
            </a:pPr>
            <a:endParaRPr lang="en-US" dirty="0"/>
          </a:p>
          <a:p>
            <a:pPr marL="0" lvl="1" defTabSz="933237">
              <a:defRPr/>
            </a:pPr>
            <a:r>
              <a:rPr lang="en-US" dirty="0"/>
              <a:t>California has a goal of reducing emissions by 80 percent by 2050, and in the spring of 2015 the </a:t>
            </a:r>
            <a:r>
              <a:rPr lang="en-US" dirty="0" err="1"/>
              <a:t>Gov</a:t>
            </a:r>
            <a:r>
              <a:rPr lang="en-US" dirty="0"/>
              <a:t> of California set an “interim” goal of 40 percent reductions GHG emissions from 1990 levels by 2030 for the State of California – not just for state agencies, for the whole state</a:t>
            </a:r>
            <a:r>
              <a:rPr lang="en-US" dirty="0" smtClean="0"/>
              <a:t>.</a:t>
            </a:r>
          </a:p>
          <a:p>
            <a:pPr marL="0" lvl="1" defTabSz="933237">
              <a:defRPr/>
            </a:pPr>
            <a:endParaRPr lang="en-US" dirty="0" smtClean="0"/>
          </a:p>
          <a:p>
            <a:pPr marL="0" lvl="1" defTabSz="933237">
              <a:defRPr/>
            </a:pPr>
            <a:r>
              <a:rPr lang="en-US" dirty="0" smtClean="0"/>
              <a:t>THE BOTTOM LINE:  Your</a:t>
            </a:r>
            <a:r>
              <a:rPr lang="en-US" baseline="0" dirty="0" smtClean="0"/>
              <a:t> organization will be better off if you are actively pursuing more aggressive greenhouse gas emissions goals.  Cultural and community expectations are changing. Schools, colleges and universities are recognizing that their students future is impacted by the fossil fuels they are burning now.  Cities planning for increased </a:t>
            </a:r>
            <a:r>
              <a:rPr lang="en-US" baseline="0" dirty="0" err="1" smtClean="0"/>
              <a:t>stormwater</a:t>
            </a:r>
            <a:r>
              <a:rPr lang="en-US" baseline="0" dirty="0" smtClean="0"/>
              <a:t> flows and sea level rise are recognizing that their infrastructure is impacted by the fossil fuels they are burning now.  Smart organizations are taking action and documenting greenhouse gas emissions reductions.</a:t>
            </a:r>
            <a:endParaRPr lang="en-US" dirty="0" smtClean="0"/>
          </a:p>
          <a:p>
            <a:pPr marL="0" lvl="1" defTabSz="933237">
              <a:defRPr/>
            </a:pPr>
            <a:endParaRPr lang="en-US" dirty="0" smtClean="0"/>
          </a:p>
          <a:p>
            <a:r>
              <a:rPr lang="en-US" dirty="0" smtClean="0"/>
              <a:t>REFERENCES: </a:t>
            </a:r>
            <a:r>
              <a:rPr lang="en-US" sz="1200" b="1" kern="1200" dirty="0" smtClean="0">
                <a:solidFill>
                  <a:schemeClr val="tx1"/>
                </a:solidFill>
                <a:effectLst/>
                <a:latin typeface="+mn-lt"/>
                <a:ea typeface="+mn-ea"/>
                <a:cs typeface="+mn-cs"/>
              </a:rPr>
              <a:t>RCW 70.235.050 </a:t>
            </a:r>
            <a:r>
              <a:rPr lang="en-US" dirty="0" smtClean="0"/>
              <a:t> </a:t>
            </a:r>
            <a:r>
              <a:rPr lang="en-US" sz="1200" kern="1200" dirty="0" smtClean="0">
                <a:solidFill>
                  <a:schemeClr val="tx1"/>
                </a:solidFill>
                <a:effectLst/>
                <a:latin typeface="+mn-lt"/>
                <a:ea typeface="+mn-ea"/>
                <a:cs typeface="+mn-cs"/>
              </a:rPr>
              <a:t>(1) All state agencies shall meet the statewide greenhouse gas emission limits established in RCW </a:t>
            </a:r>
            <a:r>
              <a:rPr lang="en-US" sz="1200" kern="1200" dirty="0" smtClean="0">
                <a:solidFill>
                  <a:schemeClr val="tx1"/>
                </a:solidFill>
                <a:effectLst/>
                <a:latin typeface="+mn-lt"/>
                <a:ea typeface="+mn-ea"/>
                <a:cs typeface="+mn-cs"/>
                <a:hlinkClick r:id="rId3"/>
              </a:rPr>
              <a:t>70.235.020</a:t>
            </a:r>
            <a:r>
              <a:rPr lang="en-US" sz="1200" kern="1200" dirty="0" smtClean="0">
                <a:solidFill>
                  <a:schemeClr val="tx1"/>
                </a:solidFill>
                <a:effectLst/>
                <a:latin typeface="+mn-lt"/>
                <a:ea typeface="+mn-ea"/>
                <a:cs typeface="+mn-cs"/>
              </a:rPr>
              <a:t> to achieve the following, using the estimates and strategy established in subsections (2) and (3) of this section:</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By July 1, 2020, reduce emissions by fifteen percent from 2005 emission levels;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By 2035, reduce emissions to thirty-six percent below 2005 levels; and</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By 2050, reduce emissions to the greater reduction of fifty-seven and one-half percent below 2005 levels, or seventy percent below the expected state government emissions that year.</a:t>
            </a:r>
            <a:endParaRPr lang="en-US" sz="1100" kern="1200" dirty="0" smtClean="0">
              <a:solidFill>
                <a:schemeClr val="tx1"/>
              </a:solidFill>
              <a:effectLst/>
              <a:latin typeface="+mn-lt"/>
              <a:ea typeface="+mn-ea"/>
              <a:cs typeface="+mn-cs"/>
            </a:endParaRPr>
          </a:p>
          <a:p>
            <a:pPr marL="0" lvl="1" defTabSz="933237">
              <a:defRPr/>
            </a:pPr>
            <a:endParaRPr lang="en-US" sz="1100" kern="1200" dirty="0" smtClean="0">
              <a:solidFill>
                <a:schemeClr val="tx1"/>
              </a:solidFill>
              <a:effectLst/>
              <a:latin typeface="+mn-lt"/>
              <a:ea typeface="+mn-ea"/>
              <a:cs typeface="+mn-cs"/>
            </a:endParaRPr>
          </a:p>
          <a:p>
            <a:r>
              <a:rPr lang="en-US" b="1" dirty="0" smtClean="0"/>
              <a:t>RCW 70.235.020</a:t>
            </a:r>
          </a:p>
          <a:p>
            <a:r>
              <a:rPr lang="en-US" b="1" dirty="0" smtClean="0"/>
              <a:t>Greenhouse gas emissions reductions — Reporting requirements.</a:t>
            </a:r>
          </a:p>
          <a:p>
            <a:r>
              <a:rPr lang="en-US" dirty="0" smtClean="0"/>
              <a:t>(1)(a) The state shall limit emissions of greenhouse gases to achieve the following emission reductions for Washington state:</a:t>
            </a:r>
            <a:br>
              <a:rPr lang="en-US" dirty="0" smtClean="0"/>
            </a:br>
            <a:r>
              <a:rPr lang="en-US" dirty="0" smtClean="0"/>
              <a:t/>
            </a:r>
            <a:br>
              <a:rPr lang="en-US" dirty="0" smtClean="0"/>
            </a:br>
            <a:r>
              <a:rPr lang="en-US" dirty="0" smtClean="0"/>
              <a:t>     (</a:t>
            </a:r>
            <a:r>
              <a:rPr lang="en-US" dirty="0" err="1" smtClean="0"/>
              <a:t>i</a:t>
            </a:r>
            <a:r>
              <a:rPr lang="en-US" dirty="0" smtClean="0"/>
              <a:t>) By 2020, reduce overall emissions of greenhouse gases in the state to 1990 levels;</a:t>
            </a:r>
            <a:br>
              <a:rPr lang="en-US" dirty="0" smtClean="0"/>
            </a:br>
            <a:r>
              <a:rPr lang="en-US" dirty="0" smtClean="0"/>
              <a:t/>
            </a:r>
            <a:br>
              <a:rPr lang="en-US" dirty="0" smtClean="0"/>
            </a:br>
            <a:r>
              <a:rPr lang="en-US" dirty="0" smtClean="0"/>
              <a:t>     (ii) By 2035, reduce overall emissions of greenhouse gases in the state to twenty-five percent below 1990 levels;</a:t>
            </a:r>
            <a:br>
              <a:rPr lang="en-US" dirty="0" smtClean="0"/>
            </a:br>
            <a:r>
              <a:rPr lang="en-US" dirty="0" smtClean="0"/>
              <a:t/>
            </a:r>
            <a:br>
              <a:rPr lang="en-US" dirty="0" smtClean="0"/>
            </a:br>
            <a:r>
              <a:rPr lang="en-US" dirty="0" smtClean="0"/>
              <a:t>     (iii) By 2050, the state will do its part to reach global climate stabilization levels by reducing overall emissions to fifty percent below 1990 levels, or seventy percent below the state's expected emissions that year.</a:t>
            </a:r>
          </a:p>
          <a:p>
            <a:pPr marL="0" lvl="1" defTabSz="933237">
              <a:defRPr/>
            </a:pPr>
            <a:endParaRPr lang="en-US" dirty="0"/>
          </a:p>
          <a:p>
            <a:pPr marL="0" lvl="1" defTabSz="933237">
              <a:defRPr/>
            </a:pPr>
            <a:endParaRPr lang="en-US" baseline="0" dirty="0" smtClean="0"/>
          </a:p>
        </p:txBody>
      </p:sp>
      <p:sp>
        <p:nvSpPr>
          <p:cNvPr id="4" name="Slide Number Placeholder 3"/>
          <p:cNvSpPr>
            <a:spLocks noGrp="1"/>
          </p:cNvSpPr>
          <p:nvPr>
            <p:ph type="sldNum" sz="quarter" idx="10"/>
          </p:nvPr>
        </p:nvSpPr>
        <p:spPr/>
        <p:txBody>
          <a:bodyPr/>
          <a:lstStyle/>
          <a:p>
            <a:fld id="{906C41FE-50D3-409A-B028-0F48A32A3A64}" type="slidenum">
              <a:rPr lang="en-US" smtClean="0"/>
              <a:pPr/>
              <a:t>12</a:t>
            </a:fld>
            <a:endParaRPr lang="en-US"/>
          </a:p>
        </p:txBody>
      </p:sp>
    </p:spTree>
    <p:extLst>
      <p:ext uri="{BB962C8B-B14F-4D97-AF65-F5344CB8AC3E}">
        <p14:creationId xmlns:p14="http://schemas.microsoft.com/office/powerpoint/2010/main" val="4203846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one of these?  (</a:t>
            </a:r>
            <a:r>
              <a:rPr lang="en-US" dirty="0" err="1" smtClean="0"/>
              <a:t>conf</a:t>
            </a:r>
            <a:r>
              <a:rPr lang="en-US" dirty="0" smtClean="0"/>
              <a:t> room w table)</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74</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Donovan’s generation</a:t>
            </a:r>
            <a:r>
              <a:rPr lang="en-US" baseline="0" dirty="0" smtClean="0"/>
              <a:t> is in the workplace now!  They are in their 20s.  They are Native Technology Users.  They expect to be mobile.  They expect IT services to work smoothly and intuitively.  They can help us get this right.</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75</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how</a:t>
            </a:r>
            <a:r>
              <a:rPr lang="en-US" baseline="0" dirty="0" smtClean="0"/>
              <a:t> the way we work is changing. There is lots of relatively new terminology out there. </a:t>
            </a:r>
            <a:r>
              <a:rPr lang="en-US" dirty="0" smtClean="0"/>
              <a:t>Should we call these</a:t>
            </a:r>
            <a:r>
              <a:rPr lang="en-US" baseline="0" dirty="0" smtClean="0"/>
              <a:t> changes to how we work the </a:t>
            </a:r>
            <a:r>
              <a:rPr lang="en-US" dirty="0" smtClean="0"/>
              <a:t>“Workplace of the Future”</a:t>
            </a:r>
            <a:r>
              <a:rPr lang="en-US" baseline="0" dirty="0" smtClean="0"/>
              <a:t>? Maybe more like the “Workplace of the Present” because it’s here now.  </a:t>
            </a:r>
            <a:r>
              <a:rPr lang="en-US" dirty="0" smtClean="0"/>
              <a:t>Workplace Strategy is one</a:t>
            </a:r>
            <a:r>
              <a:rPr lang="en-US" baseline="0" dirty="0" smtClean="0"/>
              <a:t> way to describe it.  I think</a:t>
            </a:r>
            <a:r>
              <a:rPr lang="en-US" dirty="0" smtClean="0"/>
              <a:t> of better</a:t>
            </a:r>
            <a:r>
              <a:rPr lang="en-US" baseline="0" dirty="0" smtClean="0"/>
              <a:t> Space Utilization </a:t>
            </a:r>
            <a:r>
              <a:rPr lang="en-US" dirty="0" smtClean="0"/>
              <a:t>as making space better fit how we</a:t>
            </a:r>
            <a:r>
              <a:rPr lang="en-US" baseline="0" dirty="0" smtClean="0"/>
              <a:t> work now.  But you can really boil all of this down to one thing that underlies all the rest . .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76</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MOBILITY.</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77</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78</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untie me from my desk, I</a:t>
            </a:r>
            <a:r>
              <a:rPr lang="en-US" baseline="0" dirty="0" smtClean="0"/>
              <a:t> can work wherever I want.  I can take my computer to a conference room to collaborate with others.  I can take it to a comfy chair to concentrate on reviewing a contract.  Where I am can become irrelevant.  I can bring up a question to the other energy engineers in the office, or Skype them from wherever I am to get input on a project.  I am more accessible to my clients.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79</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files are available to me wherever I am.  I can even drive less, if my clients are also using Skype.  I can more easily share documents with them.  Once you untie me from my desk, I am more free to work where and how I like to work.  Like Donovan, I can be mobile and connected.</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80</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there a place for paper in this mobile world?  Never say never.  (</a:t>
            </a:r>
            <a:r>
              <a:rPr lang="en-US" baseline="0" smtClean="0"/>
              <a:t>Play video)</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81</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examples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82</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a:t>
            </a:r>
            <a:r>
              <a:rPr lang="en-US" baseline="0" dirty="0" smtClean="0"/>
              <a:t> services agency, </a:t>
            </a:r>
            <a:r>
              <a:rPr lang="en-US" dirty="0" smtClean="0"/>
              <a:t>GSA has been exploring</a:t>
            </a:r>
            <a:r>
              <a:rPr lang="en-US" baseline="0" dirty="0" smtClean="0"/>
              <a:t> the benefits of worker mobility for 10 years or so.  </a:t>
            </a:r>
            <a:r>
              <a:rPr lang="en-US" dirty="0" smtClean="0"/>
              <a:t>Benefits</a:t>
            </a:r>
            <a:r>
              <a:rPr lang="en-US" baseline="0" dirty="0" smtClean="0"/>
              <a:t> of mobility </a:t>
            </a:r>
            <a:r>
              <a:rPr lang="en-US" dirty="0" smtClean="0"/>
              <a:t>are described</a:t>
            </a:r>
            <a:r>
              <a:rPr lang="en-US" baseline="0" dirty="0" smtClean="0"/>
              <a:t> in the GSA white paper “</a:t>
            </a:r>
            <a:r>
              <a:rPr lang="en-US" dirty="0" smtClean="0"/>
              <a:t>Leveraging Mobility, Managing</a:t>
            </a:r>
            <a:r>
              <a:rPr lang="en-US" baseline="0" dirty="0" smtClean="0"/>
              <a:t> Place”:</a:t>
            </a:r>
          </a:p>
          <a:p>
            <a:r>
              <a:rPr lang="en-US" baseline="0" dirty="0" smtClean="0"/>
              <a:t>  </a:t>
            </a:r>
          </a:p>
          <a:p>
            <a:r>
              <a:rPr lang="en-US" baseline="0" dirty="0" smtClean="0"/>
              <a:t>     Benefits to Business:</a:t>
            </a:r>
          </a:p>
          <a:p>
            <a:r>
              <a:rPr lang="en-US" baseline="0" dirty="0" smtClean="0"/>
              <a:t>	Improved Continuity of Operations in emergencies</a:t>
            </a:r>
          </a:p>
          <a:p>
            <a:r>
              <a:rPr lang="en-US" baseline="0" dirty="0" smtClean="0"/>
              <a:t>	More efficient use of space</a:t>
            </a:r>
          </a:p>
          <a:p>
            <a:r>
              <a:rPr lang="en-US" baseline="0" dirty="0" smtClean="0"/>
              <a:t>	Better equipped workforce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Improved recruitment and retention</a:t>
            </a:r>
          </a:p>
          <a:p>
            <a:r>
              <a:rPr lang="en-US" baseline="0" dirty="0" smtClean="0"/>
              <a:t>     Benefits to People:</a:t>
            </a:r>
          </a:p>
          <a:p>
            <a:r>
              <a:rPr lang="en-US" baseline="0" dirty="0" smtClean="0"/>
              <a:t>     	Better work/life balance</a:t>
            </a:r>
          </a:p>
          <a:p>
            <a:r>
              <a:rPr lang="en-US" baseline="0" dirty="0" smtClean="0"/>
              <a:t>          	Reduced commutes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83</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I’m going to </a:t>
            </a:r>
            <a:r>
              <a:rPr lang="en-US" dirty="0" smtClean="0"/>
              <a:t>make this simpler for you.  </a:t>
            </a:r>
            <a:r>
              <a:rPr lang="en-US" dirty="0"/>
              <a:t>You don’t need to calculate the emissions in each kWh of electricity, or each </a:t>
            </a:r>
            <a:r>
              <a:rPr lang="en-US" dirty="0" err="1"/>
              <a:t>therm</a:t>
            </a:r>
            <a:r>
              <a:rPr lang="en-US" dirty="0"/>
              <a:t> of natural gas every time you think about your GHG reduction goals.  There are spreadsheets that do precise calculations for you.  All you need to know is that using energy from any fossil fuel source creates GHG emissions, and the majority of the energy you use in your buildings comes from fossil fuels.  If you reduce your energy use by 10%, you have reduced your GHG emissions by something close enough to 10%.   Yes, use the GHG calculation spreadsheets periodically to track your progress.  But for planning and project implementation purposes, just think of electricity, natural gas and gasoline as GHG emissions, because they are!  REDUCING YOUR ENERGY USE WILL REDUCE YOUR GHG EMISSIONS APPROXIMATELY PROPORTIONALLY. </a:t>
            </a:r>
            <a:r>
              <a:rPr lang="en-US" dirty="0" smtClean="0"/>
              <a:t>Reducing </a:t>
            </a:r>
            <a:r>
              <a:rPr lang="en-US" dirty="0"/>
              <a:t>energy use is the best thing you can do to reduce GHG emissions.</a:t>
            </a:r>
          </a:p>
          <a:p>
            <a:pPr lvl="1"/>
            <a:r>
              <a:rPr lang="en-US" dirty="0"/>
              <a:t>A side note:  You will discover that initially you can save a lot using energy conservation and energy efficiency, but once you have the easy savings, it will become more difficult to reduce energy use further.  </a:t>
            </a:r>
          </a:p>
          <a:p>
            <a:pPr lvl="2"/>
            <a:r>
              <a:rPr lang="en-US" dirty="0"/>
              <a:t>Don’t give up!  New strategies and new ideas may help you find savings you didn’t think you could reach.  </a:t>
            </a:r>
          </a:p>
          <a:p>
            <a:pPr lvl="2"/>
            <a:r>
              <a:rPr lang="en-US" dirty="0"/>
              <a:t>Technology also creates new opportunities – LED streetlights became cost effective for many cities in recent years, and LED lighting is becoming the norm in new buildings and building lighting retrofits.  </a:t>
            </a:r>
          </a:p>
          <a:p>
            <a:pPr lvl="2"/>
            <a:r>
              <a:rPr lang="en-US" dirty="0"/>
              <a:t>You may have other options to further reduce your energy use by rethinking how you deliver your services. </a:t>
            </a:r>
          </a:p>
          <a:p>
            <a:pPr lvl="1"/>
            <a:r>
              <a:rPr lang="en-US" dirty="0"/>
              <a:t>One more side note for energy nerds:  Yes, there is another way to get to almost 100% GHG emissions reductions in your buildings and small transportation.  That would be to transition all our electricity generation to wind, water and solar sources, and then electrify our transportation systems.  That’s </a:t>
            </a:r>
            <a:r>
              <a:rPr lang="en-US" dirty="0" smtClean="0"/>
              <a:t>the </a:t>
            </a:r>
            <a:r>
              <a:rPr lang="en-US" dirty="0"/>
              <a:t>only way to get to the emission reductions we must achieve to avoid the worst effects of climate change.  Don’t worry about that now.  For purposes of meeting your agency or municipality GHG reduction goals, just focus on reducing energy use.  The less energy we are using, the easier it will be to transition to green energy sources.</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13</a:t>
            </a:fld>
            <a:endParaRPr lang="en-US"/>
          </a:p>
        </p:txBody>
      </p:sp>
    </p:spTree>
    <p:extLst>
      <p:ext uri="{BB962C8B-B14F-4D97-AF65-F5344CB8AC3E}">
        <p14:creationId xmlns:p14="http://schemas.microsoft.com/office/powerpoint/2010/main" val="594790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the Renovation of the 1800F, the GSA HQ Building.  100 year old building.  The renovation cut energy use PER SQUARE FOOT by 50%.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84</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capacity of the building was also increased from 2,200 employees to over 4,000.  So energy use PER PERSON was also dramatically reduced.  Not by crowding people together, but by designing the space for how people work.  Before the building was renovated, cubicle space was typically 40% occupied.  That wasted space was used to create a variety of non-assigned spaces available for everyone to choose how and where they will work – quiet spaces, collaborative spaces, team spaces, comfy reading chairs, conference rooms.  </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85</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86</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GSA used the move to break up silos, rethink their organizational culture, and renew their focus on innovative customer service.</a:t>
            </a:r>
            <a:endParaRPr lang="en-US" dirty="0" smtClean="0"/>
          </a:p>
          <a:p>
            <a:endParaRPr lang="en-US" dirty="0" smtClean="0"/>
          </a:p>
          <a:p>
            <a:r>
              <a:rPr lang="en-US" dirty="0" smtClean="0"/>
              <a:t>What does this have to do with Greenhouse Gas Emissions? </a:t>
            </a:r>
            <a:r>
              <a:rPr lang="en-US" baseline="0" dirty="0" smtClean="0"/>
              <a:t> GSA estimates that using these strategies they could reduce GHG emissions of their </a:t>
            </a:r>
            <a:r>
              <a:rPr lang="en-US" baseline="0" smtClean="0"/>
              <a:t>portfolio of Federal </a:t>
            </a:r>
            <a:r>
              <a:rPr lang="en-US" baseline="0" dirty="0" smtClean="0"/>
              <a:t>Offices by almost 40%.</a:t>
            </a:r>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87</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88</a:t>
            </a:fld>
            <a:endParaRPr lang="en-US" dirty="0"/>
          </a:p>
        </p:txBody>
      </p:sp>
    </p:spTree>
    <p:extLst>
      <p:ext uri="{BB962C8B-B14F-4D97-AF65-F5344CB8AC3E}">
        <p14:creationId xmlns:p14="http://schemas.microsoft.com/office/powerpoint/2010/main" val="216424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 what do you think is the greenest energy source?  (let them guess)</a:t>
            </a:r>
          </a:p>
          <a:p>
            <a:pPr lvl="0"/>
            <a:r>
              <a:rPr lang="en-US" dirty="0"/>
              <a:t>It’s a trick question, the source is not pictured here.</a:t>
            </a:r>
          </a:p>
          <a:p>
            <a:pPr lvl="0"/>
            <a:r>
              <a:rPr lang="en-US" dirty="0"/>
              <a:t>The answer is “The energy you don’t use”</a:t>
            </a:r>
          </a:p>
          <a:p>
            <a:pPr lvl="0"/>
            <a:r>
              <a:rPr lang="en-US" dirty="0"/>
              <a:t>The greenest thing you can do is to stop wasting energy you don’t need, by pursuing energy efficiency and conservation.</a:t>
            </a:r>
          </a:p>
          <a:p>
            <a:pPr lvl="0"/>
            <a:r>
              <a:rPr lang="en-US" dirty="0"/>
              <a:t>Successful utility energy conservation programs in Washington state have already helped avoid adding new fossil fuel energy generation.</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14</a:t>
            </a:fld>
            <a:endParaRPr lang="en-US"/>
          </a:p>
        </p:txBody>
      </p:sp>
    </p:spTree>
    <p:extLst>
      <p:ext uri="{BB962C8B-B14F-4D97-AF65-F5344CB8AC3E}">
        <p14:creationId xmlns:p14="http://schemas.microsoft.com/office/powerpoint/2010/main" val="594790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 you know your GHG reduction goal?  Are your GHG emissions reduction strategies incorporated into you master plan, and your strategic plan?  Is good stewardship and conservation ingrained in your organizational culture?  Do you think about how each decision will affect energy use?</a:t>
            </a:r>
          </a:p>
          <a:p>
            <a:endParaRPr lang="en-US" baseline="0" dirty="0" smtClean="0"/>
          </a:p>
          <a:p>
            <a:r>
              <a:rPr lang="en-US" baseline="0" dirty="0" smtClean="0"/>
              <a:t>You know that reducing energy use reduces emissions.  Are you tracking the energy use of your buildings and transportation?  Do you know if you are trending toward your goal?  Is everyone in your organization aware of the goal, and working toward achieving it?</a:t>
            </a:r>
          </a:p>
          <a:p>
            <a:endParaRPr lang="en-US" baseline="0" dirty="0" smtClean="0"/>
          </a:p>
        </p:txBody>
      </p:sp>
      <p:sp>
        <p:nvSpPr>
          <p:cNvPr id="4" name="Slide Number Placeholder 3"/>
          <p:cNvSpPr>
            <a:spLocks noGrp="1"/>
          </p:cNvSpPr>
          <p:nvPr>
            <p:ph type="sldNum" sz="quarter" idx="10"/>
          </p:nvPr>
        </p:nvSpPr>
        <p:spPr/>
        <p:txBody>
          <a:bodyPr/>
          <a:lstStyle/>
          <a:p>
            <a:fld id="{906C41FE-50D3-409A-B028-0F48A32A3A64}" type="slidenum">
              <a:rPr lang="en-US" smtClean="0"/>
              <a:pPr/>
              <a:t>15</a:t>
            </a:fld>
            <a:endParaRPr lang="en-US"/>
          </a:p>
        </p:txBody>
      </p:sp>
    </p:spTree>
    <p:extLst>
      <p:ext uri="{BB962C8B-B14F-4D97-AF65-F5344CB8AC3E}">
        <p14:creationId xmlns:p14="http://schemas.microsoft.com/office/powerpoint/2010/main" val="59479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a:prstGeom prst="rect">
            <a:avLst/>
          </a:prstGeom>
        </p:spPr>
        <p:txBody>
          <a:bodyPr>
            <a:normAutofit/>
          </a:bodyPr>
          <a:lstStyle>
            <a:lvl1pPr>
              <a:defRPr sz="42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295400"/>
          </a:xfrm>
        </p:spPr>
        <p:txBody>
          <a:bodyPr/>
          <a:lstStyle>
            <a:lvl1pPr marL="0" indent="0" algn="ctr">
              <a:buNone/>
              <a:defRPr i="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4EF22FE3-BA21-42B8-B7C4-74C956D872D0}" type="datetime1">
              <a:rPr lang="en-US" smtClean="0"/>
              <a:t>11/2/2015</a:t>
            </a:fld>
            <a:endParaRPr lang="en-US"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AF4633DB-60EA-4E8C-BBF5-C6905058522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30362"/>
            <a:ext cx="8229600" cy="808038"/>
          </a:xfrm>
        </p:spPr>
        <p:txBody>
          <a:bodyPr/>
          <a:lstStyle>
            <a:lvl1pPr>
              <a:defRPr sz="280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484438"/>
            <a:ext cx="4040188"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246437"/>
            <a:ext cx="4040188" cy="338296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484438"/>
            <a:ext cx="4041775"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46437"/>
            <a:ext cx="4041775" cy="3382963"/>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8836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320105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05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487"/>
            <a:ext cx="3008313" cy="1162050"/>
          </a:xfrm>
        </p:spPr>
        <p:txBody>
          <a:bodyPr anchor="b"/>
          <a:lstStyle>
            <a:lvl1pPr algn="l">
              <a:defRPr sz="2000"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476374"/>
            <a:ext cx="5111750" cy="52435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955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966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mj-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641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4629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34100" y="1371600"/>
            <a:ext cx="1943100" cy="5334000"/>
          </a:xfrm>
        </p:spPr>
        <p:txBody>
          <a:bodyPr vert="eaVert"/>
          <a:lstStyle>
            <a:lvl1pPr>
              <a:defRPr sz="2800">
                <a:latin typeface="+mj-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4800" y="1371600"/>
            <a:ext cx="5676900" cy="5334000"/>
          </a:xfrm>
        </p:spPr>
        <p:txBody>
          <a:bodyPr vert="eaVert"/>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942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CEE7BBA3-3AD2-47F0-98D8-E29443587F0B}" type="datetime1">
              <a:rPr lang="en-US" smtClean="0"/>
              <a:t>11/2/2015</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8551871E-9DCB-458C-AFA2-19EE028A76E8}" type="datetime1">
              <a:rPr lang="en-US" smtClean="0"/>
              <a:t>11/2/2015</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3"/>
            <a:ext cx="8229600" cy="979487"/>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31888"/>
            <a:ext cx="8229600" cy="4811712"/>
          </a:xfrm>
        </p:spPr>
        <p:txBody>
          <a:bodyPr/>
          <a:lstStyle/>
          <a:p>
            <a:pPr lvl="0"/>
            <a:endParaRPr lang="en-US" noProof="0" dirty="0" smtClean="0"/>
          </a:p>
        </p:txBody>
      </p:sp>
      <p:sp>
        <p:nvSpPr>
          <p:cNvPr id="4" name="Rectangle 10"/>
          <p:cNvSpPr>
            <a:spLocks noGrp="1" noChangeArrowheads="1"/>
          </p:cNvSpPr>
          <p:nvPr>
            <p:ph type="sldNum" sz="quarter" idx="10"/>
          </p:nvPr>
        </p:nvSpPr>
        <p:spPr>
          <a:ln/>
        </p:spPr>
        <p:txBody>
          <a:bodyPr/>
          <a:lstStyle>
            <a:lvl1pPr>
              <a:defRPr/>
            </a:lvl1pPr>
          </a:lstStyle>
          <a:p>
            <a:pPr>
              <a:defRPr/>
            </a:pPr>
            <a:fld id="{9207A276-58D5-4F94-8C11-577B6CD4BA6D}" type="slidenum">
              <a:rPr lang="en-US"/>
              <a:pPr>
                <a:defRPr/>
              </a:pPr>
              <a:t>‹#›</a:t>
            </a:fld>
            <a:endParaRPr lang="en-US" dirty="0"/>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t>d. becka</a:t>
            </a:r>
          </a:p>
        </p:txBody>
      </p:sp>
    </p:spTree>
    <p:extLst>
      <p:ext uri="{BB962C8B-B14F-4D97-AF65-F5344CB8AC3E}">
        <p14:creationId xmlns:p14="http://schemas.microsoft.com/office/powerpoint/2010/main" val="30898172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lIns="64291" tIns="32146" rIns="64291" bIns="32146" anchor="b"/>
          <a:lstStyle/>
          <a:p>
            <a:pPr lvl="0">
              <a:defRPr sz="1800"/>
            </a:pPr>
            <a:r>
              <a:rPr sz="560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20600071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28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11238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7772400" cy="762000"/>
          </a:xfrm>
        </p:spPr>
        <p:txBody>
          <a:bodyPr/>
          <a:lstStyle>
            <a:lvl1pPr>
              <a:defRPr sz="2800">
                <a:solidFill>
                  <a:srgbClr val="7030A0"/>
                </a:solidFill>
                <a:latin typeface="+mj-lt"/>
                <a:ea typeface="Arial Hebrew" charset="0"/>
                <a:cs typeface="Arial Hebrew"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2514600"/>
            <a:ext cx="7772400" cy="4191000"/>
          </a:xfrm>
        </p:spPr>
        <p:txBody>
          <a:bodyPr/>
          <a:lstStyle>
            <a:lvl1pPr>
              <a:buClr>
                <a:srgbClr val="324C80"/>
              </a:buCl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489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2800" b="1" cap="none">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772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j-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304800" y="2514600"/>
            <a:ext cx="3810000" cy="40386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2514600"/>
            <a:ext cx="3810000" cy="40386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003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D6005-437A-4A00-85C6-5A3CAE50A999}" type="datetime1">
              <a:rPr lang="en-US" smtClean="0"/>
              <a:t>11/2/2015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633DB-60EA-4E8C-BBF5-C690505852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 id="2147483660"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752600"/>
            <a:ext cx="7772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304800" y="2514600"/>
            <a:ext cx="77724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2793471"/>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rtl="0" eaLnBrk="1" fontAlgn="base" hangingPunct="1">
        <a:spcBef>
          <a:spcPct val="0"/>
        </a:spcBef>
        <a:spcAft>
          <a:spcPct val="0"/>
        </a:spcAft>
        <a:defRPr sz="2800" b="1">
          <a:solidFill>
            <a:srgbClr val="7030A0"/>
          </a:solidFill>
          <a:latin typeface="Calibri"/>
          <a:ea typeface="+mj-ea"/>
          <a:cs typeface="Calibri"/>
        </a:defRPr>
      </a:lvl1pPr>
      <a:lvl2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2pPr>
      <a:lvl3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3pPr>
      <a:lvl4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4pPr>
      <a:lvl5pPr algn="l" rtl="0" eaLnBrk="1" fontAlgn="base" hangingPunct="1">
        <a:spcBef>
          <a:spcPct val="0"/>
        </a:spcBef>
        <a:spcAft>
          <a:spcPct val="0"/>
        </a:spcAft>
        <a:defRPr sz="3200" b="1">
          <a:solidFill>
            <a:srgbClr val="57362A"/>
          </a:solidFill>
          <a:latin typeface="Arial" charset="0"/>
          <a:ea typeface="ＭＳ Ｐゴシック" pitchFamily="-48" charset="-128"/>
          <a:cs typeface="ＭＳ Ｐゴシック" charset="0"/>
        </a:defRPr>
      </a:lvl5pPr>
      <a:lvl6pPr marL="457200" algn="l" rtl="0" eaLnBrk="1" fontAlgn="base" hangingPunct="1">
        <a:spcBef>
          <a:spcPct val="0"/>
        </a:spcBef>
        <a:spcAft>
          <a:spcPct val="0"/>
        </a:spcAft>
        <a:defRPr sz="3200">
          <a:solidFill>
            <a:srgbClr val="1A4454"/>
          </a:solidFill>
          <a:latin typeface="Arial" charset="0"/>
          <a:ea typeface="ＭＳ Ｐゴシック" pitchFamily="-48" charset="-128"/>
        </a:defRPr>
      </a:lvl6pPr>
      <a:lvl7pPr marL="914400" algn="l" rtl="0" eaLnBrk="1" fontAlgn="base" hangingPunct="1">
        <a:spcBef>
          <a:spcPct val="0"/>
        </a:spcBef>
        <a:spcAft>
          <a:spcPct val="0"/>
        </a:spcAft>
        <a:defRPr sz="3200">
          <a:solidFill>
            <a:srgbClr val="1A4454"/>
          </a:solidFill>
          <a:latin typeface="Arial" charset="0"/>
          <a:ea typeface="ＭＳ Ｐゴシック" pitchFamily="-48" charset="-128"/>
        </a:defRPr>
      </a:lvl7pPr>
      <a:lvl8pPr marL="1371600" algn="l" rtl="0" eaLnBrk="1" fontAlgn="base" hangingPunct="1">
        <a:spcBef>
          <a:spcPct val="0"/>
        </a:spcBef>
        <a:spcAft>
          <a:spcPct val="0"/>
        </a:spcAft>
        <a:defRPr sz="3200">
          <a:solidFill>
            <a:srgbClr val="1A4454"/>
          </a:solidFill>
          <a:latin typeface="Arial" charset="0"/>
          <a:ea typeface="ＭＳ Ｐゴシック" pitchFamily="-48" charset="-128"/>
        </a:defRPr>
      </a:lvl8pPr>
      <a:lvl9pPr marL="1828800" algn="l" rtl="0" eaLnBrk="1" fontAlgn="base" hangingPunct="1">
        <a:spcBef>
          <a:spcPct val="0"/>
        </a:spcBef>
        <a:spcAft>
          <a:spcPct val="0"/>
        </a:spcAft>
        <a:defRPr sz="3200">
          <a:solidFill>
            <a:srgbClr val="1A4454"/>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324C80"/>
        </a:buClr>
        <a:buFont typeface="Times" charset="0"/>
        <a:buChar char="•"/>
        <a:defRPr sz="1800">
          <a:solidFill>
            <a:srgbClr val="363636"/>
          </a:solidFill>
          <a:latin typeface="+mj-lt"/>
          <a:ea typeface="+mn-ea"/>
          <a:cs typeface="ＭＳ Ｐゴシック" charset="0"/>
        </a:defRPr>
      </a:lvl1pPr>
      <a:lvl2pPr marL="742950" indent="-285750" algn="l" rtl="0" eaLnBrk="1" fontAlgn="base" hangingPunct="1">
        <a:spcBef>
          <a:spcPct val="20000"/>
        </a:spcBef>
        <a:spcAft>
          <a:spcPct val="0"/>
        </a:spcAft>
        <a:buChar char="–"/>
        <a:defRPr sz="1800">
          <a:solidFill>
            <a:srgbClr val="363636"/>
          </a:solidFill>
          <a:latin typeface="+mj-lt"/>
          <a:ea typeface="+mn-ea"/>
        </a:defRPr>
      </a:lvl2pPr>
      <a:lvl3pPr marL="1143000" indent="-228600" algn="l" rtl="0" eaLnBrk="1" fontAlgn="base" hangingPunct="1">
        <a:spcBef>
          <a:spcPct val="20000"/>
        </a:spcBef>
        <a:spcAft>
          <a:spcPct val="0"/>
        </a:spcAft>
        <a:buClr>
          <a:schemeClr val="tx1">
            <a:lumMod val="50000"/>
            <a:lumOff val="50000"/>
          </a:schemeClr>
        </a:buClr>
        <a:buFont typeface="Wingdings" charset="0"/>
        <a:buChar char="§"/>
        <a:defRPr sz="1800">
          <a:solidFill>
            <a:srgbClr val="363636"/>
          </a:solidFill>
          <a:latin typeface="+mj-lt"/>
          <a:ea typeface="+mn-ea"/>
        </a:defRPr>
      </a:lvl3pPr>
      <a:lvl4pPr marL="1600200" indent="-228600" algn="l" rtl="0" eaLnBrk="1" fontAlgn="base" hangingPunct="1">
        <a:spcBef>
          <a:spcPct val="20000"/>
        </a:spcBef>
        <a:spcAft>
          <a:spcPct val="0"/>
        </a:spcAft>
        <a:buChar char="o"/>
        <a:defRPr sz="1800">
          <a:solidFill>
            <a:srgbClr val="363636"/>
          </a:solidFill>
          <a:latin typeface="+mj-lt"/>
          <a:ea typeface="+mn-ea"/>
        </a:defRPr>
      </a:lvl4pPr>
      <a:lvl5pPr marL="2057400" indent="-228600" algn="l" rtl="0" eaLnBrk="1" fontAlgn="base" hangingPunct="1">
        <a:spcBef>
          <a:spcPct val="20000"/>
        </a:spcBef>
        <a:spcAft>
          <a:spcPct val="0"/>
        </a:spcAft>
        <a:buFont typeface="Times" charset="0"/>
        <a:buChar char="•"/>
        <a:defRPr sz="1800">
          <a:solidFill>
            <a:srgbClr val="363636"/>
          </a:solidFill>
          <a:latin typeface="+mj-lt"/>
          <a:ea typeface="+mn-ea"/>
        </a:defRPr>
      </a:lvl5pPr>
      <a:lvl6pPr marL="25146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6pPr>
      <a:lvl7pPr marL="29718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7pPr>
      <a:lvl8pPr marL="34290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8pPr>
      <a:lvl9pPr marL="3886200" indent="-228600" algn="l" rtl="0" eaLnBrk="1" fontAlgn="base" hangingPunct="1">
        <a:spcBef>
          <a:spcPct val="20000"/>
        </a:spcBef>
        <a:spcAft>
          <a:spcPct val="0"/>
        </a:spcAft>
        <a:buFont typeface="Times" pitchFamily="-48" charset="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des.wa.gov/services/facilities/Energ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6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1.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6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4343400"/>
            <a:ext cx="7772400" cy="1295400"/>
          </a:xfrm>
        </p:spPr>
        <p:txBody>
          <a:bodyPr/>
          <a:lstStyle/>
          <a:p>
            <a:pPr eaLnBrk="1" hangingPunct="1"/>
            <a:r>
              <a:rPr lang="en-US" dirty="0" smtClean="0">
                <a:ea typeface="ＭＳ Ｐゴシック" charset="0"/>
              </a:rPr>
              <a:t>Facilities Division Serving Government</a:t>
            </a:r>
            <a:endParaRPr lang="en-US" sz="2800" dirty="0">
              <a:solidFill>
                <a:srgbClr val="7030A0"/>
              </a:solidFill>
              <a:latin typeface="+mj-lt"/>
              <a:ea typeface="ＭＳ Ｐゴシック" charset="0"/>
              <a:cs typeface="Calibri"/>
            </a:endParaRPr>
          </a:p>
        </p:txBody>
      </p:sp>
      <p:sp>
        <p:nvSpPr>
          <p:cNvPr id="14339" name="Rectangle 3"/>
          <p:cNvSpPr>
            <a:spLocks noGrp="1" noChangeArrowheads="1"/>
          </p:cNvSpPr>
          <p:nvPr>
            <p:ph type="subTitle" idx="1"/>
          </p:nvPr>
        </p:nvSpPr>
        <p:spPr>
          <a:xfrm>
            <a:off x="1600200" y="5486400"/>
            <a:ext cx="6248400" cy="762000"/>
          </a:xfrm>
        </p:spPr>
        <p:txBody>
          <a:bodyPr/>
          <a:lstStyle/>
          <a:p>
            <a:pPr eaLnBrk="1" hangingPunct="1"/>
            <a:r>
              <a:rPr lang="en-US" sz="1400" dirty="0" smtClean="0">
                <a:solidFill>
                  <a:srgbClr val="324C80"/>
                </a:solidFill>
                <a:ea typeface="ＭＳ Ｐゴシック" charset="0"/>
              </a:rPr>
              <a:t>Presented by Donna Albert, Tarah Kimbrough, and Cara McClarty</a:t>
            </a:r>
          </a:p>
        </p:txBody>
      </p:sp>
    </p:spTree>
    <p:extLst>
      <p:ext uri="{BB962C8B-B14F-4D97-AF65-F5344CB8AC3E}">
        <p14:creationId xmlns:p14="http://schemas.microsoft.com/office/powerpoint/2010/main" val="1232858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10</a:t>
            </a:fld>
            <a:endParaRPr lang="en-US" dirty="0"/>
          </a:p>
        </p:txBody>
      </p:sp>
      <p:sp>
        <p:nvSpPr>
          <p:cNvPr id="8" name="Title 3"/>
          <p:cNvSpPr txBox="1">
            <a:spLocks/>
          </p:cNvSpPr>
          <p:nvPr/>
        </p:nvSpPr>
        <p:spPr>
          <a:xfrm>
            <a:off x="457200" y="228600"/>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Energy Services</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19200"/>
            <a:ext cx="6096000" cy="4267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t>OUR SERVICES</a:t>
            </a:r>
          </a:p>
          <a:p>
            <a:pPr marL="0" indent="0">
              <a:buNone/>
            </a:pPr>
            <a:endParaRPr lang="en-US" sz="1400" dirty="0"/>
          </a:p>
          <a:p>
            <a:pPr marL="514350" indent="-514350">
              <a:buFont typeface="+mj-lt"/>
              <a:buAutoNum type="arabicPeriod"/>
            </a:pPr>
            <a:r>
              <a:rPr lang="en-US" sz="3000" dirty="0" smtClean="0"/>
              <a:t>Energy Life Cycle Cost Analysis (ELCCA)</a:t>
            </a:r>
          </a:p>
          <a:p>
            <a:pPr marL="514350" indent="-514350">
              <a:buFont typeface="+mj-lt"/>
              <a:buAutoNum type="arabicPeriod"/>
            </a:pPr>
            <a:r>
              <a:rPr lang="en-US" sz="3000" dirty="0" smtClean="0"/>
              <a:t>Energy Star Portfolio Manager</a:t>
            </a:r>
          </a:p>
          <a:p>
            <a:pPr marL="514350" indent="-514350">
              <a:buFont typeface="+mj-lt"/>
              <a:buAutoNum type="arabicPeriod"/>
            </a:pPr>
            <a:r>
              <a:rPr lang="en-US" sz="3000" dirty="0" smtClean="0"/>
              <a:t>Building Commissioning</a:t>
            </a:r>
          </a:p>
          <a:p>
            <a:pPr marL="514350" indent="-514350">
              <a:buFont typeface="+mj-lt"/>
              <a:buAutoNum type="arabicPeriod"/>
            </a:pPr>
            <a:r>
              <a:rPr lang="en-US" sz="4000" b="1" i="1" dirty="0">
                <a:solidFill>
                  <a:srgbClr val="6DB33F"/>
                </a:solidFill>
                <a:latin typeface="Arial" pitchFamily="34" charset="0"/>
                <a:ea typeface="+mj-ea"/>
                <a:cs typeface="Arial" pitchFamily="34" charset="0"/>
              </a:rPr>
              <a:t>Energy Savings Performance Contracting (ESPC)</a:t>
            </a:r>
          </a:p>
        </p:txBody>
      </p:sp>
      <p:pic>
        <p:nvPicPr>
          <p:cNvPr id="10" name="Content Placeholder 5" descr="Button_Orange.png"/>
          <p:cNvPicPr>
            <a:picLocks noChangeAspect="1"/>
          </p:cNvPicPr>
          <p:nvPr/>
        </p:nvPicPr>
        <p:blipFill>
          <a:blip r:embed="rId2" cstate="print"/>
          <a:stretch>
            <a:fillRect/>
          </a:stretch>
        </p:blipFill>
        <p:spPr>
          <a:xfrm>
            <a:off x="185139" y="5791200"/>
            <a:ext cx="957861" cy="877824"/>
          </a:xfrm>
          <a:prstGeom prst="rect">
            <a:avLst/>
          </a:prstGeom>
        </p:spPr>
      </p:pic>
    </p:spTree>
    <p:extLst>
      <p:ext uri="{BB962C8B-B14F-4D97-AF65-F5344CB8AC3E}">
        <p14:creationId xmlns:p14="http://schemas.microsoft.com/office/powerpoint/2010/main" val="23246490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                    </a:t>
            </a:r>
            <a:endParaRPr lang="en-US" dirty="0"/>
          </a:p>
        </p:txBody>
      </p:sp>
      <p:pic>
        <p:nvPicPr>
          <p:cNvPr id="5" name="Picture 4" descr="Logo Green.png"/>
          <p:cNvPicPr>
            <a:picLocks noChangeAspect="1"/>
          </p:cNvPicPr>
          <p:nvPr/>
        </p:nvPicPr>
        <p:blipFill>
          <a:blip r:embed="rId3" cstate="print"/>
          <a:stretch>
            <a:fillRect/>
          </a:stretch>
        </p:blipFill>
        <p:spPr>
          <a:xfrm>
            <a:off x="1600200" y="5257800"/>
            <a:ext cx="5415252" cy="914400"/>
          </a:xfrm>
          <a:prstGeom prst="rect">
            <a:avLst/>
          </a:prstGeom>
        </p:spPr>
      </p:pic>
      <p:sp>
        <p:nvSpPr>
          <p:cNvPr id="4" name="Title 3"/>
          <p:cNvSpPr>
            <a:spLocks noGrp="1"/>
          </p:cNvSpPr>
          <p:nvPr>
            <p:ph type="ctrTitle"/>
          </p:nvPr>
        </p:nvSpPr>
        <p:spPr>
          <a:xfrm>
            <a:off x="685800" y="1143000"/>
            <a:ext cx="7772400" cy="3810000"/>
          </a:xfrm>
          <a:noFill/>
        </p:spPr>
        <p:txBody>
          <a:bodyPr>
            <a:normAutofit fontScale="90000"/>
          </a:bodyPr>
          <a:lstStyle/>
          <a:p>
            <a:r>
              <a:rPr lang="en-US" sz="6600" dirty="0" smtClean="0"/>
              <a:t>Strategies and Tools to Reach GHG Goals</a:t>
            </a:r>
            <a:r>
              <a:rPr lang="en-US" dirty="0" smtClean="0"/>
              <a:t/>
            </a:r>
            <a:br>
              <a:rPr lang="en-US" dirty="0" smtClean="0"/>
            </a:br>
            <a:r>
              <a:rPr lang="en-US" dirty="0" smtClean="0"/>
              <a:t/>
            </a:r>
            <a:br>
              <a:rPr lang="en-US" dirty="0" smtClean="0"/>
            </a:br>
            <a:r>
              <a:rPr lang="en-US" sz="3100" dirty="0" smtClean="0"/>
              <a:t>Donna Albert, DES Energy</a:t>
            </a:r>
            <a:br>
              <a:rPr lang="en-US" sz="3100" dirty="0" smtClean="0"/>
            </a:br>
            <a:r>
              <a:rPr lang="en-US" sz="3100" dirty="0" smtClean="0"/>
              <a:t>Nov 4 - 5, 2015</a:t>
            </a:r>
            <a:endParaRPr lang="en-US" sz="3100" dirty="0"/>
          </a:p>
        </p:txBody>
      </p:sp>
    </p:spTree>
    <p:extLst>
      <p:ext uri="{BB962C8B-B14F-4D97-AF65-F5344CB8AC3E}">
        <p14:creationId xmlns:p14="http://schemas.microsoft.com/office/powerpoint/2010/main" val="1440059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sz="1400" dirty="0" smtClean="0"/>
          </a:p>
          <a:p>
            <a:pPr marL="0" indent="0">
              <a:buNone/>
            </a:pPr>
            <a:r>
              <a:rPr lang="en-US" sz="3600" u="sng" dirty="0"/>
              <a:t>GHG Reduction </a:t>
            </a:r>
            <a:endParaRPr lang="en-US" sz="3600" dirty="0" smtClean="0"/>
          </a:p>
          <a:p>
            <a:pPr marL="0" indent="0">
              <a:buNone/>
            </a:pPr>
            <a:r>
              <a:rPr lang="en-US" sz="3600" b="1" dirty="0" smtClean="0"/>
              <a:t>State Agencies current goal is 15% reduction from 2005 levels by 2020</a:t>
            </a:r>
          </a:p>
          <a:p>
            <a:r>
              <a:rPr lang="en-US" sz="3600" dirty="0"/>
              <a:t>Trends </a:t>
            </a:r>
            <a:r>
              <a:rPr lang="en-US" sz="3600" dirty="0" smtClean="0"/>
              <a:t>(Federal </a:t>
            </a:r>
            <a:r>
              <a:rPr lang="en-US" sz="3600" dirty="0"/>
              <a:t>Exec </a:t>
            </a:r>
            <a:r>
              <a:rPr lang="en-US" sz="3600" dirty="0" smtClean="0"/>
              <a:t>Order, Cities)</a:t>
            </a:r>
            <a:endParaRPr lang="en-US" sz="3600" dirty="0"/>
          </a:p>
          <a:p>
            <a:r>
              <a:rPr lang="en-US" sz="3600" dirty="0"/>
              <a:t>What </a:t>
            </a:r>
            <a:r>
              <a:rPr lang="en-US" sz="3600" dirty="0" smtClean="0"/>
              <a:t>expectations </a:t>
            </a:r>
            <a:r>
              <a:rPr lang="en-US" sz="3600" dirty="0"/>
              <a:t>will </a:t>
            </a:r>
            <a:r>
              <a:rPr lang="en-US" sz="3600" dirty="0" smtClean="0"/>
              <a:t>your employees, students</a:t>
            </a:r>
            <a:r>
              <a:rPr lang="en-US" sz="3600" dirty="0"/>
              <a:t>, faculty or the local community have in the future</a:t>
            </a:r>
            <a:r>
              <a:rPr lang="en-US" sz="3600" dirty="0" smtClean="0"/>
              <a:t>?</a:t>
            </a:r>
            <a:endParaRPr lang="en-US" sz="3600" dirty="0"/>
          </a:p>
        </p:txBody>
      </p:sp>
      <p:sp>
        <p:nvSpPr>
          <p:cNvPr id="3" name="Title 2"/>
          <p:cNvSpPr>
            <a:spLocks noGrp="1"/>
          </p:cNvSpPr>
          <p:nvPr>
            <p:ph type="title"/>
          </p:nvPr>
        </p:nvSpPr>
        <p:spPr>
          <a:xfrm>
            <a:off x="457200" y="3048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2899863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sp>
        <p:nvSpPr>
          <p:cNvPr id="2" name="Content Placeholder 1"/>
          <p:cNvSpPr>
            <a:spLocks noGrp="1"/>
          </p:cNvSpPr>
          <p:nvPr>
            <p:ph idx="1"/>
          </p:nvPr>
        </p:nvSpPr>
        <p:spPr>
          <a:xfrm>
            <a:off x="457200" y="1143000"/>
            <a:ext cx="8229600" cy="4876800"/>
          </a:xfrm>
        </p:spPr>
        <p:txBody>
          <a:bodyPr>
            <a:normAutofit/>
          </a:bodyPr>
          <a:lstStyle/>
          <a:p>
            <a:pPr marL="0" indent="0" algn="ctr">
              <a:buNone/>
            </a:pPr>
            <a:r>
              <a:rPr lang="en-US" sz="5400" dirty="0" smtClean="0"/>
              <a:t>Using electricity or burning fossil fuels </a:t>
            </a:r>
          </a:p>
          <a:p>
            <a:pPr marL="0" indent="0" algn="ctr">
              <a:buNone/>
            </a:pPr>
            <a:r>
              <a:rPr lang="en-US" sz="5400" dirty="0" smtClean="0"/>
              <a:t>= </a:t>
            </a:r>
          </a:p>
          <a:p>
            <a:pPr marL="0" indent="0" algn="ctr">
              <a:buNone/>
            </a:pPr>
            <a:r>
              <a:rPr lang="en-US" sz="5400" dirty="0" smtClean="0"/>
              <a:t>Greenhouse Gas Emissions</a:t>
            </a:r>
            <a:endParaRPr lang="en-US" sz="5400" dirty="0"/>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264178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pic>
        <p:nvPicPr>
          <p:cNvPr id="5" name="Content Placeholder 3" descr="RenewableEnergy.jpg"/>
          <p:cNvPicPr>
            <a:picLocks noGrp="1" noChangeAspect="1"/>
          </p:cNvPicPr>
          <p:nvPr>
            <p:ph idx="1"/>
          </p:nvPr>
        </p:nvPicPr>
        <p:blipFill>
          <a:blip r:embed="rId4"/>
          <a:stretch>
            <a:fillRect/>
          </a:stretch>
        </p:blipFill>
        <p:spPr>
          <a:xfrm>
            <a:off x="2743200" y="2571750"/>
            <a:ext cx="3810000" cy="2533650"/>
          </a:xfrm>
        </p:spPr>
      </p:pic>
      <p:sp>
        <p:nvSpPr>
          <p:cNvPr id="6" name="Rectangle 5"/>
          <p:cNvSpPr/>
          <p:nvPr/>
        </p:nvSpPr>
        <p:spPr>
          <a:xfrm>
            <a:off x="1356706" y="1447800"/>
            <a:ext cx="6720494" cy="646331"/>
          </a:xfrm>
          <a:prstGeom prst="rect">
            <a:avLst/>
          </a:prstGeom>
        </p:spPr>
        <p:txBody>
          <a:bodyPr wrap="none">
            <a:spAutoFit/>
          </a:bodyPr>
          <a:lstStyle/>
          <a:p>
            <a:r>
              <a:rPr lang="en-US" sz="3600" dirty="0" smtClean="0"/>
              <a:t>Low CO2 Emissions Energy Sources</a:t>
            </a:r>
            <a:endParaRPr lang="en-US" sz="3600" dirty="0"/>
          </a:p>
        </p:txBody>
      </p:sp>
    </p:spTree>
    <p:extLst>
      <p:ext uri="{BB962C8B-B14F-4D97-AF65-F5344CB8AC3E}">
        <p14:creationId xmlns:p14="http://schemas.microsoft.com/office/powerpoint/2010/main" val="2093375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sp>
        <p:nvSpPr>
          <p:cNvPr id="2" name="Content Placeholder 1"/>
          <p:cNvSpPr>
            <a:spLocks noGrp="1"/>
          </p:cNvSpPr>
          <p:nvPr>
            <p:ph idx="1"/>
          </p:nvPr>
        </p:nvSpPr>
        <p:spPr>
          <a:xfrm>
            <a:off x="457200" y="1143000"/>
            <a:ext cx="8229600" cy="4876800"/>
          </a:xfrm>
        </p:spPr>
        <p:txBody>
          <a:bodyPr>
            <a:normAutofit lnSpcReduction="10000"/>
          </a:bodyPr>
          <a:lstStyle/>
          <a:p>
            <a:r>
              <a:rPr lang="en-US" sz="4000" u="sng" dirty="0" smtClean="0"/>
              <a:t>Set Goal</a:t>
            </a:r>
            <a:r>
              <a:rPr lang="en-US" sz="4000" dirty="0" smtClean="0"/>
              <a:t> – do you know your greenhouse gas reduction goal?</a:t>
            </a:r>
            <a:endParaRPr lang="en-US" sz="4000" dirty="0"/>
          </a:p>
          <a:p>
            <a:r>
              <a:rPr lang="en-US" sz="4000" u="sng" dirty="0" smtClean="0"/>
              <a:t>Planning</a:t>
            </a:r>
            <a:r>
              <a:rPr lang="en-US" sz="4000" dirty="0" smtClean="0"/>
              <a:t> – do your master plan and strategic plan incorporate greenhouse gas emissions reduction strategies?</a:t>
            </a:r>
          </a:p>
          <a:p>
            <a:r>
              <a:rPr lang="en-US" sz="4000" u="sng" dirty="0" smtClean="0"/>
              <a:t>Tracking</a:t>
            </a:r>
            <a:r>
              <a:rPr lang="en-US" sz="4000" dirty="0" smtClean="0"/>
              <a:t> </a:t>
            </a:r>
            <a:r>
              <a:rPr lang="en-US" sz="4000" dirty="0"/>
              <a:t>– are you trending to the current goal?</a:t>
            </a:r>
          </a:p>
          <a:p>
            <a:endParaRPr lang="en-US" sz="4000" u="sng" dirty="0"/>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1355780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u="sng" dirty="0" smtClean="0"/>
              <a:t>Planning</a:t>
            </a:r>
          </a:p>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04800"/>
            <a:ext cx="8229600" cy="914400"/>
          </a:xfrm>
        </p:spPr>
        <p:txBody>
          <a:bodyPr/>
          <a:lstStyle/>
          <a:p>
            <a:r>
              <a:rPr lang="en-US" dirty="0"/>
              <a:t>DES Energy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817" y="1492051"/>
            <a:ext cx="3700183" cy="4950312"/>
          </a:xfrm>
          <a:prstGeom prst="rect">
            <a:avLst/>
          </a:prstGeom>
        </p:spPr>
      </p:pic>
    </p:spTree>
    <p:extLst>
      <p:ext uri="{BB962C8B-B14F-4D97-AF65-F5344CB8AC3E}">
        <p14:creationId xmlns:p14="http://schemas.microsoft.com/office/powerpoint/2010/main" val="2090367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sp>
        <p:nvSpPr>
          <p:cNvPr id="2" name="Content Placeholder 1"/>
          <p:cNvSpPr>
            <a:spLocks noGrp="1"/>
          </p:cNvSpPr>
          <p:nvPr>
            <p:ph idx="1"/>
          </p:nvPr>
        </p:nvSpPr>
        <p:spPr/>
        <p:txBody>
          <a:bodyPr>
            <a:normAutofit/>
          </a:bodyPr>
          <a:lstStyle/>
          <a:p>
            <a:pPr marL="0" indent="0" algn="ctr">
              <a:buNone/>
            </a:pPr>
            <a:r>
              <a:rPr lang="en-US" sz="4000" dirty="0" smtClean="0"/>
              <a:t>Building Energy Tracking Example Department of Ecology</a:t>
            </a:r>
            <a:endParaRPr lang="en-US" sz="4000" dirty="0"/>
          </a:p>
          <a:p>
            <a:pPr marL="0" indent="0">
              <a:buNone/>
            </a:pPr>
            <a:endParaRPr lang="en-US" sz="4400" dirty="0"/>
          </a:p>
        </p:txBody>
      </p:sp>
      <p:pic>
        <p:nvPicPr>
          <p:cNvPr id="5"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val="1160438967"/>
              </p:ext>
            </p:extLst>
          </p:nvPr>
        </p:nvGraphicFramePr>
        <p:xfrm>
          <a:off x="1149927" y="3276600"/>
          <a:ext cx="7003475" cy="1904999"/>
        </p:xfrm>
        <a:graphic>
          <a:graphicData uri="http://schemas.openxmlformats.org/drawingml/2006/table">
            <a:tbl>
              <a:tblPr firstRow="1" firstCol="1" bandRow="1">
                <a:tableStyleId>{5C22544A-7EE6-4342-B048-85BDC9FD1C3A}</a:tableStyleId>
              </a:tblPr>
              <a:tblGrid>
                <a:gridCol w="2738463"/>
                <a:gridCol w="559346"/>
                <a:gridCol w="559346"/>
                <a:gridCol w="559346"/>
                <a:gridCol w="559346"/>
                <a:gridCol w="559346"/>
                <a:gridCol w="1468282"/>
              </a:tblGrid>
              <a:tr h="200225">
                <a:tc>
                  <a:txBody>
                    <a:bodyPr/>
                    <a:lstStyle/>
                    <a:p>
                      <a:pPr marL="0" marR="0">
                        <a:spcBef>
                          <a:spcPts val="0"/>
                        </a:spcBef>
                        <a:spcAft>
                          <a:spcPts val="0"/>
                        </a:spcAft>
                      </a:pPr>
                      <a:r>
                        <a:rPr lang="en-US" sz="1100" dirty="0">
                          <a:effectLst/>
                        </a:rPr>
                        <a:t>Building</a:t>
                      </a:r>
                      <a:endParaRPr lang="en-US" sz="1200" dirty="0">
                        <a:effectLst/>
                        <a:latin typeface="Times New Roman"/>
                        <a:ea typeface="Times New Roman"/>
                      </a:endParaRPr>
                    </a:p>
                  </a:txBody>
                  <a:tcPr marL="68580" marR="68580" marT="0" marB="0"/>
                </a:tc>
                <a:tc gridSpan="6">
                  <a:txBody>
                    <a:bodyPr/>
                    <a:lstStyle/>
                    <a:p>
                      <a:pPr marL="0" marR="0" algn="ctr">
                        <a:spcBef>
                          <a:spcPts val="0"/>
                        </a:spcBef>
                        <a:spcAft>
                          <a:spcPts val="0"/>
                        </a:spcAft>
                      </a:pPr>
                      <a:r>
                        <a:rPr lang="en-US" sz="1100" dirty="0">
                          <a:effectLst/>
                        </a:rPr>
                        <a:t>Energy Use Intensity (EUI)</a:t>
                      </a:r>
                      <a:endParaRPr lang="en-US" sz="120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225">
                <a:tc>
                  <a:txBody>
                    <a:bodyPr/>
                    <a:lstStyle/>
                    <a:p>
                      <a:endParaRPr lang="en-US" sz="1000" dirty="0">
                        <a:effectLst/>
                        <a:latin typeface="Times New Roman"/>
                      </a:endParaRPr>
                    </a:p>
                  </a:txBody>
                  <a:tcPr marL="68580" marR="68580" marT="0" marB="0"/>
                </a:tc>
                <a:tc>
                  <a:txBody>
                    <a:bodyPr/>
                    <a:lstStyle/>
                    <a:p>
                      <a:pPr marL="0" marR="0" algn="r">
                        <a:spcBef>
                          <a:spcPts val="0"/>
                        </a:spcBef>
                        <a:spcAft>
                          <a:spcPts val="0"/>
                        </a:spcAft>
                      </a:pPr>
                      <a:r>
                        <a:rPr lang="en-US" sz="1100" dirty="0">
                          <a:effectLst/>
                        </a:rPr>
                        <a:t>2009</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2010</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2011</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2012</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100">
                          <a:effectLst/>
                        </a:rPr>
                        <a:t>2013</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Energy Star Score</a:t>
                      </a:r>
                      <a:endParaRPr lang="en-US" sz="1200">
                        <a:effectLst/>
                        <a:latin typeface="Times New Roman"/>
                        <a:ea typeface="Times New Roman"/>
                      </a:endParaRPr>
                    </a:p>
                  </a:txBody>
                  <a:tcPr marL="68580" marR="68580" marT="0" marB="0"/>
                </a:tc>
              </a:tr>
              <a:tr h="200225">
                <a:tc>
                  <a:txBody>
                    <a:bodyPr/>
                    <a:lstStyle/>
                    <a:p>
                      <a:pPr marL="0" marR="0">
                        <a:spcBef>
                          <a:spcPts val="0"/>
                        </a:spcBef>
                        <a:spcAft>
                          <a:spcPts val="0"/>
                        </a:spcAft>
                      </a:pPr>
                      <a:r>
                        <a:rPr lang="en-US" sz="1100" dirty="0">
                          <a:effectLst/>
                        </a:rPr>
                        <a:t>ECY Bellingham Field Office</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46</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34</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37</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36</a:t>
                      </a:r>
                      <a:endParaRPr lang="en-US" sz="1200" dirty="0">
                        <a:effectLst/>
                        <a:latin typeface="Times New Roman"/>
                        <a:ea typeface="Times New Roman"/>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72</a:t>
                      </a:r>
                      <a:endParaRPr lang="en-US" sz="1200" dirty="0">
                        <a:effectLst/>
                        <a:latin typeface="Times New Roman"/>
                        <a:ea typeface="Times New Roman"/>
                      </a:endParaRPr>
                    </a:p>
                  </a:txBody>
                  <a:tcPr marL="68580" marR="68580" marT="0" marB="0"/>
                </a:tc>
              </a:tr>
              <a:tr h="200225">
                <a:tc>
                  <a:txBody>
                    <a:bodyPr/>
                    <a:lstStyle/>
                    <a:p>
                      <a:pPr marL="0" marR="0">
                        <a:spcBef>
                          <a:spcPts val="0"/>
                        </a:spcBef>
                        <a:spcAft>
                          <a:spcPts val="0"/>
                        </a:spcAft>
                      </a:pPr>
                      <a:r>
                        <a:rPr lang="en-US" sz="1100" dirty="0">
                          <a:effectLst/>
                        </a:rPr>
                        <a:t>ECY Central Regional Office</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70</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89</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73</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55</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51</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77</a:t>
                      </a:r>
                      <a:endParaRPr lang="en-US" sz="1200">
                        <a:effectLst/>
                        <a:latin typeface="Times New Roman"/>
                        <a:ea typeface="Times New Roman"/>
                      </a:endParaRPr>
                    </a:p>
                  </a:txBody>
                  <a:tcPr marL="68580" marR="68580" marT="0" marB="0"/>
                </a:tc>
              </a:tr>
              <a:tr h="200225">
                <a:tc>
                  <a:txBody>
                    <a:bodyPr/>
                    <a:lstStyle/>
                    <a:p>
                      <a:pPr marL="0" marR="0">
                        <a:spcBef>
                          <a:spcPts val="0"/>
                        </a:spcBef>
                        <a:spcAft>
                          <a:spcPts val="0"/>
                        </a:spcAft>
                      </a:pPr>
                      <a:r>
                        <a:rPr lang="en-US" sz="1100" dirty="0">
                          <a:effectLst/>
                        </a:rPr>
                        <a:t>ECY Eastern Regional Office</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62</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63</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57</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48</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50</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96</a:t>
                      </a:r>
                      <a:endParaRPr lang="en-US" sz="1200">
                        <a:effectLst/>
                        <a:latin typeface="Times New Roman"/>
                        <a:ea typeface="Times New Roman"/>
                      </a:endParaRPr>
                    </a:p>
                  </a:txBody>
                  <a:tcPr marL="68580" marR="68580" marT="0" marB="0"/>
                </a:tc>
              </a:tr>
              <a:tr h="200225">
                <a:tc>
                  <a:txBody>
                    <a:bodyPr/>
                    <a:lstStyle/>
                    <a:p>
                      <a:pPr marL="0" marR="0">
                        <a:spcBef>
                          <a:spcPts val="0"/>
                        </a:spcBef>
                        <a:spcAft>
                          <a:spcPts val="0"/>
                        </a:spcAft>
                      </a:pPr>
                      <a:r>
                        <a:rPr lang="en-US" sz="1100" dirty="0">
                          <a:effectLst/>
                        </a:rPr>
                        <a:t>ECY Lacey HQ</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68</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63</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66</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56</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54</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94</a:t>
                      </a:r>
                      <a:endParaRPr lang="en-US" sz="1200">
                        <a:effectLst/>
                        <a:latin typeface="Times New Roman"/>
                        <a:ea typeface="Times New Roman"/>
                      </a:endParaRPr>
                    </a:p>
                  </a:txBody>
                  <a:tcPr marL="68580" marR="68580" marT="0" marB="0"/>
                </a:tc>
              </a:tr>
              <a:tr h="200225">
                <a:tc>
                  <a:txBody>
                    <a:bodyPr/>
                    <a:lstStyle/>
                    <a:p>
                      <a:pPr marL="0" marR="0">
                        <a:spcBef>
                          <a:spcPts val="0"/>
                        </a:spcBef>
                        <a:spcAft>
                          <a:spcPts val="0"/>
                        </a:spcAft>
                      </a:pPr>
                      <a:r>
                        <a:rPr lang="en-US" sz="1100" dirty="0">
                          <a:effectLst/>
                        </a:rPr>
                        <a:t>ECY Northwest Regional Office</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50</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48</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49</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46</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47</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83</a:t>
                      </a:r>
                      <a:endParaRPr lang="en-US" sz="1200">
                        <a:effectLst/>
                        <a:latin typeface="Times New Roman"/>
                        <a:ea typeface="Times New Roman"/>
                      </a:endParaRPr>
                    </a:p>
                  </a:txBody>
                  <a:tcPr marL="68580" marR="68580" marT="0" marB="0"/>
                </a:tc>
              </a:tr>
              <a:tr h="503424">
                <a:tc>
                  <a:txBody>
                    <a:bodyPr/>
                    <a:lstStyle/>
                    <a:p>
                      <a:pPr marL="0" marR="0">
                        <a:spcBef>
                          <a:spcPts val="0"/>
                        </a:spcBef>
                        <a:spcAft>
                          <a:spcPts val="0"/>
                        </a:spcAft>
                      </a:pPr>
                      <a:r>
                        <a:rPr lang="en-US" sz="1100" dirty="0">
                          <a:effectLst/>
                        </a:rPr>
                        <a:t>ECY Padilla Bay National Estuarine Research Reserve (several buildings)</a:t>
                      </a:r>
                      <a:endParaRPr lang="en-US" sz="1200" dirty="0">
                        <a:effectLst/>
                        <a:latin typeface="Times New Roman"/>
                        <a:ea typeface="Times New Roman"/>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a:ea typeface="Times New Roman"/>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50</a:t>
                      </a:r>
                      <a:endParaRPr lang="en-US" sz="1200" dirty="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a:effectLst/>
                        </a:rPr>
                        <a:t>43</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a:ea typeface="Times New Roman"/>
                      </a:endParaRPr>
                    </a:p>
                  </a:txBody>
                  <a:tcPr marL="68580" marR="68580" marT="0" marB="0"/>
                </a:tc>
                <a:tc>
                  <a:txBody>
                    <a:bodyPr/>
                    <a:lstStyle/>
                    <a:p>
                      <a:pPr marL="0" marR="0" algn="r">
                        <a:spcBef>
                          <a:spcPts val="0"/>
                        </a:spcBef>
                        <a:spcAft>
                          <a:spcPts val="0"/>
                        </a:spcAft>
                      </a:pPr>
                      <a:r>
                        <a:rPr lang="en-US" sz="1100" dirty="0">
                          <a:effectLst/>
                        </a:rPr>
                        <a:t>N/A</a:t>
                      </a:r>
                      <a:endParaRPr lang="en-US" sz="12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807236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sp>
        <p:nvSpPr>
          <p:cNvPr id="2" name="Content Placeholder 1"/>
          <p:cNvSpPr>
            <a:spLocks noGrp="1"/>
          </p:cNvSpPr>
          <p:nvPr>
            <p:ph idx="1"/>
          </p:nvPr>
        </p:nvSpPr>
        <p:spPr/>
        <p:txBody>
          <a:bodyPr>
            <a:normAutofit/>
          </a:bodyPr>
          <a:lstStyle/>
          <a:p>
            <a:pPr marL="0" indent="0" algn="ctr">
              <a:buNone/>
            </a:pPr>
            <a:r>
              <a:rPr lang="en-US" sz="4000" u="sng" dirty="0" smtClean="0"/>
              <a:t>GHG Reduction Example</a:t>
            </a:r>
            <a:endParaRPr lang="en-US" sz="4400" u="sng" dirty="0"/>
          </a:p>
          <a:p>
            <a:pPr marL="0" indent="0">
              <a:buNone/>
            </a:pPr>
            <a:endParaRPr lang="en-US" sz="4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371600"/>
            <a:ext cx="6019799" cy="4514849"/>
          </a:xfrm>
          <a:prstGeom prst="rect">
            <a:avLst/>
          </a:prstGeom>
        </p:spPr>
      </p:pic>
      <p:pic>
        <p:nvPicPr>
          <p:cNvPr id="5" name="Content Placeholder 5" descr="Button_Orange.png"/>
          <p:cNvPicPr>
            <a:picLocks noChangeAspect="1"/>
          </p:cNvPicPr>
          <p:nvPr/>
        </p:nvPicPr>
        <p:blipFill>
          <a:blip r:embed="rId4" cstate="print"/>
          <a:stretch>
            <a:fillRect/>
          </a:stretch>
        </p:blipFill>
        <p:spPr>
          <a:xfrm>
            <a:off x="185139" y="5791200"/>
            <a:ext cx="957861" cy="877824"/>
          </a:xfrm>
          <a:prstGeom prst="rect">
            <a:avLst/>
          </a:prstGeom>
          <a:noFill/>
        </p:spPr>
      </p:pic>
      <p:sp>
        <p:nvSpPr>
          <p:cNvPr id="4" name="TextBox 3"/>
          <p:cNvSpPr txBox="1"/>
          <p:nvPr/>
        </p:nvSpPr>
        <p:spPr>
          <a:xfrm>
            <a:off x="1980123" y="5638800"/>
            <a:ext cx="1588897" cy="369332"/>
          </a:xfrm>
          <a:prstGeom prst="rect">
            <a:avLst/>
          </a:prstGeom>
          <a:noFill/>
        </p:spPr>
        <p:txBody>
          <a:bodyPr wrap="none" rtlCol="0">
            <a:spAutoFit/>
          </a:bodyPr>
          <a:lstStyle/>
          <a:p>
            <a:r>
              <a:rPr lang="en-US" dirty="0" smtClean="0"/>
              <a:t>GHG Emissions</a:t>
            </a:r>
            <a:endParaRPr lang="en-US" dirty="0"/>
          </a:p>
        </p:txBody>
      </p:sp>
      <p:sp>
        <p:nvSpPr>
          <p:cNvPr id="7" name="TextBox 6"/>
          <p:cNvSpPr txBox="1"/>
          <p:nvPr/>
        </p:nvSpPr>
        <p:spPr>
          <a:xfrm>
            <a:off x="4597636" y="5638800"/>
            <a:ext cx="615874" cy="369332"/>
          </a:xfrm>
          <a:prstGeom prst="rect">
            <a:avLst/>
          </a:prstGeom>
          <a:noFill/>
        </p:spPr>
        <p:txBody>
          <a:bodyPr wrap="none" rtlCol="0">
            <a:spAutoFit/>
          </a:bodyPr>
          <a:lstStyle/>
          <a:p>
            <a:r>
              <a:rPr lang="en-US" dirty="0" smtClean="0"/>
              <a:t>Goal</a:t>
            </a:r>
            <a:endParaRPr lang="en-US" dirty="0"/>
          </a:p>
        </p:txBody>
      </p:sp>
      <p:sp>
        <p:nvSpPr>
          <p:cNvPr id="8" name="TextBox 7"/>
          <p:cNvSpPr txBox="1"/>
          <p:nvPr/>
        </p:nvSpPr>
        <p:spPr>
          <a:xfrm>
            <a:off x="6171123" y="5638800"/>
            <a:ext cx="718787" cy="369332"/>
          </a:xfrm>
          <a:prstGeom prst="rect">
            <a:avLst/>
          </a:prstGeom>
          <a:noFill/>
        </p:spPr>
        <p:txBody>
          <a:bodyPr wrap="none" rtlCol="0">
            <a:spAutoFit/>
          </a:bodyPr>
          <a:lstStyle/>
          <a:p>
            <a:r>
              <a:rPr lang="en-US" dirty="0" smtClean="0"/>
              <a:t>Trend</a:t>
            </a:r>
            <a:endParaRPr lang="en-US" dirty="0"/>
          </a:p>
        </p:txBody>
      </p:sp>
      <p:cxnSp>
        <p:nvCxnSpPr>
          <p:cNvPr id="12" name="Straight Connector 11"/>
          <p:cNvCxnSpPr/>
          <p:nvPr/>
        </p:nvCxnSpPr>
        <p:spPr>
          <a:xfrm>
            <a:off x="3689510" y="5823466"/>
            <a:ext cx="577690" cy="0"/>
          </a:xfrm>
          <a:prstGeom prst="line">
            <a:avLst/>
          </a:prstGeom>
          <a:ln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289710" y="5817704"/>
            <a:ext cx="577690" cy="0"/>
          </a:xfrm>
          <a:prstGeom prst="line">
            <a:avLst/>
          </a:prstGeom>
          <a:ln cmpd="sng">
            <a:prstDash val="dash"/>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6889910" y="5823466"/>
            <a:ext cx="577690" cy="0"/>
          </a:xfrm>
          <a:prstGeom prst="line">
            <a:avLst/>
          </a:prstGeom>
          <a:ln cmpd="sng">
            <a:prstDash val="dashDot"/>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1676399" y="1371600"/>
            <a:ext cx="10981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43199" y="2209800"/>
            <a:ext cx="5029199"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821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914400"/>
          </a:xfrm>
        </p:spPr>
        <p:txBody>
          <a:bodyPr/>
          <a:lstStyle/>
          <a:p>
            <a:r>
              <a:rPr lang="en-US" dirty="0"/>
              <a:t>DES Energy</a:t>
            </a:r>
          </a:p>
        </p:txBody>
      </p:sp>
      <p:sp>
        <p:nvSpPr>
          <p:cNvPr id="2" name="Content Placeholder 1"/>
          <p:cNvSpPr>
            <a:spLocks noGrp="1"/>
          </p:cNvSpPr>
          <p:nvPr>
            <p:ph idx="1"/>
          </p:nvPr>
        </p:nvSpPr>
        <p:spPr>
          <a:xfrm>
            <a:off x="457200" y="1828800"/>
            <a:ext cx="8229600" cy="4191000"/>
          </a:xfrm>
        </p:spPr>
        <p:txBody>
          <a:bodyPr>
            <a:normAutofit/>
          </a:bodyPr>
          <a:lstStyle/>
          <a:p>
            <a:pPr marL="0" indent="0">
              <a:buNone/>
            </a:pPr>
            <a:r>
              <a:rPr lang="en-US" sz="2400" b="1" dirty="0" smtClean="0"/>
              <a:t>                             </a:t>
            </a:r>
            <a:r>
              <a:rPr lang="en-US" sz="2400" b="1" dirty="0" smtClean="0">
                <a:latin typeface="Times New Roman" panose="02020603050405020304" pitchFamily="18" charset="0"/>
                <a:cs typeface="Times New Roman" panose="02020603050405020304" pitchFamily="18" charset="0"/>
              </a:rPr>
              <a:t>LWTC GHG Emissions</a:t>
            </a:r>
            <a:endParaRPr lang="en-US" sz="2400" b="1" dirty="0">
              <a:latin typeface="Times New Roman" panose="02020603050405020304" pitchFamily="18" charset="0"/>
              <a:cs typeface="Times New Roman" panose="02020603050405020304" pitchFamily="18" charset="0"/>
            </a:endParaRPr>
          </a:p>
          <a:p>
            <a:pPr marL="0" indent="0">
              <a:buNone/>
            </a:pPr>
            <a:endParaRPr lang="en-US" sz="4400" dirty="0"/>
          </a:p>
        </p:txBody>
      </p:sp>
      <p:graphicFrame>
        <p:nvGraphicFramePr>
          <p:cNvPr id="4" name="Object 3"/>
          <p:cNvGraphicFramePr>
            <a:graphicFrameLocks noChangeAspect="1"/>
          </p:cNvGraphicFramePr>
          <p:nvPr>
            <p:extLst>
              <p:ext uri="{D42A27DB-BD31-4B8C-83A1-F6EECF244321}">
                <p14:modId xmlns:p14="http://schemas.microsoft.com/office/powerpoint/2010/main" val="2526097820"/>
              </p:ext>
            </p:extLst>
          </p:nvPr>
        </p:nvGraphicFramePr>
        <p:xfrm>
          <a:off x="1447800" y="2229525"/>
          <a:ext cx="6248400" cy="4415436"/>
        </p:xfrm>
        <a:graphic>
          <a:graphicData uri="http://schemas.openxmlformats.org/presentationml/2006/ole">
            <mc:AlternateContent xmlns:mc="http://schemas.openxmlformats.org/markup-compatibility/2006">
              <mc:Choice xmlns:v="urn:schemas-microsoft-com:vml" Requires="v">
                <p:oleObj spid="_x0000_s1089" name="Acrobat Document" r:id="rId4" imgW="8019943" imgH="5667255" progId="Acrobat.Document.11">
                  <p:embed/>
                </p:oleObj>
              </mc:Choice>
              <mc:Fallback>
                <p:oleObj name="Acrobat Document" r:id="rId4" imgW="8019943" imgH="5667255" progId="Acrobat.Document.11">
                  <p:embed/>
                  <p:pic>
                    <p:nvPicPr>
                      <p:cNvPr id="0" name=""/>
                      <p:cNvPicPr/>
                      <p:nvPr/>
                    </p:nvPicPr>
                    <p:blipFill>
                      <a:blip r:embed="rId5"/>
                      <a:stretch>
                        <a:fillRect/>
                      </a:stretch>
                    </p:blipFill>
                    <p:spPr>
                      <a:xfrm>
                        <a:off x="1447800" y="2229525"/>
                        <a:ext cx="6248400" cy="4415436"/>
                      </a:xfrm>
                      <a:prstGeom prst="rect">
                        <a:avLst/>
                      </a:prstGeom>
                    </p:spPr>
                  </p:pic>
                </p:oleObj>
              </mc:Fallback>
            </mc:AlternateContent>
          </a:graphicData>
        </a:graphic>
      </p:graphicFrame>
      <p:pic>
        <p:nvPicPr>
          <p:cNvPr id="5" name="Content Placeholder 5" descr="Button_Orange.png"/>
          <p:cNvPicPr>
            <a:picLocks noChangeAspect="1"/>
          </p:cNvPicPr>
          <p:nvPr/>
        </p:nvPicPr>
        <p:blipFill>
          <a:blip r:embed="rId6" cstate="print"/>
          <a:stretch>
            <a:fillRect/>
          </a:stretch>
        </p:blipFill>
        <p:spPr>
          <a:xfrm>
            <a:off x="185139" y="5791200"/>
            <a:ext cx="957861" cy="877824"/>
          </a:xfrm>
          <a:prstGeom prst="rect">
            <a:avLst/>
          </a:prstGeom>
          <a:noFill/>
        </p:spPr>
      </p:pic>
      <p:sp>
        <p:nvSpPr>
          <p:cNvPr id="6" name="Rectangle 5"/>
          <p:cNvSpPr/>
          <p:nvPr/>
        </p:nvSpPr>
        <p:spPr>
          <a:xfrm>
            <a:off x="1447800" y="2667000"/>
            <a:ext cx="6400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207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Introductions </a:t>
            </a:r>
          </a:p>
          <a:p>
            <a:r>
              <a:rPr lang="en-US" dirty="0" smtClean="0"/>
              <a:t>Greenhouse Gas Reduction Strategies</a:t>
            </a:r>
          </a:p>
          <a:p>
            <a:r>
              <a:rPr lang="en-US" dirty="0" smtClean="0"/>
              <a:t>Real Estate Services Advanced Planning Process</a:t>
            </a:r>
            <a:endParaRPr lang="en-US" dirty="0"/>
          </a:p>
          <a:p>
            <a:r>
              <a:rPr lang="en-US" dirty="0" smtClean="0"/>
              <a:t>Other Ways to Reduce Occupancy Expense</a:t>
            </a:r>
          </a:p>
          <a:p>
            <a:r>
              <a:rPr lang="en-US" dirty="0" smtClean="0"/>
              <a:t>Workplace Strategies</a:t>
            </a:r>
          </a:p>
          <a:p>
            <a:r>
              <a:rPr lang="en-US" dirty="0" smtClean="0"/>
              <a:t>Questions?</a:t>
            </a:r>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2</a:t>
            </a:fld>
            <a:endParaRPr lang="en-US" dirty="0"/>
          </a:p>
        </p:txBody>
      </p:sp>
      <p:sp>
        <p:nvSpPr>
          <p:cNvPr id="4" name="Title 3"/>
          <p:cNvSpPr>
            <a:spLocks noGrp="1"/>
          </p:cNvSpPr>
          <p:nvPr>
            <p:ph type="title"/>
          </p:nvPr>
        </p:nvSpPr>
        <p:spPr>
          <a:xfrm>
            <a:off x="457200" y="228600"/>
            <a:ext cx="8229600" cy="762000"/>
          </a:xfrm>
        </p:spPr>
        <p:txBody>
          <a:bodyPr/>
          <a:lstStyle/>
          <a:p>
            <a:r>
              <a:rPr lang="en-US" dirty="0" smtClean="0"/>
              <a:t>Agenda</a:t>
            </a:r>
            <a:endParaRPr lang="en-US" dirty="0"/>
          </a:p>
        </p:txBody>
      </p:sp>
    </p:spTree>
    <p:extLst>
      <p:ext uri="{BB962C8B-B14F-4D97-AF65-F5344CB8AC3E}">
        <p14:creationId xmlns:p14="http://schemas.microsoft.com/office/powerpoint/2010/main" val="1816686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229600" cy="3733800"/>
          </a:xfrm>
        </p:spPr>
        <p:txBody>
          <a:bodyPr/>
          <a:lstStyle/>
          <a:p>
            <a:pPr marL="0" indent="0">
              <a:buNone/>
            </a:pPr>
            <a:r>
              <a:rPr lang="en-US" sz="3600" dirty="0" smtClean="0"/>
              <a:t>First step to get out of a hole, is stop digging! </a:t>
            </a:r>
          </a:p>
          <a:p>
            <a:pPr marL="0" indent="0">
              <a:buNone/>
            </a:pPr>
            <a:r>
              <a:rPr lang="en-US" sz="3600" dirty="0" smtClean="0"/>
              <a:t> </a:t>
            </a:r>
          </a:p>
          <a:p>
            <a:pPr marL="0" indent="0">
              <a:buNone/>
            </a:pPr>
            <a:r>
              <a:rPr lang="en-US" sz="3600" dirty="0" smtClean="0"/>
              <a:t>Think before adding energy using buildings!</a:t>
            </a:r>
          </a:p>
          <a:p>
            <a:pPr marL="0" indent="0">
              <a:buNone/>
            </a:pPr>
            <a:endParaRPr lang="en-US" dirty="0"/>
          </a:p>
          <a:p>
            <a:pPr marL="0" indent="0">
              <a:buNone/>
            </a:pPr>
            <a:endParaRPr lang="en-US" dirty="0"/>
          </a:p>
        </p:txBody>
      </p:sp>
      <p:sp>
        <p:nvSpPr>
          <p:cNvPr id="3" name="Title 2"/>
          <p:cNvSpPr>
            <a:spLocks noGrp="1"/>
          </p:cNvSpPr>
          <p:nvPr>
            <p:ph type="title"/>
          </p:nvPr>
        </p:nvSpPr>
        <p:spPr>
          <a:xfrm>
            <a:off x="457200" y="3048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305538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069" y="1981200"/>
            <a:ext cx="8229600" cy="3124200"/>
          </a:xfrm>
        </p:spPr>
        <p:txBody>
          <a:bodyPr/>
          <a:lstStyle/>
          <a:p>
            <a:r>
              <a:rPr lang="en-US" u="sng" dirty="0" smtClean="0"/>
              <a:t>New Zero-Net-Energy-Capable (ZNE-C) Buildings</a:t>
            </a:r>
            <a:r>
              <a:rPr lang="en-US" dirty="0" smtClean="0"/>
              <a:t> add little to your energy use:</a:t>
            </a:r>
            <a:endParaRPr lang="en-US" dirty="0"/>
          </a:p>
          <a:p>
            <a:r>
              <a:rPr lang="en-US" dirty="0" smtClean="0"/>
              <a:t>In the future, when solar panels are installed, these buildings may use less energy than they make each year.</a:t>
            </a:r>
            <a:endParaRPr lang="en-US" dirty="0"/>
          </a:p>
          <a:p>
            <a:pPr marL="0" indent="0">
              <a:buNone/>
            </a:pPr>
            <a:endParaRPr lang="en-US" dirty="0"/>
          </a:p>
        </p:txBody>
      </p:sp>
      <p:sp>
        <p:nvSpPr>
          <p:cNvPr id="3" name="Title 2"/>
          <p:cNvSpPr>
            <a:spLocks noGrp="1"/>
          </p:cNvSpPr>
          <p:nvPr>
            <p:ph type="title"/>
          </p:nvPr>
        </p:nvSpPr>
        <p:spPr>
          <a:xfrm>
            <a:off x="457200" y="3048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1751269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000" b="1" dirty="0" smtClean="0"/>
              <a:t>New buildings can be very energy efficient</a:t>
            </a:r>
            <a:r>
              <a:rPr lang="en-US" sz="3600" dirty="0" smtClean="0"/>
              <a:t>.</a:t>
            </a:r>
            <a:endParaRPr lang="en-US" sz="3600" dirty="0"/>
          </a:p>
        </p:txBody>
      </p:sp>
      <p:sp>
        <p:nvSpPr>
          <p:cNvPr id="3" name="Title 2"/>
          <p:cNvSpPr>
            <a:spLocks noGrp="1"/>
          </p:cNvSpPr>
          <p:nvPr>
            <p:ph type="title"/>
          </p:nvPr>
        </p:nvSpPr>
        <p:spPr>
          <a:xfrm>
            <a:off x="457200" y="304800"/>
            <a:ext cx="8229600" cy="914400"/>
          </a:xfrm>
        </p:spPr>
        <p:txBody>
          <a:bodyPr>
            <a:normAutofit/>
          </a:bodyPr>
          <a:lstStyle/>
          <a:p>
            <a:r>
              <a:rPr lang="en-US" dirty="0"/>
              <a:t>DES Energy</a:t>
            </a:r>
          </a:p>
        </p:txBody>
      </p:sp>
      <p:pic>
        <p:nvPicPr>
          <p:cNvPr id="4" name="page1image2024.png"/>
          <p:cNvPicPr/>
          <p:nvPr/>
        </p:nvPicPr>
        <p:blipFill>
          <a:blip r:embed="rId3">
            <a:extLst/>
          </a:blip>
          <a:stretch>
            <a:fillRect/>
          </a:stretch>
        </p:blipFill>
        <p:spPr>
          <a:xfrm>
            <a:off x="2159000" y="1752600"/>
            <a:ext cx="4622800" cy="2895600"/>
          </a:xfrm>
          <a:prstGeom prst="rect">
            <a:avLst/>
          </a:prstGeom>
          <a:ln w="12700">
            <a:miter lim="400000"/>
          </a:ln>
        </p:spPr>
      </p:pic>
      <p:pic>
        <p:nvPicPr>
          <p:cNvPr id="5" name="Content Placeholder 5" descr="Button_Orange.png"/>
          <p:cNvPicPr>
            <a:picLocks noChangeAspect="1"/>
          </p:cNvPicPr>
          <p:nvPr/>
        </p:nvPicPr>
        <p:blipFill>
          <a:blip r:embed="rId4"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1597451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endParaRPr dirty="0"/>
          </a:p>
        </p:txBody>
      </p:sp>
      <p:sp>
        <p:nvSpPr>
          <p:cNvPr id="61" name="Shape 61"/>
          <p:cNvSpPr>
            <a:spLocks noGrp="1"/>
          </p:cNvSpPr>
          <p:nvPr>
            <p:ph type="body" idx="1"/>
          </p:nvPr>
        </p:nvSpPr>
        <p:spPr>
          <a:xfrm>
            <a:off x="892969" y="3540621"/>
            <a:ext cx="7358063" cy="794742"/>
          </a:xfrm>
          <a:prstGeom prst="rect">
            <a:avLst/>
          </a:prstGeom>
        </p:spPr>
        <p:txBody>
          <a:bodyPr/>
          <a:lstStyle/>
          <a:p>
            <a:pPr lvl="0"/>
            <a:endParaRPr dirty="0"/>
          </a:p>
        </p:txBody>
      </p:sp>
      <p:sp>
        <p:nvSpPr>
          <p:cNvPr id="62" name="Shape 62"/>
          <p:cNvSpPr/>
          <p:nvPr/>
        </p:nvSpPr>
        <p:spPr>
          <a:xfrm>
            <a:off x="4433555" y="2184391"/>
            <a:ext cx="72196" cy="256798"/>
          </a:xfrm>
          <a:prstGeom prst="rect">
            <a:avLst/>
          </a:prstGeom>
          <a:ln w="12700">
            <a:miter lim="400000"/>
          </a:ln>
        </p:spPr>
        <p:txBody>
          <a:bodyPr wrap="none" lIns="35717" tIns="35717" rIns="35717" bIns="35717" anchor="ctr">
            <a:spAutoFit/>
          </a:bodyPr>
          <a:lstStyle/>
          <a:p>
            <a:pPr defTabSz="321457">
              <a:defRPr sz="1200">
                <a:latin typeface="Helvetica"/>
                <a:ea typeface="Helvetica"/>
                <a:cs typeface="Helvetica"/>
                <a:sym typeface="Helvetica"/>
              </a:defRPr>
            </a:pPr>
            <a:endParaRPr/>
          </a:p>
        </p:txBody>
      </p:sp>
      <p:sp>
        <p:nvSpPr>
          <p:cNvPr id="4" name="Rectangle 3"/>
          <p:cNvSpPr/>
          <p:nvPr/>
        </p:nvSpPr>
        <p:spPr>
          <a:xfrm>
            <a:off x="1143000" y="5562600"/>
            <a:ext cx="7391400" cy="584775"/>
          </a:xfrm>
          <a:prstGeom prst="rect">
            <a:avLst/>
          </a:prstGeom>
        </p:spPr>
        <p:txBody>
          <a:bodyPr wrap="square">
            <a:spAutoFit/>
          </a:bodyPr>
          <a:lstStyle/>
          <a:p>
            <a:pPr algn="ctr"/>
            <a:r>
              <a:rPr lang="en-US" sz="3200" b="1" dirty="0" smtClean="0"/>
              <a:t>Renovations can reduce your energy use.</a:t>
            </a:r>
            <a:endParaRPr lang="en-US" sz="3200" b="1" dirty="0"/>
          </a:p>
        </p:txBody>
      </p:sp>
      <p:pic>
        <p:nvPicPr>
          <p:cNvPr id="7"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9" name="Title 2"/>
          <p:cNvSpPr txBox="1">
            <a:spLocks/>
          </p:cNvSpPr>
          <p:nvPr/>
        </p:nvSpPr>
        <p:spPr>
          <a:xfrm>
            <a:off x="457200" y="152400"/>
            <a:ext cx="8229600" cy="914400"/>
          </a:xfrm>
          <a:prstGeom prst="rect">
            <a:avLst/>
          </a:prstGeom>
        </p:spPr>
        <p:txBody>
          <a:bodyPr lIns="64291" tIns="32146" rIns="64291" bIns="32146"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Energy</a:t>
            </a:r>
          </a:p>
        </p:txBody>
      </p:sp>
      <p:pic>
        <p:nvPicPr>
          <p:cNvPr id="2052" name="Picture 4" descr="\\homedirs.eclient.wa.lcl\deshome$\dalbert\NET ZERO EUI ENVELOPE\RFM Renovation photos\RFM Getting to Zero - Copy_Page_59_Image_BEFORE Interior Sea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699" y="1273427"/>
            <a:ext cx="5597099" cy="419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090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endParaRPr dirty="0"/>
          </a:p>
        </p:txBody>
      </p:sp>
      <p:sp>
        <p:nvSpPr>
          <p:cNvPr id="61" name="Shape 61"/>
          <p:cNvSpPr>
            <a:spLocks noGrp="1"/>
          </p:cNvSpPr>
          <p:nvPr>
            <p:ph type="body" idx="1"/>
          </p:nvPr>
        </p:nvSpPr>
        <p:spPr>
          <a:xfrm>
            <a:off x="892969" y="3540621"/>
            <a:ext cx="7358063" cy="794742"/>
          </a:xfrm>
          <a:prstGeom prst="rect">
            <a:avLst/>
          </a:prstGeom>
        </p:spPr>
        <p:txBody>
          <a:bodyPr/>
          <a:lstStyle/>
          <a:p>
            <a:pPr lvl="0"/>
            <a:endParaRPr dirty="0"/>
          </a:p>
        </p:txBody>
      </p:sp>
      <p:sp>
        <p:nvSpPr>
          <p:cNvPr id="62" name="Shape 62"/>
          <p:cNvSpPr/>
          <p:nvPr/>
        </p:nvSpPr>
        <p:spPr>
          <a:xfrm>
            <a:off x="4433555" y="2184391"/>
            <a:ext cx="72196" cy="256798"/>
          </a:xfrm>
          <a:prstGeom prst="rect">
            <a:avLst/>
          </a:prstGeom>
          <a:ln w="12700">
            <a:miter lim="400000"/>
          </a:ln>
        </p:spPr>
        <p:txBody>
          <a:bodyPr wrap="none" lIns="35717" tIns="35717" rIns="35717" bIns="35717" anchor="ctr">
            <a:spAutoFit/>
          </a:bodyPr>
          <a:lstStyle/>
          <a:p>
            <a:pPr defTabSz="321457">
              <a:defRPr sz="1200">
                <a:latin typeface="Helvetica"/>
                <a:ea typeface="Helvetica"/>
                <a:cs typeface="Helvetica"/>
                <a:sym typeface="Helvetica"/>
              </a:defRPr>
            </a:pPr>
            <a:endParaRPr/>
          </a:p>
        </p:txBody>
      </p:sp>
      <p:pic>
        <p:nvPicPr>
          <p:cNvPr id="7"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9" name="Title 2"/>
          <p:cNvSpPr txBox="1">
            <a:spLocks/>
          </p:cNvSpPr>
          <p:nvPr/>
        </p:nvSpPr>
        <p:spPr>
          <a:xfrm>
            <a:off x="457200" y="152400"/>
            <a:ext cx="8229600" cy="914400"/>
          </a:xfrm>
          <a:prstGeom prst="rect">
            <a:avLst/>
          </a:prstGeom>
        </p:spPr>
        <p:txBody>
          <a:bodyPr lIns="64291" tIns="32146" rIns="64291" bIns="32146"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Energy</a:t>
            </a:r>
          </a:p>
        </p:txBody>
      </p:sp>
      <p:pic>
        <p:nvPicPr>
          <p:cNvPr id="4098" name="Picture 2" descr="\\homedirs.eclient.wa.lcl\deshome$\dalbert\NET ZERO EUI ENVELOPE\RFM Renovation photos\RFM Getting to Zero - Copy_Page_77_Image_BEFORE Exteri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1650" y="1371600"/>
            <a:ext cx="5600700" cy="4200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3000" y="5739825"/>
            <a:ext cx="7391400" cy="584775"/>
          </a:xfrm>
          <a:prstGeom prst="rect">
            <a:avLst/>
          </a:prstGeom>
        </p:spPr>
        <p:txBody>
          <a:bodyPr wrap="square">
            <a:spAutoFit/>
          </a:bodyPr>
          <a:lstStyle/>
          <a:p>
            <a:pPr algn="ctr"/>
            <a:r>
              <a:rPr lang="en-US" sz="3200" b="1" dirty="0" smtClean="0"/>
              <a:t>Renovations can reduce your energy use.</a:t>
            </a:r>
            <a:endParaRPr lang="en-US" sz="3200" b="1" dirty="0"/>
          </a:p>
        </p:txBody>
      </p:sp>
    </p:spTree>
    <p:extLst>
      <p:ext uri="{BB962C8B-B14F-4D97-AF65-F5344CB8AC3E}">
        <p14:creationId xmlns:p14="http://schemas.microsoft.com/office/powerpoint/2010/main" val="65373087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endParaRPr dirty="0"/>
          </a:p>
        </p:txBody>
      </p:sp>
      <p:sp>
        <p:nvSpPr>
          <p:cNvPr id="61" name="Shape 61"/>
          <p:cNvSpPr>
            <a:spLocks noGrp="1"/>
          </p:cNvSpPr>
          <p:nvPr>
            <p:ph type="body" idx="1"/>
          </p:nvPr>
        </p:nvSpPr>
        <p:spPr>
          <a:xfrm>
            <a:off x="892969" y="3540621"/>
            <a:ext cx="7358063" cy="794742"/>
          </a:xfrm>
          <a:prstGeom prst="rect">
            <a:avLst/>
          </a:prstGeom>
        </p:spPr>
        <p:txBody>
          <a:bodyPr/>
          <a:lstStyle/>
          <a:p>
            <a:pPr lvl="0"/>
            <a:endParaRPr dirty="0"/>
          </a:p>
        </p:txBody>
      </p:sp>
      <p:sp>
        <p:nvSpPr>
          <p:cNvPr id="62" name="Shape 62"/>
          <p:cNvSpPr/>
          <p:nvPr/>
        </p:nvSpPr>
        <p:spPr>
          <a:xfrm>
            <a:off x="4433555" y="2184391"/>
            <a:ext cx="72196" cy="256798"/>
          </a:xfrm>
          <a:prstGeom prst="rect">
            <a:avLst/>
          </a:prstGeom>
          <a:ln w="12700">
            <a:miter lim="400000"/>
          </a:ln>
        </p:spPr>
        <p:txBody>
          <a:bodyPr wrap="none" lIns="35717" tIns="35717" rIns="35717" bIns="35717" anchor="ctr">
            <a:spAutoFit/>
          </a:bodyPr>
          <a:lstStyle/>
          <a:p>
            <a:pPr defTabSz="321457">
              <a:defRPr sz="1200">
                <a:latin typeface="Helvetica"/>
                <a:ea typeface="Helvetica"/>
                <a:cs typeface="Helvetica"/>
                <a:sym typeface="Helvetica"/>
              </a:defRPr>
            </a:pPr>
            <a:endParaRPr/>
          </a:p>
        </p:txBody>
      </p:sp>
      <p:pic>
        <p:nvPicPr>
          <p:cNvPr id="7"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9" name="Title 2"/>
          <p:cNvSpPr txBox="1">
            <a:spLocks/>
          </p:cNvSpPr>
          <p:nvPr/>
        </p:nvSpPr>
        <p:spPr>
          <a:xfrm>
            <a:off x="457200" y="152400"/>
            <a:ext cx="8229600" cy="914400"/>
          </a:xfrm>
          <a:prstGeom prst="rect">
            <a:avLst/>
          </a:prstGeom>
        </p:spPr>
        <p:txBody>
          <a:bodyPr lIns="64291" tIns="32146" rIns="64291" bIns="32146"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Energy</a:t>
            </a:r>
          </a:p>
        </p:txBody>
      </p:sp>
      <p:pic>
        <p:nvPicPr>
          <p:cNvPr id="3074" name="Picture 2" descr="\\homedirs.eclient.wa.lcl\deshome$\dalbert\NET ZERO EUI ENVELOPE\RFM Renovation photos\RFM Getting to Zero - Copy_Page_78_Image_AFTER Exteri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5132" y="1260784"/>
            <a:ext cx="6326187" cy="43143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3000" y="5663625"/>
            <a:ext cx="7391400" cy="584775"/>
          </a:xfrm>
          <a:prstGeom prst="rect">
            <a:avLst/>
          </a:prstGeom>
        </p:spPr>
        <p:txBody>
          <a:bodyPr wrap="square">
            <a:spAutoFit/>
          </a:bodyPr>
          <a:lstStyle/>
          <a:p>
            <a:pPr algn="ctr"/>
            <a:r>
              <a:rPr lang="en-US" sz="3200" b="1" dirty="0" smtClean="0"/>
              <a:t>Renovations can reduce your energy use.</a:t>
            </a:r>
            <a:endParaRPr lang="en-US" sz="3200" b="1" dirty="0"/>
          </a:p>
        </p:txBody>
      </p:sp>
    </p:spTree>
    <p:extLst>
      <p:ext uri="{BB962C8B-B14F-4D97-AF65-F5344CB8AC3E}">
        <p14:creationId xmlns:p14="http://schemas.microsoft.com/office/powerpoint/2010/main" val="266559972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endParaRPr dirty="0"/>
          </a:p>
        </p:txBody>
      </p:sp>
      <p:sp>
        <p:nvSpPr>
          <p:cNvPr id="61" name="Shape 61"/>
          <p:cNvSpPr>
            <a:spLocks noGrp="1"/>
          </p:cNvSpPr>
          <p:nvPr>
            <p:ph type="body" idx="1"/>
          </p:nvPr>
        </p:nvSpPr>
        <p:spPr>
          <a:xfrm>
            <a:off x="892969" y="3540621"/>
            <a:ext cx="7358063" cy="794742"/>
          </a:xfrm>
          <a:prstGeom prst="rect">
            <a:avLst/>
          </a:prstGeom>
        </p:spPr>
        <p:txBody>
          <a:bodyPr/>
          <a:lstStyle/>
          <a:p>
            <a:pPr lvl="0"/>
            <a:endParaRPr dirty="0"/>
          </a:p>
        </p:txBody>
      </p:sp>
      <p:sp>
        <p:nvSpPr>
          <p:cNvPr id="62" name="Shape 62"/>
          <p:cNvSpPr/>
          <p:nvPr/>
        </p:nvSpPr>
        <p:spPr>
          <a:xfrm>
            <a:off x="4433555" y="2184391"/>
            <a:ext cx="72196" cy="256798"/>
          </a:xfrm>
          <a:prstGeom prst="rect">
            <a:avLst/>
          </a:prstGeom>
          <a:ln w="12700">
            <a:miter lim="400000"/>
          </a:ln>
        </p:spPr>
        <p:txBody>
          <a:bodyPr wrap="none" lIns="35717" tIns="35717" rIns="35717" bIns="35717" anchor="ctr">
            <a:spAutoFit/>
          </a:bodyPr>
          <a:lstStyle/>
          <a:p>
            <a:pPr defTabSz="321457">
              <a:defRPr sz="1200">
                <a:latin typeface="Helvetica"/>
                <a:ea typeface="Helvetica"/>
                <a:cs typeface="Helvetica"/>
                <a:sym typeface="Helvetica"/>
              </a:defRPr>
            </a:pPr>
            <a:endParaRPr/>
          </a:p>
        </p:txBody>
      </p:sp>
      <p:pic>
        <p:nvPicPr>
          <p:cNvPr id="7"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9" name="Title 2"/>
          <p:cNvSpPr txBox="1">
            <a:spLocks/>
          </p:cNvSpPr>
          <p:nvPr/>
        </p:nvSpPr>
        <p:spPr>
          <a:xfrm>
            <a:off x="457200" y="152400"/>
            <a:ext cx="8229600" cy="914400"/>
          </a:xfrm>
          <a:prstGeom prst="rect">
            <a:avLst/>
          </a:prstGeom>
        </p:spPr>
        <p:txBody>
          <a:bodyPr lIns="64291" tIns="32146" rIns="64291" bIns="32146"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Energy</a:t>
            </a:r>
          </a:p>
        </p:txBody>
      </p:sp>
      <p:pic>
        <p:nvPicPr>
          <p:cNvPr id="5122" name="Picture 2" descr="\\homedirs.eclient.wa.lcl\deshome$\dalbert\NET ZERO EUI ENVELOPE\RFM Renovation photos\RFM Getting to Zero - Copy_Page_76_Image_AFTER Interior f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390" y="1219200"/>
            <a:ext cx="6963220" cy="43931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3000" y="5739825"/>
            <a:ext cx="7391400" cy="584775"/>
          </a:xfrm>
          <a:prstGeom prst="rect">
            <a:avLst/>
          </a:prstGeom>
        </p:spPr>
        <p:txBody>
          <a:bodyPr wrap="square">
            <a:spAutoFit/>
          </a:bodyPr>
          <a:lstStyle/>
          <a:p>
            <a:pPr algn="ctr"/>
            <a:r>
              <a:rPr lang="en-US" sz="3200" b="1" dirty="0" smtClean="0"/>
              <a:t>Renovations can reduce your energy use.</a:t>
            </a:r>
            <a:endParaRPr lang="en-US" sz="3200" b="1" dirty="0"/>
          </a:p>
        </p:txBody>
      </p:sp>
    </p:spTree>
    <p:extLst>
      <p:ext uri="{BB962C8B-B14F-4D97-AF65-F5344CB8AC3E}">
        <p14:creationId xmlns:p14="http://schemas.microsoft.com/office/powerpoint/2010/main" val="266559972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endParaRPr dirty="0"/>
          </a:p>
        </p:txBody>
      </p:sp>
      <p:sp>
        <p:nvSpPr>
          <p:cNvPr id="61" name="Shape 61"/>
          <p:cNvSpPr>
            <a:spLocks noGrp="1"/>
          </p:cNvSpPr>
          <p:nvPr>
            <p:ph type="body" idx="1"/>
          </p:nvPr>
        </p:nvSpPr>
        <p:spPr>
          <a:xfrm>
            <a:off x="892969" y="3540621"/>
            <a:ext cx="7358063" cy="794742"/>
          </a:xfrm>
          <a:prstGeom prst="rect">
            <a:avLst/>
          </a:prstGeom>
        </p:spPr>
        <p:txBody>
          <a:bodyPr/>
          <a:lstStyle/>
          <a:p>
            <a:pPr lvl="0"/>
            <a:endParaRPr dirty="0"/>
          </a:p>
        </p:txBody>
      </p:sp>
      <p:sp>
        <p:nvSpPr>
          <p:cNvPr id="62" name="Shape 62"/>
          <p:cNvSpPr/>
          <p:nvPr/>
        </p:nvSpPr>
        <p:spPr>
          <a:xfrm>
            <a:off x="4433555" y="2184391"/>
            <a:ext cx="72196" cy="256798"/>
          </a:xfrm>
          <a:prstGeom prst="rect">
            <a:avLst/>
          </a:prstGeom>
          <a:ln w="12700">
            <a:miter lim="400000"/>
          </a:ln>
        </p:spPr>
        <p:txBody>
          <a:bodyPr wrap="none" lIns="35717" tIns="35717" rIns="35717" bIns="35717" anchor="ctr">
            <a:spAutoFit/>
          </a:bodyPr>
          <a:lstStyle/>
          <a:p>
            <a:pPr defTabSz="321457">
              <a:defRPr sz="1200">
                <a:latin typeface="Helvetica"/>
                <a:ea typeface="Helvetica"/>
                <a:cs typeface="Helvetica"/>
                <a:sym typeface="Helvetica"/>
              </a:defRPr>
            </a:pPr>
            <a:endParaRPr/>
          </a:p>
        </p:txBody>
      </p:sp>
      <p:pic>
        <p:nvPicPr>
          <p:cNvPr id="7"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9" name="Title 2"/>
          <p:cNvSpPr txBox="1">
            <a:spLocks/>
          </p:cNvSpPr>
          <p:nvPr/>
        </p:nvSpPr>
        <p:spPr>
          <a:xfrm>
            <a:off x="457200" y="152400"/>
            <a:ext cx="8229600" cy="914400"/>
          </a:xfrm>
          <a:prstGeom prst="rect">
            <a:avLst/>
          </a:prstGeom>
        </p:spPr>
        <p:txBody>
          <a:bodyPr lIns="64291" tIns="32146" rIns="64291" bIns="32146"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Energy</a:t>
            </a:r>
          </a:p>
        </p:txBody>
      </p:sp>
      <p:pic>
        <p:nvPicPr>
          <p:cNvPr id="6146" name="Picture 2" descr="\\homedirs.eclient.wa.lcl\deshome$\dalbert\NET ZERO EUI ENVELOPE\RFM Renovation photos\RFM Getting to Zero - Copy_Page_42_Image_AFTER Interior se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893" y="1295400"/>
            <a:ext cx="5227614" cy="42471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43000" y="5739825"/>
            <a:ext cx="7391400" cy="584775"/>
          </a:xfrm>
          <a:prstGeom prst="rect">
            <a:avLst/>
          </a:prstGeom>
        </p:spPr>
        <p:txBody>
          <a:bodyPr wrap="square">
            <a:spAutoFit/>
          </a:bodyPr>
          <a:lstStyle/>
          <a:p>
            <a:pPr algn="ctr"/>
            <a:r>
              <a:rPr lang="en-US" sz="3200" b="1" dirty="0" smtClean="0"/>
              <a:t>Renovations can reduce your energy use.</a:t>
            </a:r>
            <a:endParaRPr lang="en-US" sz="3200" b="1" dirty="0"/>
          </a:p>
        </p:txBody>
      </p:sp>
    </p:spTree>
    <p:extLst>
      <p:ext uri="{BB962C8B-B14F-4D97-AF65-F5344CB8AC3E}">
        <p14:creationId xmlns:p14="http://schemas.microsoft.com/office/powerpoint/2010/main" val="266559972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u="sng" dirty="0" smtClean="0"/>
              <a:t>Save energy every day!  Turn it off when you don’t need it!</a:t>
            </a:r>
            <a:endParaRPr lang="en-US" dirty="0" smtClean="0"/>
          </a:p>
          <a:p>
            <a:pPr marL="0" indent="0">
              <a:buNone/>
            </a:pPr>
            <a:endParaRPr lang="en-US" dirty="0"/>
          </a:p>
          <a:p>
            <a:pPr marL="0" indent="0">
              <a:buNone/>
            </a:pPr>
            <a:endParaRPr lang="en-US" dirty="0"/>
          </a:p>
        </p:txBody>
      </p:sp>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pic>
        <p:nvPicPr>
          <p:cNvPr id="3074" name="Picture 2" descr="\\filedepot.eclient.wa.lcl\desprofile$\dalbert\Desktop\controls sched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74" y="2497592"/>
            <a:ext cx="2634261" cy="19756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iledepot.eclient.wa.lcl\desprofile$\dalbert\Desktop\turn off compu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3124200"/>
            <a:ext cx="2889249" cy="21669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depot.eclient.wa.lcl\desprofile$\dalbert\Desktop\turn off l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4063175"/>
            <a:ext cx="2889250" cy="216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46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5" name="Rectangle 3"/>
          <p:cNvSpPr txBox="1">
            <a:spLocks noChangeArrowheads="1"/>
          </p:cNvSpPr>
          <p:nvPr/>
        </p:nvSpPr>
        <p:spPr>
          <a:xfrm>
            <a:off x="838200" y="2895600"/>
            <a:ext cx="7467600" cy="3352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30000"/>
              </a:spcAft>
            </a:pPr>
            <a:r>
              <a:rPr lang="en-US" sz="2800" dirty="0" smtClean="0"/>
              <a:t>Identifies, designs and installs energy savings measures in facilities</a:t>
            </a:r>
          </a:p>
          <a:p>
            <a:pPr>
              <a:spcAft>
                <a:spcPct val="30000"/>
              </a:spcAft>
            </a:pPr>
            <a:r>
              <a:rPr lang="en-US" sz="2800" dirty="0" smtClean="0"/>
              <a:t>Guarantees </a:t>
            </a:r>
            <a:r>
              <a:rPr lang="en-US" sz="2800" dirty="0"/>
              <a:t>total project cost, performance and energy savings before construction starts</a:t>
            </a:r>
          </a:p>
        </p:txBody>
      </p:sp>
      <p:sp>
        <p:nvSpPr>
          <p:cNvPr id="6" name="Rectangle 5"/>
          <p:cNvSpPr/>
          <p:nvPr/>
        </p:nvSpPr>
        <p:spPr>
          <a:xfrm>
            <a:off x="457200" y="1447800"/>
            <a:ext cx="8229600" cy="1323439"/>
          </a:xfrm>
          <a:prstGeom prst="rect">
            <a:avLst/>
          </a:prstGeom>
        </p:spPr>
        <p:txBody>
          <a:bodyPr wrap="square">
            <a:spAutoFit/>
          </a:bodyPr>
          <a:lstStyle/>
          <a:p>
            <a:r>
              <a:rPr lang="en-US" sz="4000" dirty="0" smtClean="0"/>
              <a:t>What does a DES  Energy Savings Performance Contract do?</a:t>
            </a:r>
            <a:endParaRPr lang="en-US" sz="4000" dirty="0"/>
          </a:p>
        </p:txBody>
      </p:sp>
    </p:spTree>
    <p:extLst>
      <p:ext uri="{BB962C8B-B14F-4D97-AF65-F5344CB8AC3E}">
        <p14:creationId xmlns:p14="http://schemas.microsoft.com/office/powerpoint/2010/main" val="1507755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3</a:t>
            </a:fld>
            <a:endParaRPr lang="en-US" dirty="0"/>
          </a:p>
        </p:txBody>
      </p:sp>
      <p:sp>
        <p:nvSpPr>
          <p:cNvPr id="8" name="Title 3"/>
          <p:cNvSpPr txBox="1">
            <a:spLocks/>
          </p:cNvSpPr>
          <p:nvPr/>
        </p:nvSpPr>
        <p:spPr>
          <a:xfrm>
            <a:off x="457200" y="2029361"/>
            <a:ext cx="82296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Real Estate Services</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19200"/>
            <a:ext cx="67056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600" dirty="0" smtClean="0"/>
          </a:p>
          <a:p>
            <a:pPr marL="0" indent="0">
              <a:buNone/>
            </a:pPr>
            <a:endParaRPr lang="en-US" sz="14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567733" y="2943761"/>
            <a:ext cx="4008533" cy="1323439"/>
          </a:xfrm>
          <a:prstGeom prst="rect">
            <a:avLst/>
          </a:prstGeom>
        </p:spPr>
        <p:txBody>
          <a:bodyPr wrap="none">
            <a:spAutoFit/>
          </a:bodyPr>
          <a:lstStyle/>
          <a:p>
            <a:r>
              <a:rPr lang="en-US" sz="4000" dirty="0"/>
              <a:t>Tarah </a:t>
            </a:r>
            <a:r>
              <a:rPr lang="en-US" sz="4000" dirty="0" smtClean="0"/>
              <a:t>Kimbrough </a:t>
            </a:r>
          </a:p>
          <a:p>
            <a:r>
              <a:rPr lang="en-US" sz="4000" dirty="0" smtClean="0"/>
              <a:t>and Cara McClarty</a:t>
            </a:r>
            <a:endParaRPr lang="en-US" sz="4000" dirty="0"/>
          </a:p>
        </p:txBody>
      </p:sp>
    </p:spTree>
    <p:extLst>
      <p:ext uri="{BB962C8B-B14F-4D97-AF65-F5344CB8AC3E}">
        <p14:creationId xmlns:p14="http://schemas.microsoft.com/office/powerpoint/2010/main" val="24417507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5" name="Rectangle 3"/>
          <p:cNvSpPr txBox="1">
            <a:spLocks noChangeArrowheads="1"/>
          </p:cNvSpPr>
          <p:nvPr/>
        </p:nvSpPr>
        <p:spPr>
          <a:xfrm>
            <a:off x="990600" y="2514600"/>
            <a:ext cx="7467600" cy="3352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spcAft>
                <a:spcPct val="30000"/>
              </a:spcAft>
              <a:buFont typeface="Arial" pitchFamily="34" charset="0"/>
              <a:buChar char="•"/>
            </a:pPr>
            <a:r>
              <a:rPr lang="en-US" dirty="0"/>
              <a:t>School Districts</a:t>
            </a:r>
          </a:p>
          <a:p>
            <a:pPr marL="342900" lvl="1" indent="-342900">
              <a:spcAft>
                <a:spcPct val="30000"/>
              </a:spcAft>
              <a:buFont typeface="Arial" pitchFamily="34" charset="0"/>
              <a:buChar char="•"/>
            </a:pPr>
            <a:r>
              <a:rPr lang="en-US" dirty="0"/>
              <a:t>Cities, Counties and Ports</a:t>
            </a:r>
          </a:p>
          <a:p>
            <a:pPr marL="342900" lvl="1" indent="-342900">
              <a:spcAft>
                <a:spcPct val="30000"/>
              </a:spcAft>
              <a:buFont typeface="Arial" pitchFamily="34" charset="0"/>
              <a:buChar char="•"/>
            </a:pPr>
            <a:r>
              <a:rPr lang="en-US" dirty="0"/>
              <a:t>Universities and Community Colleges</a:t>
            </a:r>
          </a:p>
          <a:p>
            <a:pPr marL="342900" lvl="1" indent="-342900">
              <a:spcAft>
                <a:spcPct val="30000"/>
              </a:spcAft>
              <a:buFont typeface="Arial" pitchFamily="34" charset="0"/>
              <a:buChar char="•"/>
            </a:pPr>
            <a:r>
              <a:rPr lang="en-US" dirty="0"/>
              <a:t>State Agencies</a:t>
            </a:r>
          </a:p>
          <a:p>
            <a:pPr marL="342900" lvl="1" indent="-342900">
              <a:spcAft>
                <a:spcPct val="30000"/>
              </a:spcAft>
              <a:buFont typeface="Arial" pitchFamily="34" charset="0"/>
              <a:buChar char="•"/>
            </a:pPr>
            <a:r>
              <a:rPr lang="en-US" dirty="0"/>
              <a:t>Public Hospitals</a:t>
            </a:r>
          </a:p>
        </p:txBody>
      </p:sp>
      <p:sp>
        <p:nvSpPr>
          <p:cNvPr id="6" name="Rectangle 5"/>
          <p:cNvSpPr/>
          <p:nvPr/>
        </p:nvSpPr>
        <p:spPr>
          <a:xfrm>
            <a:off x="457200" y="1447800"/>
            <a:ext cx="8229600" cy="707886"/>
          </a:xfrm>
          <a:prstGeom prst="rect">
            <a:avLst/>
          </a:prstGeom>
        </p:spPr>
        <p:txBody>
          <a:bodyPr wrap="square">
            <a:spAutoFit/>
          </a:bodyPr>
          <a:lstStyle/>
          <a:p>
            <a:r>
              <a:rPr lang="en-US" sz="4000" dirty="0" smtClean="0"/>
              <a:t>Who can use DES Energy services?</a:t>
            </a:r>
            <a:endParaRPr lang="en-US" sz="4000" dirty="0"/>
          </a:p>
        </p:txBody>
      </p:sp>
    </p:spTree>
    <p:extLst>
      <p:ext uri="{BB962C8B-B14F-4D97-AF65-F5344CB8AC3E}">
        <p14:creationId xmlns:p14="http://schemas.microsoft.com/office/powerpoint/2010/main" val="22485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5" name="Rectangle 3"/>
          <p:cNvSpPr txBox="1">
            <a:spLocks noChangeArrowheads="1"/>
          </p:cNvSpPr>
          <p:nvPr/>
        </p:nvSpPr>
        <p:spPr>
          <a:xfrm>
            <a:off x="990600" y="2514600"/>
            <a:ext cx="7467600" cy="3352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spcAft>
                <a:spcPct val="30000"/>
              </a:spcAft>
              <a:buFont typeface="Arial" pitchFamily="34" charset="0"/>
              <a:buChar char="•"/>
            </a:pPr>
            <a:r>
              <a:rPr lang="en-US" dirty="0" smtClean="0"/>
              <a:t>Interagency </a:t>
            </a:r>
            <a:r>
              <a:rPr lang="en-US" dirty="0"/>
              <a:t>Agreement</a:t>
            </a:r>
          </a:p>
          <a:p>
            <a:pPr marL="342900" lvl="1" indent="-342900">
              <a:spcAft>
                <a:spcPct val="30000"/>
              </a:spcAft>
              <a:buFont typeface="Arial" pitchFamily="34" charset="0"/>
              <a:buChar char="•"/>
            </a:pPr>
            <a:r>
              <a:rPr lang="en-US" dirty="0" smtClean="0"/>
              <a:t>Preliminary </a:t>
            </a:r>
            <a:r>
              <a:rPr lang="en-US" dirty="0"/>
              <a:t>audit</a:t>
            </a:r>
          </a:p>
          <a:p>
            <a:pPr marL="342900" lvl="1" indent="-342900">
              <a:spcAft>
                <a:spcPct val="30000"/>
              </a:spcAft>
              <a:buFont typeface="Arial" pitchFamily="34" charset="0"/>
              <a:buChar char="•"/>
            </a:pPr>
            <a:r>
              <a:rPr lang="en-US" dirty="0"/>
              <a:t>Investment grade audit</a:t>
            </a:r>
          </a:p>
          <a:p>
            <a:pPr marL="342900" lvl="1" indent="-342900">
              <a:spcAft>
                <a:spcPct val="30000"/>
              </a:spcAft>
              <a:buFont typeface="Arial" pitchFamily="34" charset="0"/>
              <a:buChar char="•"/>
            </a:pPr>
            <a:r>
              <a:rPr lang="en-US" dirty="0"/>
              <a:t>Design and construction</a:t>
            </a:r>
          </a:p>
          <a:p>
            <a:pPr marL="342900" lvl="1" indent="-342900">
              <a:spcAft>
                <a:spcPct val="30000"/>
              </a:spcAft>
              <a:buFont typeface="Arial" pitchFamily="34" charset="0"/>
              <a:buChar char="•"/>
            </a:pPr>
            <a:r>
              <a:rPr lang="en-US" dirty="0"/>
              <a:t>Measurement and verification</a:t>
            </a:r>
          </a:p>
        </p:txBody>
      </p:sp>
      <p:sp>
        <p:nvSpPr>
          <p:cNvPr id="6" name="Rectangle 5"/>
          <p:cNvSpPr/>
          <p:nvPr/>
        </p:nvSpPr>
        <p:spPr>
          <a:xfrm>
            <a:off x="457200" y="1447800"/>
            <a:ext cx="8229600" cy="707886"/>
          </a:xfrm>
          <a:prstGeom prst="rect">
            <a:avLst/>
          </a:prstGeom>
        </p:spPr>
        <p:txBody>
          <a:bodyPr wrap="square">
            <a:spAutoFit/>
          </a:bodyPr>
          <a:lstStyle/>
          <a:p>
            <a:r>
              <a:rPr lang="en-US" sz="4000" dirty="0" smtClean="0"/>
              <a:t>Sequence of an ESPC project</a:t>
            </a:r>
            <a:endParaRPr lang="en-US" sz="4000" dirty="0"/>
          </a:p>
        </p:txBody>
      </p:sp>
    </p:spTree>
    <p:extLst>
      <p:ext uri="{BB962C8B-B14F-4D97-AF65-F5344CB8AC3E}">
        <p14:creationId xmlns:p14="http://schemas.microsoft.com/office/powerpoint/2010/main" val="2410945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5" name="Rectangle 3"/>
          <p:cNvSpPr txBox="1">
            <a:spLocks noChangeArrowheads="1"/>
          </p:cNvSpPr>
          <p:nvPr/>
        </p:nvSpPr>
        <p:spPr>
          <a:xfrm>
            <a:off x="990600" y="1524000"/>
            <a:ext cx="7467600" cy="3352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ct val="30000"/>
              </a:spcAft>
              <a:buNone/>
            </a:pPr>
            <a:r>
              <a:rPr lang="en-US" sz="4000" dirty="0">
                <a:latin typeface="+mn-lt"/>
                <a:cs typeface="+mn-cs"/>
              </a:rPr>
              <a:t>South Kitsap School District</a:t>
            </a:r>
          </a:p>
          <a:p>
            <a:pPr marL="0" lvl="1" indent="0">
              <a:spcAft>
                <a:spcPct val="30000"/>
              </a:spcAft>
              <a:buNone/>
            </a:pPr>
            <a:r>
              <a:rPr lang="en-US" dirty="0"/>
              <a:t>Project Scope:</a:t>
            </a:r>
          </a:p>
          <a:p>
            <a:pPr marL="400050" lvl="2" indent="0">
              <a:spcAft>
                <a:spcPct val="30000"/>
              </a:spcAft>
              <a:buNone/>
            </a:pPr>
            <a:r>
              <a:rPr lang="en-US" sz="2000" dirty="0"/>
              <a:t>Heat recovery chiller and cooling tower for pool space, insulate two roofs, replace heat pumps at one school, lighting replacements in all </a:t>
            </a:r>
            <a:r>
              <a:rPr lang="en-US" sz="2000" dirty="0" smtClean="0"/>
              <a:t>facilities.</a:t>
            </a:r>
            <a:endParaRPr lang="en-US" sz="2000" dirty="0"/>
          </a:p>
          <a:p>
            <a:pPr marL="0" lvl="1" indent="0">
              <a:spcAft>
                <a:spcPct val="30000"/>
              </a:spcAft>
              <a:buNone/>
            </a:pPr>
            <a:r>
              <a:rPr lang="en-US" dirty="0"/>
              <a:t>Benefits:</a:t>
            </a:r>
          </a:p>
          <a:p>
            <a:pPr marL="400050" lvl="2" indent="0">
              <a:spcAft>
                <a:spcPct val="30000"/>
              </a:spcAft>
              <a:buNone/>
            </a:pPr>
            <a:r>
              <a:rPr lang="en-US" sz="2000" dirty="0"/>
              <a:t>Energy savings, comfort, improved lighting, and maintenance </a:t>
            </a:r>
            <a:r>
              <a:rPr lang="en-US" sz="2000" dirty="0" smtClean="0"/>
              <a:t>savings.</a:t>
            </a:r>
            <a:endParaRPr lang="en-US" sz="2000" dirty="0"/>
          </a:p>
        </p:txBody>
      </p:sp>
    </p:spTree>
    <p:extLst>
      <p:ext uri="{BB962C8B-B14F-4D97-AF65-F5344CB8AC3E}">
        <p14:creationId xmlns:p14="http://schemas.microsoft.com/office/powerpoint/2010/main" val="1389459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dirty="0"/>
              <a:t>DES Energy</a:t>
            </a:r>
          </a:p>
        </p:txBody>
      </p:sp>
      <p:pic>
        <p:nvPicPr>
          <p:cNvPr id="4"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a:noFill/>
        </p:spPr>
      </p:pic>
      <p:sp>
        <p:nvSpPr>
          <p:cNvPr id="5" name="Rectangle 3"/>
          <p:cNvSpPr txBox="1">
            <a:spLocks noChangeArrowheads="1"/>
          </p:cNvSpPr>
          <p:nvPr/>
        </p:nvSpPr>
        <p:spPr>
          <a:xfrm>
            <a:off x="1295400" y="1524000"/>
            <a:ext cx="7467600" cy="33528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Aft>
                <a:spcPct val="30000"/>
              </a:spcAft>
              <a:buNone/>
            </a:pPr>
            <a:r>
              <a:rPr lang="en-US" sz="4000" dirty="0">
                <a:latin typeface="+mn-lt"/>
                <a:cs typeface="+mn-cs"/>
              </a:rPr>
              <a:t>South Kitsap School District</a:t>
            </a:r>
          </a:p>
          <a:p>
            <a:pPr marL="0" lvl="1" indent="0">
              <a:lnSpc>
                <a:spcPct val="90000"/>
              </a:lnSpc>
              <a:spcAft>
                <a:spcPct val="30000"/>
              </a:spcAft>
              <a:buNone/>
            </a:pPr>
            <a:r>
              <a:rPr lang="en-US" dirty="0"/>
              <a:t>Cost:</a:t>
            </a:r>
          </a:p>
          <a:p>
            <a:pPr marL="457200" lvl="3" indent="0">
              <a:lnSpc>
                <a:spcPct val="90000"/>
              </a:lnSpc>
              <a:spcAft>
                <a:spcPct val="30000"/>
              </a:spcAft>
              <a:buNone/>
            </a:pPr>
            <a:r>
              <a:rPr lang="en-US" dirty="0">
                <a:latin typeface="+mn-lt"/>
                <a:cs typeface="+mn-cs"/>
              </a:rPr>
              <a:t>$</a:t>
            </a:r>
            <a:r>
              <a:rPr lang="en-US" sz="2400" dirty="0" smtClean="0">
                <a:latin typeface="+mn-lt"/>
                <a:cs typeface="+mn-cs"/>
              </a:rPr>
              <a:t>2,873,400 total project cost</a:t>
            </a:r>
            <a:endParaRPr lang="en-US" dirty="0">
              <a:latin typeface="+mn-lt"/>
              <a:cs typeface="+mn-cs"/>
            </a:endParaRPr>
          </a:p>
          <a:p>
            <a:pPr marL="914400" lvl="5" indent="0">
              <a:lnSpc>
                <a:spcPct val="90000"/>
              </a:lnSpc>
              <a:spcAft>
                <a:spcPct val="30000"/>
              </a:spcAft>
              <a:buNone/>
            </a:pPr>
            <a:r>
              <a:rPr lang="en-US" sz="2400" dirty="0">
                <a:latin typeface="+mn-lt"/>
                <a:cs typeface="+mn-cs"/>
              </a:rPr>
              <a:t>State Treasurer loan $1,460,000 </a:t>
            </a:r>
          </a:p>
          <a:p>
            <a:pPr marL="914400" lvl="5" indent="0">
              <a:lnSpc>
                <a:spcPct val="90000"/>
              </a:lnSpc>
              <a:spcAft>
                <a:spcPct val="30000"/>
              </a:spcAft>
              <a:buNone/>
            </a:pPr>
            <a:r>
              <a:rPr lang="en-US" sz="2400" dirty="0">
                <a:latin typeface="+mn-lt"/>
                <a:cs typeface="+mn-cs"/>
              </a:rPr>
              <a:t>Puget Sound Energy grant $686,000 </a:t>
            </a:r>
          </a:p>
          <a:p>
            <a:pPr marL="914400" lvl="5" indent="0">
              <a:lnSpc>
                <a:spcPct val="90000"/>
              </a:lnSpc>
              <a:spcAft>
                <a:spcPct val="30000"/>
              </a:spcAft>
              <a:buNone/>
            </a:pPr>
            <a:r>
              <a:rPr lang="en-US" sz="2400" dirty="0">
                <a:latin typeface="+mn-lt"/>
                <a:cs typeface="+mn-cs"/>
              </a:rPr>
              <a:t>School District capital $727,400 </a:t>
            </a:r>
          </a:p>
          <a:p>
            <a:pPr marL="0" lvl="1" indent="0">
              <a:lnSpc>
                <a:spcPct val="90000"/>
              </a:lnSpc>
              <a:spcAft>
                <a:spcPct val="30000"/>
              </a:spcAft>
              <a:buNone/>
            </a:pPr>
            <a:r>
              <a:rPr lang="en-US" dirty="0"/>
              <a:t>Savings:</a:t>
            </a:r>
          </a:p>
          <a:p>
            <a:pPr marL="457200" lvl="3" indent="0">
              <a:lnSpc>
                <a:spcPct val="90000"/>
              </a:lnSpc>
              <a:spcAft>
                <a:spcPct val="30000"/>
              </a:spcAft>
              <a:buNone/>
            </a:pPr>
            <a:r>
              <a:rPr lang="en-US" sz="2400" dirty="0">
                <a:latin typeface="+mn-lt"/>
                <a:cs typeface="+mn-cs"/>
              </a:rPr>
              <a:t>$262,300 annual savings</a:t>
            </a:r>
          </a:p>
        </p:txBody>
      </p:sp>
    </p:spTree>
    <p:extLst>
      <p:ext uri="{BB962C8B-B14F-4D97-AF65-F5344CB8AC3E}">
        <p14:creationId xmlns:p14="http://schemas.microsoft.com/office/powerpoint/2010/main" val="232366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76800"/>
          </a:xfrm>
        </p:spPr>
        <p:txBody>
          <a:bodyPr>
            <a:normAutofit/>
          </a:bodyPr>
          <a:lstStyle/>
          <a:p>
            <a:pPr marL="0" indent="0">
              <a:buNone/>
            </a:pPr>
            <a:r>
              <a:rPr lang="en-US" b="1" dirty="0" smtClean="0"/>
              <a:t>Resources:</a:t>
            </a:r>
            <a:endParaRPr lang="en-US" b="1" dirty="0"/>
          </a:p>
          <a:p>
            <a:r>
              <a:rPr lang="en-US" dirty="0" smtClean="0"/>
              <a:t>DES – Energy Services, Green Building Advisor, other resources</a:t>
            </a:r>
          </a:p>
          <a:p>
            <a:r>
              <a:rPr lang="en-US" dirty="0" smtClean="0"/>
              <a:t>WSU Energy – Plant Operations</a:t>
            </a:r>
          </a:p>
          <a:p>
            <a:pPr marL="0" indent="0">
              <a:buNone/>
            </a:pPr>
            <a:endParaRPr lang="en-US" dirty="0" smtClean="0"/>
          </a:p>
          <a:p>
            <a:pPr marL="0" indent="0">
              <a:buNone/>
            </a:pPr>
            <a:r>
              <a:rPr lang="en-US" dirty="0" smtClean="0"/>
              <a:t>DES Energy website</a:t>
            </a:r>
            <a:endParaRPr lang="en-US" b="1" dirty="0"/>
          </a:p>
          <a:p>
            <a:pPr marL="0" indent="0">
              <a:buNone/>
            </a:pPr>
            <a:r>
              <a:rPr lang="en-US" sz="2800" u="sng" dirty="0" smtClean="0">
                <a:hlinkClick r:id="rId3"/>
              </a:rPr>
              <a:t>http</a:t>
            </a:r>
            <a:r>
              <a:rPr lang="en-US" sz="2800" u="sng" dirty="0">
                <a:hlinkClick r:id="rId3"/>
              </a:rPr>
              <a:t>://www.des.wa.gov/services/facilities/Energy</a:t>
            </a:r>
            <a:endParaRPr lang="en-US" sz="2800" b="1" dirty="0"/>
          </a:p>
          <a:p>
            <a:pPr marL="0" indent="0">
              <a:buNone/>
            </a:pPr>
            <a:endParaRPr lang="en-US" dirty="0"/>
          </a:p>
        </p:txBody>
      </p:sp>
      <p:sp>
        <p:nvSpPr>
          <p:cNvPr id="3" name="Title 2"/>
          <p:cNvSpPr>
            <a:spLocks noGrp="1"/>
          </p:cNvSpPr>
          <p:nvPr>
            <p:ph type="title"/>
          </p:nvPr>
        </p:nvSpPr>
        <p:spPr>
          <a:xfrm>
            <a:off x="457200" y="381000"/>
            <a:ext cx="8229600" cy="914400"/>
          </a:xfrm>
        </p:spPr>
        <p:txBody>
          <a:bodyPr/>
          <a:lstStyle/>
          <a:p>
            <a:r>
              <a:rPr lang="en-US" dirty="0"/>
              <a:t>DES Energy</a:t>
            </a:r>
          </a:p>
        </p:txBody>
      </p:sp>
      <p:pic>
        <p:nvPicPr>
          <p:cNvPr id="4" name="Content Placeholder 5" descr="Button_Orange.png"/>
          <p:cNvPicPr>
            <a:picLocks noChangeAspect="1"/>
          </p:cNvPicPr>
          <p:nvPr/>
        </p:nvPicPr>
        <p:blipFill>
          <a:blip r:embed="rId4" cstate="print"/>
          <a:stretch>
            <a:fillRect/>
          </a:stretch>
        </p:blipFill>
        <p:spPr>
          <a:xfrm>
            <a:off x="185139" y="5791200"/>
            <a:ext cx="957861" cy="877824"/>
          </a:xfrm>
          <a:prstGeom prst="rect">
            <a:avLst/>
          </a:prstGeom>
          <a:noFill/>
        </p:spPr>
      </p:pic>
    </p:spTree>
    <p:extLst>
      <p:ext uri="{BB962C8B-B14F-4D97-AF65-F5344CB8AC3E}">
        <p14:creationId xmlns:p14="http://schemas.microsoft.com/office/powerpoint/2010/main" val="692701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Real Estate Services (RES) </a:t>
            </a:r>
            <a:br>
              <a:rPr lang="en-US" sz="3600" dirty="0" smtClean="0"/>
            </a:br>
            <a:r>
              <a:rPr lang="en-US" sz="3600" dirty="0" smtClean="0"/>
              <a:t>Advanced Planning Process</a:t>
            </a:r>
            <a:endParaRPr lang="en-US" sz="3600" dirty="0"/>
          </a:p>
        </p:txBody>
      </p:sp>
      <p:sp>
        <p:nvSpPr>
          <p:cNvPr id="3" name="Subtitle 2"/>
          <p:cNvSpPr>
            <a:spLocks noGrp="1"/>
          </p:cNvSpPr>
          <p:nvPr>
            <p:ph type="subTitle" idx="1"/>
          </p:nvPr>
        </p:nvSpPr>
        <p:spPr>
          <a:xfrm>
            <a:off x="762000" y="3733800"/>
            <a:ext cx="7467600" cy="1752600"/>
          </a:xfrm>
        </p:spPr>
        <p:txBody>
          <a:bodyPr>
            <a:normAutofit/>
          </a:bodyPr>
          <a:lstStyle/>
          <a:p>
            <a:endParaRPr lang="en-US" sz="2400" dirty="0" smtClean="0"/>
          </a:p>
          <a:p>
            <a:r>
              <a:rPr lang="en-US" sz="2400" dirty="0" smtClean="0"/>
              <a:t>Tarah Kimbrough</a:t>
            </a:r>
          </a:p>
          <a:p>
            <a:r>
              <a:rPr lang="en-US" sz="2400" dirty="0" smtClean="0"/>
              <a:t>November 4 and 5, 2015</a:t>
            </a:r>
          </a:p>
        </p:txBody>
      </p:sp>
      <p:pic>
        <p:nvPicPr>
          <p:cNvPr id="6" name="Picture 5" descr="Logo Orange.png"/>
          <p:cNvPicPr>
            <a:picLocks noChangeAspect="1"/>
          </p:cNvPicPr>
          <p:nvPr/>
        </p:nvPicPr>
        <p:blipFill>
          <a:blip r:embed="rId3" cstate="print"/>
          <a:stretch>
            <a:fillRect/>
          </a:stretch>
        </p:blipFill>
        <p:spPr>
          <a:xfrm>
            <a:off x="1676400" y="609600"/>
            <a:ext cx="5420900" cy="914400"/>
          </a:xfrm>
          <a:prstGeom prst="rect">
            <a:avLst/>
          </a:prstGeom>
        </p:spPr>
      </p:pic>
      <p:sp>
        <p:nvSpPr>
          <p:cNvPr id="7" name="Slide Number Placeholder 6"/>
          <p:cNvSpPr>
            <a:spLocks noGrp="1"/>
          </p:cNvSpPr>
          <p:nvPr>
            <p:ph type="sldNum" sz="quarter" idx="12"/>
          </p:nvPr>
        </p:nvSpPr>
        <p:spPr/>
        <p:txBody>
          <a:bodyPr/>
          <a:lstStyle/>
          <a:p>
            <a:fld id="{AF4633DB-60EA-4E8C-BBF5-C69050585220}" type="slidenum">
              <a:rPr lang="en-US" smtClean="0"/>
              <a:pPr/>
              <a:t>35</a:t>
            </a:fld>
            <a:endParaRPr lang="en-US" dirty="0"/>
          </a:p>
        </p:txBody>
      </p:sp>
    </p:spTree>
    <p:extLst>
      <p:ext uri="{BB962C8B-B14F-4D97-AF65-F5344CB8AC3E}">
        <p14:creationId xmlns:p14="http://schemas.microsoft.com/office/powerpoint/2010/main" val="2179926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lnSpc>
                <a:spcPct val="120000"/>
              </a:lnSpc>
            </a:pPr>
            <a:r>
              <a:rPr lang="en-US" dirty="0"/>
              <a:t>RES previously started renewals when agency gave RES green light to move forward.  </a:t>
            </a:r>
            <a:r>
              <a:rPr lang="en-US" dirty="0" smtClean="0"/>
              <a:t>Unfortunately that meant:</a:t>
            </a:r>
            <a:endParaRPr lang="en-US" dirty="0"/>
          </a:p>
          <a:p>
            <a:pPr lvl="1"/>
            <a:r>
              <a:rPr lang="en-US" dirty="0"/>
              <a:t>Leases were being negotiated too near expiration. </a:t>
            </a:r>
          </a:p>
          <a:p>
            <a:pPr marL="0" indent="0">
              <a:buNone/>
            </a:pPr>
            <a:r>
              <a:rPr lang="en-US" dirty="0"/>
              <a:t>                     </a:t>
            </a:r>
            <a:r>
              <a:rPr lang="en-US" sz="2800" dirty="0"/>
              <a:t>lease rates not optimal</a:t>
            </a:r>
          </a:p>
          <a:p>
            <a:pPr lvl="1"/>
            <a:r>
              <a:rPr lang="en-US" dirty="0"/>
              <a:t>127 leases had expired or were near expiration.  Landlords and tenants uneasy.</a:t>
            </a:r>
          </a:p>
          <a:p>
            <a:pPr marL="0" indent="0">
              <a:buNone/>
            </a:pPr>
            <a:r>
              <a:rPr lang="en-US" dirty="0"/>
              <a:t>                     </a:t>
            </a:r>
            <a:r>
              <a:rPr lang="en-US" sz="2800" dirty="0"/>
              <a:t>risk was too high </a:t>
            </a:r>
          </a:p>
          <a:p>
            <a:pPr marL="457200" indent="-457200"/>
            <a:r>
              <a:rPr lang="en-US" dirty="0"/>
              <a:t>RES lacked electronic tools</a:t>
            </a:r>
          </a:p>
          <a:p>
            <a:pPr marL="857250" lvl="1" indent="-457200"/>
            <a:r>
              <a:rPr lang="en-US" dirty="0"/>
              <a:t>Lease portfolio housed in 25 year old database</a:t>
            </a:r>
          </a:p>
          <a:p>
            <a:pPr marL="857250" lvl="1" indent="-457200"/>
            <a:r>
              <a:rPr lang="en-US" dirty="0"/>
              <a:t>No project management tools</a:t>
            </a:r>
            <a:br>
              <a:rPr lang="en-US" dirty="0"/>
            </a:br>
            <a:r>
              <a:rPr lang="en-US" dirty="0"/>
              <a:t>              reporting via multiple spreadsheets</a:t>
            </a:r>
          </a:p>
          <a:p>
            <a:endParaRPr lang="en-US" sz="2800"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36</a:t>
            </a:fld>
            <a:endParaRPr lang="en-US" dirty="0"/>
          </a:p>
        </p:txBody>
      </p:sp>
      <p:sp>
        <p:nvSpPr>
          <p:cNvPr id="4" name="Title 3"/>
          <p:cNvSpPr>
            <a:spLocks noGrp="1"/>
          </p:cNvSpPr>
          <p:nvPr>
            <p:ph type="title"/>
          </p:nvPr>
        </p:nvSpPr>
        <p:spPr>
          <a:xfrm>
            <a:off x="457200" y="152400"/>
            <a:ext cx="8229600" cy="838200"/>
          </a:xfrm>
        </p:spPr>
        <p:txBody>
          <a:bodyPr/>
          <a:lstStyle/>
          <a:p>
            <a:r>
              <a:rPr lang="en-US" dirty="0"/>
              <a:t>Renewal Problems &amp; LEAN</a:t>
            </a:r>
          </a:p>
        </p:txBody>
      </p:sp>
      <p:sp>
        <p:nvSpPr>
          <p:cNvPr id="5" name="Right Arrow 4"/>
          <p:cNvSpPr/>
          <p:nvPr/>
        </p:nvSpPr>
        <p:spPr>
          <a:xfrm>
            <a:off x="1447800" y="3006054"/>
            <a:ext cx="838200" cy="346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447800" y="4072854"/>
            <a:ext cx="838200" cy="346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447800" y="5562600"/>
            <a:ext cx="838200" cy="346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73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RES begins renewals in the most recent Six Year Plan 24 months in advance. </a:t>
            </a:r>
          </a:p>
          <a:p>
            <a:r>
              <a:rPr lang="en-US" dirty="0"/>
              <a:t>Renewal process has eight milestones with time frames for each </a:t>
            </a:r>
            <a:r>
              <a:rPr lang="en-US" dirty="0" smtClean="0"/>
              <a:t>phase</a:t>
            </a:r>
          </a:p>
          <a:p>
            <a:pPr marL="0" indent="0">
              <a:buNone/>
            </a:pPr>
            <a:endParaRPr lang="en-US" dirty="0"/>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37</a:t>
            </a:fld>
            <a:endParaRPr lang="en-US" dirty="0"/>
          </a:p>
        </p:txBody>
      </p:sp>
      <p:sp>
        <p:nvSpPr>
          <p:cNvPr id="4" name="Title 3"/>
          <p:cNvSpPr>
            <a:spLocks noGrp="1"/>
          </p:cNvSpPr>
          <p:nvPr>
            <p:ph type="title"/>
          </p:nvPr>
        </p:nvSpPr>
        <p:spPr>
          <a:xfrm>
            <a:off x="457200" y="152400"/>
            <a:ext cx="8229600" cy="838200"/>
          </a:xfrm>
        </p:spPr>
        <p:txBody>
          <a:bodyPr/>
          <a:lstStyle/>
          <a:p>
            <a:r>
              <a:rPr lang="en-US" dirty="0"/>
              <a:t>Renewals:  What Changed?</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57" y="3535680"/>
            <a:ext cx="77914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435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smtClean="0"/>
              <a:t>Calendar Year 2013</a:t>
            </a:r>
            <a:r>
              <a:rPr lang="en-US" i="1" dirty="0"/>
              <a:t>: </a:t>
            </a:r>
            <a:r>
              <a:rPr lang="en-US" sz="2000" i="1" dirty="0"/>
              <a:t> one year after implementing the new process, expired leases and leases within 6 months of expiring were reduced by 82%.  </a:t>
            </a:r>
          </a:p>
          <a:p>
            <a:r>
              <a:rPr lang="en-US" i="1" dirty="0" smtClean="0"/>
              <a:t>FY 2014</a:t>
            </a:r>
            <a:r>
              <a:rPr lang="en-US" i="1" dirty="0"/>
              <a:t>:</a:t>
            </a:r>
            <a:r>
              <a:rPr lang="en-US" sz="2000" i="1" dirty="0"/>
              <a:t>  robust negotiations - </a:t>
            </a:r>
            <a:r>
              <a:rPr lang="en-US" sz="2000" i="1" dirty="0" smtClean="0"/>
              <a:t>$7.5 </a:t>
            </a:r>
            <a:r>
              <a:rPr lang="en-US" sz="2000" i="1" dirty="0"/>
              <a:t>million cost avoidance</a:t>
            </a:r>
          </a:p>
          <a:p>
            <a:pPr lvl="1"/>
            <a:r>
              <a:rPr lang="en-US" sz="1600" i="1" dirty="0"/>
              <a:t>Fewer agency and landlord complaints about timeliness.</a:t>
            </a:r>
          </a:p>
          <a:p>
            <a:pPr lvl="1"/>
            <a:r>
              <a:rPr lang="en-US" sz="1600" i="1" dirty="0"/>
              <a:t>DSHS requested embedded RES </a:t>
            </a:r>
            <a:r>
              <a:rPr lang="en-US" sz="1600" i="1" dirty="0" smtClean="0"/>
              <a:t>staff</a:t>
            </a:r>
          </a:p>
          <a:p>
            <a:pPr lvl="1"/>
            <a:r>
              <a:rPr lang="en-US" sz="1600" i="1" dirty="0" smtClean="0"/>
              <a:t>Embedded staff promote decision making and participate in DSHS strategic discussions</a:t>
            </a:r>
            <a:endParaRPr lang="en-US" sz="1600" i="1" dirty="0"/>
          </a:p>
          <a:p>
            <a:r>
              <a:rPr lang="en-US" i="1" dirty="0" smtClean="0"/>
              <a:t>FY 2015</a:t>
            </a:r>
            <a:r>
              <a:rPr lang="en-US" i="1" dirty="0"/>
              <a:t>:  </a:t>
            </a:r>
            <a:r>
              <a:rPr lang="en-US" sz="2000" i="1" dirty="0"/>
              <a:t>RES embedded staff </a:t>
            </a:r>
            <a:r>
              <a:rPr lang="en-US" sz="2000" i="1" dirty="0" smtClean="0"/>
              <a:t>approach</a:t>
            </a:r>
            <a:r>
              <a:rPr lang="en-US" sz="2000" i="1" dirty="0" smtClean="0">
                <a:solidFill>
                  <a:srgbClr val="FF0000"/>
                </a:solidFill>
              </a:rPr>
              <a:t> </a:t>
            </a:r>
            <a:r>
              <a:rPr lang="en-US" sz="2000" i="1" dirty="0" smtClean="0"/>
              <a:t>expanded </a:t>
            </a:r>
            <a:r>
              <a:rPr lang="en-US" sz="2000" i="1" dirty="0"/>
              <a:t>to Employment Security and DOC.</a:t>
            </a:r>
          </a:p>
          <a:p>
            <a:pPr lvl="1"/>
            <a:r>
              <a:rPr lang="en-US" sz="1600" i="1" dirty="0"/>
              <a:t>Targeted approach to agency challenges and better planning</a:t>
            </a:r>
          </a:p>
          <a:p>
            <a:pPr lvl="1"/>
            <a:r>
              <a:rPr lang="en-US" sz="1600" i="1" dirty="0" smtClean="0"/>
              <a:t>$3.8 </a:t>
            </a:r>
            <a:r>
              <a:rPr lang="en-US" sz="1600" i="1" dirty="0"/>
              <a:t>million cost avoidance for 131 leases </a:t>
            </a:r>
            <a:r>
              <a:rPr lang="en-US" sz="1600" i="1" dirty="0" smtClean="0"/>
              <a:t>executed in </a:t>
            </a:r>
            <a:r>
              <a:rPr lang="en-US" sz="1600" i="1" dirty="0"/>
              <a:t>Fiscal Year 2015</a:t>
            </a:r>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38</a:t>
            </a:fld>
            <a:endParaRPr lang="en-US" dirty="0"/>
          </a:p>
        </p:txBody>
      </p:sp>
      <p:sp>
        <p:nvSpPr>
          <p:cNvPr id="4" name="Title 3"/>
          <p:cNvSpPr>
            <a:spLocks noGrp="1"/>
          </p:cNvSpPr>
          <p:nvPr>
            <p:ph type="title"/>
          </p:nvPr>
        </p:nvSpPr>
        <p:spPr/>
        <p:txBody>
          <a:bodyPr/>
          <a:lstStyle/>
          <a:p>
            <a:r>
              <a:rPr lang="en-US" dirty="0"/>
              <a:t>The Results</a:t>
            </a:r>
          </a:p>
        </p:txBody>
      </p:sp>
    </p:spTree>
    <p:extLst>
      <p:ext uri="{BB962C8B-B14F-4D97-AF65-F5344CB8AC3E}">
        <p14:creationId xmlns:p14="http://schemas.microsoft.com/office/powerpoint/2010/main" val="2863713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Completed new space projects met expected occupancy dates 43% of the time.  Causes were:</a:t>
            </a:r>
          </a:p>
          <a:p>
            <a:pPr lvl="1"/>
            <a:r>
              <a:rPr lang="en-US" dirty="0"/>
              <a:t>Authorizing cycles for relocations occur at intervals that don’t sync with lease end dates.</a:t>
            </a:r>
          </a:p>
          <a:p>
            <a:pPr lvl="1"/>
            <a:r>
              <a:rPr lang="en-US" dirty="0"/>
              <a:t>Project occupancy date, budget, and scope was established with little or no RES input.</a:t>
            </a:r>
          </a:p>
          <a:p>
            <a:pPr lvl="1"/>
            <a:r>
              <a:rPr lang="en-US" dirty="0" smtClean="0"/>
              <a:t>Scope </a:t>
            </a:r>
            <a:r>
              <a:rPr lang="en-US" dirty="0"/>
              <a:t>change and rework </a:t>
            </a:r>
            <a:r>
              <a:rPr lang="en-US" dirty="0" smtClean="0"/>
              <a:t>often</a:t>
            </a:r>
            <a:r>
              <a:rPr lang="en-US" dirty="0" smtClean="0">
                <a:solidFill>
                  <a:srgbClr val="FF0000"/>
                </a:solidFill>
              </a:rPr>
              <a:t> </a:t>
            </a:r>
            <a:r>
              <a:rPr lang="en-US" dirty="0" smtClean="0"/>
              <a:t>occurred </a:t>
            </a:r>
            <a:r>
              <a:rPr lang="en-US" dirty="0"/>
              <a:t>late in the process.</a:t>
            </a:r>
          </a:p>
        </p:txBody>
      </p:sp>
      <p:sp>
        <p:nvSpPr>
          <p:cNvPr id="3" name="Slide Number Placeholder 2"/>
          <p:cNvSpPr>
            <a:spLocks noGrp="1"/>
          </p:cNvSpPr>
          <p:nvPr>
            <p:ph type="sldNum" sz="quarter" idx="12"/>
          </p:nvPr>
        </p:nvSpPr>
        <p:spPr/>
        <p:txBody>
          <a:bodyPr/>
          <a:lstStyle/>
          <a:p>
            <a:fld id="{AF4633DB-60EA-4E8C-BBF5-C69050585220}" type="slidenum">
              <a:rPr lang="en-US" smtClean="0"/>
              <a:pPr/>
              <a:t>39</a:t>
            </a:fld>
            <a:endParaRPr lang="en-US" dirty="0"/>
          </a:p>
        </p:txBody>
      </p:sp>
      <p:sp>
        <p:nvSpPr>
          <p:cNvPr id="4" name="Title 3"/>
          <p:cNvSpPr>
            <a:spLocks noGrp="1"/>
          </p:cNvSpPr>
          <p:nvPr>
            <p:ph type="title"/>
          </p:nvPr>
        </p:nvSpPr>
        <p:spPr/>
        <p:txBody>
          <a:bodyPr/>
          <a:lstStyle/>
          <a:p>
            <a:r>
              <a:rPr lang="en-US" dirty="0"/>
              <a:t>New Space Problems &amp; LEAN</a:t>
            </a:r>
          </a:p>
        </p:txBody>
      </p:sp>
    </p:spTree>
    <p:extLst>
      <p:ext uri="{BB962C8B-B14F-4D97-AF65-F5344CB8AC3E}">
        <p14:creationId xmlns:p14="http://schemas.microsoft.com/office/powerpoint/2010/main" val="2147957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Provide efficient and cost effective space </a:t>
            </a:r>
            <a:r>
              <a:rPr lang="en-US" sz="2400" dirty="0" smtClean="0"/>
              <a:t>for </a:t>
            </a:r>
            <a:r>
              <a:rPr lang="en-US" sz="2400" dirty="0"/>
              <a:t>state agencies, boards, commissions and educational institutions.  To do this RES:</a:t>
            </a:r>
          </a:p>
          <a:p>
            <a:pPr marL="800100" lvl="1" indent="-342900">
              <a:buFont typeface="Wingdings" panose="05000000000000000000" pitchFamily="2" charset="2"/>
              <a:buChar char="Ø"/>
            </a:pPr>
            <a:r>
              <a:rPr lang="en-US" sz="2400" dirty="0"/>
              <a:t>Manages 1,000 leases in state-owned and privately-leased facilities located in 38 out of 39 counties.</a:t>
            </a:r>
          </a:p>
          <a:p>
            <a:pPr marL="800100" lvl="1" indent="-342900">
              <a:buFont typeface="Wingdings" panose="05000000000000000000" pitchFamily="2" charset="2"/>
              <a:buChar char="Ø"/>
            </a:pPr>
            <a:r>
              <a:rPr lang="en-US" sz="2400" dirty="0"/>
              <a:t>Covers 12 million square feet of office, warehouse, lab, classroom and other types of space</a:t>
            </a:r>
          </a:p>
          <a:p>
            <a:pPr marL="800100" lvl="1" indent="-342900">
              <a:buFont typeface="Wingdings" panose="05000000000000000000" pitchFamily="2" charset="2"/>
              <a:buChar char="Ø"/>
            </a:pPr>
            <a:r>
              <a:rPr lang="en-US" sz="2400" dirty="0"/>
              <a:t>Negotiates rents for $180 million annual spend</a:t>
            </a:r>
          </a:p>
          <a:p>
            <a:pPr marL="800100" lvl="1" indent="-342900">
              <a:buFont typeface="Wingdings" panose="05000000000000000000" pitchFamily="2" charset="2"/>
              <a:buChar char="Ø"/>
            </a:pPr>
            <a:r>
              <a:rPr lang="en-US" sz="2400" dirty="0"/>
              <a:t>Supports political subdivisions and other public agencies that may request assistance.</a:t>
            </a:r>
          </a:p>
          <a:p>
            <a:r>
              <a:rPr lang="en-US" sz="2400" dirty="0"/>
              <a:t>Buys and sells property for RES state customers</a:t>
            </a:r>
            <a:r>
              <a:rPr lang="en-US" sz="2400" dirty="0" smtClean="0"/>
              <a:t>.</a:t>
            </a:r>
            <a:endParaRPr lang="en-US" sz="2400"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a:t>
            </a:fld>
            <a:endParaRPr lang="en-US" dirty="0"/>
          </a:p>
        </p:txBody>
      </p:sp>
      <p:sp>
        <p:nvSpPr>
          <p:cNvPr id="4" name="Title 3"/>
          <p:cNvSpPr>
            <a:spLocks noGrp="1"/>
          </p:cNvSpPr>
          <p:nvPr>
            <p:ph type="title"/>
          </p:nvPr>
        </p:nvSpPr>
        <p:spPr/>
        <p:txBody>
          <a:bodyPr/>
          <a:lstStyle/>
          <a:p>
            <a:r>
              <a:rPr lang="en-US" dirty="0"/>
              <a:t>Real Estate Services</a:t>
            </a:r>
            <a:r>
              <a:rPr lang="en-US" sz="3200" dirty="0"/>
              <a:t> </a:t>
            </a:r>
            <a:r>
              <a:rPr lang="en-US" dirty="0"/>
              <a:t>(RES) Role</a:t>
            </a:r>
          </a:p>
        </p:txBody>
      </p:sp>
    </p:spTree>
    <p:extLst>
      <p:ext uri="{BB962C8B-B14F-4D97-AF65-F5344CB8AC3E}">
        <p14:creationId xmlns:p14="http://schemas.microsoft.com/office/powerpoint/2010/main" val="32776259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0325">
              <a:spcBef>
                <a:spcPts val="600"/>
              </a:spcBef>
            </a:pPr>
            <a:r>
              <a:rPr lang="en-US" sz="1800" b="1" dirty="0"/>
              <a:t>Initiate/Define: Solicitation Team Meeting</a:t>
            </a:r>
          </a:p>
          <a:p>
            <a:pPr marL="685800" lvl="1">
              <a:spcBef>
                <a:spcPts val="300"/>
              </a:spcBef>
              <a:buFont typeface="Wingdings" panose="05000000000000000000" pitchFamily="2" charset="2"/>
              <a:buChar char="q"/>
            </a:pPr>
            <a:r>
              <a:rPr lang="en-US" sz="1500" dirty="0"/>
              <a:t>Review OFM pre-design, agency unique requirements, and target occupancy date</a:t>
            </a:r>
          </a:p>
          <a:p>
            <a:pPr marL="685800" lvl="1">
              <a:spcBef>
                <a:spcPts val="300"/>
              </a:spcBef>
              <a:buFont typeface="Wingdings" panose="05000000000000000000" pitchFamily="2" charset="2"/>
              <a:buChar char="q"/>
            </a:pPr>
            <a:r>
              <a:rPr lang="en-US" sz="1500" dirty="0"/>
              <a:t>Review process, agree to roles and approve project schedule</a:t>
            </a:r>
          </a:p>
          <a:p>
            <a:pPr marL="685800" lvl="1">
              <a:spcBef>
                <a:spcPts val="300"/>
              </a:spcBef>
              <a:buFont typeface="Wingdings" panose="05000000000000000000" pitchFamily="2" charset="2"/>
              <a:buChar char="q"/>
            </a:pPr>
            <a:r>
              <a:rPr lang="en-US" sz="1500" dirty="0"/>
              <a:t>Identify if additional subject matter experts are needed</a:t>
            </a:r>
          </a:p>
          <a:p>
            <a:pPr marL="685800" lvl="1">
              <a:spcBef>
                <a:spcPts val="300"/>
              </a:spcBef>
              <a:buFont typeface="Wingdings" panose="05000000000000000000" pitchFamily="2" charset="2"/>
              <a:buChar char="q"/>
            </a:pPr>
            <a:r>
              <a:rPr lang="en-US" sz="1500" dirty="0"/>
              <a:t>Review, finalize and post solicitation documents</a:t>
            </a:r>
          </a:p>
          <a:p>
            <a:pPr marL="400050" lvl="1" indent="0">
              <a:spcBef>
                <a:spcPts val="300"/>
              </a:spcBef>
              <a:buNone/>
            </a:pPr>
            <a:endParaRPr lang="en-US" sz="1500" dirty="0"/>
          </a:p>
          <a:p>
            <a:pPr marL="282575" indent="-282575">
              <a:spcBef>
                <a:spcPts val="300"/>
              </a:spcBef>
            </a:pPr>
            <a:r>
              <a:rPr lang="en-US" sz="1800" b="1" dirty="0"/>
              <a:t>Develop and Distribute Request for Proposal</a:t>
            </a:r>
          </a:p>
          <a:p>
            <a:pPr lvl="1">
              <a:spcBef>
                <a:spcPts val="300"/>
              </a:spcBef>
              <a:buFont typeface="Wingdings" panose="05000000000000000000" pitchFamily="2" charset="2"/>
              <a:buChar char="q"/>
            </a:pPr>
            <a:r>
              <a:rPr lang="en-US" sz="1500" dirty="0"/>
              <a:t>Pre-proposal conference (required for projects over 20,000 sf)</a:t>
            </a:r>
          </a:p>
          <a:p>
            <a:pPr lvl="1">
              <a:spcBef>
                <a:spcPts val="300"/>
              </a:spcBef>
              <a:buFont typeface="Wingdings" panose="05000000000000000000" pitchFamily="2" charset="2"/>
              <a:buChar char="q"/>
            </a:pPr>
            <a:r>
              <a:rPr lang="en-US" sz="1500" dirty="0"/>
              <a:t>Administrative screening of proposals to ensure that basic requirements are met</a:t>
            </a:r>
          </a:p>
          <a:p>
            <a:pPr marL="400050" lvl="2" indent="0">
              <a:spcBef>
                <a:spcPts val="300"/>
              </a:spcBef>
              <a:buNone/>
            </a:pPr>
            <a:endParaRPr lang="en-US" sz="1500" dirty="0"/>
          </a:p>
          <a:p>
            <a:pPr>
              <a:spcBef>
                <a:spcPts val="300"/>
              </a:spcBef>
            </a:pPr>
            <a:r>
              <a:rPr lang="en-US" sz="1800" b="1" dirty="0"/>
              <a:t>Site Visits / Technical Evaluations</a:t>
            </a:r>
          </a:p>
          <a:p>
            <a:pPr marL="685800" lvl="1">
              <a:buFont typeface="Wingdings" panose="05000000000000000000" pitchFamily="2" charset="2"/>
              <a:buChar char="q"/>
            </a:pPr>
            <a:r>
              <a:rPr lang="en-US" sz="1500" dirty="0"/>
              <a:t>Each eligible site visited and presentations heard</a:t>
            </a:r>
          </a:p>
          <a:p>
            <a:pPr marL="685800" lvl="1">
              <a:buFont typeface="Wingdings" panose="05000000000000000000" pitchFamily="2" charset="2"/>
              <a:buChar char="q"/>
            </a:pPr>
            <a:r>
              <a:rPr lang="en-US" sz="1500" dirty="0"/>
              <a:t>Documents and discusses pertinent details and observations</a:t>
            </a:r>
            <a:endParaRPr lang="en-US" sz="1900" dirty="0"/>
          </a:p>
          <a:p>
            <a:pPr marL="685800" lvl="1">
              <a:buFont typeface="Wingdings" panose="05000000000000000000" pitchFamily="2" charset="2"/>
              <a:buChar char="q"/>
            </a:pPr>
            <a:r>
              <a:rPr lang="en-US" sz="1500" dirty="0"/>
              <a:t>Discussion regarding alignment of evaluations and requirements of proposals</a:t>
            </a:r>
          </a:p>
          <a:p>
            <a:pPr marL="685800" lvl="1">
              <a:buFont typeface="Wingdings" panose="05000000000000000000" pitchFamily="2" charset="2"/>
              <a:buChar char="q"/>
            </a:pPr>
            <a:r>
              <a:rPr lang="en-US" sz="1500" dirty="0"/>
              <a:t>Documents essential differences in proposals</a:t>
            </a:r>
          </a:p>
          <a:p>
            <a:pPr marL="285750"/>
            <a:endParaRPr lang="en-US" sz="1600" dirty="0"/>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40</a:t>
            </a:fld>
            <a:endParaRPr lang="en-US" dirty="0"/>
          </a:p>
        </p:txBody>
      </p:sp>
      <p:sp>
        <p:nvSpPr>
          <p:cNvPr id="4" name="Title 3"/>
          <p:cNvSpPr>
            <a:spLocks noGrp="1"/>
          </p:cNvSpPr>
          <p:nvPr>
            <p:ph type="title"/>
          </p:nvPr>
        </p:nvSpPr>
        <p:spPr/>
        <p:txBody>
          <a:bodyPr/>
          <a:lstStyle/>
          <a:p>
            <a:r>
              <a:rPr lang="en-US" dirty="0"/>
              <a:t>New Space: What Changed</a:t>
            </a:r>
          </a:p>
        </p:txBody>
      </p:sp>
    </p:spTree>
    <p:extLst>
      <p:ext uri="{BB962C8B-B14F-4D97-AF65-F5344CB8AC3E}">
        <p14:creationId xmlns:p14="http://schemas.microsoft.com/office/powerpoint/2010/main" val="1426890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03225" lvl="1">
              <a:spcBef>
                <a:spcPts val="600"/>
              </a:spcBef>
              <a:buFont typeface="Arial" panose="020B0604020202020204" pitchFamily="34" charset="0"/>
              <a:buChar char="•"/>
            </a:pPr>
            <a:r>
              <a:rPr lang="en-US" sz="1800" b="1" dirty="0"/>
              <a:t>Qualified proposers issued an invitation to negotiate</a:t>
            </a:r>
          </a:p>
          <a:p>
            <a:pPr marL="685800" lvl="1">
              <a:buFont typeface="Wingdings" panose="05000000000000000000" pitchFamily="2" charset="2"/>
              <a:buChar char="q"/>
            </a:pPr>
            <a:r>
              <a:rPr lang="en-US" sz="1500" dirty="0"/>
              <a:t>Final proposals, including incentives and inducements entered into Cost Calculator.</a:t>
            </a:r>
          </a:p>
          <a:p>
            <a:pPr marL="685800" lvl="1">
              <a:buFont typeface="Wingdings" panose="05000000000000000000" pitchFamily="2" charset="2"/>
              <a:buChar char="q"/>
            </a:pPr>
            <a:r>
              <a:rPr lang="en-US" sz="1500" dirty="0"/>
              <a:t>Proposals ranked from highest to lowest based on cost.</a:t>
            </a:r>
            <a:br>
              <a:rPr lang="en-US" sz="1500" dirty="0"/>
            </a:br>
            <a:endParaRPr lang="en-US" sz="1500" dirty="0"/>
          </a:p>
          <a:p>
            <a:pPr marL="403225" lvl="1">
              <a:spcBef>
                <a:spcPts val="600"/>
              </a:spcBef>
              <a:buFont typeface="Arial" panose="020B0604020202020204" pitchFamily="34" charset="0"/>
              <a:buChar char="•"/>
            </a:pPr>
            <a:r>
              <a:rPr lang="en-US" sz="1800" b="1" dirty="0"/>
              <a:t>Final Evaluation Meeting</a:t>
            </a:r>
          </a:p>
          <a:p>
            <a:pPr marL="690562" lvl="1">
              <a:buFont typeface="Wingdings" panose="05000000000000000000" pitchFamily="2" charset="2"/>
              <a:buChar char="q"/>
            </a:pPr>
            <a:r>
              <a:rPr lang="en-US" sz="1500" dirty="0"/>
              <a:t>Side-by-side comparison of cost proposal to evaluation criteria to determine ranking from best value to least value.</a:t>
            </a:r>
          </a:p>
          <a:p>
            <a:pPr marL="690562" lvl="1">
              <a:buFont typeface="Wingdings" panose="05000000000000000000" pitchFamily="2" charset="2"/>
              <a:buChar char="q"/>
            </a:pPr>
            <a:r>
              <a:rPr lang="en-US" sz="1500" dirty="0"/>
              <a:t>Applies Blocking &amp; Stacking (if applicable).</a:t>
            </a:r>
          </a:p>
          <a:p>
            <a:pPr marL="690562" lvl="1">
              <a:buFont typeface="Wingdings" panose="05000000000000000000" pitchFamily="2" charset="2"/>
              <a:buChar char="q"/>
            </a:pPr>
            <a:r>
              <a:rPr lang="en-US" sz="1500" dirty="0"/>
              <a:t>Determines ranking of best value proposals and recommendation of Apparent Successful Proposal.</a:t>
            </a:r>
          </a:p>
          <a:p>
            <a:pPr marL="404812" lvl="1" indent="0">
              <a:buNone/>
            </a:pPr>
            <a:endParaRPr lang="en-US" sz="1500" dirty="0"/>
          </a:p>
          <a:p>
            <a:pPr marL="403225" lvl="1">
              <a:spcBef>
                <a:spcPts val="600"/>
              </a:spcBef>
              <a:buFont typeface="Arial" panose="020B0604020202020204" pitchFamily="34" charset="0"/>
              <a:buChar char="•"/>
            </a:pPr>
            <a:r>
              <a:rPr lang="en-US" sz="1800" b="1" dirty="0"/>
              <a:t>Consistent with statute, OFM approval needed if highest ranking proposal is:</a:t>
            </a:r>
          </a:p>
          <a:p>
            <a:pPr marL="685800" lvl="1">
              <a:buFont typeface="Wingdings" panose="05000000000000000000" pitchFamily="2" charset="2"/>
              <a:buChar char="q"/>
            </a:pPr>
            <a:r>
              <a:rPr lang="en-US" sz="1500" dirty="0"/>
              <a:t>Over $1 million annually</a:t>
            </a:r>
          </a:p>
          <a:p>
            <a:pPr marL="685800" lvl="1">
              <a:buFont typeface="Wingdings" panose="05000000000000000000" pitchFamily="2" charset="2"/>
              <a:buChar char="q"/>
            </a:pPr>
            <a:r>
              <a:rPr lang="en-US" sz="1500" dirty="0"/>
              <a:t>Over 10 years in duration</a:t>
            </a:r>
          </a:p>
          <a:p>
            <a:pPr marL="685800" lvl="1">
              <a:buFont typeface="Wingdings" panose="05000000000000000000" pitchFamily="2" charset="2"/>
              <a:buChar char="q"/>
            </a:pPr>
            <a:r>
              <a:rPr lang="en-US" sz="1500" dirty="0"/>
              <a:t>New or planned construction</a:t>
            </a:r>
          </a:p>
          <a:p>
            <a:pPr marL="0" indent="0">
              <a:buNone/>
            </a:pPr>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41</a:t>
            </a:fld>
            <a:endParaRPr lang="en-US" dirty="0"/>
          </a:p>
        </p:txBody>
      </p:sp>
      <p:sp>
        <p:nvSpPr>
          <p:cNvPr id="4" name="Title 3"/>
          <p:cNvSpPr>
            <a:spLocks noGrp="1"/>
          </p:cNvSpPr>
          <p:nvPr>
            <p:ph type="title"/>
          </p:nvPr>
        </p:nvSpPr>
        <p:spPr/>
        <p:txBody>
          <a:bodyPr/>
          <a:lstStyle/>
          <a:p>
            <a:r>
              <a:rPr lang="en-US" dirty="0"/>
              <a:t>New Space: What Changed</a:t>
            </a:r>
          </a:p>
        </p:txBody>
      </p:sp>
    </p:spTree>
    <p:extLst>
      <p:ext uri="{BB962C8B-B14F-4D97-AF65-F5344CB8AC3E}">
        <p14:creationId xmlns:p14="http://schemas.microsoft.com/office/powerpoint/2010/main" val="3523929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100% of leases will be renewed before lease expiration</a:t>
            </a:r>
          </a:p>
          <a:p>
            <a:r>
              <a:rPr lang="en-US" dirty="0"/>
              <a:t>100% of leases will be consistent with customer budget at or below market rates.</a:t>
            </a:r>
          </a:p>
          <a:p>
            <a:r>
              <a:rPr lang="en-US" dirty="0"/>
              <a:t>100% of customer survey receiving consistent, timely, quality service.</a:t>
            </a:r>
          </a:p>
          <a:p>
            <a:r>
              <a:rPr lang="en-US" dirty="0"/>
              <a:t>100% of customers satisfied with renewal process communication.</a:t>
            </a:r>
          </a:p>
          <a:p>
            <a:r>
              <a:rPr lang="en-US" dirty="0"/>
              <a:t>100% of customers contacted 24 months in advance of lease expiration to “initiate” renewal process.</a:t>
            </a:r>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42</a:t>
            </a:fld>
            <a:endParaRPr lang="en-US" dirty="0"/>
          </a:p>
        </p:txBody>
      </p:sp>
      <p:sp>
        <p:nvSpPr>
          <p:cNvPr id="4" name="Title 3"/>
          <p:cNvSpPr>
            <a:spLocks noGrp="1"/>
          </p:cNvSpPr>
          <p:nvPr>
            <p:ph type="title"/>
          </p:nvPr>
        </p:nvSpPr>
        <p:spPr/>
        <p:txBody>
          <a:bodyPr>
            <a:normAutofit fontScale="90000"/>
          </a:bodyPr>
          <a:lstStyle/>
          <a:p>
            <a:r>
              <a:rPr lang="en-US" dirty="0"/>
              <a:t>New Leases &amp; Renewals</a:t>
            </a:r>
            <a:br>
              <a:rPr lang="en-US" dirty="0"/>
            </a:br>
            <a:r>
              <a:rPr lang="en-US" sz="2700" dirty="0" smtClean="0"/>
              <a:t>What our customers want!!</a:t>
            </a:r>
            <a:endParaRPr lang="en-US" dirty="0"/>
          </a:p>
        </p:txBody>
      </p:sp>
    </p:spTree>
    <p:extLst>
      <p:ext uri="{BB962C8B-B14F-4D97-AF65-F5344CB8AC3E}">
        <p14:creationId xmlns:p14="http://schemas.microsoft.com/office/powerpoint/2010/main" val="2428392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 brokers to best advantage</a:t>
            </a:r>
          </a:p>
          <a:p>
            <a:r>
              <a:rPr lang="en-US" dirty="0" smtClean="0"/>
              <a:t>Optimize portfolio</a:t>
            </a:r>
          </a:p>
          <a:p>
            <a:pPr lvl="1"/>
            <a:r>
              <a:rPr lang="en-US" dirty="0" smtClean="0"/>
              <a:t>Space standards</a:t>
            </a:r>
          </a:p>
          <a:p>
            <a:pPr lvl="1"/>
            <a:r>
              <a:rPr lang="en-US" dirty="0" smtClean="0"/>
              <a:t>Track Utilization</a:t>
            </a:r>
          </a:p>
          <a:p>
            <a:pPr lvl="1"/>
            <a:r>
              <a:rPr lang="en-US" dirty="0" smtClean="0"/>
              <a:t>Alternative workplace strategies</a:t>
            </a:r>
          </a:p>
          <a:p>
            <a:pPr lvl="1"/>
            <a:r>
              <a:rPr lang="en-US" dirty="0" smtClean="0"/>
              <a:t>Collect data for future improvements</a:t>
            </a:r>
          </a:p>
          <a:p>
            <a:pPr lvl="1"/>
            <a:r>
              <a:rPr lang="en-US" dirty="0" smtClean="0"/>
              <a:t>Energy conservation </a:t>
            </a:r>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43</a:t>
            </a:fld>
            <a:endParaRPr lang="en-US" dirty="0"/>
          </a:p>
        </p:txBody>
      </p:sp>
      <p:sp>
        <p:nvSpPr>
          <p:cNvPr id="4" name="Title 3"/>
          <p:cNvSpPr>
            <a:spLocks noGrp="1"/>
          </p:cNvSpPr>
          <p:nvPr>
            <p:ph type="title"/>
          </p:nvPr>
        </p:nvSpPr>
        <p:spPr>
          <a:xfrm>
            <a:off x="228600" y="304800"/>
            <a:ext cx="8610600" cy="685800"/>
          </a:xfrm>
        </p:spPr>
        <p:txBody>
          <a:bodyPr>
            <a:normAutofit fontScale="90000"/>
          </a:bodyPr>
          <a:lstStyle/>
          <a:p>
            <a:r>
              <a:rPr lang="en-US" dirty="0" smtClean="0"/>
              <a:t>Other Ways to Reduce Expense</a:t>
            </a:r>
            <a:endParaRPr lang="en-US" dirty="0"/>
          </a:p>
        </p:txBody>
      </p:sp>
    </p:spTree>
    <p:extLst>
      <p:ext uri="{BB962C8B-B14F-4D97-AF65-F5344CB8AC3E}">
        <p14:creationId xmlns:p14="http://schemas.microsoft.com/office/powerpoint/2010/main" val="781247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sz="3600" dirty="0" smtClean="0"/>
              <a:t>Researched how other states use brokers</a:t>
            </a:r>
          </a:p>
          <a:p>
            <a:r>
              <a:rPr lang="en-US" dirty="0" smtClean="0"/>
              <a:t>10 out of 50 </a:t>
            </a:r>
            <a:r>
              <a:rPr lang="en-US" dirty="0"/>
              <a:t>states have </a:t>
            </a:r>
            <a:r>
              <a:rPr lang="en-US" dirty="0" smtClean="0"/>
              <a:t>broker contracts </a:t>
            </a:r>
          </a:p>
          <a:p>
            <a:r>
              <a:rPr lang="en-US" dirty="0" smtClean="0"/>
              <a:t>Scope of services ranges from targeted to extensive</a:t>
            </a:r>
          </a:p>
          <a:p>
            <a:pPr lvl="1"/>
            <a:r>
              <a:rPr lang="en-US" dirty="0" smtClean="0"/>
              <a:t>Michigan engaged brokers in 2008 for rapid downsize</a:t>
            </a:r>
          </a:p>
          <a:p>
            <a:pPr lvl="1"/>
            <a:r>
              <a:rPr lang="en-US" dirty="0" smtClean="0"/>
              <a:t>Florida and New York - comprehensive services for portfolio optimization </a:t>
            </a:r>
          </a:p>
          <a:p>
            <a:pPr lvl="1"/>
            <a:r>
              <a:rPr lang="en-US" dirty="0" smtClean="0"/>
              <a:t>Tennessee and Virginia - portfolio assessment</a:t>
            </a:r>
          </a:p>
          <a:p>
            <a:pPr lvl="1"/>
            <a:r>
              <a:rPr lang="en-US" dirty="0" smtClean="0"/>
              <a:t>Colorado, GSA, Oregon and Virginia have convenience contracts for select services from transactional to design and project management</a:t>
            </a:r>
          </a:p>
          <a:p>
            <a:pPr>
              <a:lnSpc>
                <a:spcPct val="120000"/>
              </a:lnSpc>
            </a:pPr>
            <a:r>
              <a:rPr lang="en-US" dirty="0" smtClean="0"/>
              <a:t>Washington put convenience contract in place in August 2015</a:t>
            </a:r>
          </a:p>
          <a:p>
            <a:endParaRPr lang="en-US" dirty="0" smtClean="0"/>
          </a:p>
        </p:txBody>
      </p:sp>
      <p:sp>
        <p:nvSpPr>
          <p:cNvPr id="3" name="Slide Number Placeholder 2"/>
          <p:cNvSpPr>
            <a:spLocks noGrp="1"/>
          </p:cNvSpPr>
          <p:nvPr>
            <p:ph type="sldNum" sz="quarter" idx="12"/>
          </p:nvPr>
        </p:nvSpPr>
        <p:spPr/>
        <p:txBody>
          <a:bodyPr/>
          <a:lstStyle/>
          <a:p>
            <a:fld id="{AF4633DB-60EA-4E8C-BBF5-C69050585220}" type="slidenum">
              <a:rPr lang="en-US" smtClean="0"/>
              <a:pPr/>
              <a:t>44</a:t>
            </a:fld>
            <a:endParaRPr lang="en-US" dirty="0"/>
          </a:p>
        </p:txBody>
      </p:sp>
      <p:sp>
        <p:nvSpPr>
          <p:cNvPr id="4" name="Title 3"/>
          <p:cNvSpPr>
            <a:spLocks noGrp="1"/>
          </p:cNvSpPr>
          <p:nvPr>
            <p:ph type="title"/>
          </p:nvPr>
        </p:nvSpPr>
        <p:spPr>
          <a:xfrm>
            <a:off x="457200" y="228600"/>
            <a:ext cx="8229600" cy="762000"/>
          </a:xfrm>
        </p:spPr>
        <p:txBody>
          <a:bodyPr/>
          <a:lstStyle/>
          <a:p>
            <a:r>
              <a:rPr lang="en-US" dirty="0" smtClean="0"/>
              <a:t>How RES uses Brokers</a:t>
            </a:r>
            <a:endParaRPr lang="en-US" strike="sngStrike" dirty="0">
              <a:solidFill>
                <a:srgbClr val="FF0000"/>
              </a:solidFill>
            </a:endParaRPr>
          </a:p>
        </p:txBody>
      </p:sp>
    </p:spTree>
    <p:extLst>
      <p:ext uri="{BB962C8B-B14F-4D97-AF65-F5344CB8AC3E}">
        <p14:creationId xmlns:p14="http://schemas.microsoft.com/office/powerpoint/2010/main" val="5549515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Seattle market experiencing double digit increases in market rents</a:t>
            </a:r>
          </a:p>
          <a:p>
            <a:pPr lvl="1"/>
            <a:r>
              <a:rPr lang="en-US" dirty="0" smtClean="0"/>
              <a:t>Broker selected to provide market comps for two large Seattle renewals.</a:t>
            </a:r>
          </a:p>
          <a:p>
            <a:r>
              <a:rPr lang="en-US" dirty="0" smtClean="0"/>
              <a:t>85,000 SF renewal completed with $2.1 million cost avoidance over 5 year term.</a:t>
            </a:r>
          </a:p>
          <a:p>
            <a:pPr lvl="1"/>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45</a:t>
            </a:fld>
            <a:endParaRPr lang="en-US" dirty="0"/>
          </a:p>
        </p:txBody>
      </p:sp>
      <p:sp>
        <p:nvSpPr>
          <p:cNvPr id="4" name="Title 3"/>
          <p:cNvSpPr>
            <a:spLocks noGrp="1"/>
          </p:cNvSpPr>
          <p:nvPr>
            <p:ph type="title"/>
          </p:nvPr>
        </p:nvSpPr>
        <p:spPr>
          <a:xfrm>
            <a:off x="457200" y="304800"/>
            <a:ext cx="8229600" cy="685800"/>
          </a:xfrm>
        </p:spPr>
        <p:txBody>
          <a:bodyPr>
            <a:normAutofit fontScale="90000"/>
          </a:bodyPr>
          <a:lstStyle/>
          <a:p>
            <a:r>
              <a:rPr lang="en-US" dirty="0" smtClean="0"/>
              <a:t>How Brokers Help</a:t>
            </a:r>
            <a:endParaRPr lang="en-US" dirty="0"/>
          </a:p>
        </p:txBody>
      </p:sp>
    </p:spTree>
    <p:extLst>
      <p:ext uri="{BB962C8B-B14F-4D97-AF65-F5344CB8AC3E}">
        <p14:creationId xmlns:p14="http://schemas.microsoft.com/office/powerpoint/2010/main" val="482044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Energy efficient buildings</a:t>
            </a:r>
          </a:p>
          <a:p>
            <a:r>
              <a:rPr lang="en-US" dirty="0" smtClean="0"/>
              <a:t>Facility </a:t>
            </a:r>
            <a:r>
              <a:rPr lang="en-US" dirty="0"/>
              <a:t>Space Standards</a:t>
            </a:r>
          </a:p>
          <a:p>
            <a:r>
              <a:rPr lang="en-US" dirty="0" smtClean="0"/>
              <a:t>Alternative Workplace Strategies</a:t>
            </a:r>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46</a:t>
            </a:fld>
            <a:endParaRPr lang="en-US" dirty="0"/>
          </a:p>
        </p:txBody>
      </p:sp>
      <p:sp>
        <p:nvSpPr>
          <p:cNvPr id="4" name="Title 3"/>
          <p:cNvSpPr>
            <a:spLocks noGrp="1"/>
          </p:cNvSpPr>
          <p:nvPr>
            <p:ph type="title"/>
          </p:nvPr>
        </p:nvSpPr>
        <p:spPr>
          <a:xfrm>
            <a:off x="457200" y="152400"/>
            <a:ext cx="8229600" cy="838200"/>
          </a:xfrm>
        </p:spPr>
        <p:txBody>
          <a:bodyPr/>
          <a:lstStyle/>
          <a:p>
            <a:r>
              <a:rPr lang="en-US" dirty="0" smtClean="0"/>
              <a:t>Cost Saving Measures</a:t>
            </a:r>
            <a:endParaRPr lang="en-US" dirty="0"/>
          </a:p>
        </p:txBody>
      </p:sp>
    </p:spTree>
    <p:extLst>
      <p:ext uri="{BB962C8B-B14F-4D97-AF65-F5344CB8AC3E}">
        <p14:creationId xmlns:p14="http://schemas.microsoft.com/office/powerpoint/2010/main" val="3135784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a Space Standard</a:t>
            </a:r>
            <a:endParaRPr lang="en-US" dirty="0"/>
          </a:p>
        </p:txBody>
      </p:sp>
      <p:sp>
        <p:nvSpPr>
          <p:cNvPr id="4" name="Content Placeholder 2"/>
          <p:cNvSpPr>
            <a:spLocks noGrp="1"/>
          </p:cNvSpPr>
          <p:nvPr>
            <p:ph idx="1"/>
          </p:nvPr>
        </p:nvSpPr>
        <p:spPr/>
        <p:txBody>
          <a:bodyPr>
            <a:normAutofit fontScale="92500" lnSpcReduction="10000"/>
          </a:bodyPr>
          <a:lstStyle/>
          <a:p>
            <a:r>
              <a:rPr lang="en-US" sz="2800" dirty="0" smtClean="0"/>
              <a:t>RCW 43.82.010 (9) </a:t>
            </a:r>
            <a:r>
              <a:rPr lang="en-US" sz="2800" dirty="0"/>
              <a:t>To maximize space utilization “DES shall make space utilization studies, establish standards for use by state agencies.” </a:t>
            </a:r>
            <a:br>
              <a:rPr lang="en-US" sz="2800" dirty="0"/>
            </a:br>
            <a:endParaRPr lang="en-US" sz="2800" dirty="0"/>
          </a:p>
          <a:p>
            <a:r>
              <a:rPr lang="en-US" sz="2800" dirty="0" smtClean="0"/>
              <a:t>Space is the second largest expense next to salaries of any operating division.</a:t>
            </a:r>
          </a:p>
          <a:p>
            <a:pPr>
              <a:buNone/>
            </a:pPr>
            <a:endParaRPr lang="en-US" sz="2800" dirty="0" smtClean="0"/>
          </a:p>
          <a:p>
            <a:r>
              <a:rPr lang="en-US" sz="2800" dirty="0" smtClean="0"/>
              <a:t>“Facility efficiency” means:</a:t>
            </a:r>
          </a:p>
          <a:p>
            <a:pPr lvl="1">
              <a:buFont typeface="Wingdings" panose="05000000000000000000" pitchFamily="2" charset="2"/>
              <a:buChar char="ü"/>
            </a:pPr>
            <a:r>
              <a:rPr lang="en-US" dirty="0" smtClean="0"/>
              <a:t>Controlling costs (space is expensive)</a:t>
            </a:r>
          </a:p>
          <a:p>
            <a:pPr lvl="1">
              <a:buFont typeface="Wingdings" panose="05000000000000000000" pitchFamily="2" charset="2"/>
              <a:buChar char="ü"/>
            </a:pPr>
            <a:r>
              <a:rPr lang="en-US" dirty="0" smtClean="0"/>
              <a:t>Standardizing levels of service</a:t>
            </a:r>
          </a:p>
          <a:p>
            <a:pPr lvl="1">
              <a:buFont typeface="Wingdings" panose="05000000000000000000" pitchFamily="2" charset="2"/>
              <a:buChar char="ü"/>
            </a:pPr>
            <a:r>
              <a:rPr lang="en-US" dirty="0" smtClean="0"/>
              <a:t>Prudent management</a:t>
            </a:r>
          </a:p>
          <a:p>
            <a:pPr>
              <a:buNone/>
            </a:pPr>
            <a:endParaRPr lang="en-US" dirty="0" smtClean="0"/>
          </a:p>
          <a:p>
            <a:pPr lvl="1">
              <a:buNone/>
            </a:pPr>
            <a:endParaRPr lang="en-US" dirty="0"/>
          </a:p>
        </p:txBody>
      </p:sp>
    </p:spTree>
    <p:extLst>
      <p:ext uri="{BB962C8B-B14F-4D97-AF65-F5344CB8AC3E}">
        <p14:creationId xmlns:p14="http://schemas.microsoft.com/office/powerpoint/2010/main" val="943701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633DB-60EA-4E8C-BBF5-C69050585220}" type="slidenum">
              <a:rPr lang="en-US" smtClean="0"/>
              <a:pPr/>
              <a:t>48</a:t>
            </a:fld>
            <a:endParaRPr lang="en-US" dirty="0"/>
          </a:p>
        </p:txBody>
      </p:sp>
      <p:sp>
        <p:nvSpPr>
          <p:cNvPr id="4" name="Title 3"/>
          <p:cNvSpPr>
            <a:spLocks noGrp="1"/>
          </p:cNvSpPr>
          <p:nvPr>
            <p:ph type="title"/>
          </p:nvPr>
        </p:nvSpPr>
        <p:spPr>
          <a:xfrm>
            <a:off x="457200" y="228600"/>
            <a:ext cx="8229600" cy="762000"/>
          </a:xfrm>
        </p:spPr>
        <p:txBody>
          <a:bodyPr>
            <a:normAutofit/>
          </a:bodyPr>
          <a:lstStyle/>
          <a:p>
            <a:r>
              <a:rPr lang="en-US" dirty="0" smtClean="0"/>
              <a:t>Goal of DES Space Standards</a:t>
            </a:r>
            <a:endParaRPr lang="en-US" dirty="0"/>
          </a:p>
        </p:txBody>
      </p:sp>
      <p:sp>
        <p:nvSpPr>
          <p:cNvPr id="6" name="Content Placeholder 1"/>
          <p:cNvSpPr>
            <a:spLocks noGrp="1"/>
          </p:cNvSpPr>
          <p:nvPr>
            <p:ph idx="1"/>
          </p:nvPr>
        </p:nvSpPr>
        <p:spPr/>
        <p:txBody>
          <a:bodyPr>
            <a:normAutofit fontScale="92500"/>
          </a:bodyPr>
          <a:lstStyle/>
          <a:p>
            <a:pPr lvl="0"/>
            <a:r>
              <a:rPr lang="en-US" dirty="0"/>
              <a:t>Adopt space standard(s) that are:</a:t>
            </a:r>
            <a:endParaRPr lang="en-US" sz="4000" b="1" dirty="0"/>
          </a:p>
          <a:p>
            <a:pPr lvl="1"/>
            <a:r>
              <a:rPr lang="en-US" dirty="0"/>
              <a:t>Specific enough to be consistently applied</a:t>
            </a:r>
            <a:endParaRPr lang="en-US" sz="3600" b="1" dirty="0"/>
          </a:p>
          <a:p>
            <a:pPr lvl="1"/>
            <a:r>
              <a:rPr lang="en-US" dirty="0"/>
              <a:t>Broad enough to meet the unique business needs of state agencies</a:t>
            </a:r>
            <a:endParaRPr lang="en-US" sz="3600" b="1" dirty="0"/>
          </a:p>
          <a:p>
            <a:pPr lvl="1"/>
            <a:r>
              <a:rPr lang="en-US" dirty="0" smtClean="0"/>
              <a:t>Support Alternative Workplace strategies</a:t>
            </a:r>
            <a:endParaRPr lang="en-US" sz="3600" b="1" dirty="0"/>
          </a:p>
          <a:p>
            <a:pPr lvl="1"/>
            <a:r>
              <a:rPr lang="en-US" dirty="0"/>
              <a:t>Provide guidance for identifying potential exceptions and criteria to apply to them</a:t>
            </a:r>
            <a:endParaRPr lang="en-US" sz="3600" b="1" dirty="0"/>
          </a:p>
          <a:p>
            <a:pPr lvl="0"/>
            <a:r>
              <a:rPr lang="en-US" dirty="0"/>
              <a:t>Adopt standards for </a:t>
            </a:r>
            <a:r>
              <a:rPr lang="en-US" dirty="0" smtClean="0"/>
              <a:t>managing </a:t>
            </a:r>
            <a:r>
              <a:rPr lang="en-US" dirty="0"/>
              <a:t>and reporting </a:t>
            </a:r>
            <a:r>
              <a:rPr lang="en-US" dirty="0" smtClean="0"/>
              <a:t>on </a:t>
            </a:r>
            <a:r>
              <a:rPr lang="en-US" dirty="0"/>
              <a:t>exceptions to space standards </a:t>
            </a:r>
            <a:r>
              <a:rPr lang="en-US" dirty="0" smtClean="0"/>
              <a:t>as a measure of facility efficiency</a:t>
            </a:r>
            <a:endParaRPr lang="en-US" sz="4000" b="1" dirty="0"/>
          </a:p>
          <a:p>
            <a:endParaRPr lang="en-US" dirty="0"/>
          </a:p>
        </p:txBody>
      </p:sp>
    </p:spTree>
    <p:extLst>
      <p:ext uri="{BB962C8B-B14F-4D97-AF65-F5344CB8AC3E}">
        <p14:creationId xmlns:p14="http://schemas.microsoft.com/office/powerpoint/2010/main" val="18244003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633DB-60EA-4E8C-BBF5-C69050585220}" type="slidenum">
              <a:rPr lang="en-US" smtClean="0"/>
              <a:pPr/>
              <a:t>49</a:t>
            </a:fld>
            <a:endParaRPr lang="en-US" dirty="0"/>
          </a:p>
        </p:txBody>
      </p:sp>
      <p:sp>
        <p:nvSpPr>
          <p:cNvPr id="4" name="Title 3"/>
          <p:cNvSpPr>
            <a:spLocks noGrp="1"/>
          </p:cNvSpPr>
          <p:nvPr>
            <p:ph type="title"/>
          </p:nvPr>
        </p:nvSpPr>
        <p:spPr>
          <a:xfrm>
            <a:off x="304800" y="228600"/>
            <a:ext cx="8534400" cy="762000"/>
          </a:xfrm>
        </p:spPr>
        <p:txBody>
          <a:bodyPr>
            <a:normAutofit/>
          </a:bodyPr>
          <a:lstStyle/>
          <a:p>
            <a:r>
              <a:rPr lang="en-US" sz="3200" dirty="0"/>
              <a:t>Guiding Principles for Space Allocation</a:t>
            </a:r>
          </a:p>
        </p:txBody>
      </p:sp>
      <p:sp>
        <p:nvSpPr>
          <p:cNvPr id="5" name="Content Placeholder 3"/>
          <p:cNvSpPr>
            <a:spLocks noGrp="1"/>
          </p:cNvSpPr>
          <p:nvPr>
            <p:ph idx="1"/>
          </p:nvPr>
        </p:nvSpPr>
        <p:spPr>
          <a:xfrm>
            <a:off x="457200" y="1295400"/>
            <a:ext cx="3657600" cy="4876800"/>
          </a:xfrm>
        </p:spPr>
        <p:txBody>
          <a:bodyPr/>
          <a:lstStyle/>
          <a:p>
            <a:pPr marL="0" indent="0" eaLnBrk="1" hangingPunct="1">
              <a:buNone/>
            </a:pPr>
            <a:r>
              <a:rPr lang="en-US" sz="1800" dirty="0" smtClean="0"/>
              <a:t>Space Allocation &amp; Staff Positions</a:t>
            </a:r>
            <a:br>
              <a:rPr lang="en-US" sz="1800" dirty="0" smtClean="0"/>
            </a:br>
            <a:endParaRPr lang="en-US" sz="1800" dirty="0" smtClean="0"/>
          </a:p>
          <a:p>
            <a:pPr marL="0" indent="0" eaLnBrk="1" hangingPunct="1">
              <a:buNone/>
            </a:pPr>
            <a:endParaRPr lang="en-US" sz="1800" dirty="0" smtClean="0"/>
          </a:p>
          <a:p>
            <a:pPr marL="0" indent="0" eaLnBrk="1" hangingPunct="1">
              <a:buNone/>
            </a:pPr>
            <a:r>
              <a:rPr lang="en-US" sz="1800" dirty="0" smtClean="0"/>
              <a:t>Open Plan</a:t>
            </a:r>
          </a:p>
          <a:p>
            <a:pPr marL="0" indent="0" eaLnBrk="1" hangingPunct="1">
              <a:buNone/>
            </a:pPr>
            <a:endParaRPr lang="en-US" sz="2000" dirty="0" smtClean="0"/>
          </a:p>
          <a:p>
            <a:pPr marL="0" indent="0" eaLnBrk="1" hangingPunct="1">
              <a:buNone/>
            </a:pPr>
            <a:endParaRPr lang="en-US" sz="2400" dirty="0" smtClean="0"/>
          </a:p>
          <a:p>
            <a:pPr marL="0" indent="0">
              <a:buNone/>
            </a:pPr>
            <a:r>
              <a:rPr lang="en-US" sz="1800" dirty="0" smtClean="0"/>
              <a:t>Anticipating Change</a:t>
            </a:r>
          </a:p>
          <a:p>
            <a:pPr marL="0" indent="0" eaLnBrk="1" hangingPunct="1">
              <a:buNone/>
            </a:pPr>
            <a:endParaRPr lang="en-US" sz="2800" dirty="0" smtClean="0"/>
          </a:p>
          <a:p>
            <a:pPr marL="0" indent="0" eaLnBrk="1" hangingPunct="1">
              <a:buNone/>
            </a:pPr>
            <a:endParaRPr lang="en-US" sz="2800" dirty="0"/>
          </a:p>
          <a:p>
            <a:pPr marL="0" indent="0" eaLnBrk="1" hangingPunct="1">
              <a:buNone/>
            </a:pPr>
            <a:r>
              <a:rPr lang="en-US" sz="1800" dirty="0" smtClean="0"/>
              <a:t>Cost Containment</a:t>
            </a:r>
          </a:p>
        </p:txBody>
      </p:sp>
      <p:sp>
        <p:nvSpPr>
          <p:cNvPr id="6" name="Content Placeholder 4"/>
          <p:cNvSpPr txBox="1">
            <a:spLocks/>
          </p:cNvSpPr>
          <p:nvPr/>
        </p:nvSpPr>
        <p:spPr>
          <a:xfrm>
            <a:off x="4114800" y="1295400"/>
            <a:ext cx="45720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Staff is not entitled to specific workstation sizes. </a:t>
            </a:r>
            <a:br>
              <a:rPr lang="en-US" sz="1800" dirty="0" smtClean="0">
                <a:latin typeface="Arial" panose="020B0604020202020204" pitchFamily="34" charset="0"/>
                <a:cs typeface="Arial" panose="020B0604020202020204" pitchFamily="34" charset="0"/>
              </a:rPr>
            </a:br>
            <a:endParaRPr lang="en-US" sz="1800" dirty="0" smtClean="0">
              <a:solidFill>
                <a:srgbClr val="FF0000"/>
              </a:solidFill>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Most employees shall be provided open area workspaces.  Enclosed offices are limited.</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Higher proportion of furniture systems vs. built spaces allow more flexible layouts and reduce cost of initial buildout.  </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Space savings from efficient layouts.</a:t>
            </a:r>
          </a:p>
          <a:p>
            <a:r>
              <a:rPr lang="en-US" sz="1800" dirty="0" smtClean="0">
                <a:latin typeface="Arial" panose="020B0604020202020204" pitchFamily="34" charset="0"/>
                <a:cs typeface="Arial" panose="020B0604020202020204" pitchFamily="34" charset="0"/>
              </a:rPr>
              <a:t>Move people not furniture.</a:t>
            </a:r>
          </a:p>
          <a:p>
            <a:r>
              <a:rPr lang="en-US" sz="1800" dirty="0" smtClean="0">
                <a:latin typeface="Arial" panose="020B0604020202020204" pitchFamily="34" charset="0"/>
                <a:cs typeface="Arial" panose="020B0604020202020204" pitchFamily="34" charset="0"/>
              </a:rPr>
              <a:t>Reuse existing tenant improvements.</a:t>
            </a:r>
          </a:p>
        </p:txBody>
      </p:sp>
    </p:spTree>
    <p:extLst>
      <p:ext uri="{BB962C8B-B14F-4D97-AF65-F5344CB8AC3E}">
        <p14:creationId xmlns:p14="http://schemas.microsoft.com/office/powerpoint/2010/main" val="3610615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5</a:t>
            </a:fld>
            <a:endParaRPr lang="en-US" dirty="0"/>
          </a:p>
        </p:txBody>
      </p:sp>
      <p:sp>
        <p:nvSpPr>
          <p:cNvPr id="8" name="Title 3"/>
          <p:cNvSpPr txBox="1">
            <a:spLocks/>
          </p:cNvSpPr>
          <p:nvPr/>
        </p:nvSpPr>
        <p:spPr>
          <a:xfrm>
            <a:off x="457200" y="1896979"/>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About DES Engineering and Architectural Services (E&amp;AS)</a:t>
            </a:r>
          </a:p>
        </p:txBody>
      </p:sp>
      <p:sp>
        <p:nvSpPr>
          <p:cNvPr id="9" name="Content Placeholder 1"/>
          <p:cNvSpPr txBox="1">
            <a:spLocks/>
          </p:cNvSpPr>
          <p:nvPr/>
        </p:nvSpPr>
        <p:spPr>
          <a:xfrm>
            <a:off x="1371600" y="1219200"/>
            <a:ext cx="67056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600" dirty="0" smtClean="0"/>
          </a:p>
          <a:p>
            <a:pPr marL="0" indent="0">
              <a:buNone/>
            </a:pPr>
            <a:endParaRPr lang="en-US" sz="14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812544" y="3588603"/>
            <a:ext cx="3518912" cy="830997"/>
          </a:xfrm>
          <a:prstGeom prst="rect">
            <a:avLst/>
          </a:prstGeom>
        </p:spPr>
        <p:txBody>
          <a:bodyPr wrap="none">
            <a:spAutoFit/>
          </a:bodyPr>
          <a:lstStyle/>
          <a:p>
            <a:r>
              <a:rPr lang="en-US" sz="4800" dirty="0" smtClean="0"/>
              <a:t>Donna Albert</a:t>
            </a:r>
            <a:endParaRPr lang="en-US" sz="4800" dirty="0"/>
          </a:p>
        </p:txBody>
      </p:sp>
    </p:spTree>
    <p:extLst>
      <p:ext uri="{BB962C8B-B14F-4D97-AF65-F5344CB8AC3E}">
        <p14:creationId xmlns:p14="http://schemas.microsoft.com/office/powerpoint/2010/main" val="42814372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267200"/>
          </a:xfrm>
        </p:spPr>
        <p:txBody>
          <a:bodyPr>
            <a:normAutofit/>
          </a:bodyPr>
          <a:lstStyle/>
          <a:p>
            <a:r>
              <a:rPr lang="en-US" dirty="0" smtClean="0"/>
              <a:t>Proposed Changes  to Space Standards</a:t>
            </a:r>
          </a:p>
          <a:p>
            <a:pPr marL="971550" lvl="1" indent="-514350">
              <a:buFont typeface="+mj-lt"/>
              <a:buAutoNum type="arabicPeriod"/>
            </a:pPr>
            <a:r>
              <a:rPr lang="en-US" dirty="0" smtClean="0"/>
              <a:t>SF / FTE changed to be SF/ workstation</a:t>
            </a:r>
          </a:p>
          <a:p>
            <a:pPr marL="971550" lvl="1" indent="-514350">
              <a:buFont typeface="+mj-lt"/>
              <a:buAutoNum type="arabicPeriod"/>
            </a:pPr>
            <a:r>
              <a:rPr lang="en-US" dirty="0" smtClean="0"/>
              <a:t>Metric goals will </a:t>
            </a:r>
            <a:r>
              <a:rPr lang="en-US" dirty="0"/>
              <a:t>be tiered to facility size (small, medium, large)</a:t>
            </a:r>
          </a:p>
          <a:p>
            <a:pPr marL="971550" lvl="1" indent="-514350">
              <a:buFont typeface="+mj-lt"/>
              <a:buAutoNum type="arabicPeriod"/>
            </a:pPr>
            <a:r>
              <a:rPr lang="en-US" dirty="0" smtClean="0"/>
              <a:t>Goal of 10% office ratio to 90% cubicles</a:t>
            </a:r>
          </a:p>
          <a:p>
            <a:pPr marL="971550" lvl="1" indent="-514350">
              <a:buFont typeface="+mj-lt"/>
              <a:buAutoNum type="arabicPeriod"/>
            </a:pPr>
            <a:r>
              <a:rPr lang="en-US" dirty="0" smtClean="0"/>
              <a:t>Measure office/administrative </a:t>
            </a:r>
            <a:r>
              <a:rPr lang="en-US" dirty="0"/>
              <a:t>area </a:t>
            </a:r>
            <a:r>
              <a:rPr lang="en-US" dirty="0" smtClean="0"/>
              <a:t>separately </a:t>
            </a:r>
            <a:r>
              <a:rPr lang="en-US" dirty="0"/>
              <a:t>from special </a:t>
            </a:r>
            <a:r>
              <a:rPr lang="en-US" dirty="0" smtClean="0"/>
              <a:t>use/purpose areas + add proportionate load factor</a:t>
            </a: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50</a:t>
            </a:fld>
            <a:endParaRPr lang="en-US" dirty="0"/>
          </a:p>
        </p:txBody>
      </p:sp>
      <p:sp>
        <p:nvSpPr>
          <p:cNvPr id="4" name="Title 3"/>
          <p:cNvSpPr>
            <a:spLocks noGrp="1"/>
          </p:cNvSpPr>
          <p:nvPr>
            <p:ph type="title"/>
          </p:nvPr>
        </p:nvSpPr>
        <p:spPr>
          <a:xfrm>
            <a:off x="457200" y="228600"/>
            <a:ext cx="8229600" cy="762000"/>
          </a:xfrm>
        </p:spPr>
        <p:txBody>
          <a:bodyPr>
            <a:normAutofit/>
          </a:bodyPr>
          <a:lstStyle/>
          <a:p>
            <a:r>
              <a:rPr lang="en-US" dirty="0" smtClean="0"/>
              <a:t>DRAFT Space Standards Update</a:t>
            </a:r>
            <a:endParaRPr lang="en-US" dirty="0"/>
          </a:p>
        </p:txBody>
      </p:sp>
    </p:spTree>
    <p:extLst>
      <p:ext uri="{BB962C8B-B14F-4D97-AF65-F5344CB8AC3E}">
        <p14:creationId xmlns:p14="http://schemas.microsoft.com/office/powerpoint/2010/main" val="1293380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Square foot per workstation metric varies by size</a:t>
            </a:r>
          </a:p>
          <a:p>
            <a:pPr lvl="1"/>
            <a:r>
              <a:rPr lang="en-US" sz="2400" dirty="0" smtClean="0"/>
              <a:t>Small (up to 999  SF) = 280 SF/workstation</a:t>
            </a:r>
          </a:p>
          <a:p>
            <a:pPr lvl="1"/>
            <a:r>
              <a:rPr lang="en-US" sz="2400" dirty="0" smtClean="0"/>
              <a:t>Medium (1,000 SF to 9,999 SF) = 215 SF/workstation</a:t>
            </a:r>
          </a:p>
          <a:p>
            <a:pPr lvl="1"/>
            <a:r>
              <a:rPr lang="en-US" sz="2400" dirty="0" smtClean="0"/>
              <a:t>Large (10,000 SF or greater) = 185 </a:t>
            </a:r>
            <a:r>
              <a:rPr lang="en-US" sz="2400" dirty="0"/>
              <a:t>SF/workstation</a:t>
            </a:r>
          </a:p>
          <a:p>
            <a:pPr lvl="1"/>
            <a:endParaRPr lang="en-US" sz="2400" dirty="0" smtClean="0"/>
          </a:p>
          <a:p>
            <a:pPr lvl="1"/>
            <a:endParaRPr lang="en-US" sz="2400" dirty="0" smtClean="0"/>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51</a:t>
            </a:fld>
            <a:endParaRPr lang="en-US" dirty="0"/>
          </a:p>
        </p:txBody>
      </p:sp>
      <p:sp>
        <p:nvSpPr>
          <p:cNvPr id="4" name="Title 3"/>
          <p:cNvSpPr>
            <a:spLocks noGrp="1"/>
          </p:cNvSpPr>
          <p:nvPr>
            <p:ph type="title"/>
          </p:nvPr>
        </p:nvSpPr>
        <p:spPr>
          <a:xfrm>
            <a:off x="457200" y="228600"/>
            <a:ext cx="8229600" cy="762000"/>
          </a:xfrm>
        </p:spPr>
        <p:txBody>
          <a:bodyPr/>
          <a:lstStyle/>
          <a:p>
            <a:r>
              <a:rPr lang="en-US" dirty="0" smtClean="0"/>
              <a:t>Metric varies by Suite Size</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00400"/>
            <a:ext cx="3505200" cy="3174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62600" y="3962399"/>
            <a:ext cx="2209800" cy="1477328"/>
          </a:xfrm>
          <a:prstGeom prst="rect">
            <a:avLst/>
          </a:prstGeom>
          <a:noFill/>
        </p:spPr>
        <p:txBody>
          <a:bodyPr wrap="square" rtlCol="0">
            <a:spAutoFit/>
          </a:bodyPr>
          <a:lstStyle/>
          <a:p>
            <a:r>
              <a:rPr lang="en-US" dirty="0" smtClean="0"/>
              <a:t>Small suites (i.e. this 650 sq. ft.) often cannot achieve the efficiency of large facilities</a:t>
            </a:r>
            <a:endParaRPr lang="en-US" dirty="0"/>
          </a:p>
        </p:txBody>
      </p:sp>
    </p:spTree>
    <p:extLst>
      <p:ext uri="{BB962C8B-B14F-4D97-AF65-F5344CB8AC3E}">
        <p14:creationId xmlns:p14="http://schemas.microsoft.com/office/powerpoint/2010/main" val="22929685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633DB-60EA-4E8C-BBF5-C69050585220}" type="slidenum">
              <a:rPr lang="en-US" smtClean="0"/>
              <a:pPr/>
              <a:t>52</a:t>
            </a:fld>
            <a:endParaRPr lang="en-US" dirty="0"/>
          </a:p>
        </p:txBody>
      </p:sp>
      <p:sp>
        <p:nvSpPr>
          <p:cNvPr id="4" name="Title 3"/>
          <p:cNvSpPr>
            <a:spLocks noGrp="1"/>
          </p:cNvSpPr>
          <p:nvPr>
            <p:ph type="title"/>
          </p:nvPr>
        </p:nvSpPr>
        <p:spPr/>
        <p:txBody>
          <a:bodyPr>
            <a:normAutofit/>
          </a:bodyPr>
          <a:lstStyle/>
          <a:p>
            <a:r>
              <a:rPr lang="en-US" dirty="0" smtClean="0"/>
              <a:t>High Tech Open Office</a:t>
            </a:r>
            <a:endParaRPr lang="en-US" dirty="0"/>
          </a:p>
        </p:txBody>
      </p:sp>
      <p:pic>
        <p:nvPicPr>
          <p:cNvPr id="4098" name="Picture 2" descr="C:\Users\cmcclar\AppData\Local\Microsoft\Windows\Temporary Internet Files\Content.Outlook\92JVH0JL\Perspicacious-FINE-Design-Group-Office-by-Boora-Architect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5447"/>
            <a:ext cx="6277984" cy="415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34200" y="1524000"/>
            <a:ext cx="1752600" cy="1938992"/>
          </a:xfrm>
          <a:prstGeom prst="rect">
            <a:avLst/>
          </a:prstGeom>
          <a:noFill/>
        </p:spPr>
        <p:txBody>
          <a:bodyPr wrap="square" rtlCol="0">
            <a:spAutoFit/>
          </a:bodyPr>
          <a:lstStyle/>
          <a:p>
            <a:r>
              <a:rPr lang="en-US" sz="2000" dirty="0" smtClean="0"/>
              <a:t>Open offices maximize light, increase collaboration, decrease buildout costs</a:t>
            </a:r>
            <a:endParaRPr lang="en-US" sz="2000" dirty="0"/>
          </a:p>
        </p:txBody>
      </p:sp>
    </p:spTree>
    <p:extLst>
      <p:ext uri="{BB962C8B-B14F-4D97-AF65-F5344CB8AC3E}">
        <p14:creationId xmlns:p14="http://schemas.microsoft.com/office/powerpoint/2010/main" val="10222377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633DB-60EA-4E8C-BBF5-C69050585220}" type="slidenum">
              <a:rPr lang="en-US" smtClean="0"/>
              <a:pPr/>
              <a:t>53</a:t>
            </a:fld>
            <a:endParaRPr lang="en-US" dirty="0"/>
          </a:p>
        </p:txBody>
      </p:sp>
      <p:sp>
        <p:nvSpPr>
          <p:cNvPr id="4" name="Title 3"/>
          <p:cNvSpPr>
            <a:spLocks noGrp="1"/>
          </p:cNvSpPr>
          <p:nvPr>
            <p:ph type="title"/>
          </p:nvPr>
        </p:nvSpPr>
        <p:spPr>
          <a:xfrm>
            <a:off x="457200" y="228600"/>
            <a:ext cx="8229600" cy="762000"/>
          </a:xfrm>
        </p:spPr>
        <p:txBody>
          <a:bodyPr>
            <a:normAutofit/>
          </a:bodyPr>
          <a:lstStyle/>
          <a:p>
            <a:r>
              <a:rPr lang="en-US" dirty="0" smtClean="0"/>
              <a:t>Collaborative Areas</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95400"/>
            <a:ext cx="561888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29400" y="1524000"/>
            <a:ext cx="2057400" cy="2308324"/>
          </a:xfrm>
          <a:prstGeom prst="rect">
            <a:avLst/>
          </a:prstGeom>
          <a:noFill/>
        </p:spPr>
        <p:txBody>
          <a:bodyPr wrap="square" rtlCol="0">
            <a:spAutoFit/>
          </a:bodyPr>
          <a:lstStyle/>
          <a:p>
            <a:r>
              <a:rPr lang="en-US" dirty="0" smtClean="0"/>
              <a:t>Contemporary offices offer informal areas to meet, collaborate, and touch down stations for staff who are more mobile.</a:t>
            </a:r>
            <a:endParaRPr lang="en-US" dirty="0"/>
          </a:p>
        </p:txBody>
      </p:sp>
    </p:spTree>
    <p:extLst>
      <p:ext uri="{BB962C8B-B14F-4D97-AF65-F5344CB8AC3E}">
        <p14:creationId xmlns:p14="http://schemas.microsoft.com/office/powerpoint/2010/main" val="257724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t>The load factor is </a:t>
            </a:r>
            <a:r>
              <a:rPr lang="en-US" sz="2400" dirty="0" smtClean="0"/>
              <a:t>a % of</a:t>
            </a:r>
            <a:br>
              <a:rPr lang="en-US" sz="2400" dirty="0" smtClean="0"/>
            </a:br>
            <a:r>
              <a:rPr lang="en-US" sz="2400" dirty="0" smtClean="0"/>
              <a:t>common building area that</a:t>
            </a:r>
            <a:br>
              <a:rPr lang="en-US" sz="2400" dirty="0" smtClean="0"/>
            </a:br>
            <a:r>
              <a:rPr lang="en-US" sz="2400" dirty="0" smtClean="0"/>
              <a:t>includes </a:t>
            </a:r>
            <a:r>
              <a:rPr lang="en-US" sz="2400" dirty="0"/>
              <a:t>the </a:t>
            </a:r>
            <a:r>
              <a:rPr lang="en-US" sz="2400" dirty="0" smtClean="0"/>
              <a:t>main building</a:t>
            </a:r>
            <a:br>
              <a:rPr lang="en-US" sz="2400" dirty="0" smtClean="0"/>
            </a:br>
            <a:r>
              <a:rPr lang="en-US" sz="2400" dirty="0" smtClean="0"/>
              <a:t>lobby</a:t>
            </a:r>
            <a:r>
              <a:rPr lang="en-US" sz="2400" dirty="0"/>
              <a:t>, common </a:t>
            </a:r>
            <a:r>
              <a:rPr lang="en-US" sz="2400" dirty="0" smtClean="0"/>
              <a:t>corridors,</a:t>
            </a:r>
            <a:br>
              <a:rPr lang="en-US" sz="2400" dirty="0" smtClean="0"/>
            </a:br>
            <a:r>
              <a:rPr lang="en-US" sz="2400" dirty="0" smtClean="0"/>
              <a:t>restrooms</a:t>
            </a:r>
            <a:r>
              <a:rPr lang="en-US" sz="2400" dirty="0"/>
              <a:t>, </a:t>
            </a:r>
            <a:r>
              <a:rPr lang="en-US" sz="2400" dirty="0" smtClean="0"/>
              <a:t>elevator lobbies,</a:t>
            </a:r>
            <a:br>
              <a:rPr lang="en-US" sz="2400" dirty="0" smtClean="0"/>
            </a:br>
            <a:r>
              <a:rPr lang="en-US" sz="2400" dirty="0" smtClean="0"/>
              <a:t>mechanical rooms, etc.</a:t>
            </a:r>
            <a:r>
              <a:rPr lang="en-US" sz="2400" dirty="0"/>
              <a:t/>
            </a:r>
            <a:br>
              <a:rPr lang="en-US" sz="2400" dirty="0"/>
            </a:br>
            <a:r>
              <a:rPr lang="en-US" sz="2400" dirty="0" smtClean="0"/>
              <a:t>Rentable square is the</a:t>
            </a:r>
            <a:br>
              <a:rPr lang="en-US" sz="2400" dirty="0" smtClean="0"/>
            </a:br>
            <a:r>
              <a:rPr lang="en-US" sz="2400" dirty="0" smtClean="0"/>
              <a:t>usable </a:t>
            </a:r>
            <a:r>
              <a:rPr lang="en-US" sz="2400" dirty="0"/>
              <a:t>square </a:t>
            </a:r>
            <a:r>
              <a:rPr lang="en-US" sz="2400" dirty="0" smtClean="0"/>
              <a:t>feet + the</a:t>
            </a:r>
            <a:br>
              <a:rPr lang="en-US" sz="2400" dirty="0" smtClean="0"/>
            </a:br>
            <a:r>
              <a:rPr lang="en-US" sz="2400" dirty="0" smtClean="0"/>
              <a:t>load </a:t>
            </a:r>
            <a:r>
              <a:rPr lang="en-US" sz="2400" dirty="0"/>
              <a:t>factor.</a:t>
            </a:r>
            <a:endParaRPr lang="en-US" sz="2400" dirty="0" smtClean="0"/>
          </a:p>
        </p:txBody>
      </p:sp>
      <p:sp>
        <p:nvSpPr>
          <p:cNvPr id="3" name="Slide Number Placeholder 2"/>
          <p:cNvSpPr>
            <a:spLocks noGrp="1"/>
          </p:cNvSpPr>
          <p:nvPr>
            <p:ph type="sldNum" sz="quarter" idx="12"/>
          </p:nvPr>
        </p:nvSpPr>
        <p:spPr/>
        <p:txBody>
          <a:bodyPr/>
          <a:lstStyle/>
          <a:p>
            <a:fld id="{AF4633DB-60EA-4E8C-BBF5-C69050585220}" type="slidenum">
              <a:rPr lang="en-US" smtClean="0"/>
              <a:pPr/>
              <a:t>54</a:t>
            </a:fld>
            <a:endParaRPr lang="en-US" dirty="0"/>
          </a:p>
        </p:txBody>
      </p:sp>
      <p:sp>
        <p:nvSpPr>
          <p:cNvPr id="4" name="Title 3"/>
          <p:cNvSpPr>
            <a:spLocks noGrp="1"/>
          </p:cNvSpPr>
          <p:nvPr>
            <p:ph type="title"/>
          </p:nvPr>
        </p:nvSpPr>
        <p:spPr>
          <a:xfrm>
            <a:off x="457200" y="228600"/>
            <a:ext cx="8229600" cy="762000"/>
          </a:xfrm>
        </p:spPr>
        <p:txBody>
          <a:bodyPr>
            <a:normAutofit fontScale="90000"/>
          </a:bodyPr>
          <a:lstStyle/>
          <a:p>
            <a:r>
              <a:rPr lang="en-US" dirty="0" smtClean="0"/>
              <a:t>Usable Admin. Area + Load Factor</a:t>
            </a:r>
            <a:endParaRPr lang="en-US" dirty="0"/>
          </a:p>
        </p:txBody>
      </p:sp>
      <p:pic>
        <p:nvPicPr>
          <p:cNvPr id="5122" name="Picture 2" descr="I:\Space Stds, Policies, &amp; Process\usable-vs-ren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499" y="1219200"/>
            <a:ext cx="320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33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724400"/>
          </a:xfrm>
        </p:spPr>
        <p:txBody>
          <a:bodyPr>
            <a:normAutofit fontScale="92500"/>
          </a:bodyPr>
          <a:lstStyle/>
          <a:p>
            <a:r>
              <a:rPr lang="en-US" dirty="0" smtClean="0"/>
              <a:t>New </a:t>
            </a:r>
            <a:r>
              <a:rPr lang="en-US" dirty="0"/>
              <a:t>Standards </a:t>
            </a:r>
            <a:r>
              <a:rPr lang="en-US" dirty="0" smtClean="0"/>
              <a:t>propose a </a:t>
            </a:r>
            <a:r>
              <a:rPr lang="en-US" dirty="0"/>
              <a:t>tiered </a:t>
            </a:r>
            <a:r>
              <a:rPr lang="en-US" dirty="0" smtClean="0"/>
              <a:t>efficiency measure by facility size</a:t>
            </a:r>
            <a:r>
              <a:rPr lang="en-US" dirty="0"/>
              <a:t>.</a:t>
            </a:r>
          </a:p>
          <a:p>
            <a:r>
              <a:rPr lang="en-US" dirty="0" smtClean="0"/>
              <a:t>New </a:t>
            </a:r>
            <a:r>
              <a:rPr lang="en-US" dirty="0"/>
              <a:t>Standards do not specify the amount of individual workstation space. </a:t>
            </a:r>
          </a:p>
          <a:p>
            <a:r>
              <a:rPr lang="en-US" dirty="0" smtClean="0"/>
              <a:t>The new Standards provide a </a:t>
            </a:r>
            <a:r>
              <a:rPr lang="en-US" dirty="0"/>
              <a:t>maximum </a:t>
            </a:r>
            <a:r>
              <a:rPr lang="en-US" dirty="0" smtClean="0"/>
              <a:t>threshold </a:t>
            </a:r>
            <a:r>
              <a:rPr lang="en-US" dirty="0"/>
              <a:t>not an “entitlement” for an </a:t>
            </a:r>
            <a:r>
              <a:rPr lang="en-US" dirty="0" smtClean="0"/>
              <a:t>agency.  </a:t>
            </a:r>
            <a:endParaRPr lang="en-US" dirty="0"/>
          </a:p>
          <a:p>
            <a:r>
              <a:rPr lang="en-US" dirty="0" smtClean="0"/>
              <a:t>DES </a:t>
            </a:r>
            <a:r>
              <a:rPr lang="en-US" dirty="0"/>
              <a:t>and agencies will continue to advocate </a:t>
            </a:r>
            <a:r>
              <a:rPr lang="en-US" dirty="0" smtClean="0"/>
              <a:t>for further </a:t>
            </a:r>
            <a:r>
              <a:rPr lang="en-US" dirty="0"/>
              <a:t>innovation and space efficiency </a:t>
            </a:r>
            <a:r>
              <a:rPr lang="en-US" dirty="0" smtClean="0"/>
              <a:t>as stewards of state resources.</a:t>
            </a:r>
            <a:endParaRPr lang="en-US" dirty="0"/>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55</a:t>
            </a:fld>
            <a:endParaRPr lang="en-US" dirty="0"/>
          </a:p>
        </p:txBody>
      </p:sp>
      <p:sp>
        <p:nvSpPr>
          <p:cNvPr id="4" name="Title 3"/>
          <p:cNvSpPr>
            <a:spLocks noGrp="1"/>
          </p:cNvSpPr>
          <p:nvPr>
            <p:ph type="title"/>
          </p:nvPr>
        </p:nvSpPr>
        <p:spPr>
          <a:xfrm>
            <a:off x="457200" y="304800"/>
            <a:ext cx="8229600" cy="685800"/>
          </a:xfrm>
        </p:spPr>
        <p:txBody>
          <a:bodyPr>
            <a:normAutofit fontScale="90000"/>
          </a:bodyPr>
          <a:lstStyle/>
          <a:p>
            <a:r>
              <a:rPr lang="en-US" dirty="0"/>
              <a:t>Overview : </a:t>
            </a:r>
            <a:r>
              <a:rPr lang="en-US" dirty="0" smtClean="0"/>
              <a:t>DRAFT New Standards</a:t>
            </a:r>
            <a:endParaRPr lang="en-US" dirty="0"/>
          </a:p>
        </p:txBody>
      </p:sp>
    </p:spTree>
    <p:extLst>
      <p:ext uri="{BB962C8B-B14F-4D97-AF65-F5344CB8AC3E}">
        <p14:creationId xmlns:p14="http://schemas.microsoft.com/office/powerpoint/2010/main" val="3528550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lvl="0" indent="0">
              <a:buNone/>
            </a:pPr>
            <a:r>
              <a:rPr lang="en-US" dirty="0"/>
              <a:t>An EXEMPTION </a:t>
            </a:r>
            <a:r>
              <a:rPr lang="en-US" dirty="0" smtClean="0"/>
              <a:t>is required </a:t>
            </a:r>
            <a:r>
              <a:rPr lang="en-US" dirty="0"/>
              <a:t>if:</a:t>
            </a:r>
          </a:p>
          <a:p>
            <a:pPr lvl="0"/>
            <a:r>
              <a:rPr lang="en-US" dirty="0"/>
              <a:t>The </a:t>
            </a:r>
            <a:r>
              <a:rPr lang="en-US" dirty="0" smtClean="0"/>
              <a:t>site </a:t>
            </a:r>
            <a:r>
              <a:rPr lang="en-US" dirty="0"/>
              <a:t>has a </a:t>
            </a:r>
            <a:r>
              <a:rPr lang="en-US" dirty="0" smtClean="0"/>
              <a:t>Rentable/Usable </a:t>
            </a:r>
            <a:r>
              <a:rPr lang="en-US" dirty="0"/>
              <a:t>load </a:t>
            </a:r>
            <a:r>
              <a:rPr lang="en-US" dirty="0" smtClean="0"/>
              <a:t>factor over </a:t>
            </a:r>
            <a:r>
              <a:rPr lang="en-US" b="1" dirty="0" smtClean="0"/>
              <a:t>10%</a:t>
            </a:r>
            <a:r>
              <a:rPr lang="en-US" dirty="0"/>
              <a:t> </a:t>
            </a:r>
            <a:r>
              <a:rPr lang="en-US" dirty="0" smtClean="0"/>
              <a:t>consistent </a:t>
            </a:r>
            <a:r>
              <a:rPr lang="en-US" dirty="0"/>
              <a:t>with Modified </a:t>
            </a:r>
            <a:r>
              <a:rPr lang="en-US" dirty="0" smtClean="0"/>
              <a:t>Predesign; </a:t>
            </a:r>
            <a:r>
              <a:rPr lang="en-US" dirty="0"/>
              <a:t>or</a:t>
            </a:r>
          </a:p>
          <a:p>
            <a:pPr lvl="0"/>
            <a:r>
              <a:rPr lang="en-US" dirty="0"/>
              <a:t>The Special Use Area (Service Delivery or Other) exceeds </a:t>
            </a:r>
            <a:r>
              <a:rPr lang="en-US" b="1" dirty="0"/>
              <a:t>45%</a:t>
            </a:r>
            <a:r>
              <a:rPr lang="en-US" dirty="0"/>
              <a:t> of the Usable Area; or</a:t>
            </a:r>
          </a:p>
          <a:p>
            <a:pPr lvl="0"/>
            <a:r>
              <a:rPr lang="en-US" dirty="0"/>
              <a:t>The square footage per workstation exceeds the thresholds defined </a:t>
            </a:r>
            <a:r>
              <a:rPr lang="en-US" dirty="0" smtClean="0"/>
              <a:t>for the suite size; </a:t>
            </a:r>
            <a:r>
              <a:rPr lang="en-US" dirty="0"/>
              <a:t>or</a:t>
            </a:r>
          </a:p>
          <a:p>
            <a:pPr lvl="0"/>
            <a:r>
              <a:rPr lang="en-US" dirty="0"/>
              <a:t>The number of private enclosed offices exceeds </a:t>
            </a:r>
            <a:r>
              <a:rPr lang="en-US" b="1" dirty="0"/>
              <a:t>10%</a:t>
            </a:r>
            <a:r>
              <a:rPr lang="en-US" dirty="0"/>
              <a:t> of the total workstations or one private enclosed office in worksites with less than ten workstations.</a:t>
            </a:r>
          </a:p>
          <a:p>
            <a:endParaRPr lang="en-US" dirty="0"/>
          </a:p>
        </p:txBody>
      </p:sp>
      <p:sp>
        <p:nvSpPr>
          <p:cNvPr id="3" name="Slide Number Placeholder 2"/>
          <p:cNvSpPr>
            <a:spLocks noGrp="1"/>
          </p:cNvSpPr>
          <p:nvPr>
            <p:ph type="sldNum" sz="quarter" idx="12"/>
          </p:nvPr>
        </p:nvSpPr>
        <p:spPr/>
        <p:txBody>
          <a:bodyPr/>
          <a:lstStyle/>
          <a:p>
            <a:fld id="{AF4633DB-60EA-4E8C-BBF5-C69050585220}" type="slidenum">
              <a:rPr lang="en-US" smtClean="0"/>
              <a:pPr/>
              <a:t>56</a:t>
            </a:fld>
            <a:endParaRPr lang="en-US" dirty="0"/>
          </a:p>
        </p:txBody>
      </p:sp>
      <p:sp>
        <p:nvSpPr>
          <p:cNvPr id="4" name="Title 3"/>
          <p:cNvSpPr>
            <a:spLocks noGrp="1"/>
          </p:cNvSpPr>
          <p:nvPr>
            <p:ph type="title"/>
          </p:nvPr>
        </p:nvSpPr>
        <p:spPr/>
        <p:txBody>
          <a:bodyPr>
            <a:normAutofit/>
          </a:bodyPr>
          <a:lstStyle/>
          <a:p>
            <a:r>
              <a:rPr lang="en-US" dirty="0" smtClean="0"/>
              <a:t>DRAFT Exemption to Standards</a:t>
            </a:r>
            <a:endParaRPr lang="en-US" dirty="0"/>
          </a:p>
        </p:txBody>
      </p:sp>
    </p:spTree>
    <p:extLst>
      <p:ext uri="{BB962C8B-B14F-4D97-AF65-F5344CB8AC3E}">
        <p14:creationId xmlns:p14="http://schemas.microsoft.com/office/powerpoint/2010/main" val="23864534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F4633DB-60EA-4E8C-BBF5-C69050585220}" type="slidenum">
              <a:rPr lang="en-US" smtClean="0"/>
              <a:pPr/>
              <a:t>57</a:t>
            </a:fld>
            <a:endParaRPr lang="en-US" dirty="0"/>
          </a:p>
        </p:txBody>
      </p:sp>
      <p:sp>
        <p:nvSpPr>
          <p:cNvPr id="4" name="Title 3"/>
          <p:cNvSpPr>
            <a:spLocks noGrp="1"/>
          </p:cNvSpPr>
          <p:nvPr>
            <p:ph type="title"/>
          </p:nvPr>
        </p:nvSpPr>
        <p:spPr>
          <a:xfrm>
            <a:off x="457200" y="228600"/>
            <a:ext cx="8229600" cy="762000"/>
          </a:xfrm>
        </p:spPr>
        <p:txBody>
          <a:bodyPr/>
          <a:lstStyle/>
          <a:p>
            <a:r>
              <a:rPr lang="en-US" dirty="0"/>
              <a:t>Example – Office/Admin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74" y="1177591"/>
            <a:ext cx="7467600" cy="400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626" y="5257800"/>
            <a:ext cx="683895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602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Collecting the space efficiency information will allow DES to:</a:t>
            </a:r>
          </a:p>
          <a:p>
            <a:pPr lvl="1"/>
            <a:r>
              <a:rPr lang="en-US" dirty="0" smtClean="0"/>
              <a:t>Revise future space standards with better data on actual space usage </a:t>
            </a:r>
          </a:p>
          <a:p>
            <a:pPr lvl="1"/>
            <a:r>
              <a:rPr lang="en-US" dirty="0" smtClean="0"/>
              <a:t>Assist in planning consolidations or restacks</a:t>
            </a:r>
          </a:p>
          <a:p>
            <a:pPr lvl="1"/>
            <a:r>
              <a:rPr lang="en-US" dirty="0" smtClean="0"/>
              <a:t>Measure space usage as DES has improved headcount numbers</a:t>
            </a:r>
          </a:p>
          <a:p>
            <a:pPr lvl="1"/>
            <a:r>
              <a:rPr lang="en-US" dirty="0" smtClean="0"/>
              <a:t>Improve DES ability to provide efficient space that satisfies customers needs. </a:t>
            </a:r>
          </a:p>
        </p:txBody>
      </p:sp>
      <p:sp>
        <p:nvSpPr>
          <p:cNvPr id="3" name="Slide Number Placeholder 2"/>
          <p:cNvSpPr>
            <a:spLocks noGrp="1"/>
          </p:cNvSpPr>
          <p:nvPr>
            <p:ph type="sldNum" sz="quarter" idx="12"/>
          </p:nvPr>
        </p:nvSpPr>
        <p:spPr/>
        <p:txBody>
          <a:bodyPr/>
          <a:lstStyle/>
          <a:p>
            <a:fld id="{AF4633DB-60EA-4E8C-BBF5-C69050585220}" type="slidenum">
              <a:rPr lang="en-US" smtClean="0"/>
              <a:pPr/>
              <a:t>58</a:t>
            </a:fld>
            <a:endParaRPr lang="en-US" dirty="0"/>
          </a:p>
        </p:txBody>
      </p:sp>
      <p:sp>
        <p:nvSpPr>
          <p:cNvPr id="4" name="Title 3"/>
          <p:cNvSpPr>
            <a:spLocks noGrp="1"/>
          </p:cNvSpPr>
          <p:nvPr>
            <p:ph type="title"/>
          </p:nvPr>
        </p:nvSpPr>
        <p:spPr>
          <a:xfrm>
            <a:off x="457200" y="152400"/>
            <a:ext cx="8229600" cy="838200"/>
          </a:xfrm>
        </p:spPr>
        <p:txBody>
          <a:bodyPr>
            <a:normAutofit/>
          </a:bodyPr>
          <a:lstStyle/>
          <a:p>
            <a:r>
              <a:rPr lang="en-US" dirty="0" smtClean="0"/>
              <a:t>Implement &amp; Collect Data</a:t>
            </a:r>
            <a:endParaRPr lang="en-US" dirty="0"/>
          </a:p>
        </p:txBody>
      </p:sp>
    </p:spTree>
    <p:extLst>
      <p:ext uri="{BB962C8B-B14F-4D97-AF65-F5344CB8AC3E}">
        <p14:creationId xmlns:p14="http://schemas.microsoft.com/office/powerpoint/2010/main" val="3255718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                    </a:t>
            </a:r>
            <a:endParaRPr lang="en-US" dirty="0"/>
          </a:p>
        </p:txBody>
      </p:sp>
      <p:pic>
        <p:nvPicPr>
          <p:cNvPr id="5" name="Picture 4" descr="Logo Green.png"/>
          <p:cNvPicPr>
            <a:picLocks noChangeAspect="1"/>
          </p:cNvPicPr>
          <p:nvPr/>
        </p:nvPicPr>
        <p:blipFill>
          <a:blip r:embed="rId3" cstate="print"/>
          <a:stretch>
            <a:fillRect/>
          </a:stretch>
        </p:blipFill>
        <p:spPr>
          <a:xfrm>
            <a:off x="1600200" y="5257800"/>
            <a:ext cx="5415252" cy="914400"/>
          </a:xfrm>
          <a:prstGeom prst="rect">
            <a:avLst/>
          </a:prstGeom>
        </p:spPr>
      </p:pic>
      <p:sp>
        <p:nvSpPr>
          <p:cNvPr id="4" name="Title 3"/>
          <p:cNvSpPr>
            <a:spLocks noGrp="1"/>
          </p:cNvSpPr>
          <p:nvPr>
            <p:ph type="ctrTitle"/>
          </p:nvPr>
        </p:nvSpPr>
        <p:spPr>
          <a:xfrm>
            <a:off x="685800" y="1143000"/>
            <a:ext cx="7772400" cy="3810000"/>
          </a:xfrm>
          <a:noFill/>
        </p:spPr>
        <p:txBody>
          <a:bodyPr>
            <a:normAutofit/>
          </a:bodyPr>
          <a:lstStyle/>
          <a:p>
            <a:r>
              <a:rPr lang="en-US" sz="6000" dirty="0" smtClean="0"/>
              <a:t>Workplace Strategies</a:t>
            </a:r>
            <a:r>
              <a:rPr lang="en-US" dirty="0" smtClean="0"/>
              <a:t/>
            </a:r>
            <a:br>
              <a:rPr lang="en-US" dirty="0" smtClean="0"/>
            </a:br>
            <a:r>
              <a:rPr lang="en-US" dirty="0" smtClean="0"/>
              <a:t/>
            </a:r>
            <a:br>
              <a:rPr lang="en-US" dirty="0" smtClean="0"/>
            </a:br>
            <a:r>
              <a:rPr lang="en-US" sz="3100" dirty="0" smtClean="0"/>
              <a:t>Donna Albert, DES Energy</a:t>
            </a:r>
            <a:br>
              <a:rPr lang="en-US" sz="3100" dirty="0" smtClean="0"/>
            </a:br>
            <a:r>
              <a:rPr lang="en-US" sz="3100" dirty="0" smtClean="0"/>
              <a:t>Nov 4 - 5, 2015</a:t>
            </a:r>
            <a:endParaRPr lang="en-US" sz="3100" dirty="0"/>
          </a:p>
        </p:txBody>
      </p:sp>
    </p:spTree>
    <p:extLst>
      <p:ext uri="{BB962C8B-B14F-4D97-AF65-F5344CB8AC3E}">
        <p14:creationId xmlns:p14="http://schemas.microsoft.com/office/powerpoint/2010/main" val="3722485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a:t>
            </a:fld>
            <a:endParaRPr lang="en-US" dirty="0"/>
          </a:p>
        </p:txBody>
      </p:sp>
      <p:sp>
        <p:nvSpPr>
          <p:cNvPr id="8" name="Title 3"/>
          <p:cNvSpPr txBox="1">
            <a:spLocks/>
          </p:cNvSpPr>
          <p:nvPr/>
        </p:nvSpPr>
        <p:spPr>
          <a:xfrm>
            <a:off x="457200" y="228600"/>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a:t>
            </a:r>
            <a:r>
              <a:rPr lang="en-US" sz="4000" b="1" i="1" dirty="0">
                <a:solidFill>
                  <a:srgbClr val="6DB33F"/>
                </a:solidFill>
                <a:latin typeface="Arial" pitchFamily="34" charset="0"/>
                <a:cs typeface="Arial" pitchFamily="34" charset="0"/>
              </a:rPr>
              <a:t>Engineering and Architectural Services (E&amp;AS</a:t>
            </a:r>
            <a:r>
              <a:rPr lang="en-US" sz="4000" b="1" i="1" dirty="0" smtClean="0">
                <a:solidFill>
                  <a:srgbClr val="6DB33F"/>
                </a:solidFill>
                <a:latin typeface="Arial" pitchFamily="34" charset="0"/>
                <a:cs typeface="Arial" pitchFamily="34" charset="0"/>
              </a:rPr>
              <a:t>)</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t>OUR CLIENTS</a:t>
            </a:r>
          </a:p>
          <a:p>
            <a:pPr marL="0" indent="0">
              <a:buNone/>
            </a:pPr>
            <a:endParaRPr lang="en-US" sz="1400" dirty="0"/>
          </a:p>
          <a:p>
            <a:pPr marL="514350" indent="-514350">
              <a:buFont typeface="+mj-lt"/>
              <a:buAutoNum type="arabicPeriod"/>
            </a:pPr>
            <a:r>
              <a:rPr lang="en-US" sz="3000" dirty="0" smtClean="0"/>
              <a:t>Municipalities</a:t>
            </a:r>
          </a:p>
          <a:p>
            <a:pPr marL="514350" indent="-514350">
              <a:buFont typeface="+mj-lt"/>
              <a:buAutoNum type="arabicPeriod"/>
            </a:pPr>
            <a:r>
              <a:rPr lang="en-US" sz="3000" dirty="0" smtClean="0"/>
              <a:t>K-12 School Districts</a:t>
            </a:r>
          </a:p>
          <a:p>
            <a:pPr marL="514350" indent="-514350">
              <a:buFont typeface="+mj-lt"/>
              <a:buAutoNum type="arabicPeriod"/>
            </a:pPr>
            <a:r>
              <a:rPr lang="en-US" sz="3000" dirty="0" smtClean="0"/>
              <a:t>Public Hospitals</a:t>
            </a:r>
          </a:p>
          <a:p>
            <a:pPr marL="514350" indent="-514350">
              <a:buFont typeface="+mj-lt"/>
              <a:buAutoNum type="arabicPeriod"/>
            </a:pPr>
            <a:r>
              <a:rPr lang="en-US" sz="3000" dirty="0" smtClean="0"/>
              <a:t>Colleges and Universities</a:t>
            </a:r>
          </a:p>
          <a:p>
            <a:pPr marL="514350" indent="-514350">
              <a:buFont typeface="+mj-lt"/>
              <a:buAutoNum type="arabicPeriod"/>
            </a:pPr>
            <a:r>
              <a:rPr lang="en-US" sz="3000" dirty="0" smtClean="0"/>
              <a:t>Other State Agencies</a:t>
            </a:r>
            <a:endParaRPr lang="en-US" sz="3000" dirty="0"/>
          </a:p>
        </p:txBody>
      </p:sp>
      <p:pic>
        <p:nvPicPr>
          <p:cNvPr id="10" name="Content Placeholder 5" descr="Button_Orange.png"/>
          <p:cNvPicPr>
            <a:picLocks noChangeAspect="1"/>
          </p:cNvPicPr>
          <p:nvPr/>
        </p:nvPicPr>
        <p:blipFill>
          <a:blip r:embed="rId2" cstate="print"/>
          <a:stretch>
            <a:fillRect/>
          </a:stretch>
        </p:blipFill>
        <p:spPr>
          <a:xfrm>
            <a:off x="185139" y="5791200"/>
            <a:ext cx="957861" cy="877824"/>
          </a:xfrm>
          <a:prstGeom prst="rect">
            <a:avLst/>
          </a:prstGeom>
        </p:spPr>
      </p:pic>
    </p:spTree>
    <p:extLst>
      <p:ext uri="{BB962C8B-B14F-4D97-AF65-F5344CB8AC3E}">
        <p14:creationId xmlns:p14="http://schemas.microsoft.com/office/powerpoint/2010/main" val="36579967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60</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639" y="1066800"/>
            <a:ext cx="5358722" cy="357694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4635637"/>
            <a:ext cx="2133600" cy="1103481"/>
          </a:xfrm>
          <a:prstGeom prst="rect">
            <a:avLst/>
          </a:prstGeom>
        </p:spPr>
      </p:pic>
    </p:spTree>
    <p:extLst>
      <p:ext uri="{BB962C8B-B14F-4D97-AF65-F5344CB8AC3E}">
        <p14:creationId xmlns:p14="http://schemas.microsoft.com/office/powerpoint/2010/main" val="3963272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2000" accel="50000" decel="50000" fill="remove" nodeType="clickEffect">
                                  <p:stCondLst>
                                    <p:cond delay="0"/>
                                  </p:stCondLst>
                                  <p:childTnLst>
                                    <p:animMotion origin="layout" path="M -0.17396 -0.00069 L 1.34167 -0.00069 " pathEditMode="relative" rAng="0" ptsTypes="AA">
                                      <p:cBhvr>
                                        <p:cTn id="6" dur="5000" fill="hold"/>
                                        <p:tgtEl>
                                          <p:spTgt spid="7"/>
                                        </p:tgtEl>
                                        <p:attrNameLst>
                                          <p:attrName>ppt_x</p:attrName>
                                          <p:attrName>ppt_y</p:attrName>
                                        </p:attrNameLst>
                                      </p:cBhvr>
                                      <p:rCtr x="7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61</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4098" name="Picture 2" descr="C:\Users\dalbert\Pictures\Trade Show 2015\Telephone and camera 60s_te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752600"/>
            <a:ext cx="43942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3650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62</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050" name="Picture 2" descr="C:\Users\dalbert\Pictures\Trade Show 2015\Motorola_Carphone_Model_TLD-1100,_1964,_view_1_-_National_Electronics_Museum_-_DSC001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 y="1371600"/>
            <a:ext cx="7696200" cy="396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7247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63</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1026" name="Picture 2" descr="C:\Users\dalbert\Pictures\Trade Show 2015\IBM_Selectric_typewri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1978025"/>
            <a:ext cx="571500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5760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64</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064" y="1219200"/>
            <a:ext cx="6291072" cy="4182893"/>
          </a:xfrm>
          <a:prstGeom prst="rect">
            <a:avLst/>
          </a:prstGeom>
        </p:spPr>
      </p:pic>
    </p:spTree>
    <p:extLst>
      <p:ext uri="{BB962C8B-B14F-4D97-AF65-F5344CB8AC3E}">
        <p14:creationId xmlns:p14="http://schemas.microsoft.com/office/powerpoint/2010/main" val="213337677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65</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6359" y="1752600"/>
            <a:ext cx="6191281" cy="3694212"/>
          </a:xfrm>
          <a:prstGeom prst="rect">
            <a:avLst/>
          </a:prstGeom>
        </p:spPr>
      </p:pic>
    </p:spTree>
    <p:extLst>
      <p:ext uri="{BB962C8B-B14F-4D97-AF65-F5344CB8AC3E}">
        <p14:creationId xmlns:p14="http://schemas.microsoft.com/office/powerpoint/2010/main" val="139952803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66</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24025"/>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7" name="Picture 2" descr="C:\Users\dalbert\Pictures\Trade Show 2015\IBM_Selectric_typewri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39925"/>
            <a:ext cx="5715000"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dalbert\Pictures\Trade Show 2015\File cabinets 03084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3733800"/>
            <a:ext cx="2894012" cy="23905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albert\Pictures\Trade Show 2015\computer 1960 39651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952875"/>
            <a:ext cx="241535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albert\Pictures\Trade Show 2015\Vintage_Lloyd's_Cassette_Tape_Recorder,_Battery-AC,_Model_1V2OL,_Made_in_Japan,_Circa_1970s_(120926724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1565" y="1219200"/>
            <a:ext cx="4277135" cy="1732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albert\Pictures\Trade Show 2015\Telephone and camera 60s_te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89535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7247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67</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378" y="1219199"/>
            <a:ext cx="4802444" cy="4854645"/>
          </a:xfrm>
          <a:prstGeom prst="rect">
            <a:avLst/>
          </a:prstGeom>
        </p:spPr>
      </p:pic>
    </p:spTree>
    <p:extLst>
      <p:ext uri="{BB962C8B-B14F-4D97-AF65-F5344CB8AC3E}">
        <p14:creationId xmlns:p14="http://schemas.microsoft.com/office/powerpoint/2010/main" val="396327247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68</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8412" y="1092200"/>
            <a:ext cx="3762375" cy="5016500"/>
          </a:xfrm>
          <a:prstGeom prst="rect">
            <a:avLst/>
          </a:prstGeom>
        </p:spPr>
      </p:pic>
    </p:spTree>
    <p:extLst>
      <p:ext uri="{BB962C8B-B14F-4D97-AF65-F5344CB8AC3E}">
        <p14:creationId xmlns:p14="http://schemas.microsoft.com/office/powerpoint/2010/main" val="213337677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69</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24025"/>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i="1" dirty="0">
              <a:solidFill>
                <a:srgbClr val="6DB33F"/>
              </a:solidFill>
              <a:latin typeface="Arial" pitchFamily="34" charset="0"/>
              <a:ea typeface="+mj-ea"/>
              <a:cs typeface="Arial" pitchFamily="34" charset="0"/>
            </a:endParaRPr>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7" name="Picture 2" descr="C:\Users\dalbert\Pictures\Trade Show 2015\IBM_Selectric_typewri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39925"/>
            <a:ext cx="5715000"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dalbert\Pictures\Trade Show 2015\File cabinets 03084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3733800"/>
            <a:ext cx="2894012" cy="23905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albert\Pictures\Trade Show 2015\computer 1960 39651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952875"/>
            <a:ext cx="241535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albert\Pictures\Trade Show 2015\Vintage_Lloyd's_Cassette_Tape_Recorder,_Battery-AC,_Model_1V2OL,_Made_in_Japan,_Circa_1970s_(120926724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1565" y="1239676"/>
            <a:ext cx="4277135" cy="1732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albert\Pictures\Trade Show 2015\Telephone and camera 60s_te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89535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5821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a:t>
            </a:fld>
            <a:endParaRPr lang="en-US" dirty="0"/>
          </a:p>
        </p:txBody>
      </p:sp>
      <p:sp>
        <p:nvSpPr>
          <p:cNvPr id="8" name="Title 3"/>
          <p:cNvSpPr txBox="1">
            <a:spLocks/>
          </p:cNvSpPr>
          <p:nvPr/>
        </p:nvSpPr>
        <p:spPr>
          <a:xfrm>
            <a:off x="457200" y="228600"/>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a:t>
            </a:r>
            <a:r>
              <a:rPr lang="en-US" sz="4000" b="1" i="1" dirty="0">
                <a:solidFill>
                  <a:srgbClr val="6DB33F"/>
                </a:solidFill>
                <a:latin typeface="Arial" pitchFamily="34" charset="0"/>
                <a:cs typeface="Arial" pitchFamily="34" charset="0"/>
              </a:rPr>
              <a:t>Engineering and Architectural Services (E&amp;AS</a:t>
            </a:r>
            <a:r>
              <a:rPr lang="en-US" sz="4000" b="1" i="1" dirty="0" smtClean="0">
                <a:solidFill>
                  <a:srgbClr val="6DB33F"/>
                </a:solidFill>
                <a:latin typeface="Arial" pitchFamily="34" charset="0"/>
                <a:cs typeface="Arial" pitchFamily="34" charset="0"/>
              </a:rPr>
              <a:t>)</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t>OUR SERVICES</a:t>
            </a:r>
          </a:p>
          <a:p>
            <a:pPr marL="0" indent="0">
              <a:buNone/>
            </a:pPr>
            <a:endParaRPr lang="en-US" sz="1400" dirty="0"/>
          </a:p>
          <a:p>
            <a:pPr marL="514350" indent="-514350">
              <a:buFont typeface="+mj-lt"/>
              <a:buAutoNum type="arabicPeriod"/>
            </a:pPr>
            <a:r>
              <a:rPr lang="en-US" sz="3000" dirty="0" smtClean="0"/>
              <a:t>Capital Projects</a:t>
            </a:r>
          </a:p>
          <a:p>
            <a:pPr marL="514350" indent="-514350">
              <a:buFont typeface="+mj-lt"/>
              <a:buAutoNum type="arabicPeriod"/>
            </a:pPr>
            <a:r>
              <a:rPr lang="en-US" sz="3000" dirty="0" smtClean="0"/>
              <a:t>Architectural and Engineering Services</a:t>
            </a:r>
          </a:p>
          <a:p>
            <a:pPr marL="514350" indent="-514350">
              <a:buFont typeface="+mj-lt"/>
              <a:buAutoNum type="arabicPeriod"/>
            </a:pPr>
            <a:r>
              <a:rPr lang="en-US" sz="3000" dirty="0" smtClean="0"/>
              <a:t>Green Building Advisor</a:t>
            </a:r>
          </a:p>
          <a:p>
            <a:pPr marL="514350" indent="-514350">
              <a:buFont typeface="+mj-lt"/>
              <a:buAutoNum type="arabicPeriod"/>
            </a:pPr>
            <a:r>
              <a:rPr lang="en-US" sz="3000" dirty="0" smtClean="0"/>
              <a:t>Energy Services</a:t>
            </a:r>
          </a:p>
        </p:txBody>
      </p:sp>
      <p:pic>
        <p:nvPicPr>
          <p:cNvPr id="10" name="Content Placeholder 5" descr="Button_Orange.png"/>
          <p:cNvPicPr>
            <a:picLocks noChangeAspect="1"/>
          </p:cNvPicPr>
          <p:nvPr/>
        </p:nvPicPr>
        <p:blipFill>
          <a:blip r:embed="rId2" cstate="print"/>
          <a:stretch>
            <a:fillRect/>
          </a:stretch>
        </p:blipFill>
        <p:spPr>
          <a:xfrm>
            <a:off x="185139" y="5791200"/>
            <a:ext cx="957861" cy="877824"/>
          </a:xfrm>
          <a:prstGeom prst="rect">
            <a:avLst/>
          </a:prstGeom>
        </p:spPr>
      </p:pic>
    </p:spTree>
    <p:extLst>
      <p:ext uri="{BB962C8B-B14F-4D97-AF65-F5344CB8AC3E}">
        <p14:creationId xmlns:p14="http://schemas.microsoft.com/office/powerpoint/2010/main" val="156312034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70</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dirty="0" smtClean="0"/>
              <a:t>Kids Today!</a:t>
            </a: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012" y="1206500"/>
            <a:ext cx="3609975" cy="4813300"/>
          </a:xfrm>
          <a:prstGeom prst="rect">
            <a:avLst/>
          </a:prstGeom>
        </p:spPr>
      </p:pic>
    </p:spTree>
    <p:extLst>
      <p:ext uri="{BB962C8B-B14F-4D97-AF65-F5344CB8AC3E}">
        <p14:creationId xmlns:p14="http://schemas.microsoft.com/office/powerpoint/2010/main" val="213337677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71</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350" y="1266825"/>
            <a:ext cx="3543300" cy="4724400"/>
          </a:xfrm>
          <a:prstGeom prst="rect">
            <a:avLst/>
          </a:prstGeom>
        </p:spPr>
      </p:pic>
    </p:spTree>
    <p:extLst>
      <p:ext uri="{BB962C8B-B14F-4D97-AF65-F5344CB8AC3E}">
        <p14:creationId xmlns:p14="http://schemas.microsoft.com/office/powerpoint/2010/main" val="392777755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72</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89981" y="618861"/>
            <a:ext cx="4059238" cy="5412317"/>
          </a:xfrm>
          <a:prstGeom prst="rect">
            <a:avLst/>
          </a:prstGeom>
        </p:spPr>
      </p:pic>
    </p:spTree>
    <p:extLst>
      <p:ext uri="{BB962C8B-B14F-4D97-AF65-F5344CB8AC3E}">
        <p14:creationId xmlns:p14="http://schemas.microsoft.com/office/powerpoint/2010/main" val="67146323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73</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325" y="1364456"/>
            <a:ext cx="6229350" cy="4672013"/>
          </a:xfrm>
          <a:prstGeom prst="rect">
            <a:avLst/>
          </a:prstGeom>
        </p:spPr>
      </p:pic>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74</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1600200"/>
            <a:ext cx="5892800" cy="4419600"/>
          </a:xfrm>
          <a:prstGeom prst="rect">
            <a:avLst/>
          </a:prstGeom>
        </p:spPr>
      </p:pic>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75</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7011" y="1216025"/>
            <a:ext cx="3609975" cy="4813300"/>
          </a:xfrm>
          <a:prstGeom prst="rect">
            <a:avLst/>
          </a:prstGeom>
        </p:spPr>
      </p:pic>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76</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2" name="Rectangle 1"/>
          <p:cNvSpPr/>
          <p:nvPr/>
        </p:nvSpPr>
        <p:spPr>
          <a:xfrm>
            <a:off x="2079985" y="1447800"/>
            <a:ext cx="4679230" cy="4154984"/>
          </a:xfrm>
          <a:prstGeom prst="rect">
            <a:avLst/>
          </a:prstGeom>
        </p:spPr>
        <p:txBody>
          <a:bodyPr wrap="none">
            <a:spAutoFit/>
          </a:bodyPr>
          <a:lstStyle/>
          <a:p>
            <a:pPr algn="ctr"/>
            <a:r>
              <a:rPr lang="en-US" sz="4000" dirty="0" smtClean="0"/>
              <a:t>NEW TERMINOLOGY:</a:t>
            </a:r>
            <a:endParaRPr lang="en-US" sz="4000" dirty="0"/>
          </a:p>
          <a:p>
            <a:pPr marL="457200" indent="-457200">
              <a:buFont typeface="Arial" panose="020B0604020202020204" pitchFamily="34" charset="0"/>
              <a:buChar char="•"/>
            </a:pPr>
            <a:r>
              <a:rPr lang="en-US" sz="2800" dirty="0" smtClean="0"/>
              <a:t>Workplace of the Future</a:t>
            </a:r>
          </a:p>
          <a:p>
            <a:pPr marL="457200" indent="-457200">
              <a:buFont typeface="Arial" panose="020B0604020202020204" pitchFamily="34" charset="0"/>
              <a:buChar char="•"/>
            </a:pPr>
            <a:r>
              <a:rPr lang="en-US" sz="2800" dirty="0" smtClean="0"/>
              <a:t>Workplace Strategy</a:t>
            </a:r>
          </a:p>
          <a:p>
            <a:pPr marL="457200" indent="-457200">
              <a:buFont typeface="Arial" panose="020B0604020202020204" pitchFamily="34" charset="0"/>
              <a:buChar char="•"/>
            </a:pPr>
            <a:r>
              <a:rPr lang="en-US" sz="2800" dirty="0" smtClean="0"/>
              <a:t>Space Utilization</a:t>
            </a:r>
          </a:p>
          <a:p>
            <a:pPr marL="457200" indent="-457200">
              <a:buFont typeface="Arial" panose="020B0604020202020204" pitchFamily="34" charset="0"/>
              <a:buChar char="•"/>
            </a:pPr>
            <a:r>
              <a:rPr lang="en-US" sz="2800" dirty="0" smtClean="0"/>
              <a:t>Teleworking</a:t>
            </a:r>
          </a:p>
          <a:p>
            <a:pPr marL="457200" indent="-457200">
              <a:buFont typeface="Arial" panose="020B0604020202020204" pitchFamily="34" charset="0"/>
              <a:buChar char="•"/>
            </a:pPr>
            <a:r>
              <a:rPr lang="en-US" sz="2800" dirty="0" smtClean="0"/>
              <a:t>Unaddressed Work Stations</a:t>
            </a:r>
            <a:endParaRPr lang="en-US" sz="2800" dirty="0"/>
          </a:p>
          <a:p>
            <a:pPr marL="457200" indent="-457200">
              <a:buFont typeface="Arial" panose="020B0604020202020204" pitchFamily="34" charset="0"/>
              <a:buChar char="•"/>
            </a:pPr>
            <a:r>
              <a:rPr lang="en-US" sz="2800" dirty="0" smtClean="0"/>
              <a:t>Total Workplace</a:t>
            </a:r>
          </a:p>
          <a:p>
            <a:pPr marL="457200" indent="-457200">
              <a:buFont typeface="Arial" panose="020B0604020202020204" pitchFamily="34" charset="0"/>
              <a:buChar char="•"/>
            </a:pPr>
            <a:r>
              <a:rPr lang="en-US" sz="2800" dirty="0" smtClean="0"/>
              <a:t>Mobile Workforce</a:t>
            </a:r>
          </a:p>
          <a:p>
            <a:pPr marL="457200" indent="-457200">
              <a:buFont typeface="Arial" panose="020B0604020202020204" pitchFamily="34" charset="0"/>
              <a:buChar char="•"/>
            </a:pPr>
            <a:r>
              <a:rPr lang="en-US" sz="2800" dirty="0" smtClean="0"/>
              <a:t>. . . And many more . . .</a:t>
            </a:r>
          </a:p>
        </p:txBody>
      </p:sp>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77</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6" name="Content Placeholder 1"/>
          <p:cNvSpPr txBox="1">
            <a:spLocks/>
          </p:cNvSpPr>
          <p:nvPr/>
        </p:nvSpPr>
        <p:spPr>
          <a:xfrm>
            <a:off x="1524000" y="14478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800" dirty="0" smtClean="0"/>
              <a:t>It’s All About MOBILITY</a:t>
            </a:r>
            <a:endParaRPr lang="en-US" sz="8800" dirty="0"/>
          </a:p>
        </p:txBody>
      </p:sp>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78</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6" name="Content Placeholder 1"/>
          <p:cNvSpPr txBox="1">
            <a:spLocks/>
          </p:cNvSpPr>
          <p:nvPr/>
        </p:nvSpPr>
        <p:spPr>
          <a:xfrm>
            <a:off x="1524000" y="14478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8800" dirty="0" smtClean="0"/>
              <a:t>LOOK MOM! </a:t>
            </a:r>
          </a:p>
          <a:p>
            <a:pPr marL="0" indent="0" algn="ctr">
              <a:buNone/>
            </a:pPr>
            <a:r>
              <a:rPr lang="en-US" sz="8800" dirty="0" smtClean="0"/>
              <a:t>NO WIRES!</a:t>
            </a:r>
            <a:endParaRPr lang="en-US" sz="8800" dirty="0"/>
          </a:p>
        </p:txBody>
      </p:sp>
    </p:spTree>
    <p:extLst>
      <p:ext uri="{BB962C8B-B14F-4D97-AF65-F5344CB8AC3E}">
        <p14:creationId xmlns:p14="http://schemas.microsoft.com/office/powerpoint/2010/main" val="41659641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79</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6" name="Content Placeholder 1"/>
          <p:cNvSpPr txBox="1">
            <a:spLocks/>
          </p:cNvSpPr>
          <p:nvPr/>
        </p:nvSpPr>
        <p:spPr>
          <a:xfrm>
            <a:off x="1524000" y="14478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88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912" y="1154049"/>
            <a:ext cx="36861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74799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a:t>
            </a:fld>
            <a:endParaRPr lang="en-US" dirty="0"/>
          </a:p>
        </p:txBody>
      </p:sp>
      <p:sp>
        <p:nvSpPr>
          <p:cNvPr id="8" name="Title 3"/>
          <p:cNvSpPr txBox="1">
            <a:spLocks/>
          </p:cNvSpPr>
          <p:nvPr/>
        </p:nvSpPr>
        <p:spPr>
          <a:xfrm>
            <a:off x="457200" y="228600"/>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a:t>
            </a:r>
            <a:r>
              <a:rPr lang="en-US" sz="4000" b="1" i="1" dirty="0">
                <a:solidFill>
                  <a:srgbClr val="6DB33F"/>
                </a:solidFill>
                <a:latin typeface="Arial" pitchFamily="34" charset="0"/>
                <a:cs typeface="Arial" pitchFamily="34" charset="0"/>
              </a:rPr>
              <a:t>Engineering and Architectural Services (E&amp;AS</a:t>
            </a:r>
            <a:r>
              <a:rPr lang="en-US" sz="4000" b="1" i="1" dirty="0" smtClean="0">
                <a:solidFill>
                  <a:srgbClr val="6DB33F"/>
                </a:solidFill>
                <a:latin typeface="Arial" pitchFamily="34" charset="0"/>
                <a:cs typeface="Arial" pitchFamily="34" charset="0"/>
              </a:rPr>
              <a:t>)</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7526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t>OUR SERVICES</a:t>
            </a:r>
          </a:p>
          <a:p>
            <a:pPr marL="0" indent="0">
              <a:buNone/>
            </a:pPr>
            <a:endParaRPr lang="en-US" sz="1400" dirty="0"/>
          </a:p>
          <a:p>
            <a:pPr marL="514350" indent="-514350">
              <a:buFont typeface="+mj-lt"/>
              <a:buAutoNum type="arabicPeriod"/>
            </a:pPr>
            <a:r>
              <a:rPr lang="en-US" sz="3000" dirty="0" smtClean="0"/>
              <a:t>Capital Projects</a:t>
            </a:r>
          </a:p>
          <a:p>
            <a:pPr marL="514350" indent="-514350">
              <a:buFont typeface="+mj-lt"/>
              <a:buAutoNum type="arabicPeriod"/>
            </a:pPr>
            <a:r>
              <a:rPr lang="en-US" sz="3000" dirty="0" smtClean="0"/>
              <a:t>Architectural and Engineering Services</a:t>
            </a:r>
          </a:p>
          <a:p>
            <a:pPr marL="514350" indent="-514350">
              <a:buFont typeface="+mj-lt"/>
              <a:buAutoNum type="arabicPeriod"/>
            </a:pPr>
            <a:r>
              <a:rPr lang="en-US" sz="3000" dirty="0" smtClean="0"/>
              <a:t>Green Building Advisor</a:t>
            </a:r>
          </a:p>
          <a:p>
            <a:pPr marL="514350" indent="-514350">
              <a:buFont typeface="+mj-lt"/>
              <a:buAutoNum type="arabicPeriod"/>
            </a:pPr>
            <a:r>
              <a:rPr lang="en-US" sz="4000" b="1" i="1" dirty="0">
                <a:solidFill>
                  <a:srgbClr val="6DB33F"/>
                </a:solidFill>
                <a:latin typeface="Arial" pitchFamily="34" charset="0"/>
                <a:ea typeface="+mj-ea"/>
                <a:cs typeface="Arial" pitchFamily="34" charset="0"/>
              </a:rPr>
              <a:t>Energy Services</a:t>
            </a:r>
          </a:p>
        </p:txBody>
      </p:sp>
      <p:pic>
        <p:nvPicPr>
          <p:cNvPr id="10" name="Content Placeholder 5" descr="Button_Orange.png"/>
          <p:cNvPicPr>
            <a:picLocks noChangeAspect="1"/>
          </p:cNvPicPr>
          <p:nvPr/>
        </p:nvPicPr>
        <p:blipFill>
          <a:blip r:embed="rId2" cstate="print"/>
          <a:stretch>
            <a:fillRect/>
          </a:stretch>
        </p:blipFill>
        <p:spPr>
          <a:xfrm>
            <a:off x="185139" y="5791200"/>
            <a:ext cx="957861" cy="877824"/>
          </a:xfrm>
          <a:prstGeom prst="rect">
            <a:avLst/>
          </a:prstGeom>
        </p:spPr>
      </p:pic>
    </p:spTree>
    <p:extLst>
      <p:ext uri="{BB962C8B-B14F-4D97-AF65-F5344CB8AC3E}">
        <p14:creationId xmlns:p14="http://schemas.microsoft.com/office/powerpoint/2010/main" val="220937530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80</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6" name="Content Placeholder 1"/>
          <p:cNvSpPr txBox="1">
            <a:spLocks/>
          </p:cNvSpPr>
          <p:nvPr/>
        </p:nvSpPr>
        <p:spPr>
          <a:xfrm>
            <a:off x="1524000" y="14478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88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71" y="1137202"/>
            <a:ext cx="4980858" cy="5034998"/>
          </a:xfrm>
          <a:prstGeom prst="rect">
            <a:avLst/>
          </a:prstGeom>
        </p:spPr>
      </p:pic>
    </p:spTree>
    <p:extLst>
      <p:ext uri="{BB962C8B-B14F-4D97-AF65-F5344CB8AC3E}">
        <p14:creationId xmlns:p14="http://schemas.microsoft.com/office/powerpoint/2010/main" val="36028140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81</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6" name="Content Placeholder 1"/>
          <p:cNvSpPr txBox="1">
            <a:spLocks/>
          </p:cNvSpPr>
          <p:nvPr/>
        </p:nvSpPr>
        <p:spPr>
          <a:xfrm>
            <a:off x="1524000" y="14478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8800" dirty="0"/>
          </a:p>
        </p:txBody>
      </p:sp>
      <p:sp>
        <p:nvSpPr>
          <p:cNvPr id="2" name="Rectangle 1"/>
          <p:cNvSpPr/>
          <p:nvPr/>
        </p:nvSpPr>
        <p:spPr>
          <a:xfrm>
            <a:off x="3065626" y="3244334"/>
            <a:ext cx="2842060" cy="830997"/>
          </a:xfrm>
          <a:prstGeom prst="rect">
            <a:avLst/>
          </a:prstGeom>
        </p:spPr>
        <p:txBody>
          <a:bodyPr wrap="none">
            <a:spAutoFit/>
          </a:bodyPr>
          <a:lstStyle/>
          <a:p>
            <a:r>
              <a:rPr lang="en-US" sz="4800" dirty="0" smtClean="0"/>
              <a:t>Paperless?</a:t>
            </a:r>
            <a:endParaRPr lang="en-US" sz="4800" dirty="0"/>
          </a:p>
        </p:txBody>
      </p:sp>
    </p:spTree>
    <p:extLst>
      <p:ext uri="{BB962C8B-B14F-4D97-AF65-F5344CB8AC3E}">
        <p14:creationId xmlns:p14="http://schemas.microsoft.com/office/powerpoint/2010/main" val="241756876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82</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524000" y="1600200"/>
            <a:ext cx="60960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4" name="Rectangle 3"/>
          <p:cNvSpPr/>
          <p:nvPr/>
        </p:nvSpPr>
        <p:spPr>
          <a:xfrm>
            <a:off x="1428750" y="1752600"/>
            <a:ext cx="6286500" cy="3139321"/>
          </a:xfrm>
          <a:prstGeom prst="rect">
            <a:avLst/>
          </a:prstGeom>
        </p:spPr>
        <p:txBody>
          <a:bodyPr wrap="square">
            <a:spAutoFit/>
          </a:bodyPr>
          <a:lstStyle/>
          <a:p>
            <a:pPr algn="ctr"/>
            <a:r>
              <a:rPr lang="en-US" sz="7200" dirty="0" smtClean="0"/>
              <a:t>Examples and Pilots</a:t>
            </a:r>
          </a:p>
          <a:p>
            <a:pPr algn="ctr"/>
            <a:endParaRPr lang="en-US" dirty="0"/>
          </a:p>
          <a:p>
            <a:pPr algn="ctr"/>
            <a:endParaRPr lang="en-US" dirty="0" smtClean="0"/>
          </a:p>
          <a:p>
            <a:pPr algn="ctr"/>
            <a:endParaRPr lang="en-US" dirty="0"/>
          </a:p>
        </p:txBody>
      </p:sp>
    </p:spTree>
    <p:extLst>
      <p:ext uri="{BB962C8B-B14F-4D97-AF65-F5344CB8AC3E}">
        <p14:creationId xmlns:p14="http://schemas.microsoft.com/office/powerpoint/2010/main" val="73477806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83</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4" name="Rectangle 3"/>
          <p:cNvSpPr/>
          <p:nvPr/>
        </p:nvSpPr>
        <p:spPr>
          <a:xfrm>
            <a:off x="1181100" y="1371600"/>
            <a:ext cx="6286500" cy="4216539"/>
          </a:xfrm>
          <a:prstGeom prst="rect">
            <a:avLst/>
          </a:prstGeom>
        </p:spPr>
        <p:txBody>
          <a:bodyPr wrap="square">
            <a:spAutoFit/>
          </a:bodyPr>
          <a:lstStyle/>
          <a:p>
            <a:pPr algn="ctr"/>
            <a:r>
              <a:rPr lang="en-US" sz="4000" dirty="0" smtClean="0"/>
              <a:t>GSA HQ Example</a:t>
            </a:r>
          </a:p>
          <a:p>
            <a:pPr algn="ctr"/>
            <a:endParaRPr lang="en-US" sz="2400" dirty="0"/>
          </a:p>
          <a:p>
            <a:pPr marL="742950" lvl="1" indent="-285750">
              <a:buFont typeface="Arial" panose="020B0604020202020204" pitchFamily="34" charset="0"/>
              <a:buChar char="•"/>
            </a:pPr>
            <a:r>
              <a:rPr lang="en-US" sz="2400" dirty="0" smtClean="0"/>
              <a:t>Improved </a:t>
            </a:r>
            <a:r>
              <a:rPr lang="en-US" sz="2400" dirty="0"/>
              <a:t>Continuity of Operations in emergencies</a:t>
            </a:r>
          </a:p>
          <a:p>
            <a:pPr marL="742950" lvl="1" indent="-285750">
              <a:buFont typeface="Arial" panose="020B0604020202020204" pitchFamily="34" charset="0"/>
              <a:buChar char="•"/>
            </a:pPr>
            <a:r>
              <a:rPr lang="en-US" sz="2400" dirty="0" smtClean="0"/>
              <a:t>More efficient use of space</a:t>
            </a:r>
            <a:endParaRPr lang="en-US" sz="2400" dirty="0"/>
          </a:p>
          <a:p>
            <a:pPr marL="742950" lvl="1" indent="-285750">
              <a:buFont typeface="Arial" panose="020B0604020202020204" pitchFamily="34" charset="0"/>
              <a:buChar char="•"/>
            </a:pPr>
            <a:r>
              <a:rPr lang="en-US" sz="2400" dirty="0" smtClean="0"/>
              <a:t>Better </a:t>
            </a:r>
            <a:r>
              <a:rPr lang="en-US" sz="2400" dirty="0"/>
              <a:t>equipped </a:t>
            </a:r>
            <a:r>
              <a:rPr lang="en-US" sz="2400" dirty="0" smtClean="0"/>
              <a:t>for productivity</a:t>
            </a:r>
            <a:endParaRPr lang="en-US" sz="2400" dirty="0"/>
          </a:p>
          <a:p>
            <a:pPr marL="742950" lvl="1" indent="-285750">
              <a:buFont typeface="Arial" panose="020B0604020202020204" pitchFamily="34" charset="0"/>
              <a:buChar char="•"/>
            </a:pPr>
            <a:r>
              <a:rPr lang="en-US" sz="2400" dirty="0" smtClean="0"/>
              <a:t>Improved </a:t>
            </a:r>
            <a:r>
              <a:rPr lang="en-US" sz="2400" dirty="0"/>
              <a:t>recruitment and </a:t>
            </a:r>
            <a:r>
              <a:rPr lang="en-US" sz="2400" dirty="0" smtClean="0"/>
              <a:t>retention</a:t>
            </a:r>
          </a:p>
          <a:p>
            <a:pPr marL="742950" lvl="1" indent="-285750">
              <a:buFont typeface="Arial" panose="020B0604020202020204" pitchFamily="34" charset="0"/>
              <a:buChar char="•"/>
            </a:pPr>
            <a:r>
              <a:rPr lang="en-US" sz="2400" dirty="0"/>
              <a:t>Better work/life </a:t>
            </a:r>
            <a:r>
              <a:rPr lang="en-US" sz="2400" dirty="0" smtClean="0"/>
              <a:t>balance</a:t>
            </a:r>
            <a:endParaRPr lang="en-US" sz="2400" dirty="0"/>
          </a:p>
          <a:p>
            <a:pPr marL="742950" lvl="1" indent="-285750">
              <a:buFont typeface="Arial" panose="020B0604020202020204" pitchFamily="34" charset="0"/>
              <a:buChar char="•"/>
            </a:pPr>
            <a:r>
              <a:rPr lang="en-US" sz="2400" dirty="0" smtClean="0"/>
              <a:t>Reduced </a:t>
            </a:r>
            <a:r>
              <a:rPr lang="en-US" sz="2400" dirty="0"/>
              <a:t>commutes</a:t>
            </a:r>
          </a:p>
          <a:p>
            <a:pPr algn="ctr"/>
            <a:endParaRPr lang="en-US" dirty="0" smtClean="0"/>
          </a:p>
          <a:p>
            <a:pPr algn="ctr"/>
            <a:endParaRPr lang="en-US" dirty="0"/>
          </a:p>
        </p:txBody>
      </p:sp>
    </p:spTree>
    <p:extLst>
      <p:ext uri="{BB962C8B-B14F-4D97-AF65-F5344CB8AC3E}">
        <p14:creationId xmlns:p14="http://schemas.microsoft.com/office/powerpoint/2010/main" val="323186976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84</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934204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85</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3076" name="Picture 4" descr="\\homedirs.eclient.wa.lcl\deshome$\dalbert\PRESENTATIONS\2015 Trade Show and Client Workshop\GSA Powerpoint photos\Pic5 GSA Leveraging Mobil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513" y="1272209"/>
            <a:ext cx="339248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omedirs.eclient.wa.lcl\deshome$\dalbert\PRESENTATIONS\2015 Trade Show and Client Workshop\GSA Powerpoint photos\Pic6 GSA Leveraging Mobili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247775"/>
            <a:ext cx="33782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medirs.eclient.wa.lcl\deshome$\dalbert\PRESENTATIONS\2015 Trade Show and Client Workshop\GSA Powerpoint photos\Pic7 GSA Leveraging Mobilit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450" y="3793435"/>
            <a:ext cx="338455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omedirs.eclient.wa.lcl\deshome$\dalbert\PRESENTATIONS\2015 Trade Show and Client Workshop\GSA Powerpoint photos\Pic8 GSA Leveraging Mobility.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3760305"/>
            <a:ext cx="3378200" cy="225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86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86</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052" name="Picture 4" descr="\\homedirs.eclient.wa.lcl\deshome$\dalbert\PRESENTATIONS\2015 Trade Show and Client Workshop\GSA Powerpoint photos\Pic2 GSA Leveraging Mobil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02635"/>
            <a:ext cx="335756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omedirs.eclient.wa.lcl\deshome$\dalbert\PRESENTATIONS\2015 Trade Show and Client Workshop\GSA Powerpoint photos\Pic3 GSA Leveraging Mobili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3124200"/>
            <a:ext cx="3346450" cy="33464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medirs.eclient.wa.lcl\deshome$\dalbert\PRESENTATIONS\2015 Trade Show and Client Workshop\GSA Powerpoint photos\1800F_lobb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219200"/>
            <a:ext cx="2066925"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1297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87</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504193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88</a:t>
            </a:fld>
            <a:endParaRPr lang="en-US" dirty="0"/>
          </a:p>
        </p:txBody>
      </p:sp>
      <p:sp>
        <p:nvSpPr>
          <p:cNvPr id="8" name="Title 3"/>
          <p:cNvSpPr txBox="1">
            <a:spLocks/>
          </p:cNvSpPr>
          <p:nvPr/>
        </p:nvSpPr>
        <p:spPr>
          <a:xfrm>
            <a:off x="457200" y="228600"/>
            <a:ext cx="82296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solidFill>
                  <a:srgbClr val="6DB33F"/>
                </a:solidFill>
                <a:latin typeface="Arial" pitchFamily="34" charset="0"/>
                <a:cs typeface="Arial" pitchFamily="34" charset="0"/>
              </a:rPr>
              <a:t>DES </a:t>
            </a:r>
            <a:r>
              <a:rPr lang="en-US" sz="4000" b="1" i="1" dirty="0" smtClean="0">
                <a:solidFill>
                  <a:srgbClr val="6DB33F"/>
                </a:solidFill>
                <a:latin typeface="Arial" pitchFamily="34" charset="0"/>
                <a:cs typeface="Arial" pitchFamily="34" charset="0"/>
              </a:rPr>
              <a:t>Energy</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954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a:p>
        </p:txBody>
      </p:sp>
      <p:pic>
        <p:nvPicPr>
          <p:cNvPr id="10" name="Content Placeholder 5" descr="Button_Orange.png"/>
          <p:cNvPicPr>
            <a:picLocks noChangeAspect="1"/>
          </p:cNvPicPr>
          <p:nvPr/>
        </p:nvPicPr>
        <p:blipFill>
          <a:blip r:embed="rId3" cstate="print"/>
          <a:stretch>
            <a:fillRect/>
          </a:stretch>
        </p:blipFill>
        <p:spPr>
          <a:xfrm>
            <a:off x="185139" y="5791200"/>
            <a:ext cx="957861" cy="877824"/>
          </a:xfrm>
          <a:prstGeom prst="rect">
            <a:avLst/>
          </a:prstGeom>
        </p:spPr>
      </p:pic>
      <p:sp>
        <p:nvSpPr>
          <p:cNvPr id="4" name="TextBox 3"/>
          <p:cNvSpPr txBox="1"/>
          <p:nvPr/>
        </p:nvSpPr>
        <p:spPr>
          <a:xfrm>
            <a:off x="2414270" y="2103090"/>
            <a:ext cx="4596130" cy="3154710"/>
          </a:xfrm>
          <a:prstGeom prst="rect">
            <a:avLst/>
          </a:prstGeom>
          <a:noFill/>
        </p:spPr>
        <p:txBody>
          <a:bodyPr wrap="none" rtlCol="0">
            <a:spAutoFit/>
          </a:bodyPr>
          <a:lstStyle/>
          <a:p>
            <a:r>
              <a:rPr lang="en-US" sz="19900" dirty="0" smtClean="0"/>
              <a:t>40%</a:t>
            </a:r>
            <a:endParaRPr lang="en-US" sz="19900" dirty="0"/>
          </a:p>
        </p:txBody>
      </p:sp>
    </p:spTree>
    <p:extLst>
      <p:ext uri="{BB962C8B-B14F-4D97-AF65-F5344CB8AC3E}">
        <p14:creationId xmlns:p14="http://schemas.microsoft.com/office/powerpoint/2010/main" val="184935633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F4633DB-60EA-4E8C-BBF5-C69050585220}" type="slidenum">
              <a:rPr lang="en-US" smtClean="0"/>
              <a:pPr/>
              <a:t>9</a:t>
            </a:fld>
            <a:endParaRPr lang="en-US" dirty="0"/>
          </a:p>
        </p:txBody>
      </p:sp>
      <p:sp>
        <p:nvSpPr>
          <p:cNvPr id="8" name="Title 3"/>
          <p:cNvSpPr txBox="1">
            <a:spLocks/>
          </p:cNvSpPr>
          <p:nvPr/>
        </p:nvSpPr>
        <p:spPr>
          <a:xfrm>
            <a:off x="457200" y="228600"/>
            <a:ext cx="8229600" cy="152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6DB33F"/>
                </a:solidFill>
                <a:latin typeface="Arial" pitchFamily="34" charset="0"/>
                <a:cs typeface="Arial" pitchFamily="34" charset="0"/>
              </a:rPr>
              <a:t>About DES Energy Services</a:t>
            </a:r>
            <a:endParaRPr lang="en-US" sz="4000" b="1" i="1" dirty="0">
              <a:solidFill>
                <a:srgbClr val="6DB33F"/>
              </a:solidFill>
              <a:latin typeface="Arial" pitchFamily="34" charset="0"/>
              <a:cs typeface="Arial" pitchFamily="34" charset="0"/>
            </a:endParaRPr>
          </a:p>
        </p:txBody>
      </p:sp>
      <p:sp>
        <p:nvSpPr>
          <p:cNvPr id="9" name="Content Placeholder 1"/>
          <p:cNvSpPr txBox="1">
            <a:spLocks/>
          </p:cNvSpPr>
          <p:nvPr/>
        </p:nvSpPr>
        <p:spPr>
          <a:xfrm>
            <a:off x="1371600" y="1219200"/>
            <a:ext cx="60960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smtClean="0"/>
              <a:t>OUR SERVICES</a:t>
            </a:r>
          </a:p>
          <a:p>
            <a:pPr marL="0" indent="0">
              <a:buNone/>
            </a:pPr>
            <a:endParaRPr lang="en-US" sz="1400" dirty="0"/>
          </a:p>
          <a:p>
            <a:pPr marL="514350" indent="-514350">
              <a:buFont typeface="+mj-lt"/>
              <a:buAutoNum type="arabicPeriod"/>
            </a:pPr>
            <a:r>
              <a:rPr lang="en-US" sz="3000" dirty="0" smtClean="0"/>
              <a:t>Energy Life Cycle Cost Analysis (ELCCA)</a:t>
            </a:r>
          </a:p>
          <a:p>
            <a:pPr marL="514350" indent="-514350">
              <a:buFont typeface="+mj-lt"/>
              <a:buAutoNum type="arabicPeriod"/>
            </a:pPr>
            <a:r>
              <a:rPr lang="en-US" sz="3000" dirty="0" smtClean="0"/>
              <a:t>Energy Star Portfolio Manager</a:t>
            </a:r>
          </a:p>
          <a:p>
            <a:pPr marL="514350" indent="-514350">
              <a:buFont typeface="+mj-lt"/>
              <a:buAutoNum type="arabicPeriod"/>
            </a:pPr>
            <a:r>
              <a:rPr lang="en-US" sz="3000" dirty="0" smtClean="0"/>
              <a:t>Building Commissioning</a:t>
            </a:r>
          </a:p>
          <a:p>
            <a:pPr marL="514350" indent="-514350">
              <a:buFont typeface="+mj-lt"/>
              <a:buAutoNum type="arabicPeriod"/>
            </a:pPr>
            <a:r>
              <a:rPr lang="en-US" sz="3000" dirty="0" smtClean="0"/>
              <a:t>Energy Savings Performance Contracting (ESPC)</a:t>
            </a:r>
          </a:p>
        </p:txBody>
      </p:sp>
      <p:pic>
        <p:nvPicPr>
          <p:cNvPr id="10" name="Content Placeholder 5" descr="Button_Orange.png"/>
          <p:cNvPicPr>
            <a:picLocks noChangeAspect="1"/>
          </p:cNvPicPr>
          <p:nvPr/>
        </p:nvPicPr>
        <p:blipFill>
          <a:blip r:embed="rId2" cstate="print"/>
          <a:stretch>
            <a:fillRect/>
          </a:stretch>
        </p:blipFill>
        <p:spPr>
          <a:xfrm>
            <a:off x="185139" y="5791200"/>
            <a:ext cx="957861" cy="877824"/>
          </a:xfrm>
          <a:prstGeom prst="rect">
            <a:avLst/>
          </a:prstGeom>
        </p:spPr>
      </p:pic>
    </p:spTree>
    <p:extLst>
      <p:ext uri="{BB962C8B-B14F-4D97-AF65-F5344CB8AC3E}">
        <p14:creationId xmlns:p14="http://schemas.microsoft.com/office/powerpoint/2010/main" val="343163239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S-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CTS_ppt_template">
  <a:themeElements>
    <a:clrScheme name="Custom 1">
      <a:dk1>
        <a:srgbClr val="5C1F00"/>
      </a:dk1>
      <a:lt1>
        <a:srgbClr val="151515"/>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CTS_ppt_template" id="{63A12C9E-84E4-5E49-BF0E-11E69806A4D0}" vid="{5E739B0C-F91E-1047-B400-DCE09F7996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A41A54BADD08F46A25A439CA5113C81" ma:contentTypeVersion="2" ma:contentTypeDescription="Create a new document." ma:contentTypeScope="" ma:versionID="b0572839a5f1b379d340e89a57fe4ebe">
  <xsd:schema xmlns:xsd="http://www.w3.org/2001/XMLSchema" xmlns:xs="http://www.w3.org/2001/XMLSchema" xmlns:p="http://schemas.microsoft.com/office/2006/metadata/properties" xmlns:ns1="http://schemas.microsoft.com/sharepoint/v3" xmlns:ns2="ab5d7b00-834a-4efe-8968-9d97478a3691" targetNamespace="http://schemas.microsoft.com/office/2006/metadata/properties" ma:root="true" ma:fieldsID="b8b80030ab68ff9f9ef10e2a8494e4c4" ns1:_="" ns2:_="">
    <xsd:import namespace="http://schemas.microsoft.com/sharepoint/v3"/>
    <xsd:import namespace="ab5d7b00-834a-4efe-8968-9d97478a3691"/>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internalName="PublishingStartDate">
      <xsd:simpleType>
        <xsd:restriction base="dms:Unknown"/>
      </xsd:simpleType>
    </xsd:element>
    <xsd:element name="PublishingExpirationDate" ma:index="12"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5d7b00-834a-4efe-8968-9d97478a369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_dlc_DocId xmlns="ab5d7b00-834a-4efe-8968-9d97478a3691">EWUPACEUPKES-170-11366</_dlc_DocId>
    <_dlc_DocIdUrl xmlns="ab5d7b00-834a-4efe-8968-9d97478a3691">
      <Url>http://stage-des/_layouts/DocIdRedir.aspx?ID=EWUPACEUPKES-170-11366</Url>
      <Description>EWUPACEUPKES-170-11366</Description>
    </_dlc_DocIdUrl>
  </documentManagement>
</p:properties>
</file>

<file path=customXml/itemProps1.xml><?xml version="1.0" encoding="utf-8"?>
<ds:datastoreItem xmlns:ds="http://schemas.openxmlformats.org/officeDocument/2006/customXml" ds:itemID="{A5F5B747-C14C-49C7-92DF-4153A47C5F99}"/>
</file>

<file path=customXml/itemProps2.xml><?xml version="1.0" encoding="utf-8"?>
<ds:datastoreItem xmlns:ds="http://schemas.openxmlformats.org/officeDocument/2006/customXml" ds:itemID="{B632EA1C-56ED-41F3-91D6-73770313115C}"/>
</file>

<file path=customXml/itemProps3.xml><?xml version="1.0" encoding="utf-8"?>
<ds:datastoreItem xmlns:ds="http://schemas.openxmlformats.org/officeDocument/2006/customXml" ds:itemID="{887CFEFF-CD4C-470F-8761-07220E546B60}"/>
</file>

<file path=customXml/itemProps4.xml><?xml version="1.0" encoding="utf-8"?>
<ds:datastoreItem xmlns:ds="http://schemas.openxmlformats.org/officeDocument/2006/customXml" ds:itemID="{ACCE7D81-4E8A-47AC-BB6E-4D2F8F316D45}"/>
</file>

<file path=docProps/app.xml><?xml version="1.0" encoding="utf-8"?>
<Properties xmlns="http://schemas.openxmlformats.org/officeDocument/2006/extended-properties" xmlns:vt="http://schemas.openxmlformats.org/officeDocument/2006/docPropsVTypes">
  <Template/>
  <TotalTime>10172</TotalTime>
  <Words>6723</Words>
  <Application>Microsoft Office PowerPoint</Application>
  <PresentationFormat>On-screen Show (4:3)</PresentationFormat>
  <Paragraphs>758</Paragraphs>
  <Slides>88</Slides>
  <Notes>74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91" baseType="lpstr">
      <vt:lpstr>DES-PPT-Template</vt:lpstr>
      <vt:lpstr>TCTS_ppt_template</vt:lpstr>
      <vt:lpstr>Acrobat Document</vt:lpstr>
      <vt:lpstr>Facilities Division Serving Government</vt:lpstr>
      <vt:lpstr>Agenda</vt:lpstr>
      <vt:lpstr>PowerPoint Presentation</vt:lpstr>
      <vt:lpstr>Real Estate Services (RES) Role</vt:lpstr>
      <vt:lpstr>PowerPoint Presentation</vt:lpstr>
      <vt:lpstr>PowerPoint Presentation</vt:lpstr>
      <vt:lpstr>PowerPoint Presentation</vt:lpstr>
      <vt:lpstr>PowerPoint Presentation</vt:lpstr>
      <vt:lpstr>PowerPoint Presentation</vt:lpstr>
      <vt:lpstr>PowerPoint Presentation</vt:lpstr>
      <vt:lpstr>Strategies and Tools to Reach GHG Goals  Donna Albert, DES Energy Nov 4 - 5, 2015</vt:lpstr>
      <vt:lpstr>DES Energy</vt:lpstr>
      <vt:lpstr>DES Energy</vt:lpstr>
      <vt:lpstr>DES Energy</vt:lpstr>
      <vt:lpstr>DES Energy</vt:lpstr>
      <vt:lpstr>DES Energy</vt:lpstr>
      <vt:lpstr>DES Energy</vt:lpstr>
      <vt:lpstr>DES Energy</vt:lpstr>
      <vt:lpstr>DES Energy</vt:lpstr>
      <vt:lpstr>DES Energy</vt:lpstr>
      <vt:lpstr>DES Energy</vt:lpstr>
      <vt:lpstr>DES Energy</vt:lpstr>
      <vt:lpstr>PowerPoint Presentation</vt:lpstr>
      <vt:lpstr>PowerPoint Presentation</vt:lpstr>
      <vt:lpstr>PowerPoint Presentation</vt:lpstr>
      <vt:lpstr>PowerPoint Presentation</vt:lpstr>
      <vt:lpstr>PowerPoint Presentation</vt:lpstr>
      <vt:lpstr>DES Energy</vt:lpstr>
      <vt:lpstr>DES Energy</vt:lpstr>
      <vt:lpstr>DES Energy</vt:lpstr>
      <vt:lpstr>DES Energy</vt:lpstr>
      <vt:lpstr>DES Energy</vt:lpstr>
      <vt:lpstr>DES Energy</vt:lpstr>
      <vt:lpstr>DES Energy</vt:lpstr>
      <vt:lpstr>Real Estate Services (RES)  Advanced Planning Process</vt:lpstr>
      <vt:lpstr>Renewal Problems &amp; LEAN</vt:lpstr>
      <vt:lpstr>Renewals:  What Changed?</vt:lpstr>
      <vt:lpstr>The Results</vt:lpstr>
      <vt:lpstr>New Space Problems &amp; LEAN</vt:lpstr>
      <vt:lpstr>New Space: What Changed</vt:lpstr>
      <vt:lpstr>New Space: What Changed</vt:lpstr>
      <vt:lpstr>New Leases &amp; Renewals What our customers want!!</vt:lpstr>
      <vt:lpstr>Other Ways to Reduce Expense</vt:lpstr>
      <vt:lpstr>How RES uses Brokers</vt:lpstr>
      <vt:lpstr>How Brokers Help</vt:lpstr>
      <vt:lpstr>Cost Saving Measures</vt:lpstr>
      <vt:lpstr>Why a Space Standard</vt:lpstr>
      <vt:lpstr>Goal of DES Space Standards</vt:lpstr>
      <vt:lpstr>Guiding Principles for Space Allocation</vt:lpstr>
      <vt:lpstr>DRAFT Space Standards Update</vt:lpstr>
      <vt:lpstr>Metric varies by Suite Size</vt:lpstr>
      <vt:lpstr>High Tech Open Office</vt:lpstr>
      <vt:lpstr>Collaborative Areas</vt:lpstr>
      <vt:lpstr>Usable Admin. Area + Load Factor</vt:lpstr>
      <vt:lpstr>Overview : DRAFT New Standards</vt:lpstr>
      <vt:lpstr>DRAFT Exemption to Standards</vt:lpstr>
      <vt:lpstr>Example – Office/Admin</vt:lpstr>
      <vt:lpstr>Implement &amp; Collect Data</vt:lpstr>
      <vt:lpstr>Workplace Strategies  Donna Albert, DES Energy Nov 4 - 5,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Enterprise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jonp</dc:creator>
  <cp:lastModifiedBy>Aldridge, Lindsey (DES Contractor)</cp:lastModifiedBy>
  <cp:revision>344</cp:revision>
  <cp:lastPrinted>2015-09-22T16:48:59Z</cp:lastPrinted>
  <dcterms:created xsi:type="dcterms:W3CDTF">2012-07-19T21:11:51Z</dcterms:created>
  <dcterms:modified xsi:type="dcterms:W3CDTF">2015-11-02T23:54:59Z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0x0101002A41A54BADD08F46A25A439CA5113C81</vt:lpwstr>
  </property>
  <property fmtid="{D5CDD505-2E9C-101B-9397-08002B2CF9AE}" pid="3" name="_dlc_DocIdItemGuid">
    <vt:lpwstr>9a2d5bf8-4939-49a3-a819-763ec3052662</vt:lpwstr>
  </property>
</Properties>
</file>