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84" r:id="rId5"/>
    <p:sldId id="260" r:id="rId6"/>
    <p:sldId id="261" r:id="rId7"/>
    <p:sldId id="278" r:id="rId8"/>
    <p:sldId id="281" r:id="rId9"/>
    <p:sldId id="279" r:id="rId10"/>
    <p:sldId id="258" r:id="rId11"/>
    <p:sldId id="259" r:id="rId12"/>
    <p:sldId id="263" r:id="rId13"/>
    <p:sldId id="267" r:id="rId14"/>
    <p:sldId id="268" r:id="rId15"/>
    <p:sldId id="266" r:id="rId16"/>
    <p:sldId id="264" r:id="rId17"/>
    <p:sldId id="265" r:id="rId18"/>
    <p:sldId id="269" r:id="rId19"/>
    <p:sldId id="273" r:id="rId20"/>
    <p:sldId id="271" r:id="rId21"/>
    <p:sldId id="270" r:id="rId22"/>
    <p:sldId id="272" r:id="rId23"/>
    <p:sldId id="275" r:id="rId24"/>
    <p:sldId id="274"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1" autoAdjust="0"/>
    <p:restoredTop sz="94660"/>
  </p:normalViewPr>
  <p:slideViewPr>
    <p:cSldViewPr snapToGrid="0">
      <p:cViewPr varScale="1">
        <p:scale>
          <a:sx n="72" d="100"/>
          <a:sy n="72" d="100"/>
        </p:scale>
        <p:origin x="51" y="3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4BDF26-3B8C-46F6-ABED-708040174DB5}"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236275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BDF26-3B8C-46F6-ABED-708040174DB5}"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144884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BDF26-3B8C-46F6-ABED-708040174DB5}"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223615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BDF26-3B8C-46F6-ABED-708040174DB5}"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60707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4BDF26-3B8C-46F6-ABED-708040174DB5}"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268737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4BDF26-3B8C-46F6-ABED-708040174DB5}"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344566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4BDF26-3B8C-46F6-ABED-708040174DB5}"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360742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BDF26-3B8C-46F6-ABED-708040174DB5}"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126626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BDF26-3B8C-46F6-ABED-708040174DB5}"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367983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4BDF26-3B8C-46F6-ABED-708040174DB5}"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427437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4BDF26-3B8C-46F6-ABED-708040174DB5}"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41095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BDF26-3B8C-46F6-ABED-708040174DB5}" type="datetimeFigureOut">
              <a:rPr lang="en-US" smtClean="0"/>
              <a:t>9/23/2020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CCBBB-2BCC-4F30-89FB-A61A506764AE}" type="slidenum">
              <a:rPr lang="en-US" smtClean="0"/>
              <a:t>‹#›</a:t>
            </a:fld>
            <a:endParaRPr lang="en-US"/>
          </a:p>
        </p:txBody>
      </p:sp>
    </p:spTree>
    <p:extLst>
      <p:ext uri="{BB962C8B-B14F-4D97-AF65-F5344CB8AC3E}">
        <p14:creationId xmlns:p14="http://schemas.microsoft.com/office/powerpoint/2010/main" val="1542933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mwbe.diversitycompliance.com/" TargetMode="External"/><Relationship Id="rId2" Type="http://schemas.openxmlformats.org/officeDocument/2006/relationships/hyperlink" Target="https://omwbe.wa.gov/directory-certified-firms" TargetMode="Externa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hyperlink" Target="https://omwbe.diversitycomplianc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ics.com/" TargetMode="External"/><Relationship Id="rId2" Type="http://schemas.openxmlformats.org/officeDocument/2006/relationships/hyperlink" Target="https://www.census.gov/cgi-bin/sssd/naics/naicsrch?chart=2017" TargetMode="Externa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porthouston.wpengine.com/wp-content/uploads/2016/08/NAICS_Code-NIGP_Code_Conversion_Chart.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omwbe.diversitycompliance.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CalebM@omwbe.w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4588" y="591127"/>
            <a:ext cx="11662612" cy="1655762"/>
          </a:xfrm>
        </p:spPr>
        <p:txBody>
          <a:bodyPr>
            <a:noAutofit/>
          </a:bodyPr>
          <a:lstStyle/>
          <a:p>
            <a:r>
              <a:rPr lang="en-US" sz="6000" b="1" dirty="0" smtClean="0">
                <a:solidFill>
                  <a:srgbClr val="0070C0"/>
                </a:solidFill>
              </a:rPr>
              <a:t>OMWBE certification and the certified business directory</a:t>
            </a:r>
          </a:p>
          <a:p>
            <a:endParaRPr lang="en-US" sz="6000" b="1" dirty="0">
              <a:solidFill>
                <a:srgbClr val="0070C0"/>
              </a:solidFill>
            </a:endParaRPr>
          </a:p>
          <a:p>
            <a:endParaRPr lang="en-US" b="1" dirty="0" smtClean="0">
              <a:solidFill>
                <a:srgbClr val="0070C0"/>
              </a:solidFill>
            </a:endParaRPr>
          </a:p>
          <a:p>
            <a:endParaRPr lang="en-US" b="1" dirty="0">
              <a:solidFill>
                <a:srgbClr val="0070C0"/>
              </a:solidFill>
            </a:endParaRPr>
          </a:p>
          <a:p>
            <a:endParaRPr lang="en-US" b="1" dirty="0" smtClean="0">
              <a:solidFill>
                <a:srgbClr val="0070C0"/>
              </a:solidFill>
            </a:endParaRPr>
          </a:p>
          <a:p>
            <a:pPr algn="l"/>
            <a:endParaRPr lang="en-US" sz="2800" b="1" dirty="0" smtClean="0">
              <a:solidFill>
                <a:srgbClr val="0070C0"/>
              </a:solidFill>
            </a:endParaRPr>
          </a:p>
          <a:p>
            <a:pPr algn="l"/>
            <a:endParaRPr lang="en-US" sz="2800" b="1" dirty="0">
              <a:solidFill>
                <a:srgbClr val="0070C0"/>
              </a:solidFill>
            </a:endParaRPr>
          </a:p>
          <a:p>
            <a:pPr algn="l"/>
            <a:endParaRPr lang="en-US" sz="2800" b="1" dirty="0" smtClean="0">
              <a:solidFill>
                <a:srgbClr val="0070C0"/>
              </a:solidFill>
            </a:endParaRPr>
          </a:p>
          <a:p>
            <a:r>
              <a:rPr lang="en-US" sz="2800" b="1" dirty="0" smtClean="0">
                <a:solidFill>
                  <a:srgbClr val="0070C0"/>
                </a:solidFill>
              </a:rPr>
              <a:t>Caleb McInvaille | September 22, 2020</a:t>
            </a:r>
          </a:p>
          <a:p>
            <a:pPr algn="l"/>
            <a:endParaRPr lang="en-US" sz="6000" b="1" dirty="0">
              <a:solidFill>
                <a:srgbClr val="0070C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199" y="2939616"/>
            <a:ext cx="6625389" cy="2581449"/>
          </a:xfrm>
          <a:prstGeom prst="rect">
            <a:avLst/>
          </a:prstGeom>
        </p:spPr>
      </p:pic>
    </p:spTree>
    <p:extLst>
      <p:ext uri="{BB962C8B-B14F-4D97-AF65-F5344CB8AC3E}">
        <p14:creationId xmlns:p14="http://schemas.microsoft.com/office/powerpoint/2010/main" val="3693934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OMWBE Directory</a:t>
            </a:r>
            <a:endParaRPr lang="en-US" dirty="0">
              <a:solidFill>
                <a:srgbClr val="0070C0"/>
              </a:solidFill>
            </a:endParaRPr>
          </a:p>
        </p:txBody>
      </p:sp>
      <p:sp>
        <p:nvSpPr>
          <p:cNvPr id="3" name="Content Placeholder 2"/>
          <p:cNvSpPr>
            <a:spLocks noGrp="1"/>
          </p:cNvSpPr>
          <p:nvPr>
            <p:ph idx="1"/>
          </p:nvPr>
        </p:nvSpPr>
        <p:spPr/>
        <p:txBody>
          <a:bodyPr/>
          <a:lstStyle/>
          <a:p>
            <a:r>
              <a:rPr lang="en-US" sz="3200" dirty="0" smtClean="0">
                <a:solidFill>
                  <a:schemeClr val="bg1">
                    <a:lumMod val="50000"/>
                  </a:schemeClr>
                </a:solidFill>
              </a:rPr>
              <a:t>OMWBE maintains a public directory that lists all companies we certify. The directory is available at </a:t>
            </a:r>
          </a:p>
          <a:p>
            <a:pPr lvl="1"/>
            <a:r>
              <a:rPr lang="en-US" sz="3200" dirty="0" smtClean="0">
                <a:solidFill>
                  <a:schemeClr val="bg1">
                    <a:lumMod val="50000"/>
                  </a:schemeClr>
                </a:solidFill>
                <a:hlinkClick r:id="rId2"/>
              </a:rPr>
              <a:t>https://omwbe.wa.gov/directory-certified-firms</a:t>
            </a:r>
            <a:r>
              <a:rPr lang="en-US" sz="3200" dirty="0" smtClean="0">
                <a:solidFill>
                  <a:schemeClr val="bg1">
                    <a:lumMod val="50000"/>
                  </a:schemeClr>
                </a:solidFill>
              </a:rPr>
              <a:t> </a:t>
            </a:r>
          </a:p>
          <a:p>
            <a:pPr lvl="1"/>
            <a:r>
              <a:rPr lang="en-US" sz="3200" dirty="0" smtClean="0">
                <a:solidFill>
                  <a:schemeClr val="bg1">
                    <a:lumMod val="50000"/>
                  </a:schemeClr>
                </a:solidFill>
                <a:hlinkClick r:id="rId3"/>
              </a:rPr>
              <a:t>https://omwbe.diversitycompliance.com/</a:t>
            </a:r>
            <a:endParaRPr lang="en-US" sz="3200" dirty="0" smtClean="0">
              <a:solidFill>
                <a:schemeClr val="bg1">
                  <a:lumMod val="50000"/>
                </a:schemeClr>
              </a:solidFill>
            </a:endParaRPr>
          </a:p>
          <a:p>
            <a:r>
              <a:rPr lang="en-US" sz="3200" dirty="0" smtClean="0">
                <a:solidFill>
                  <a:schemeClr val="bg1">
                    <a:lumMod val="50000"/>
                  </a:schemeClr>
                </a:solidFill>
              </a:rPr>
              <a:t>The directory is the official list of certified firms. If a firm appears on the directory, it is currently certified</a:t>
            </a:r>
          </a:p>
          <a:p>
            <a:r>
              <a:rPr lang="en-US" sz="3200" dirty="0" smtClean="0">
                <a:solidFill>
                  <a:schemeClr val="bg1">
                    <a:lumMod val="50000"/>
                  </a:schemeClr>
                </a:solidFill>
              </a:rPr>
              <a:t>The directory updates daily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2783704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What is OMWBE?</a:t>
            </a:r>
            <a:endParaRPr lang="en-US" dirty="0">
              <a:solidFill>
                <a:srgbClr val="0070C0"/>
              </a:solidFill>
            </a:endParaRPr>
          </a:p>
        </p:txBody>
      </p:sp>
      <p:sp>
        <p:nvSpPr>
          <p:cNvPr id="3" name="Content Placeholder 2"/>
          <p:cNvSpPr>
            <a:spLocks noGrp="1"/>
          </p:cNvSpPr>
          <p:nvPr>
            <p:ph idx="1"/>
          </p:nvPr>
        </p:nvSpPr>
        <p:spPr>
          <a:xfrm>
            <a:off x="838200" y="1825624"/>
            <a:ext cx="10515600" cy="5032375"/>
          </a:xfrm>
        </p:spPr>
        <p:txBody>
          <a:bodyPr/>
          <a:lstStyle/>
          <a:p>
            <a:r>
              <a:rPr lang="en-US" sz="3200" dirty="0" smtClean="0">
                <a:solidFill>
                  <a:schemeClr val="bg1">
                    <a:lumMod val="50000"/>
                  </a:schemeClr>
                </a:solidFill>
              </a:rPr>
              <a:t>OMWBE is a state agency that certifies minority owned, women owned and other small businesses. OMWBE is the official certifying body for Washington state.</a:t>
            </a:r>
          </a:p>
          <a:p>
            <a:r>
              <a:rPr lang="en-US" sz="3200" dirty="0" smtClean="0">
                <a:solidFill>
                  <a:schemeClr val="bg1">
                    <a:lumMod val="50000"/>
                  </a:schemeClr>
                </a:solidFill>
              </a:rPr>
              <a:t>OMWBE works with agencies to increase their supplier diversity </a:t>
            </a:r>
            <a:r>
              <a:rPr lang="en-US" sz="3200" b="1" dirty="0" smtClean="0">
                <a:solidFill>
                  <a:schemeClr val="bg1">
                    <a:lumMod val="50000"/>
                  </a:schemeClr>
                </a:solidFill>
              </a:rPr>
              <a:t>and</a:t>
            </a:r>
            <a:r>
              <a:rPr lang="en-US" sz="3200" dirty="0" smtClean="0">
                <a:solidFill>
                  <a:schemeClr val="bg1">
                    <a:lumMod val="50000"/>
                  </a:schemeClr>
                </a:solidFill>
              </a:rPr>
              <a:t> spending on diverse businesses.</a:t>
            </a:r>
          </a:p>
          <a:p>
            <a:endParaRPr lang="en-US" dirty="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pic>
        <p:nvPicPr>
          <p:cNvPr id="5" name="Picture 4"/>
          <p:cNvPicPr>
            <a:picLocks noChangeAspect="1"/>
          </p:cNvPicPr>
          <p:nvPr/>
        </p:nvPicPr>
        <p:blipFill>
          <a:blip r:embed="rId3"/>
          <a:stretch>
            <a:fillRect/>
          </a:stretch>
        </p:blipFill>
        <p:spPr>
          <a:xfrm>
            <a:off x="-338138" y="0"/>
            <a:ext cx="12868275" cy="5629275"/>
          </a:xfrm>
          <a:prstGeom prst="rect">
            <a:avLst/>
          </a:prstGeom>
        </p:spPr>
      </p:pic>
      <p:sp>
        <p:nvSpPr>
          <p:cNvPr id="8" name="Right Arrow 7"/>
          <p:cNvSpPr/>
          <p:nvPr/>
        </p:nvSpPr>
        <p:spPr>
          <a:xfrm>
            <a:off x="545432" y="4507832"/>
            <a:ext cx="1343366" cy="661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62200" y="5870069"/>
            <a:ext cx="7680158" cy="584775"/>
          </a:xfrm>
          <a:prstGeom prst="rect">
            <a:avLst/>
          </a:prstGeom>
        </p:spPr>
        <p:txBody>
          <a:bodyPr wrap="square">
            <a:spAutoFit/>
          </a:bodyPr>
          <a:lstStyle/>
          <a:p>
            <a:pPr lvl="1"/>
            <a:r>
              <a:rPr lang="en-US" sz="3200" dirty="0" smtClean="0">
                <a:solidFill>
                  <a:schemeClr val="bg1">
                    <a:lumMod val="50000"/>
                  </a:schemeClr>
                </a:solidFill>
                <a:hlinkClick r:id="rId4"/>
              </a:rPr>
              <a:t>https://omwbe.diversitycompliance.com/</a:t>
            </a:r>
            <a:endParaRPr lang="en-US" sz="3200" dirty="0" smtClean="0">
              <a:solidFill>
                <a:schemeClr val="bg1">
                  <a:lumMod val="50000"/>
                </a:schemeClr>
              </a:solidFill>
            </a:endParaRPr>
          </a:p>
        </p:txBody>
      </p:sp>
    </p:spTree>
    <p:extLst>
      <p:ext uri="{BB962C8B-B14F-4D97-AF65-F5344CB8AC3E}">
        <p14:creationId xmlns:p14="http://schemas.microsoft.com/office/powerpoint/2010/main" val="392012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5314" y="191375"/>
            <a:ext cx="4938486" cy="5985588"/>
          </a:xfrm>
        </p:spPr>
        <p:txBody>
          <a:bodyPr>
            <a:normAutofit/>
          </a:bodyPr>
          <a:lstStyle/>
          <a:p>
            <a:pPr marL="0" indent="0">
              <a:buNone/>
            </a:pPr>
            <a:r>
              <a:rPr lang="en-US" sz="3600" dirty="0" smtClean="0">
                <a:solidFill>
                  <a:srgbClr val="0070C0"/>
                </a:solidFill>
              </a:rPr>
              <a:t>Many Ways to Search</a:t>
            </a:r>
            <a:endParaRPr lang="en-US" dirty="0" smtClean="0">
              <a:solidFill>
                <a:schemeClr val="bg1">
                  <a:lumMod val="50000"/>
                </a:schemeClr>
              </a:solidFill>
            </a:endParaRPr>
          </a:p>
          <a:p>
            <a:r>
              <a:rPr lang="en-US" dirty="0" smtClean="0">
                <a:solidFill>
                  <a:schemeClr val="bg1">
                    <a:lumMod val="50000"/>
                  </a:schemeClr>
                </a:solidFill>
              </a:rPr>
              <a:t>Limit searches by</a:t>
            </a:r>
          </a:p>
          <a:p>
            <a:pPr lvl="1"/>
            <a:r>
              <a:rPr lang="en-US" dirty="0" smtClean="0">
                <a:solidFill>
                  <a:schemeClr val="bg1">
                    <a:lumMod val="50000"/>
                  </a:schemeClr>
                </a:solidFill>
              </a:rPr>
              <a:t>Certification type</a:t>
            </a:r>
          </a:p>
          <a:p>
            <a:pPr lvl="1"/>
            <a:r>
              <a:rPr lang="en-US" dirty="0" smtClean="0">
                <a:solidFill>
                  <a:schemeClr val="bg1">
                    <a:lumMod val="50000"/>
                  </a:schemeClr>
                </a:solidFill>
              </a:rPr>
              <a:t>Business Name</a:t>
            </a:r>
          </a:p>
          <a:p>
            <a:pPr lvl="1"/>
            <a:r>
              <a:rPr lang="en-US" dirty="0" smtClean="0">
                <a:solidFill>
                  <a:schemeClr val="bg1">
                    <a:lumMod val="50000"/>
                  </a:schemeClr>
                </a:solidFill>
              </a:rPr>
              <a:t>Business Description</a:t>
            </a:r>
          </a:p>
          <a:p>
            <a:pPr lvl="1"/>
            <a:r>
              <a:rPr lang="en-US" dirty="0" smtClean="0">
                <a:solidFill>
                  <a:schemeClr val="bg1">
                    <a:lumMod val="50000"/>
                  </a:schemeClr>
                </a:solidFill>
              </a:rPr>
              <a:t>Commodity Code</a:t>
            </a:r>
          </a:p>
          <a:p>
            <a:pPr lvl="1"/>
            <a:r>
              <a:rPr lang="en-US" dirty="0" smtClean="0">
                <a:solidFill>
                  <a:schemeClr val="bg1">
                    <a:lumMod val="50000"/>
                  </a:schemeClr>
                </a:solidFill>
              </a:rPr>
              <a:t>Contact person</a:t>
            </a:r>
          </a:p>
          <a:p>
            <a:pPr lvl="1"/>
            <a:r>
              <a:rPr lang="en-US" dirty="0" smtClean="0">
                <a:solidFill>
                  <a:schemeClr val="bg1">
                    <a:lumMod val="50000"/>
                  </a:schemeClr>
                </a:solidFill>
              </a:rPr>
              <a:t>Location</a:t>
            </a:r>
          </a:p>
          <a:p>
            <a:pPr lvl="1"/>
            <a:r>
              <a:rPr lang="en-US" dirty="0" smtClean="0">
                <a:solidFill>
                  <a:schemeClr val="bg1">
                    <a:lumMod val="50000"/>
                  </a:schemeClr>
                </a:solidFill>
              </a:rPr>
              <a:t>Reference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pic>
        <p:nvPicPr>
          <p:cNvPr id="5" name="Content Placeholder 3"/>
          <p:cNvPicPr>
            <a:picLocks noChangeAspect="1"/>
          </p:cNvPicPr>
          <p:nvPr/>
        </p:nvPicPr>
        <p:blipFill>
          <a:blip r:embed="rId3"/>
          <a:stretch>
            <a:fillRect/>
          </a:stretch>
        </p:blipFill>
        <p:spPr>
          <a:xfrm>
            <a:off x="581525" y="191375"/>
            <a:ext cx="5690937" cy="5245964"/>
          </a:xfrm>
          <a:prstGeom prst="rect">
            <a:avLst/>
          </a:prstGeom>
        </p:spPr>
      </p:pic>
      <p:pic>
        <p:nvPicPr>
          <p:cNvPr id="6" name="Picture 5"/>
          <p:cNvPicPr>
            <a:picLocks noChangeAspect="1"/>
          </p:cNvPicPr>
          <p:nvPr/>
        </p:nvPicPr>
        <p:blipFill>
          <a:blip r:embed="rId4"/>
          <a:stretch>
            <a:fillRect/>
          </a:stretch>
        </p:blipFill>
        <p:spPr>
          <a:xfrm>
            <a:off x="581525" y="5434013"/>
            <a:ext cx="4543425" cy="742950"/>
          </a:xfrm>
          <a:prstGeom prst="rect">
            <a:avLst/>
          </a:prstGeom>
        </p:spPr>
      </p:pic>
    </p:spTree>
    <p:extLst>
      <p:ext uri="{BB962C8B-B14F-4D97-AF65-F5344CB8AC3E}">
        <p14:creationId xmlns:p14="http://schemas.microsoft.com/office/powerpoint/2010/main" val="458818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525"/>
            <a:ext cx="10515600" cy="1325563"/>
          </a:xfrm>
        </p:spPr>
        <p:txBody>
          <a:bodyPr/>
          <a:lstStyle/>
          <a:p>
            <a:r>
              <a:rPr lang="en-US" dirty="0" smtClean="0">
                <a:solidFill>
                  <a:srgbClr val="0070C0"/>
                </a:solidFill>
              </a:rPr>
              <a:t>Example Search</a:t>
            </a:r>
            <a:endParaRPr lang="en-US" dirty="0">
              <a:solidFill>
                <a:srgbClr val="0070C0"/>
              </a:solidFill>
            </a:endParaRPr>
          </a:p>
        </p:txBody>
      </p:sp>
      <p:pic>
        <p:nvPicPr>
          <p:cNvPr id="5" name="Content Placeholder 4"/>
          <p:cNvPicPr>
            <a:picLocks noGrp="1" noChangeAspect="1"/>
          </p:cNvPicPr>
          <p:nvPr>
            <p:ph idx="1"/>
          </p:nvPr>
        </p:nvPicPr>
        <p:blipFill>
          <a:blip r:embed="rId2"/>
          <a:stretch>
            <a:fillRect/>
          </a:stretch>
        </p:blipFill>
        <p:spPr>
          <a:xfrm>
            <a:off x="1429803" y="1245720"/>
            <a:ext cx="9332394" cy="480596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203391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73" y="379639"/>
            <a:ext cx="4053114" cy="1325563"/>
          </a:xfrm>
        </p:spPr>
        <p:txBody>
          <a:bodyPr/>
          <a:lstStyle/>
          <a:p>
            <a:r>
              <a:rPr lang="en-US" dirty="0" smtClean="0">
                <a:solidFill>
                  <a:srgbClr val="0070C0"/>
                </a:solidFill>
              </a:rPr>
              <a:t>Available Information</a:t>
            </a:r>
            <a:endParaRPr lang="en-US"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pic>
        <p:nvPicPr>
          <p:cNvPr id="6" name="Content Placeholder 5"/>
          <p:cNvPicPr>
            <a:picLocks noGrp="1" noChangeAspect="1"/>
          </p:cNvPicPr>
          <p:nvPr>
            <p:ph idx="1"/>
          </p:nvPr>
        </p:nvPicPr>
        <p:blipFill>
          <a:blip r:embed="rId3"/>
          <a:stretch>
            <a:fillRect/>
          </a:stretch>
        </p:blipFill>
        <p:spPr>
          <a:xfrm>
            <a:off x="4450302" y="314098"/>
            <a:ext cx="6841811" cy="3722750"/>
          </a:xfrm>
          <a:prstGeom prst="rect">
            <a:avLst/>
          </a:prstGeom>
        </p:spPr>
      </p:pic>
      <p:pic>
        <p:nvPicPr>
          <p:cNvPr id="7" name="Picture 6"/>
          <p:cNvPicPr>
            <a:picLocks noChangeAspect="1"/>
          </p:cNvPicPr>
          <p:nvPr/>
        </p:nvPicPr>
        <p:blipFill>
          <a:blip r:embed="rId4"/>
          <a:stretch>
            <a:fillRect/>
          </a:stretch>
        </p:blipFill>
        <p:spPr>
          <a:xfrm>
            <a:off x="4450302" y="4102389"/>
            <a:ext cx="6826654" cy="2576285"/>
          </a:xfrm>
          <a:prstGeom prst="rect">
            <a:avLst/>
          </a:prstGeom>
        </p:spPr>
      </p:pic>
    </p:spTree>
    <p:extLst>
      <p:ext uri="{BB962C8B-B14F-4D97-AF65-F5344CB8AC3E}">
        <p14:creationId xmlns:p14="http://schemas.microsoft.com/office/powerpoint/2010/main" val="3303519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Search by Certification </a:t>
            </a:r>
            <a:r>
              <a:rPr lang="en-US" dirty="0">
                <a:solidFill>
                  <a:srgbClr val="0070C0"/>
                </a:solidFill>
              </a:rPr>
              <a:t>T</a:t>
            </a:r>
            <a:r>
              <a:rPr lang="en-US" dirty="0" smtClean="0">
                <a:solidFill>
                  <a:srgbClr val="0070C0"/>
                </a:solidFill>
              </a:rPr>
              <a:t>ype</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sz="3200" dirty="0" smtClean="0">
                <a:solidFill>
                  <a:schemeClr val="bg1">
                    <a:lumMod val="50000"/>
                  </a:schemeClr>
                </a:solidFill>
              </a:rPr>
              <a:t>Make sure you are searching for firms with the correct certification type. Federally certified firms (DBE, ACDBE and SBE) are not always State certified (MBE, MWBE, WBE, CBE and SEDBE) and vice versa. </a:t>
            </a:r>
          </a:p>
          <a:p>
            <a:r>
              <a:rPr lang="en-US" sz="3200" dirty="0" smtClean="0">
                <a:solidFill>
                  <a:schemeClr val="bg1">
                    <a:lumMod val="50000"/>
                  </a:schemeClr>
                </a:solidFill>
              </a:rPr>
              <a:t>Special notes</a:t>
            </a:r>
          </a:p>
          <a:p>
            <a:pPr lvl="1"/>
            <a:r>
              <a:rPr lang="en-US" sz="2800" dirty="0" smtClean="0">
                <a:solidFill>
                  <a:schemeClr val="bg1">
                    <a:lumMod val="50000"/>
                  </a:schemeClr>
                </a:solidFill>
              </a:rPr>
              <a:t>The SBE that appears on the OMWBE directory is a federal certification and is not the same as the WEBS SBE self certification.</a:t>
            </a:r>
            <a:endParaRPr lang="en-US" sz="2800" dirty="0">
              <a:solidFill>
                <a:schemeClr val="bg1">
                  <a:lumMod val="50000"/>
                </a:schemeClr>
              </a:solidFill>
            </a:endParaRPr>
          </a:p>
          <a:p>
            <a:pPr lvl="1"/>
            <a:r>
              <a:rPr lang="en-US" sz="2800" dirty="0" smtClean="0">
                <a:solidFill>
                  <a:schemeClr val="bg1">
                    <a:lumMod val="50000"/>
                  </a:schemeClr>
                </a:solidFill>
              </a:rPr>
              <a:t>DBE firms automatically receive a SBE certification.</a:t>
            </a:r>
          </a:p>
          <a:p>
            <a:pPr lvl="1"/>
            <a:r>
              <a:rPr lang="en-US" sz="2800" dirty="0" smtClean="0">
                <a:solidFill>
                  <a:schemeClr val="bg1">
                    <a:lumMod val="50000"/>
                  </a:schemeClr>
                </a:solidFill>
              </a:rPr>
              <a:t>Some federally transportation projects require a UDBE (underutilized DBE), certification. Search for this under reference.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564294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Search By Business Description </a:t>
            </a:r>
            <a:endParaRPr lang="en-US" dirty="0">
              <a:solidFill>
                <a:srgbClr val="0070C0"/>
              </a:solidFill>
            </a:endParaRPr>
          </a:p>
        </p:txBody>
      </p:sp>
      <p:sp>
        <p:nvSpPr>
          <p:cNvPr id="3" name="Content Placeholder 2"/>
          <p:cNvSpPr>
            <a:spLocks noGrp="1"/>
          </p:cNvSpPr>
          <p:nvPr>
            <p:ph idx="1"/>
          </p:nvPr>
        </p:nvSpPr>
        <p:spPr/>
        <p:txBody>
          <a:bodyPr/>
          <a:lstStyle/>
          <a:p>
            <a:r>
              <a:rPr lang="en-US" sz="3200" dirty="0" smtClean="0">
                <a:solidFill>
                  <a:schemeClr val="bg1">
                    <a:lumMod val="50000"/>
                  </a:schemeClr>
                </a:solidFill>
              </a:rPr>
              <a:t>When businesses apply for certification, they include a business description along with their application. OMWBE reviews the description to ensure the business and the business owner has the ability to perform this type of work.</a:t>
            </a:r>
          </a:p>
          <a:p>
            <a:r>
              <a:rPr lang="en-US" sz="3200" dirty="0" smtClean="0">
                <a:solidFill>
                  <a:schemeClr val="bg1">
                    <a:lumMod val="50000"/>
                  </a:schemeClr>
                </a:solidFill>
              </a:rPr>
              <a:t>No general convention for drafting business descriptions.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3044051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Business Description Search Tips</a:t>
            </a:r>
            <a:endParaRPr lang="en-US" dirty="0">
              <a:solidFill>
                <a:srgbClr val="0070C0"/>
              </a:solidFill>
            </a:endParaRPr>
          </a:p>
        </p:txBody>
      </p:sp>
      <p:sp>
        <p:nvSpPr>
          <p:cNvPr id="3" name="Content Placeholder 2"/>
          <p:cNvSpPr>
            <a:spLocks noGrp="1"/>
          </p:cNvSpPr>
          <p:nvPr>
            <p:ph idx="1"/>
          </p:nvPr>
        </p:nvSpPr>
        <p:spPr/>
        <p:txBody>
          <a:bodyPr/>
          <a:lstStyle/>
          <a:p>
            <a:r>
              <a:rPr lang="en-US" sz="3200" dirty="0" smtClean="0">
                <a:solidFill>
                  <a:schemeClr val="bg1">
                    <a:lumMod val="50000"/>
                  </a:schemeClr>
                </a:solidFill>
              </a:rPr>
              <a:t>Use fewer words, and incomplete words, particular as the second word in a search for best results.</a:t>
            </a:r>
          </a:p>
          <a:p>
            <a:pPr lvl="1"/>
            <a:r>
              <a:rPr lang="en-US" sz="2800" dirty="0" smtClean="0">
                <a:solidFill>
                  <a:schemeClr val="bg1">
                    <a:lumMod val="50000"/>
                  </a:schemeClr>
                </a:solidFill>
              </a:rPr>
              <a:t>For example “Software Developer” yields no results, and “Software Develop” yields 26 firms.</a:t>
            </a:r>
          </a:p>
          <a:p>
            <a:r>
              <a:rPr lang="en-US" sz="3200" dirty="0" smtClean="0">
                <a:solidFill>
                  <a:schemeClr val="bg1">
                    <a:lumMod val="50000"/>
                  </a:schemeClr>
                </a:solidFill>
              </a:rPr>
              <a:t>Don’t use incomplete words as the first word of a multiple word search.</a:t>
            </a:r>
          </a:p>
          <a:p>
            <a:pPr lvl="1"/>
            <a:r>
              <a:rPr lang="en-US" sz="2800" dirty="0" smtClean="0">
                <a:solidFill>
                  <a:schemeClr val="bg1">
                    <a:lumMod val="50000"/>
                  </a:schemeClr>
                </a:solidFill>
              </a:rPr>
              <a:t>For example “Soft development” yields no results.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3681030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Search by Commodity Codes</a:t>
            </a:r>
            <a:endParaRPr lang="en-US" dirty="0">
              <a:solidFill>
                <a:srgbClr val="0070C0"/>
              </a:solidFill>
            </a:endParaRPr>
          </a:p>
        </p:txBody>
      </p:sp>
      <p:sp>
        <p:nvSpPr>
          <p:cNvPr id="3" name="Content Placeholder 2"/>
          <p:cNvSpPr>
            <a:spLocks noGrp="1"/>
          </p:cNvSpPr>
          <p:nvPr>
            <p:ph idx="1"/>
          </p:nvPr>
        </p:nvSpPr>
        <p:spPr/>
        <p:txBody>
          <a:bodyPr/>
          <a:lstStyle/>
          <a:p>
            <a:r>
              <a:rPr lang="en-US" sz="2800" dirty="0" smtClean="0">
                <a:solidFill>
                  <a:schemeClr val="bg1">
                    <a:lumMod val="50000"/>
                  </a:schemeClr>
                </a:solidFill>
              </a:rPr>
              <a:t>When businesses are certified, they receive specific North American Industry Classification System (NAICS) codes according to the work they perform. </a:t>
            </a:r>
            <a:endParaRPr lang="en-US" dirty="0">
              <a:solidFill>
                <a:schemeClr val="bg1">
                  <a:lumMod val="50000"/>
                </a:schemeClr>
              </a:solidFill>
            </a:endParaRPr>
          </a:p>
          <a:p>
            <a:pPr lvl="1"/>
            <a:r>
              <a:rPr lang="en-US" dirty="0" smtClean="0">
                <a:solidFill>
                  <a:schemeClr val="bg1">
                    <a:lumMod val="50000"/>
                  </a:schemeClr>
                </a:solidFill>
              </a:rPr>
              <a:t>Unlike WEBS, OMWBE verifies the firm has the equipment and expertise to perform this general type of work before assigning a code.</a:t>
            </a:r>
            <a:endParaRPr lang="en-US" dirty="0">
              <a:solidFill>
                <a:schemeClr val="bg1">
                  <a:lumMod val="50000"/>
                </a:schemeClr>
              </a:solidFill>
            </a:endParaRPr>
          </a:p>
          <a:p>
            <a:r>
              <a:rPr lang="en-US" dirty="0" smtClean="0">
                <a:solidFill>
                  <a:schemeClr val="bg1">
                    <a:lumMod val="50000"/>
                  </a:schemeClr>
                </a:solidFill>
              </a:rPr>
              <a:t>NAICS codes can have from two to six digits. With more digits being a more specific code. All firms are assigned six digit NAICS codes.</a:t>
            </a:r>
          </a:p>
          <a:p>
            <a:pPr lvl="1"/>
            <a:r>
              <a:rPr lang="en-US" dirty="0" smtClean="0">
                <a:solidFill>
                  <a:schemeClr val="bg1">
                    <a:lumMod val="50000"/>
                  </a:schemeClr>
                </a:solidFill>
              </a:rPr>
              <a:t>Six digit NAICS codes have an umbrella code, that is broad and covers multiple work types, and more specific sub-indexes.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1233123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468"/>
            <a:ext cx="10515600" cy="1325563"/>
          </a:xfrm>
        </p:spPr>
        <p:txBody>
          <a:bodyPr>
            <a:normAutofit fontScale="90000"/>
          </a:bodyPr>
          <a:lstStyle/>
          <a:p>
            <a:r>
              <a:rPr lang="en-US" dirty="0" smtClean="0">
                <a:solidFill>
                  <a:srgbClr val="0070C0"/>
                </a:solidFill>
              </a:rPr>
              <a:t>Example Code: </a:t>
            </a:r>
            <a:r>
              <a:rPr lang="en-US" dirty="0">
                <a:solidFill>
                  <a:srgbClr val="0070C0"/>
                </a:solidFill>
              </a:rPr>
              <a:t>541690 Other Scientific and Technical Consulting Services</a:t>
            </a:r>
            <a:r>
              <a:rPr lang="en-US" b="1" dirty="0"/>
              <a:t/>
            </a:r>
            <a:br>
              <a:rPr lang="en-US" b="1" dirty="0"/>
            </a:br>
            <a:endParaRPr lang="en-US" dirty="0">
              <a:solidFill>
                <a:srgbClr val="0070C0"/>
              </a:solidFill>
            </a:endParaRPr>
          </a:p>
        </p:txBody>
      </p:sp>
      <p:sp>
        <p:nvSpPr>
          <p:cNvPr id="9" name="Content Placeholder 8"/>
          <p:cNvSpPr>
            <a:spLocks noGrp="1"/>
          </p:cNvSpPr>
          <p:nvPr>
            <p:ph idx="1"/>
          </p:nvPr>
        </p:nvSpPr>
        <p:spPr>
          <a:xfrm>
            <a:off x="7871655" y="5916840"/>
            <a:ext cx="3482145" cy="941160"/>
          </a:xfrm>
        </p:spPr>
        <p:txBody>
          <a:bodyPr/>
          <a:lstStyle/>
          <a:p>
            <a:pPr marL="0" indent="0">
              <a:buNone/>
            </a:pPr>
            <a:r>
              <a:rPr lang="en-US" dirty="0" smtClean="0">
                <a:solidFill>
                  <a:schemeClr val="bg1">
                    <a:lumMod val="50000"/>
                  </a:schemeClr>
                </a:solidFill>
              </a:rPr>
              <a:t>…..And more that do not fit on this page</a:t>
            </a:r>
            <a:endParaRPr lang="en-US" dirty="0">
              <a:solidFill>
                <a:schemeClr val="bg1">
                  <a:lumMod val="50000"/>
                </a:schemeClr>
              </a:solidFill>
            </a:endParaRPr>
          </a:p>
        </p:txBody>
      </p:sp>
      <p:pic>
        <p:nvPicPr>
          <p:cNvPr id="10" name="Picture 9"/>
          <p:cNvPicPr>
            <a:picLocks noChangeAspect="1"/>
          </p:cNvPicPr>
          <p:nvPr/>
        </p:nvPicPr>
        <p:blipFill>
          <a:blip r:embed="rId2"/>
          <a:stretch>
            <a:fillRect/>
          </a:stretch>
        </p:blipFill>
        <p:spPr>
          <a:xfrm>
            <a:off x="1958475" y="1146628"/>
            <a:ext cx="6024138" cy="57113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964527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Agenda</a:t>
            </a:r>
            <a:endParaRPr lang="en-US" dirty="0">
              <a:solidFill>
                <a:srgbClr val="0070C0"/>
              </a:solidFill>
            </a:endParaRPr>
          </a:p>
        </p:txBody>
      </p:sp>
      <p:sp>
        <p:nvSpPr>
          <p:cNvPr id="3" name="Content Placeholder 2"/>
          <p:cNvSpPr>
            <a:spLocks noGrp="1"/>
          </p:cNvSpPr>
          <p:nvPr>
            <p:ph idx="1"/>
          </p:nvPr>
        </p:nvSpPr>
        <p:spPr/>
        <p:txBody>
          <a:bodyPr/>
          <a:lstStyle/>
          <a:p>
            <a:r>
              <a:rPr lang="en-US" sz="3200" dirty="0" smtClean="0">
                <a:solidFill>
                  <a:schemeClr val="bg1">
                    <a:lumMod val="50000"/>
                  </a:schemeClr>
                </a:solidFill>
              </a:rPr>
              <a:t>What is OMWBE</a:t>
            </a:r>
          </a:p>
          <a:p>
            <a:r>
              <a:rPr lang="en-US" sz="3200" dirty="0" smtClean="0">
                <a:solidFill>
                  <a:schemeClr val="bg1">
                    <a:lumMod val="50000"/>
                  </a:schemeClr>
                </a:solidFill>
              </a:rPr>
              <a:t>Certification</a:t>
            </a:r>
          </a:p>
          <a:p>
            <a:r>
              <a:rPr lang="en-US" sz="3200" dirty="0" smtClean="0">
                <a:solidFill>
                  <a:schemeClr val="bg1">
                    <a:lumMod val="50000"/>
                  </a:schemeClr>
                </a:solidFill>
              </a:rPr>
              <a:t>Directory</a:t>
            </a:r>
          </a:p>
          <a:p>
            <a:r>
              <a:rPr lang="en-US" sz="3200" dirty="0" smtClean="0">
                <a:solidFill>
                  <a:schemeClr val="bg1">
                    <a:lumMod val="50000"/>
                  </a:schemeClr>
                </a:solidFill>
              </a:rPr>
              <a:t>Directory exercise</a:t>
            </a:r>
          </a:p>
          <a:p>
            <a:r>
              <a:rPr lang="en-US" sz="3200" dirty="0" smtClean="0">
                <a:solidFill>
                  <a:schemeClr val="bg1">
                    <a:lumMod val="50000"/>
                  </a:schemeClr>
                </a:solidFill>
              </a:rPr>
              <a:t>Q&amp;A</a:t>
            </a:r>
          </a:p>
          <a:p>
            <a:endParaRPr lang="en-US" sz="3200" dirty="0" smtClean="0">
              <a:solidFill>
                <a:schemeClr val="bg1">
                  <a:lumMod val="50000"/>
                </a:schemeClr>
              </a:solidFill>
            </a:endParaRPr>
          </a:p>
          <a:p>
            <a:endParaRPr lang="en-US" dirty="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485977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Finding the correct codes</a:t>
            </a:r>
            <a:endParaRPr lang="en-US" dirty="0">
              <a:solidFill>
                <a:srgbClr val="0070C0"/>
              </a:solidFill>
            </a:endParaRPr>
          </a:p>
        </p:txBody>
      </p:sp>
      <p:sp>
        <p:nvSpPr>
          <p:cNvPr id="3" name="Content Placeholder 2"/>
          <p:cNvSpPr>
            <a:spLocks noGrp="1"/>
          </p:cNvSpPr>
          <p:nvPr>
            <p:ph idx="1"/>
          </p:nvPr>
        </p:nvSpPr>
        <p:spPr/>
        <p:txBody>
          <a:bodyPr/>
          <a:lstStyle/>
          <a:p>
            <a:r>
              <a:rPr lang="en-US" sz="2800" dirty="0" smtClean="0">
                <a:solidFill>
                  <a:schemeClr val="bg1">
                    <a:lumMod val="50000"/>
                  </a:schemeClr>
                </a:solidFill>
              </a:rPr>
              <a:t>Finding the correct NAICS code can be difficult.</a:t>
            </a:r>
          </a:p>
          <a:p>
            <a:pPr lvl="1"/>
            <a:r>
              <a:rPr lang="en-US" dirty="0" smtClean="0">
                <a:solidFill>
                  <a:schemeClr val="bg1">
                    <a:lumMod val="50000"/>
                  </a:schemeClr>
                </a:solidFill>
              </a:rPr>
              <a:t>541990 - All Other Professional, Scientific, and Technical Services includes a wide variety of work, from Electronic Communications Verification, to Business Brokers.</a:t>
            </a:r>
            <a:endParaRPr lang="en-US" dirty="0">
              <a:solidFill>
                <a:schemeClr val="bg1">
                  <a:lumMod val="50000"/>
                </a:schemeClr>
              </a:solidFill>
            </a:endParaRPr>
          </a:p>
          <a:p>
            <a:r>
              <a:rPr lang="en-US" dirty="0" smtClean="0">
                <a:solidFill>
                  <a:schemeClr val="bg1">
                    <a:lumMod val="50000"/>
                  </a:schemeClr>
                </a:solidFill>
              </a:rPr>
              <a:t>Use NAICS drilldown tables or searches to find the correct code:</a:t>
            </a:r>
          </a:p>
          <a:p>
            <a:pPr lvl="1"/>
            <a:r>
              <a:rPr lang="en-US" dirty="0" smtClean="0">
                <a:solidFill>
                  <a:schemeClr val="bg1">
                    <a:lumMod val="50000"/>
                  </a:schemeClr>
                </a:solidFill>
                <a:hlinkClick r:id="rId2"/>
              </a:rPr>
              <a:t>https://www.census.gov/cgi-bin/sssd/naics/naicsrch?chart=2017</a:t>
            </a:r>
            <a:endParaRPr lang="en-US" dirty="0" smtClean="0">
              <a:solidFill>
                <a:schemeClr val="bg1">
                  <a:lumMod val="50000"/>
                </a:schemeClr>
              </a:solidFill>
            </a:endParaRPr>
          </a:p>
          <a:p>
            <a:pPr lvl="1"/>
            <a:r>
              <a:rPr lang="en-US" dirty="0" smtClean="0">
                <a:solidFill>
                  <a:schemeClr val="bg1">
                    <a:lumMod val="50000"/>
                  </a:schemeClr>
                </a:solidFill>
                <a:hlinkClick r:id="rId3"/>
              </a:rPr>
              <a:t>https://www.naics.com/</a:t>
            </a:r>
            <a:endParaRPr lang="en-US" dirty="0" smtClean="0">
              <a:solidFill>
                <a:schemeClr val="bg1">
                  <a:lumMod val="5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3426373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Search For Codes in the system</a:t>
            </a:r>
            <a:endParaRPr lang="en-US" dirty="0">
              <a:solidFill>
                <a:srgbClr val="0070C0"/>
              </a:solidFill>
            </a:endParaRPr>
          </a:p>
        </p:txBody>
      </p:sp>
      <p:sp>
        <p:nvSpPr>
          <p:cNvPr id="3" name="Content Placeholder 2"/>
          <p:cNvSpPr>
            <a:spLocks noGrp="1"/>
          </p:cNvSpPr>
          <p:nvPr>
            <p:ph idx="1"/>
          </p:nvPr>
        </p:nvSpPr>
        <p:spPr>
          <a:xfrm>
            <a:off x="8853714" y="1733382"/>
            <a:ext cx="3062515" cy="4091126"/>
          </a:xfrm>
        </p:spPr>
        <p:txBody>
          <a:bodyPr/>
          <a:lstStyle/>
          <a:p>
            <a:r>
              <a:rPr lang="en-US" sz="2800" dirty="0" smtClean="0">
                <a:solidFill>
                  <a:schemeClr val="bg1">
                    <a:lumMod val="50000"/>
                  </a:schemeClr>
                </a:solidFill>
              </a:rPr>
              <a:t>Bold means an umbrella code, which includes the work in other sub codes</a:t>
            </a:r>
          </a:p>
          <a:p>
            <a:r>
              <a:rPr lang="en-US" dirty="0" smtClean="0">
                <a:solidFill>
                  <a:schemeClr val="bg1">
                    <a:lumMod val="50000"/>
                  </a:schemeClr>
                </a:solidFill>
              </a:rPr>
              <a:t>Click “Add” to search under the code. More codes means more results.</a:t>
            </a:r>
            <a:endParaRPr lang="en-US" sz="2800" dirty="0" smtClean="0">
              <a:solidFill>
                <a:schemeClr val="bg1">
                  <a:lumMod val="50000"/>
                </a:schemeClr>
              </a:solidFill>
            </a:endParaRPr>
          </a:p>
          <a:p>
            <a:endParaRPr lang="en-US" sz="2800" dirty="0" smtClean="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pic>
        <p:nvPicPr>
          <p:cNvPr id="6" name="Picture 5"/>
          <p:cNvPicPr>
            <a:picLocks noChangeAspect="1"/>
          </p:cNvPicPr>
          <p:nvPr/>
        </p:nvPicPr>
        <p:blipFill>
          <a:blip r:embed="rId3"/>
          <a:stretch>
            <a:fillRect/>
          </a:stretch>
        </p:blipFill>
        <p:spPr>
          <a:xfrm>
            <a:off x="127000" y="1659439"/>
            <a:ext cx="8726714" cy="4239013"/>
          </a:xfrm>
          <a:prstGeom prst="rect">
            <a:avLst/>
          </a:prstGeom>
        </p:spPr>
      </p:pic>
    </p:spTree>
    <p:extLst>
      <p:ext uri="{BB962C8B-B14F-4D97-AF65-F5344CB8AC3E}">
        <p14:creationId xmlns:p14="http://schemas.microsoft.com/office/powerpoint/2010/main" val="248271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NIGP to NAICS conversion tables</a:t>
            </a:r>
            <a:endParaRPr lang="en-US" dirty="0">
              <a:solidFill>
                <a:srgbClr val="0070C0"/>
              </a:solidFill>
            </a:endParaRPr>
          </a:p>
        </p:txBody>
      </p:sp>
      <p:sp>
        <p:nvSpPr>
          <p:cNvPr id="3" name="Content Placeholder 2"/>
          <p:cNvSpPr>
            <a:spLocks noGrp="1"/>
          </p:cNvSpPr>
          <p:nvPr>
            <p:ph idx="1"/>
          </p:nvPr>
        </p:nvSpPr>
        <p:spPr/>
        <p:txBody>
          <a:bodyPr/>
          <a:lstStyle/>
          <a:p>
            <a:r>
              <a:rPr lang="en-US" sz="2800" dirty="0" smtClean="0">
                <a:solidFill>
                  <a:schemeClr val="bg1">
                    <a:lumMod val="50000"/>
                  </a:schemeClr>
                </a:solidFill>
              </a:rPr>
              <a:t>If you know th</a:t>
            </a:r>
            <a:r>
              <a:rPr lang="en-US" dirty="0" smtClean="0">
                <a:solidFill>
                  <a:schemeClr val="bg1">
                    <a:lumMod val="50000"/>
                  </a:schemeClr>
                </a:solidFill>
              </a:rPr>
              <a:t>e NIGP code that associates to the type of work, use a NAICS conversion table</a:t>
            </a:r>
          </a:p>
          <a:p>
            <a:pPr lvl="1"/>
            <a:r>
              <a:rPr lang="en-US" dirty="0">
                <a:solidFill>
                  <a:schemeClr val="bg1">
                    <a:lumMod val="50000"/>
                  </a:schemeClr>
                </a:solidFill>
                <a:hlinkClick r:id="rId2"/>
              </a:rPr>
              <a:t>http://</a:t>
            </a:r>
            <a:r>
              <a:rPr lang="en-US" dirty="0" smtClean="0">
                <a:solidFill>
                  <a:schemeClr val="bg1">
                    <a:lumMod val="50000"/>
                  </a:schemeClr>
                </a:solidFill>
                <a:hlinkClick r:id="rId2"/>
              </a:rPr>
              <a:t>porthouston.wpengine.com/wp-content/uploads/2016/08/NAICS_Code-NIGP_Code_Conversion_Chart.pdf</a:t>
            </a:r>
            <a:endParaRPr lang="en-US" dirty="0" smtClean="0">
              <a:solidFill>
                <a:schemeClr val="bg1">
                  <a:lumMod val="50000"/>
                </a:schemeClr>
              </a:solidFill>
            </a:endParaRPr>
          </a:p>
          <a:p>
            <a:endParaRPr lang="en-US" dirty="0">
              <a:solidFill>
                <a:schemeClr val="bg1">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4143572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Commodity code search tips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chemeClr val="bg1">
                    <a:lumMod val="50000"/>
                  </a:schemeClr>
                </a:solidFill>
              </a:rPr>
              <a:t>Always search for the umbrella code (in bold) first, before looking for more specific codes, as it is most likely to be available.</a:t>
            </a:r>
          </a:p>
          <a:p>
            <a:r>
              <a:rPr lang="en-US" dirty="0" smtClean="0">
                <a:solidFill>
                  <a:schemeClr val="bg1">
                    <a:lumMod val="50000"/>
                  </a:schemeClr>
                </a:solidFill>
              </a:rPr>
              <a:t>Even if some firms come up under the umbrella code, try searching with the specific sub-code as well for more results.</a:t>
            </a:r>
          </a:p>
          <a:p>
            <a:r>
              <a:rPr lang="en-US" dirty="0" smtClean="0">
                <a:solidFill>
                  <a:schemeClr val="bg1">
                    <a:lumMod val="50000"/>
                  </a:schemeClr>
                </a:solidFill>
              </a:rPr>
              <a:t>Look through the codes of companies you find on searches to help you find more codes to search by.</a:t>
            </a:r>
          </a:p>
          <a:p>
            <a:r>
              <a:rPr lang="en-US" dirty="0" smtClean="0">
                <a:solidFill>
                  <a:schemeClr val="bg1">
                    <a:lumMod val="50000"/>
                  </a:schemeClr>
                </a:solidFill>
              </a:rPr>
              <a:t>Add additional codes if you are unsure which code is proper. More codes mean more results.</a:t>
            </a:r>
          </a:p>
          <a:p>
            <a:endParaRPr lang="en-US" dirty="0" smtClean="0">
              <a:solidFill>
                <a:schemeClr val="bg1">
                  <a:lumMod val="50000"/>
                </a:schemeClr>
              </a:solidFill>
            </a:endParaRPr>
          </a:p>
          <a:p>
            <a:endParaRPr lang="en-US" dirty="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513209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Exercise</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chemeClr val="bg1">
                    <a:lumMod val="50000"/>
                  </a:schemeClr>
                </a:solidFill>
              </a:rPr>
              <a:t>Easy:</a:t>
            </a:r>
            <a:r>
              <a:rPr lang="en-US" dirty="0">
                <a:solidFill>
                  <a:schemeClr val="bg1">
                    <a:lumMod val="50000"/>
                  </a:schemeClr>
                </a:solidFill>
              </a:rPr>
              <a:t> </a:t>
            </a:r>
            <a:r>
              <a:rPr lang="en-US" dirty="0" smtClean="0">
                <a:solidFill>
                  <a:schemeClr val="bg1">
                    <a:lumMod val="50000"/>
                  </a:schemeClr>
                </a:solidFill>
              </a:rPr>
              <a:t>looking for a graphic design firm</a:t>
            </a:r>
          </a:p>
          <a:p>
            <a:pPr lvl="1"/>
            <a:r>
              <a:rPr lang="en-US" dirty="0" smtClean="0">
                <a:solidFill>
                  <a:schemeClr val="bg1">
                    <a:lumMod val="50000"/>
                  </a:schemeClr>
                </a:solidFill>
                <a:hlinkClick r:id="rId2"/>
              </a:rPr>
              <a:t>https://omwbe.diversitycompliance.com/</a:t>
            </a:r>
            <a:endParaRPr lang="en-US" dirty="0" smtClean="0">
              <a:solidFill>
                <a:schemeClr val="bg1">
                  <a:lumMod val="50000"/>
                </a:schemeClr>
              </a:solidFill>
            </a:endParaRPr>
          </a:p>
          <a:p>
            <a:pPr marL="457200" lvl="1" indent="0">
              <a:buNone/>
            </a:pPr>
            <a:endParaRPr lang="en-US" dirty="0" smtClean="0">
              <a:solidFill>
                <a:schemeClr val="bg1">
                  <a:lumMod val="50000"/>
                </a:schemeClr>
              </a:solidFill>
            </a:endParaRPr>
          </a:p>
          <a:p>
            <a:r>
              <a:rPr lang="en-US" dirty="0" smtClean="0">
                <a:solidFill>
                  <a:schemeClr val="bg1">
                    <a:lumMod val="50000"/>
                  </a:schemeClr>
                </a:solidFill>
              </a:rPr>
              <a:t>Medium: looking for a company that sells phone accessories</a:t>
            </a:r>
          </a:p>
          <a:p>
            <a:pPr lvl="1"/>
            <a:r>
              <a:rPr lang="en-US" dirty="0" smtClean="0">
                <a:solidFill>
                  <a:schemeClr val="bg1">
                    <a:lumMod val="50000"/>
                  </a:schemeClr>
                </a:solidFill>
                <a:hlinkClick r:id="rId2"/>
              </a:rPr>
              <a:t>https://omwbe.diversitycompliance.com/</a:t>
            </a:r>
            <a:endParaRPr lang="en-US" dirty="0" smtClean="0">
              <a:solidFill>
                <a:schemeClr val="bg1">
                  <a:lumMod val="50000"/>
                </a:schemeClr>
              </a:solidFill>
            </a:endParaRPr>
          </a:p>
          <a:p>
            <a:pPr lvl="1"/>
            <a:endParaRPr lang="en-US" dirty="0" smtClean="0">
              <a:solidFill>
                <a:schemeClr val="bg1">
                  <a:lumMod val="50000"/>
                </a:schemeClr>
              </a:solidFill>
            </a:endParaRPr>
          </a:p>
          <a:p>
            <a:r>
              <a:rPr lang="en-US" dirty="0" smtClean="0">
                <a:solidFill>
                  <a:schemeClr val="bg1">
                    <a:lumMod val="50000"/>
                  </a:schemeClr>
                </a:solidFill>
              </a:rPr>
              <a:t>Impossible: looking for a management consultant in Garfield County</a:t>
            </a:r>
          </a:p>
          <a:p>
            <a:pPr lvl="1"/>
            <a:r>
              <a:rPr lang="en-US" dirty="0" smtClean="0">
                <a:solidFill>
                  <a:schemeClr val="bg1">
                    <a:lumMod val="50000"/>
                  </a:schemeClr>
                </a:solidFill>
                <a:hlinkClick r:id="rId2"/>
              </a:rPr>
              <a:t>https://omwbe.diversitycompliance.com/</a:t>
            </a:r>
            <a:endParaRPr lang="en-US" dirty="0" smtClean="0">
              <a:solidFill>
                <a:schemeClr val="bg1">
                  <a:lumMod val="50000"/>
                </a:schemeClr>
              </a:solidFill>
            </a:endParaRPr>
          </a:p>
          <a:p>
            <a:pPr lvl="1"/>
            <a:endParaRPr lang="en-US" dirty="0" smtClean="0">
              <a:solidFill>
                <a:schemeClr val="bg1">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3329443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Additional tips</a:t>
            </a:r>
            <a:endParaRPr lang="en-US" dirty="0">
              <a:solidFill>
                <a:srgbClr val="0070C0"/>
              </a:solidFill>
            </a:endParaRPr>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r>
              <a:rPr lang="en-US" dirty="0" smtClean="0">
                <a:solidFill>
                  <a:schemeClr val="bg1">
                    <a:lumMod val="50000"/>
                  </a:schemeClr>
                </a:solidFill>
              </a:rPr>
              <a:t>If you’re not finding any firms, start with a very broad keyword in the business description, and narrow down your search from there.</a:t>
            </a:r>
          </a:p>
          <a:p>
            <a:r>
              <a:rPr lang="en-US" dirty="0" smtClean="0">
                <a:solidFill>
                  <a:schemeClr val="bg1">
                    <a:lumMod val="50000"/>
                  </a:schemeClr>
                </a:solidFill>
              </a:rPr>
              <a:t>Even if some firms come up under the umbrella code, try searching with the specific sub-code for more results.</a:t>
            </a:r>
          </a:p>
          <a:p>
            <a:r>
              <a:rPr lang="en-US" dirty="0" smtClean="0">
                <a:solidFill>
                  <a:schemeClr val="bg1">
                    <a:lumMod val="50000"/>
                  </a:schemeClr>
                </a:solidFill>
              </a:rPr>
              <a:t>Look through the codes of companies you find on searches to help you find more codes to search by.</a:t>
            </a:r>
          </a:p>
          <a:p>
            <a:r>
              <a:rPr lang="en-US" dirty="0" smtClean="0">
                <a:solidFill>
                  <a:schemeClr val="bg1">
                    <a:lumMod val="50000"/>
                  </a:schemeClr>
                </a:solidFill>
              </a:rPr>
              <a:t>You can always search by multiple areas, such as limiting to graphic design firms in King County.</a:t>
            </a:r>
          </a:p>
          <a:p>
            <a:r>
              <a:rPr lang="en-US" dirty="0" smtClean="0">
                <a:solidFill>
                  <a:schemeClr val="bg1">
                    <a:lumMod val="50000"/>
                  </a:schemeClr>
                </a:solidFill>
              </a:rPr>
              <a:t>We are always available to help if you have any questions about certification, or are having difficulty getting information about a firm.</a:t>
            </a:r>
          </a:p>
          <a:p>
            <a:pPr lvl="1"/>
            <a:r>
              <a:rPr lang="en-US" dirty="0" smtClean="0">
                <a:solidFill>
                  <a:schemeClr val="bg1">
                    <a:lumMod val="50000"/>
                  </a:schemeClr>
                </a:solidFill>
              </a:rPr>
              <a:t>Call (360) 664 – 9750 and one of our analysts can help.</a:t>
            </a:r>
          </a:p>
          <a:p>
            <a:endParaRPr lang="en-US" dirty="0" smtClean="0">
              <a:solidFill>
                <a:schemeClr val="bg1">
                  <a:lumMod val="50000"/>
                </a:schemeClr>
              </a:solidFill>
            </a:endParaRPr>
          </a:p>
          <a:p>
            <a:endParaRPr lang="en-US" dirty="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525544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Questions?</a:t>
            </a:r>
            <a:endParaRPr lang="en-US" dirty="0">
              <a:solidFill>
                <a:srgbClr val="0070C0"/>
              </a:solidFill>
            </a:endParaRPr>
          </a:p>
        </p:txBody>
      </p:sp>
      <p:sp>
        <p:nvSpPr>
          <p:cNvPr id="3" name="Content Placeholder 2"/>
          <p:cNvSpPr>
            <a:spLocks noGrp="1"/>
          </p:cNvSpPr>
          <p:nvPr>
            <p:ph idx="1"/>
          </p:nvPr>
        </p:nvSpPr>
        <p:spPr>
          <a:xfrm>
            <a:off x="2380341" y="5370286"/>
            <a:ext cx="9477829" cy="1886857"/>
          </a:xfrm>
        </p:spPr>
        <p:txBody>
          <a:bodyPr/>
          <a:lstStyle/>
          <a:p>
            <a:pPr lvl="1"/>
            <a:endParaRPr lang="en-US" dirty="0">
              <a:solidFill>
                <a:schemeClr val="bg1">
                  <a:lumMod val="50000"/>
                </a:schemeClr>
              </a:solidFill>
            </a:endParaRPr>
          </a:p>
          <a:p>
            <a:pPr lvl="1"/>
            <a:endParaRPr lang="en-US" dirty="0" smtClean="0">
              <a:solidFill>
                <a:schemeClr val="bg1">
                  <a:lumMod val="50000"/>
                </a:schemeClr>
              </a:solidFill>
            </a:endParaRPr>
          </a:p>
          <a:p>
            <a:pPr marL="0" indent="0">
              <a:buNone/>
            </a:pPr>
            <a:r>
              <a:rPr lang="en-US" dirty="0" smtClean="0">
                <a:solidFill>
                  <a:schemeClr val="bg1">
                    <a:lumMod val="50000"/>
                  </a:schemeClr>
                </a:solidFill>
              </a:rPr>
              <a:t>Caleb McInvaille | </a:t>
            </a:r>
            <a:r>
              <a:rPr lang="en-US" dirty="0" smtClean="0">
                <a:solidFill>
                  <a:schemeClr val="bg1">
                    <a:lumMod val="50000"/>
                  </a:schemeClr>
                </a:solidFill>
                <a:hlinkClick r:id="rId2"/>
              </a:rPr>
              <a:t>CalebM@omwbe.wa.gov</a:t>
            </a:r>
            <a:r>
              <a:rPr lang="en-US" dirty="0" smtClean="0">
                <a:solidFill>
                  <a:schemeClr val="bg1">
                    <a:lumMod val="50000"/>
                  </a:schemeClr>
                </a:solidFill>
              </a:rPr>
              <a:t> | (360) 664-9751</a:t>
            </a:r>
            <a:endParaRPr lang="en-US" dirty="0">
              <a:solidFill>
                <a:schemeClr val="bg1">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2709625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What is OMWBE?</a:t>
            </a:r>
            <a:endParaRPr lang="en-US" dirty="0">
              <a:solidFill>
                <a:srgbClr val="0070C0"/>
              </a:solidFill>
            </a:endParaRPr>
          </a:p>
        </p:txBody>
      </p:sp>
      <p:sp>
        <p:nvSpPr>
          <p:cNvPr id="3" name="Content Placeholder 2"/>
          <p:cNvSpPr>
            <a:spLocks noGrp="1"/>
          </p:cNvSpPr>
          <p:nvPr>
            <p:ph idx="1"/>
          </p:nvPr>
        </p:nvSpPr>
        <p:spPr/>
        <p:txBody>
          <a:bodyPr/>
          <a:lstStyle/>
          <a:p>
            <a:r>
              <a:rPr lang="en-US" sz="3200" dirty="0" smtClean="0">
                <a:solidFill>
                  <a:schemeClr val="bg1">
                    <a:lumMod val="50000"/>
                  </a:schemeClr>
                </a:solidFill>
              </a:rPr>
              <a:t>OMWBE is a </a:t>
            </a:r>
            <a:r>
              <a:rPr lang="en-US" sz="3200" dirty="0" smtClean="0">
                <a:solidFill>
                  <a:srgbClr val="7F7F7F"/>
                </a:solidFill>
              </a:rPr>
              <a:t>state</a:t>
            </a:r>
            <a:r>
              <a:rPr lang="en-US" sz="3200" dirty="0" smtClean="0">
                <a:solidFill>
                  <a:schemeClr val="bg1">
                    <a:lumMod val="50000"/>
                  </a:schemeClr>
                </a:solidFill>
              </a:rPr>
              <a:t> agency that certifies minority owned, women owned and other small businesses. OMWBE is the official certifying body for Washington state.</a:t>
            </a:r>
          </a:p>
          <a:p>
            <a:r>
              <a:rPr lang="en-US" sz="3200" dirty="0" smtClean="0">
                <a:solidFill>
                  <a:schemeClr val="bg1">
                    <a:lumMod val="50000"/>
                  </a:schemeClr>
                </a:solidFill>
              </a:rPr>
              <a:t>OMWBE works with agencies to increase their supplier diversity and spending on diverse businesses.</a:t>
            </a:r>
          </a:p>
          <a:p>
            <a:r>
              <a:rPr lang="en-US" sz="3200" dirty="0" smtClean="0">
                <a:solidFill>
                  <a:schemeClr val="bg1">
                    <a:lumMod val="50000"/>
                  </a:schemeClr>
                </a:solidFill>
              </a:rPr>
              <a:t>OMWBE works to develop and support supplier diversity and equity best practices.</a:t>
            </a:r>
          </a:p>
          <a:p>
            <a:endParaRPr lang="en-US" dirty="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352280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What is Certification?</a:t>
            </a:r>
            <a:endParaRPr lang="en-US" dirty="0">
              <a:solidFill>
                <a:srgbClr val="0070C0"/>
              </a:solidFill>
            </a:endParaRPr>
          </a:p>
        </p:txBody>
      </p:sp>
      <p:sp>
        <p:nvSpPr>
          <p:cNvPr id="3" name="Content Placeholder 2"/>
          <p:cNvSpPr>
            <a:spLocks noGrp="1"/>
          </p:cNvSpPr>
          <p:nvPr>
            <p:ph idx="1"/>
          </p:nvPr>
        </p:nvSpPr>
        <p:spPr/>
        <p:txBody>
          <a:bodyPr/>
          <a:lstStyle/>
          <a:p>
            <a:r>
              <a:rPr lang="en-US" sz="3200" dirty="0" smtClean="0">
                <a:solidFill>
                  <a:schemeClr val="bg1">
                    <a:lumMod val="50000"/>
                  </a:schemeClr>
                </a:solidFill>
              </a:rPr>
              <a:t>Businesses owned by women and minorities or other groups come to OMWBE. </a:t>
            </a:r>
          </a:p>
          <a:p>
            <a:r>
              <a:rPr lang="en-US" sz="3200" dirty="0" smtClean="0">
                <a:solidFill>
                  <a:schemeClr val="bg1">
                    <a:lumMod val="50000"/>
                  </a:schemeClr>
                </a:solidFill>
              </a:rPr>
              <a:t>OMWBE verifies the business is legitimate and independent, and that it meets the certification criteria.</a:t>
            </a:r>
          </a:p>
          <a:p>
            <a:r>
              <a:rPr lang="en-US" sz="3200" dirty="0" smtClean="0">
                <a:solidFill>
                  <a:schemeClr val="bg1">
                    <a:lumMod val="50000"/>
                  </a:schemeClr>
                </a:solidFill>
              </a:rPr>
              <a:t>OMWBE tracks spending on certified businesses to gauge the state of equity in public spending by the state.</a:t>
            </a:r>
          </a:p>
          <a:p>
            <a:endParaRPr lang="en-US" sz="3200" dirty="0" smtClean="0">
              <a:solidFill>
                <a:schemeClr val="bg1">
                  <a:lumMod val="50000"/>
                </a:schemeClr>
              </a:solidFill>
            </a:endParaRPr>
          </a:p>
          <a:p>
            <a:endParaRPr lang="en-US" dirty="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912352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What types of certification does OMWBE provide?</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b="1" dirty="0">
                <a:solidFill>
                  <a:schemeClr val="bg1">
                    <a:lumMod val="50000"/>
                  </a:schemeClr>
                </a:solidFill>
              </a:rPr>
              <a:t>Federal Certification </a:t>
            </a:r>
            <a:r>
              <a:rPr lang="en-US" dirty="0">
                <a:solidFill>
                  <a:schemeClr val="bg1">
                    <a:lumMod val="50000"/>
                  </a:schemeClr>
                </a:solidFill>
              </a:rPr>
              <a:t>is a program of the US Department of Transportation. </a:t>
            </a:r>
            <a:r>
              <a:rPr lang="en-US" dirty="0" smtClean="0">
                <a:solidFill>
                  <a:schemeClr val="bg1">
                    <a:lumMod val="50000"/>
                  </a:schemeClr>
                </a:solidFill>
              </a:rPr>
              <a:t>For transportation projects </a:t>
            </a:r>
            <a:r>
              <a:rPr lang="en-US" dirty="0">
                <a:solidFill>
                  <a:schemeClr val="bg1">
                    <a:lumMod val="50000"/>
                  </a:schemeClr>
                </a:solidFill>
              </a:rPr>
              <a:t>funded by the US Department of </a:t>
            </a:r>
            <a:r>
              <a:rPr lang="en-US" dirty="0" smtClean="0">
                <a:solidFill>
                  <a:schemeClr val="bg1">
                    <a:lumMod val="50000"/>
                  </a:schemeClr>
                </a:solidFill>
              </a:rPr>
              <a:t>Transportation. </a:t>
            </a:r>
          </a:p>
          <a:p>
            <a:pPr marL="0" indent="0">
              <a:buNone/>
            </a:pPr>
            <a:endParaRPr lang="en-US" b="1" dirty="0">
              <a:solidFill>
                <a:schemeClr val="bg1">
                  <a:lumMod val="50000"/>
                </a:schemeClr>
              </a:solidFill>
            </a:endParaRPr>
          </a:p>
          <a:p>
            <a:r>
              <a:rPr lang="en-US" b="1" dirty="0" smtClean="0">
                <a:solidFill>
                  <a:schemeClr val="bg1">
                    <a:lumMod val="50000"/>
                  </a:schemeClr>
                </a:solidFill>
              </a:rPr>
              <a:t>State </a:t>
            </a:r>
            <a:r>
              <a:rPr lang="en-US" b="1" dirty="0">
                <a:solidFill>
                  <a:schemeClr val="bg1">
                    <a:lumMod val="50000"/>
                  </a:schemeClr>
                </a:solidFill>
              </a:rPr>
              <a:t>Certification </a:t>
            </a:r>
            <a:r>
              <a:rPr lang="en-US" dirty="0">
                <a:solidFill>
                  <a:schemeClr val="bg1">
                    <a:lumMod val="50000"/>
                  </a:schemeClr>
                </a:solidFill>
              </a:rPr>
              <a:t>is a program of the State of Washington. </a:t>
            </a:r>
            <a:r>
              <a:rPr lang="en-US" dirty="0" smtClean="0">
                <a:solidFill>
                  <a:schemeClr val="bg1">
                    <a:lumMod val="50000"/>
                  </a:schemeClr>
                </a:solidFill>
              </a:rPr>
              <a:t>Projects </a:t>
            </a:r>
            <a:r>
              <a:rPr lang="en-US" dirty="0">
                <a:solidFill>
                  <a:schemeClr val="bg1">
                    <a:lumMod val="50000"/>
                  </a:schemeClr>
                </a:solidFill>
              </a:rPr>
              <a:t>include any work or product state </a:t>
            </a:r>
            <a:r>
              <a:rPr lang="en-US" dirty="0" smtClean="0">
                <a:solidFill>
                  <a:schemeClr val="bg1">
                    <a:lumMod val="50000"/>
                  </a:schemeClr>
                </a:solidFill>
              </a:rPr>
              <a:t>agencies and other public entities. Provides access to Linked Deposit Loan Program.</a:t>
            </a:r>
          </a:p>
          <a:p>
            <a:pPr lvl="1"/>
            <a:endParaRPr lang="en-US" dirty="0">
              <a:solidFill>
                <a:schemeClr val="bg1">
                  <a:lumMod val="50000"/>
                </a:schemeClr>
              </a:solidFill>
            </a:endParaRPr>
          </a:p>
          <a:p>
            <a:r>
              <a:rPr lang="en-US" dirty="0" smtClean="0">
                <a:solidFill>
                  <a:schemeClr val="bg1">
                    <a:lumMod val="50000"/>
                  </a:schemeClr>
                </a:solidFill>
              </a:rPr>
              <a:t>Many firms are both federally and state certified.</a:t>
            </a:r>
            <a:endParaRPr lang="en-US" dirty="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2382490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Specific types of certification</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b="1" dirty="0">
                <a:solidFill>
                  <a:schemeClr val="bg1">
                    <a:lumMod val="50000"/>
                  </a:schemeClr>
                </a:solidFill>
              </a:rPr>
              <a:t>Federal </a:t>
            </a:r>
            <a:r>
              <a:rPr lang="en-US" b="1" dirty="0" smtClean="0">
                <a:solidFill>
                  <a:schemeClr val="bg1">
                    <a:lumMod val="50000"/>
                  </a:schemeClr>
                </a:solidFill>
              </a:rPr>
              <a:t>Certification</a:t>
            </a:r>
          </a:p>
          <a:p>
            <a:pPr lvl="1"/>
            <a:r>
              <a:rPr lang="en-US" dirty="0" smtClean="0">
                <a:solidFill>
                  <a:schemeClr val="bg1">
                    <a:lumMod val="50000"/>
                  </a:schemeClr>
                </a:solidFill>
              </a:rPr>
              <a:t>Disadvantaged Business Enterprise (DBE)</a:t>
            </a:r>
          </a:p>
          <a:p>
            <a:pPr lvl="1"/>
            <a:r>
              <a:rPr lang="en-US" dirty="0" smtClean="0">
                <a:solidFill>
                  <a:schemeClr val="bg1">
                    <a:lumMod val="50000"/>
                  </a:schemeClr>
                </a:solidFill>
              </a:rPr>
              <a:t>Airport Concession Disadvantaged Business Enterprise (ACDBE)</a:t>
            </a:r>
          </a:p>
          <a:p>
            <a:pPr lvl="1"/>
            <a:r>
              <a:rPr lang="en-US" dirty="0" smtClean="0">
                <a:solidFill>
                  <a:schemeClr val="bg1">
                    <a:lumMod val="50000"/>
                  </a:schemeClr>
                </a:solidFill>
              </a:rPr>
              <a:t>Small Business Enterprise (SBE)</a:t>
            </a:r>
            <a:endParaRPr lang="en-US" dirty="0">
              <a:solidFill>
                <a:schemeClr val="bg1">
                  <a:lumMod val="50000"/>
                </a:schemeClr>
              </a:solidFill>
            </a:endParaRPr>
          </a:p>
          <a:p>
            <a:r>
              <a:rPr lang="en-US" b="1" dirty="0" smtClean="0">
                <a:solidFill>
                  <a:schemeClr val="bg1">
                    <a:lumMod val="50000"/>
                  </a:schemeClr>
                </a:solidFill>
              </a:rPr>
              <a:t>State Certification</a:t>
            </a:r>
          </a:p>
          <a:p>
            <a:pPr lvl="1"/>
            <a:r>
              <a:rPr lang="en-US" dirty="0" smtClean="0">
                <a:solidFill>
                  <a:schemeClr val="bg1">
                    <a:lumMod val="50000"/>
                  </a:schemeClr>
                </a:solidFill>
              </a:rPr>
              <a:t>Minority Business Enterprise (MBE)</a:t>
            </a:r>
          </a:p>
          <a:p>
            <a:pPr lvl="1"/>
            <a:r>
              <a:rPr lang="en-US" dirty="0" smtClean="0">
                <a:solidFill>
                  <a:schemeClr val="bg1">
                    <a:lumMod val="50000"/>
                  </a:schemeClr>
                </a:solidFill>
              </a:rPr>
              <a:t>Minority Women Business Enterprise (MWBE)</a:t>
            </a:r>
          </a:p>
          <a:p>
            <a:pPr lvl="1"/>
            <a:r>
              <a:rPr lang="en-US" dirty="0" smtClean="0">
                <a:solidFill>
                  <a:schemeClr val="bg1">
                    <a:lumMod val="50000"/>
                  </a:schemeClr>
                </a:solidFill>
              </a:rPr>
              <a:t>Women’s Business Enterprise (WBE)</a:t>
            </a:r>
          </a:p>
          <a:p>
            <a:pPr lvl="1"/>
            <a:r>
              <a:rPr lang="en-US" dirty="0" smtClean="0">
                <a:solidFill>
                  <a:schemeClr val="bg1">
                    <a:lumMod val="50000"/>
                  </a:schemeClr>
                </a:solidFill>
              </a:rPr>
              <a:t>Combination Business Enterprise (CBE)</a:t>
            </a:r>
          </a:p>
          <a:p>
            <a:pPr lvl="1"/>
            <a:r>
              <a:rPr lang="en-US" dirty="0" smtClean="0">
                <a:solidFill>
                  <a:schemeClr val="bg1">
                    <a:lumMod val="50000"/>
                  </a:schemeClr>
                </a:solidFill>
              </a:rPr>
              <a:t>Socially and Economically Disadvantaged Business Enterprise (SEDBE)</a:t>
            </a:r>
            <a:endParaRPr lang="en-US" dirty="0">
              <a:solidFill>
                <a:schemeClr val="bg1">
                  <a:lumMod val="50000"/>
                </a:schemeClr>
              </a:solidFill>
            </a:endParaRPr>
          </a:p>
          <a:p>
            <a:endParaRPr lang="en-US" dirty="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441305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Certification criteria</a:t>
            </a:r>
            <a:endParaRPr lang="en-US" dirty="0">
              <a:solidFill>
                <a:srgbClr val="0070C0"/>
              </a:solidFill>
            </a:endParaRPr>
          </a:p>
        </p:txBody>
      </p:sp>
      <p:sp>
        <p:nvSpPr>
          <p:cNvPr id="3" name="Content Placeholder 2"/>
          <p:cNvSpPr>
            <a:spLocks noGrp="1"/>
          </p:cNvSpPr>
          <p:nvPr>
            <p:ph idx="1"/>
          </p:nvPr>
        </p:nvSpPr>
        <p:spPr>
          <a:xfrm>
            <a:off x="838200" y="1533236"/>
            <a:ext cx="10515600" cy="4508790"/>
          </a:xfrm>
        </p:spPr>
        <p:txBody>
          <a:bodyPr>
            <a:normAutofit/>
          </a:bodyPr>
          <a:lstStyle/>
          <a:p>
            <a:r>
              <a:rPr lang="en-US" dirty="0" smtClean="0">
                <a:solidFill>
                  <a:schemeClr val="bg1">
                    <a:lumMod val="50000"/>
                  </a:schemeClr>
                </a:solidFill>
              </a:rPr>
              <a:t>Small business</a:t>
            </a:r>
          </a:p>
          <a:p>
            <a:pPr lvl="1"/>
            <a:r>
              <a:rPr lang="en-US" dirty="0" smtClean="0">
                <a:solidFill>
                  <a:schemeClr val="bg1">
                    <a:lumMod val="50000"/>
                  </a:schemeClr>
                </a:solidFill>
              </a:rPr>
              <a:t>Gross receipts under $23.98 million, and for profit</a:t>
            </a:r>
          </a:p>
          <a:p>
            <a:r>
              <a:rPr lang="en-US" dirty="0" smtClean="0">
                <a:solidFill>
                  <a:schemeClr val="bg1">
                    <a:lumMod val="50000"/>
                  </a:schemeClr>
                </a:solidFill>
              </a:rPr>
              <a:t>Woman or minority owned</a:t>
            </a:r>
          </a:p>
          <a:p>
            <a:pPr lvl="1"/>
            <a:r>
              <a:rPr lang="en-US" dirty="0" smtClean="0">
                <a:solidFill>
                  <a:schemeClr val="bg1">
                    <a:lumMod val="50000"/>
                  </a:schemeClr>
                </a:solidFill>
              </a:rPr>
              <a:t>At least 51% ownership</a:t>
            </a:r>
          </a:p>
          <a:p>
            <a:r>
              <a:rPr lang="en-US" dirty="0" smtClean="0">
                <a:solidFill>
                  <a:schemeClr val="bg1">
                    <a:lumMod val="50000"/>
                  </a:schemeClr>
                </a:solidFill>
              </a:rPr>
              <a:t>Controlled by woman or minority owners</a:t>
            </a:r>
          </a:p>
          <a:p>
            <a:pPr lvl="1"/>
            <a:r>
              <a:rPr lang="en-US" dirty="0" smtClean="0">
                <a:solidFill>
                  <a:schemeClr val="bg1">
                    <a:lumMod val="50000"/>
                  </a:schemeClr>
                </a:solidFill>
              </a:rPr>
              <a:t>Need to have knowledge/experience in the field and needs to have both legal and actual control over the company</a:t>
            </a:r>
          </a:p>
          <a:p>
            <a:r>
              <a:rPr lang="en-US" dirty="0" smtClean="0">
                <a:solidFill>
                  <a:schemeClr val="bg1">
                    <a:lumMod val="50000"/>
                  </a:schemeClr>
                </a:solidFill>
              </a:rPr>
              <a:t>Owners must be economically disadvantaged</a:t>
            </a:r>
          </a:p>
          <a:p>
            <a:pPr lvl="1"/>
            <a:r>
              <a:rPr lang="en-US" dirty="0" smtClean="0">
                <a:solidFill>
                  <a:schemeClr val="bg1">
                    <a:lumMod val="50000"/>
                  </a:schemeClr>
                </a:solidFill>
              </a:rPr>
              <a:t>Generally, net worth under $1.32 million, and income under $350,000</a:t>
            </a:r>
          </a:p>
          <a:p>
            <a:endParaRPr lang="en-US" dirty="0">
              <a:solidFill>
                <a:schemeClr val="bg1">
                  <a:lumMod val="50000"/>
                </a:schemeClr>
              </a:solidFill>
            </a:endParaRPr>
          </a:p>
          <a:p>
            <a:endParaRPr lang="en-US" dirty="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403688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Certification criteria</a:t>
            </a:r>
            <a:endParaRPr lang="en-US" dirty="0">
              <a:solidFill>
                <a:srgbClr val="0070C0"/>
              </a:solidFill>
            </a:endParaRPr>
          </a:p>
        </p:txBody>
      </p:sp>
      <p:sp>
        <p:nvSpPr>
          <p:cNvPr id="3" name="Content Placeholder 2"/>
          <p:cNvSpPr>
            <a:spLocks noGrp="1"/>
          </p:cNvSpPr>
          <p:nvPr>
            <p:ph idx="1"/>
          </p:nvPr>
        </p:nvSpPr>
        <p:spPr>
          <a:xfrm>
            <a:off x="838200" y="1533236"/>
            <a:ext cx="10515600" cy="4508790"/>
          </a:xfrm>
        </p:spPr>
        <p:txBody>
          <a:bodyPr>
            <a:normAutofit/>
          </a:bodyPr>
          <a:lstStyle/>
          <a:p>
            <a:r>
              <a:rPr lang="en-US" dirty="0" smtClean="0">
                <a:solidFill>
                  <a:schemeClr val="bg1">
                    <a:lumMod val="50000"/>
                  </a:schemeClr>
                </a:solidFill>
              </a:rPr>
              <a:t>Able to perform work</a:t>
            </a:r>
          </a:p>
          <a:p>
            <a:pPr lvl="1"/>
            <a:r>
              <a:rPr lang="en-US" dirty="0" smtClean="0">
                <a:solidFill>
                  <a:schemeClr val="bg1">
                    <a:lumMod val="50000"/>
                  </a:schemeClr>
                </a:solidFill>
              </a:rPr>
              <a:t>Business needs access to equipment, staff, and necessary licenses needed to perform it’s work</a:t>
            </a:r>
          </a:p>
          <a:p>
            <a:pPr lvl="1"/>
            <a:r>
              <a:rPr lang="en-US" dirty="0" smtClean="0">
                <a:solidFill>
                  <a:schemeClr val="bg1">
                    <a:lumMod val="50000"/>
                  </a:schemeClr>
                </a:solidFill>
              </a:rPr>
              <a:t>Assign </a:t>
            </a:r>
            <a:r>
              <a:rPr lang="en-US" smtClean="0">
                <a:solidFill>
                  <a:schemeClr val="bg1">
                    <a:lumMod val="50000"/>
                  </a:schemeClr>
                </a:solidFill>
              </a:rPr>
              <a:t>firms specific NAICS codes</a:t>
            </a:r>
            <a:endParaRPr lang="en-US" dirty="0" smtClean="0">
              <a:solidFill>
                <a:schemeClr val="bg1">
                  <a:lumMod val="50000"/>
                </a:schemeClr>
              </a:solidFill>
            </a:endParaRPr>
          </a:p>
          <a:p>
            <a:r>
              <a:rPr lang="en-US" dirty="0" smtClean="0">
                <a:solidFill>
                  <a:schemeClr val="bg1">
                    <a:lumMod val="50000"/>
                  </a:schemeClr>
                </a:solidFill>
              </a:rPr>
              <a:t>State certification only</a:t>
            </a:r>
          </a:p>
          <a:p>
            <a:pPr lvl="1"/>
            <a:r>
              <a:rPr lang="en-US" dirty="0" smtClean="0">
                <a:solidFill>
                  <a:schemeClr val="bg1">
                    <a:lumMod val="50000"/>
                  </a:schemeClr>
                </a:solidFill>
              </a:rPr>
              <a:t>Need to show that the business has registered with the Washington Secretary of State. Does not need to be a Washington Business</a:t>
            </a:r>
          </a:p>
          <a:p>
            <a:r>
              <a:rPr lang="en-US" dirty="0" smtClean="0">
                <a:solidFill>
                  <a:schemeClr val="bg1">
                    <a:lumMod val="50000"/>
                  </a:schemeClr>
                </a:solidFill>
              </a:rPr>
              <a:t>Federal certification only</a:t>
            </a:r>
          </a:p>
          <a:p>
            <a:pPr lvl="1"/>
            <a:r>
              <a:rPr lang="en-US" dirty="0" smtClean="0">
                <a:solidFill>
                  <a:schemeClr val="bg1">
                    <a:lumMod val="50000"/>
                  </a:schemeClr>
                </a:solidFill>
              </a:rPr>
              <a:t>Owner needs to be a US citizen or permanent resident</a:t>
            </a:r>
            <a:endParaRPr lang="en-US" dirty="0">
              <a:solidFill>
                <a:schemeClr val="bg1">
                  <a:lumMod val="50000"/>
                </a:schemeClr>
              </a:solidFill>
            </a:endParaRPr>
          </a:p>
          <a:p>
            <a:endParaRPr lang="en-US" dirty="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1646872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Certification process</a:t>
            </a:r>
            <a:endParaRPr lang="en-US" dirty="0">
              <a:solidFill>
                <a:srgbClr val="0070C0"/>
              </a:solidFill>
            </a:endParaRPr>
          </a:p>
        </p:txBody>
      </p:sp>
      <p:sp>
        <p:nvSpPr>
          <p:cNvPr id="3" name="Content Placeholder 2"/>
          <p:cNvSpPr>
            <a:spLocks noGrp="1"/>
          </p:cNvSpPr>
          <p:nvPr>
            <p:ph idx="1"/>
          </p:nvPr>
        </p:nvSpPr>
        <p:spPr>
          <a:xfrm>
            <a:off x="838200" y="1440873"/>
            <a:ext cx="10515600" cy="4736090"/>
          </a:xfrm>
        </p:spPr>
        <p:txBody>
          <a:bodyPr>
            <a:normAutofit lnSpcReduction="10000"/>
          </a:bodyPr>
          <a:lstStyle/>
          <a:p>
            <a:r>
              <a:rPr lang="en-US" dirty="0" smtClean="0">
                <a:solidFill>
                  <a:schemeClr val="bg1">
                    <a:lumMod val="50000"/>
                  </a:schemeClr>
                </a:solidFill>
              </a:rPr>
              <a:t>Online certification application, </a:t>
            </a:r>
            <a:r>
              <a:rPr lang="en-US" dirty="0">
                <a:solidFill>
                  <a:schemeClr val="bg1">
                    <a:lumMod val="50000"/>
                  </a:schemeClr>
                </a:solidFill>
              </a:rPr>
              <a:t>a</a:t>
            </a:r>
            <a:r>
              <a:rPr lang="en-US" dirty="0" smtClean="0">
                <a:solidFill>
                  <a:schemeClr val="bg1">
                    <a:lumMod val="50000"/>
                  </a:schemeClr>
                </a:solidFill>
              </a:rPr>
              <a:t>vailable on our website</a:t>
            </a:r>
          </a:p>
          <a:p>
            <a:pPr lvl="1"/>
            <a:r>
              <a:rPr lang="en-US" dirty="0" smtClean="0">
                <a:solidFill>
                  <a:schemeClr val="bg1">
                    <a:lumMod val="50000"/>
                  </a:schemeClr>
                </a:solidFill>
              </a:rPr>
              <a:t>Detailed questions and documentation about the owner and business. </a:t>
            </a:r>
          </a:p>
          <a:p>
            <a:pPr lvl="1"/>
            <a:r>
              <a:rPr lang="en-US" dirty="0" smtClean="0">
                <a:solidFill>
                  <a:schemeClr val="bg1">
                    <a:lumMod val="50000"/>
                  </a:schemeClr>
                </a:solidFill>
              </a:rPr>
              <a:t>Fee: $25 for federal or both certifications, $50 – 100  for state. Similar fees for renewal</a:t>
            </a:r>
          </a:p>
          <a:p>
            <a:r>
              <a:rPr lang="en-US" dirty="0" smtClean="0">
                <a:solidFill>
                  <a:schemeClr val="bg1">
                    <a:lumMod val="50000"/>
                  </a:schemeClr>
                </a:solidFill>
              </a:rPr>
              <a:t>Timeline</a:t>
            </a:r>
          </a:p>
          <a:p>
            <a:pPr lvl="1"/>
            <a:r>
              <a:rPr lang="en-US" dirty="0" smtClean="0">
                <a:solidFill>
                  <a:schemeClr val="bg1">
                    <a:lumMod val="50000"/>
                  </a:schemeClr>
                </a:solidFill>
              </a:rPr>
              <a:t>Federal Certification – Takes up to 90 days, with an in person interview component</a:t>
            </a:r>
          </a:p>
          <a:p>
            <a:pPr lvl="1"/>
            <a:r>
              <a:rPr lang="en-US" dirty="0" smtClean="0">
                <a:solidFill>
                  <a:schemeClr val="bg1">
                    <a:lumMod val="50000"/>
                  </a:schemeClr>
                </a:solidFill>
              </a:rPr>
              <a:t>State Certification – Takes up to 60 days, no interview</a:t>
            </a:r>
          </a:p>
          <a:p>
            <a:r>
              <a:rPr lang="en-US" dirty="0" smtClean="0">
                <a:solidFill>
                  <a:schemeClr val="bg1">
                    <a:lumMod val="50000"/>
                  </a:schemeClr>
                </a:solidFill>
              </a:rPr>
              <a:t>Each application gets assigned to an analyst, who verifies the business meets the certification criteria</a:t>
            </a:r>
          </a:p>
          <a:p>
            <a:r>
              <a:rPr lang="en-US" dirty="0" smtClean="0">
                <a:solidFill>
                  <a:schemeClr val="bg1">
                    <a:lumMod val="50000"/>
                  </a:schemeClr>
                </a:solidFill>
              </a:rPr>
              <a:t>Renewal</a:t>
            </a:r>
          </a:p>
          <a:p>
            <a:pPr lvl="1"/>
            <a:r>
              <a:rPr lang="en-US" dirty="0" smtClean="0">
                <a:solidFill>
                  <a:schemeClr val="bg1">
                    <a:lumMod val="50000"/>
                  </a:schemeClr>
                </a:solidFill>
              </a:rPr>
              <a:t>Federal certification renews every year, state every three years</a:t>
            </a:r>
            <a:endParaRPr lang="en-US" dirty="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1688"/>
            <a:ext cx="2069432" cy="806312"/>
          </a:xfrm>
          <a:prstGeom prst="rect">
            <a:avLst/>
          </a:prstGeom>
        </p:spPr>
      </p:pic>
    </p:spTree>
    <p:extLst>
      <p:ext uri="{BB962C8B-B14F-4D97-AF65-F5344CB8AC3E}">
        <p14:creationId xmlns:p14="http://schemas.microsoft.com/office/powerpoint/2010/main" val="2321388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2416</TotalTime>
  <Words>1358</Words>
  <Application>Microsoft Office PowerPoint</Application>
  <PresentationFormat>Widescreen</PresentationFormat>
  <Paragraphs>146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Agenda</vt:lpstr>
      <vt:lpstr>What is OMWBE?</vt:lpstr>
      <vt:lpstr>What is Certification?</vt:lpstr>
      <vt:lpstr>What types of certification does OMWBE provide?</vt:lpstr>
      <vt:lpstr>Specific types of certification</vt:lpstr>
      <vt:lpstr>Certification criteria</vt:lpstr>
      <vt:lpstr>Certification criteria</vt:lpstr>
      <vt:lpstr>Certification process</vt:lpstr>
      <vt:lpstr>OMWBE Directory</vt:lpstr>
      <vt:lpstr>What is OMWBE?</vt:lpstr>
      <vt:lpstr>PowerPoint Presentation</vt:lpstr>
      <vt:lpstr>Example Search</vt:lpstr>
      <vt:lpstr>Available Information</vt:lpstr>
      <vt:lpstr>Search by Certification Type</vt:lpstr>
      <vt:lpstr>Search By Business Description </vt:lpstr>
      <vt:lpstr>Business Description Search Tips</vt:lpstr>
      <vt:lpstr>Search by Commodity Codes</vt:lpstr>
      <vt:lpstr>Example Code: 541690 Other Scientific and Technical Consulting Services </vt:lpstr>
      <vt:lpstr>Finding the correct codes</vt:lpstr>
      <vt:lpstr>Search For Codes in the system</vt:lpstr>
      <vt:lpstr>NIGP to NAICS conversion tables</vt:lpstr>
      <vt:lpstr>Commodity code search tips</vt:lpstr>
      <vt:lpstr>Exercise</vt:lpstr>
      <vt:lpstr>Additional tips</vt:lpstr>
      <vt:lpstr>Questions?</vt:lpstr>
    </vt:vector>
  </TitlesOfParts>
  <Company>WSDOT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IT Open House</dc:title>
  <dc:creator>McInvaille, Caleb (OMWBE)</dc:creator>
  <cp:lastModifiedBy>McClanahan, Gwen (DES)</cp:lastModifiedBy>
  <cp:revision>55</cp:revision>
  <dcterms:created xsi:type="dcterms:W3CDTF">2019-09-04T21:16:52Z</dcterms:created>
  <dcterms:modified xsi:type="dcterms:W3CDTF">2020-09-23T18:02:53Z</dcterms:modified>
</cp:coreProperties>
</file>