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7"/>
  </p:notesMasterIdLst>
  <p:handoutMasterIdLst>
    <p:handoutMasterId r:id="rId18"/>
  </p:handoutMasterIdLst>
  <p:sldIdLst>
    <p:sldId id="256" r:id="rId3"/>
    <p:sldId id="377" r:id="rId4"/>
    <p:sldId id="290" r:id="rId5"/>
    <p:sldId id="389" r:id="rId6"/>
    <p:sldId id="386" r:id="rId7"/>
    <p:sldId id="387" r:id="rId8"/>
    <p:sldId id="381" r:id="rId9"/>
    <p:sldId id="312" r:id="rId10"/>
    <p:sldId id="382" r:id="rId11"/>
    <p:sldId id="385" r:id="rId12"/>
    <p:sldId id="383" r:id="rId13"/>
    <p:sldId id="384" r:id="rId14"/>
    <p:sldId id="333" r:id="rId15"/>
    <p:sldId id="258" r:id="rId16"/>
  </p:sldIdLst>
  <p:sldSz cx="9144000" cy="6858000" type="screen4x3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C45"/>
    <a:srgbClr val="EEA220"/>
    <a:srgbClr val="3F7194"/>
    <a:srgbClr val="00AEEF"/>
    <a:srgbClr val="F05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5" autoAdjust="0"/>
    <p:restoredTop sz="95110" autoAdjust="0"/>
  </p:normalViewPr>
  <p:slideViewPr>
    <p:cSldViewPr snapToGrid="0">
      <p:cViewPr varScale="1">
        <p:scale>
          <a:sx n="81" d="100"/>
          <a:sy n="81" d="100"/>
        </p:scale>
        <p:origin x="87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64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A9AB1-0CD9-4B28-BB75-53207555C375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0D15B-A273-427A-B5B6-172D25064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05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8AA581E0-7010-47BE-B6AF-F24F199C45EC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A8A63D9-C7A6-458C-A2F8-F15057907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9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63D9-C7A6-458C-A2F8-F15057907D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17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Robynne – 1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208631">
              <a:defRPr/>
            </a:pPr>
            <a:fld id="{FC80D3C0-E560-427A-BE58-B69805504940}" type="slidenum">
              <a:rPr lang="en-US">
                <a:solidFill>
                  <a:prstClr val="black"/>
                </a:solidFill>
                <a:latin typeface="Calibri"/>
              </a:rPr>
              <a:pPr defTabSz="2208631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0565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Robynne – 2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208631">
              <a:defRPr/>
            </a:pPr>
            <a:fld id="{FC80D3C0-E560-427A-BE58-B69805504940}" type="slidenum">
              <a:rPr lang="en-US">
                <a:solidFill>
                  <a:prstClr val="black"/>
                </a:solidFill>
                <a:latin typeface="Calibri"/>
              </a:rPr>
              <a:pPr defTabSz="2208631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2845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Steve – 2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208631">
              <a:defRPr/>
            </a:pPr>
            <a:fld id="{FC80D3C0-E560-427A-BE58-B69805504940}" type="slidenum">
              <a:rPr lang="en-US">
                <a:solidFill>
                  <a:prstClr val="black"/>
                </a:solidFill>
                <a:latin typeface="Calibri"/>
              </a:rPr>
              <a:pPr defTabSz="2208631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7607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208631">
              <a:defRPr/>
            </a:pPr>
            <a:fld id="{FC80D3C0-E560-427A-BE58-B69805504940}" type="slidenum">
              <a:rPr lang="en-US">
                <a:solidFill>
                  <a:prstClr val="black"/>
                </a:solidFill>
                <a:latin typeface="Calibri"/>
              </a:rPr>
              <a:pPr defTabSz="2208631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2322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63D9-C7A6-458C-A2F8-F15057907DF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40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 – 1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63D9-C7A6-458C-A2F8-F15057907DF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7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Maria– 2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208631">
              <a:defRPr/>
            </a:pPr>
            <a:fld id="{FC80D3C0-E560-427A-BE58-B69805504940}" type="slidenum">
              <a:rPr lang="en-US">
                <a:solidFill>
                  <a:prstClr val="black"/>
                </a:solidFill>
                <a:latin typeface="Calibri"/>
              </a:rPr>
              <a:pPr defTabSz="2208631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430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Brittany - 1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208631">
              <a:defRPr/>
            </a:pPr>
            <a:fld id="{FC80D3C0-E560-427A-BE58-B69805504940}" type="slidenum">
              <a:rPr lang="en-US">
                <a:solidFill>
                  <a:prstClr val="black"/>
                </a:solidFill>
                <a:latin typeface="Calibri"/>
              </a:rPr>
              <a:pPr defTabSz="2208631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499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Brittany - 1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208631">
              <a:defRPr/>
            </a:pPr>
            <a:fld id="{FC80D3C0-E560-427A-BE58-B69805504940}" type="slidenum">
              <a:rPr lang="en-US">
                <a:solidFill>
                  <a:prstClr val="black"/>
                </a:solidFill>
                <a:latin typeface="Calibri"/>
              </a:rPr>
              <a:pPr defTabSz="2208631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9624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Brittany - 1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208631">
              <a:defRPr/>
            </a:pPr>
            <a:fld id="{FC80D3C0-E560-427A-BE58-B69805504940}" type="slidenum">
              <a:rPr lang="en-US">
                <a:solidFill>
                  <a:prstClr val="black"/>
                </a:solidFill>
                <a:latin typeface="Calibri"/>
              </a:rPr>
              <a:pPr defTabSz="2208631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5895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Maria- 2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208631">
              <a:defRPr/>
            </a:pPr>
            <a:fld id="{FC80D3C0-E560-427A-BE58-B69805504940}" type="slidenum">
              <a:rPr lang="en-US">
                <a:solidFill>
                  <a:prstClr val="black"/>
                </a:solidFill>
                <a:latin typeface="Calibri"/>
              </a:rPr>
              <a:pPr defTabSz="2208631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0610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Becky – 1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208631">
              <a:defRPr/>
            </a:pPr>
            <a:fld id="{FC80D3C0-E560-427A-BE58-B69805504940}" type="slidenum">
              <a:rPr lang="en-US">
                <a:solidFill>
                  <a:prstClr val="black"/>
                </a:solidFill>
                <a:latin typeface="Calibri"/>
              </a:rPr>
              <a:pPr defTabSz="2208631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100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Robynne – 2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208631">
              <a:defRPr/>
            </a:pPr>
            <a:fld id="{FC80D3C0-E560-427A-BE58-B69805504940}" type="slidenum">
              <a:rPr lang="en-US">
                <a:solidFill>
                  <a:prstClr val="black"/>
                </a:solidFill>
                <a:latin typeface="Calibri"/>
              </a:rPr>
              <a:pPr defTabSz="2208631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26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6463833"/>
            <a:ext cx="8152181" cy="394167"/>
          </a:xfrm>
          <a:prstGeom prst="rect">
            <a:avLst/>
          </a:prstGeom>
          <a:solidFill>
            <a:srgbClr val="3F719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92741" y="6463834"/>
            <a:ext cx="1750424" cy="394166"/>
          </a:xfrm>
          <a:prstGeom prst="rect">
            <a:avLst/>
          </a:prstGeom>
          <a:solidFill>
            <a:srgbClr val="00AEEF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181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09" y="0"/>
            <a:ext cx="3648891" cy="205032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652816" y="6463834"/>
            <a:ext cx="1750424" cy="394166"/>
          </a:xfrm>
          <a:prstGeom prst="rect">
            <a:avLst/>
          </a:prstGeom>
          <a:solidFill>
            <a:srgbClr val="F05A2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393576" y="6461005"/>
            <a:ext cx="1750424" cy="394166"/>
          </a:xfrm>
          <a:prstGeom prst="rect">
            <a:avLst/>
          </a:prstGeom>
          <a:solidFill>
            <a:srgbClr val="EEA220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4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29162" y="649224"/>
            <a:ext cx="4285692" cy="3465576"/>
          </a:xfrm>
          <a:prstGeom prst="rect">
            <a:avLst/>
          </a:prstGeom>
        </p:spPr>
        <p:txBody>
          <a:bodyPr/>
          <a:lstStyle>
            <a:lvl1pPr algn="ctr">
              <a:defRPr sz="1500"/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09702" y="2514600"/>
            <a:ext cx="1847990" cy="1677924"/>
          </a:xfrm>
          <a:prstGeom prst="rect">
            <a:avLst/>
          </a:prstGeom>
        </p:spPr>
        <p:txBody>
          <a:bodyPr/>
          <a:lstStyle>
            <a:lvl1pPr algn="ctr">
              <a:defRPr sz="15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09702" y="4532376"/>
            <a:ext cx="1847990" cy="1677924"/>
          </a:xfrm>
          <a:prstGeom prst="rect">
            <a:avLst/>
          </a:prstGeom>
        </p:spPr>
        <p:txBody>
          <a:bodyPr/>
          <a:lstStyle>
            <a:lvl1pPr algn="ctr"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8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58303" y="1371600"/>
            <a:ext cx="6627394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2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87443" y="1144524"/>
            <a:ext cx="3370268" cy="4494276"/>
          </a:xfrm>
          <a:prstGeom prst="ellipse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987432" y="1144524"/>
            <a:ext cx="3370268" cy="4494276"/>
          </a:xfrm>
          <a:prstGeom prst="ellipse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29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906524"/>
            <a:ext cx="9143952" cy="4951476"/>
          </a:xfrm>
          <a:prstGeom prst="rect">
            <a:avLst/>
          </a:prstGeom>
        </p:spPr>
        <p:txBody>
          <a:bodyPr/>
          <a:lstStyle>
            <a:lvl1pPr algn="ctr">
              <a:defRPr sz="16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43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43447" y="1105400"/>
            <a:ext cx="4772547" cy="2199132"/>
          </a:xfrm>
          <a:prstGeom prst="rect">
            <a:avLst/>
          </a:prstGeom>
        </p:spPr>
        <p:txBody>
          <a:bodyPr/>
          <a:lstStyle>
            <a:lvl1pPr algn="ctr">
              <a:defRPr sz="1650"/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3448" y="3553969"/>
            <a:ext cx="1649134" cy="2199132"/>
          </a:xfrm>
          <a:prstGeom prst="rect">
            <a:avLst/>
          </a:prstGeom>
        </p:spPr>
        <p:txBody>
          <a:bodyPr/>
          <a:lstStyle>
            <a:lvl1pPr algn="ctr">
              <a:defRPr sz="16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74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635494" y="4351782"/>
            <a:ext cx="1093709" cy="145846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635494" y="1047750"/>
            <a:ext cx="1093709" cy="145846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388715" y="2712313"/>
            <a:ext cx="2341702" cy="145846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884021" y="1047750"/>
            <a:ext cx="2341702" cy="145846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140456" y="4351782"/>
            <a:ext cx="2341702" cy="145846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19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571828" y="876300"/>
            <a:ext cx="3161126" cy="1229868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600561" y="3619561"/>
            <a:ext cx="2132393" cy="1229868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343435" y="3619560"/>
            <a:ext cx="3132388" cy="2552640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05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972008" y="2114550"/>
            <a:ext cx="5657113" cy="2628900"/>
          </a:xfrm>
          <a:prstGeom prst="rect">
            <a:avLst/>
          </a:prstGeom>
        </p:spPr>
        <p:txBody>
          <a:bodyPr/>
          <a:lstStyle>
            <a:lvl1pPr algn="ctr">
              <a:defRPr sz="13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22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29135" y="855785"/>
            <a:ext cx="2657129" cy="5143500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855785"/>
            <a:ext cx="972019" cy="5143500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55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6307" y="1182624"/>
            <a:ext cx="1313136" cy="243687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344578" y="1182624"/>
            <a:ext cx="1313136" cy="243687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86307" y="3773424"/>
            <a:ext cx="1313136" cy="243687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16014" y="3773424"/>
            <a:ext cx="1313136" cy="243687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2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34" y="-56999"/>
            <a:ext cx="2194560" cy="1233133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1025467"/>
            <a:ext cx="91440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783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87447" y="647700"/>
            <a:ext cx="8056553" cy="5562600"/>
          </a:xfrm>
          <a:prstGeom prst="rect">
            <a:avLst/>
          </a:prstGeom>
        </p:spPr>
        <p:txBody>
          <a:bodyPr/>
          <a:lstStyle>
            <a:lvl1pPr algn="ctr">
              <a:defRPr sz="16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98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4878" y="3201924"/>
            <a:ext cx="3342840" cy="3008376"/>
          </a:xfrm>
          <a:prstGeom prst="rect">
            <a:avLst/>
          </a:prstGeom>
        </p:spPr>
        <p:txBody>
          <a:bodyPr/>
          <a:lstStyle>
            <a:lvl1pPr algn="ctr"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03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799669" y="1295400"/>
            <a:ext cx="6449109" cy="4306824"/>
          </a:xfrm>
          <a:prstGeom prst="rect">
            <a:avLst/>
          </a:prstGeom>
        </p:spPr>
        <p:txBody>
          <a:bodyPr/>
          <a:lstStyle>
            <a:lvl1pPr algn="ctr"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51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429128" y="685800"/>
            <a:ext cx="1242919" cy="5486400"/>
          </a:xfrm>
          <a:prstGeom prst="rect">
            <a:avLst/>
          </a:prstGeom>
        </p:spPr>
        <p:txBody>
          <a:bodyPr/>
          <a:lstStyle>
            <a:lvl1pPr algn="ctr">
              <a:defRPr sz="1650"/>
            </a:lvl1pPr>
          </a:lstStyle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6307" y="685800"/>
            <a:ext cx="1943990" cy="1943100"/>
          </a:xfrm>
          <a:prstGeom prst="rect">
            <a:avLst/>
          </a:prstGeom>
        </p:spPr>
        <p:txBody>
          <a:bodyPr/>
          <a:lstStyle>
            <a:lvl1pPr algn="ctr">
              <a:defRPr sz="16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92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86307" y="4418076"/>
            <a:ext cx="1655991" cy="1792224"/>
          </a:xfrm>
          <a:prstGeom prst="rect">
            <a:avLst/>
          </a:prstGeom>
        </p:spPr>
        <p:txBody>
          <a:bodyPr/>
          <a:lstStyle>
            <a:lvl1pPr algn="ctr">
              <a:defRPr sz="1500"/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229139" y="647700"/>
            <a:ext cx="3428554" cy="2894076"/>
          </a:xfrm>
          <a:prstGeom prst="rect">
            <a:avLst/>
          </a:prstGeom>
        </p:spPr>
        <p:txBody>
          <a:bodyPr/>
          <a:lstStyle>
            <a:lvl1pPr algn="ctr">
              <a:defRPr sz="15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316012" y="4418076"/>
            <a:ext cx="1655991" cy="1792224"/>
          </a:xfrm>
          <a:prstGeom prst="rect">
            <a:avLst/>
          </a:prstGeom>
        </p:spPr>
        <p:txBody>
          <a:bodyPr/>
          <a:lstStyle>
            <a:lvl1pPr algn="ctr"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85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599397" y="648462"/>
            <a:ext cx="4169121" cy="5559552"/>
          </a:xfrm>
          <a:prstGeom prst="ellipse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64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13706" y="2171700"/>
            <a:ext cx="2543987" cy="2514600"/>
          </a:xfrm>
          <a:prstGeom prst="rect">
            <a:avLst/>
          </a:prstGeom>
        </p:spPr>
        <p:txBody>
          <a:bodyPr/>
          <a:lstStyle>
            <a:lvl1pPr algn="ctr">
              <a:defRPr sz="1500"/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299435" y="2171700"/>
            <a:ext cx="2543987" cy="2514600"/>
          </a:xfrm>
          <a:prstGeom prst="rect">
            <a:avLst/>
          </a:prstGeom>
        </p:spPr>
        <p:txBody>
          <a:bodyPr/>
          <a:lstStyle>
            <a:lvl1pPr algn="ctr">
              <a:defRPr sz="1500"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6307" y="2171700"/>
            <a:ext cx="2543987" cy="2514600"/>
          </a:xfrm>
          <a:prstGeom prst="rect">
            <a:avLst/>
          </a:prstGeom>
        </p:spPr>
        <p:txBody>
          <a:bodyPr/>
          <a:lstStyle>
            <a:lvl1pPr algn="ctr"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19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6307" y="647700"/>
            <a:ext cx="3713124" cy="5564124"/>
          </a:xfrm>
          <a:prstGeom prst="rect">
            <a:avLst/>
          </a:prstGeom>
        </p:spPr>
        <p:txBody>
          <a:bodyPr/>
          <a:lstStyle>
            <a:lvl1pPr algn="ctr">
              <a:defRPr sz="1500"/>
            </a:lvl1pPr>
          </a:lstStyle>
          <a:p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286292" y="1905000"/>
            <a:ext cx="1827419" cy="3049524"/>
          </a:xfrm>
          <a:prstGeom prst="rect">
            <a:avLst/>
          </a:prstGeom>
        </p:spPr>
        <p:txBody>
          <a:bodyPr/>
          <a:lstStyle>
            <a:lvl1pPr algn="ctr"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19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973140" y="647700"/>
            <a:ext cx="3713124" cy="5564124"/>
          </a:xfrm>
          <a:prstGeom prst="rect">
            <a:avLst/>
          </a:prstGeom>
        </p:spPr>
        <p:txBody>
          <a:bodyPr/>
          <a:lstStyle>
            <a:lvl1pPr algn="ctr"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79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14866" y="1295400"/>
            <a:ext cx="5533912" cy="4306824"/>
          </a:xfrm>
          <a:prstGeom prst="rect">
            <a:avLst/>
          </a:prstGeom>
        </p:spPr>
        <p:txBody>
          <a:bodyPr/>
          <a:lstStyle>
            <a:lvl1pPr algn="ctr"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1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385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971998" y="647700"/>
            <a:ext cx="3685695" cy="4914900"/>
          </a:xfrm>
          <a:custGeom>
            <a:avLst/>
            <a:gdLst>
              <a:gd name="connsiteX0" fmla="*/ 0 w 9829800"/>
              <a:gd name="connsiteY0" fmla="*/ 0 h 9829800"/>
              <a:gd name="connsiteX1" fmla="*/ 9829800 w 9829800"/>
              <a:gd name="connsiteY1" fmla="*/ 0 h 9829800"/>
              <a:gd name="connsiteX2" fmla="*/ 9829800 w 9829800"/>
              <a:gd name="connsiteY2" fmla="*/ 9829800 h 9829800"/>
              <a:gd name="connsiteX3" fmla="*/ 0 w 9829800"/>
              <a:gd name="connsiteY3" fmla="*/ 9829800 h 9829800"/>
              <a:gd name="connsiteX4" fmla="*/ 0 w 9829800"/>
              <a:gd name="connsiteY4" fmla="*/ 0 h 9829800"/>
              <a:gd name="connsiteX0" fmla="*/ 0 w 9829800"/>
              <a:gd name="connsiteY0" fmla="*/ 0 h 9829800"/>
              <a:gd name="connsiteX1" fmla="*/ 9829800 w 9829800"/>
              <a:gd name="connsiteY1" fmla="*/ 0 h 9829800"/>
              <a:gd name="connsiteX2" fmla="*/ 9829800 w 9829800"/>
              <a:gd name="connsiteY2" fmla="*/ 9829800 h 9829800"/>
              <a:gd name="connsiteX3" fmla="*/ 0 w 9829800"/>
              <a:gd name="connsiteY3" fmla="*/ 0 h 982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9800" h="9829800">
                <a:moveTo>
                  <a:pt x="0" y="0"/>
                </a:moveTo>
                <a:lnTo>
                  <a:pt x="9829800" y="0"/>
                </a:lnTo>
                <a:lnTo>
                  <a:pt x="9829800" y="9829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algn="ctr">
              <a:defRPr sz="1350"/>
            </a:lvl1pPr>
          </a:lstStyle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6307" y="3009900"/>
            <a:ext cx="2399988" cy="3200400"/>
          </a:xfrm>
          <a:custGeom>
            <a:avLst/>
            <a:gdLst>
              <a:gd name="connsiteX0" fmla="*/ 0 w 6400800"/>
              <a:gd name="connsiteY0" fmla="*/ 0 h 6400800"/>
              <a:gd name="connsiteX1" fmla="*/ 6400800 w 6400800"/>
              <a:gd name="connsiteY1" fmla="*/ 0 h 6400800"/>
              <a:gd name="connsiteX2" fmla="*/ 6400800 w 6400800"/>
              <a:gd name="connsiteY2" fmla="*/ 6400800 h 6400800"/>
              <a:gd name="connsiteX3" fmla="*/ 0 w 6400800"/>
              <a:gd name="connsiteY3" fmla="*/ 6400800 h 6400800"/>
              <a:gd name="connsiteX4" fmla="*/ 0 w 6400800"/>
              <a:gd name="connsiteY4" fmla="*/ 0 h 6400800"/>
              <a:gd name="connsiteX0" fmla="*/ 0 w 6400800"/>
              <a:gd name="connsiteY0" fmla="*/ 0 h 6400800"/>
              <a:gd name="connsiteX1" fmla="*/ 6400800 w 6400800"/>
              <a:gd name="connsiteY1" fmla="*/ 6400800 h 6400800"/>
              <a:gd name="connsiteX2" fmla="*/ 0 w 6400800"/>
              <a:gd name="connsiteY2" fmla="*/ 6400800 h 6400800"/>
              <a:gd name="connsiteX3" fmla="*/ 0 w 6400800"/>
              <a:gd name="connsiteY3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800" h="6400800">
                <a:moveTo>
                  <a:pt x="0" y="0"/>
                </a:moveTo>
                <a:lnTo>
                  <a:pt x="6400800" y="6400800"/>
                </a:lnTo>
                <a:lnTo>
                  <a:pt x="0" y="6400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algn="ctr">
              <a:defRPr sz="1350"/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11" y="5978515"/>
            <a:ext cx="1565189" cy="87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24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570" y="2057400"/>
            <a:ext cx="3857123" cy="2743200"/>
          </a:xfrm>
          <a:prstGeom prst="rect">
            <a:avLst/>
          </a:prstGeom>
        </p:spPr>
        <p:txBody>
          <a:bodyPr/>
          <a:lstStyle>
            <a:lvl1pPr algn="ctr">
              <a:defRPr sz="16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6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4" y="0"/>
            <a:ext cx="9143952" cy="6858000"/>
          </a:xfrm>
          <a:prstGeom prst="rect">
            <a:avLst/>
          </a:prstGeom>
        </p:spPr>
        <p:txBody>
          <a:bodyPr/>
          <a:lstStyle>
            <a:lvl1pPr algn="ctr">
              <a:defRPr sz="13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7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16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502270" y="3467100"/>
            <a:ext cx="1155423" cy="1485900"/>
          </a:xfrm>
          <a:prstGeom prst="rect">
            <a:avLst/>
          </a:prstGeom>
        </p:spPr>
        <p:txBody>
          <a:bodyPr/>
          <a:lstStyle>
            <a:lvl1pPr algn="ctr">
              <a:defRPr sz="1350"/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417078" y="3467100"/>
            <a:ext cx="2084561" cy="1485900"/>
          </a:xfrm>
          <a:prstGeom prst="rect">
            <a:avLst/>
          </a:prstGeom>
        </p:spPr>
        <p:txBody>
          <a:bodyPr/>
          <a:lstStyle>
            <a:lvl1pPr algn="ctr">
              <a:defRPr sz="1350"/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913679" y="3467100"/>
            <a:ext cx="1501706" cy="1485900"/>
          </a:xfrm>
          <a:prstGeom prst="rect">
            <a:avLst/>
          </a:prstGeom>
        </p:spPr>
        <p:txBody>
          <a:bodyPr/>
          <a:lstStyle>
            <a:lvl1pPr algn="ctr">
              <a:defRPr sz="1350"/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689703" y="1981200"/>
            <a:ext cx="1967990" cy="1485900"/>
          </a:xfrm>
          <a:prstGeom prst="rect">
            <a:avLst/>
          </a:prstGeom>
        </p:spPr>
        <p:txBody>
          <a:bodyPr/>
          <a:lstStyle>
            <a:lvl1pPr algn="ctr">
              <a:defRPr sz="1350"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913679" y="1981200"/>
            <a:ext cx="2777128" cy="1485900"/>
          </a:xfrm>
          <a:prstGeom prst="rect">
            <a:avLst/>
          </a:prstGeom>
        </p:spPr>
        <p:txBody>
          <a:bodyPr/>
          <a:lstStyle>
            <a:lvl1pPr algn="ctr">
              <a:defRPr sz="13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8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14856" y="4914900"/>
            <a:ext cx="432550" cy="512064"/>
          </a:xfrm>
          <a:prstGeom prst="rect">
            <a:avLst/>
          </a:prstGeom>
        </p:spPr>
        <p:txBody>
          <a:bodyPr/>
          <a:lstStyle>
            <a:lvl1pPr algn="ctr">
              <a:defRPr sz="394"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704720" y="2032680"/>
            <a:ext cx="1261708" cy="2075688"/>
          </a:xfrm>
          <a:prstGeom prst="rect">
            <a:avLst/>
          </a:prstGeom>
        </p:spPr>
        <p:txBody>
          <a:bodyPr/>
          <a:lstStyle>
            <a:lvl1pPr algn="ctr">
              <a:defRPr sz="1350"/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60557" y="2032680"/>
            <a:ext cx="1261708" cy="2075688"/>
          </a:xfrm>
          <a:prstGeom prst="rect">
            <a:avLst/>
          </a:prstGeom>
        </p:spPr>
        <p:txBody>
          <a:bodyPr/>
          <a:lstStyle>
            <a:lvl1pPr algn="ctr">
              <a:defRPr sz="1350"/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418620" y="2032680"/>
            <a:ext cx="1261708" cy="2075688"/>
          </a:xfrm>
          <a:prstGeom prst="rect">
            <a:avLst/>
          </a:prstGeom>
        </p:spPr>
        <p:txBody>
          <a:bodyPr/>
          <a:lstStyle>
            <a:lvl1pPr algn="ctr">
              <a:defRPr sz="1350"/>
            </a:lvl1pPr>
          </a:lstStyle>
          <a:p>
            <a:endParaRPr lang="en-US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57706" y="4914900"/>
            <a:ext cx="432550" cy="512064"/>
          </a:xfrm>
          <a:prstGeom prst="rect">
            <a:avLst/>
          </a:prstGeom>
        </p:spPr>
        <p:txBody>
          <a:bodyPr/>
          <a:lstStyle>
            <a:lvl1pPr algn="ctr">
              <a:defRPr sz="394"/>
            </a:lvl1pPr>
          </a:lstStyle>
          <a:p>
            <a:endParaRPr lang="en-US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29128" y="4914900"/>
            <a:ext cx="432550" cy="512064"/>
          </a:xfrm>
          <a:prstGeom prst="rect">
            <a:avLst/>
          </a:prstGeom>
        </p:spPr>
        <p:txBody>
          <a:bodyPr/>
          <a:lstStyle>
            <a:lvl1pPr algn="ctr">
              <a:defRPr sz="394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4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6307" y="762000"/>
            <a:ext cx="3085698" cy="5294376"/>
          </a:xfrm>
          <a:prstGeom prst="snip1Rect">
            <a:avLst>
              <a:gd name="adj" fmla="val 34616"/>
            </a:avLst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5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43446" y="1771650"/>
            <a:ext cx="4484548" cy="33147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956564" y="1771650"/>
            <a:ext cx="1943990" cy="33147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7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858" y="118473"/>
            <a:ext cx="7886700" cy="882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858" y="123447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062446"/>
            <a:ext cx="9144000" cy="0"/>
          </a:xfrm>
          <a:prstGeom prst="line">
            <a:avLst/>
          </a:prstGeom>
          <a:ln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3" b="14763"/>
          <a:stretch/>
        </p:blipFill>
        <p:spPr>
          <a:xfrm>
            <a:off x="6446675" y="0"/>
            <a:ext cx="2749576" cy="139953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59892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̶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8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</p:sldLayoutIdLst>
  <p:txStyles>
    <p:titleStyle>
      <a:lvl1pPr algn="ctr" defTabSz="816479" rtl="0" eaLnBrk="1" latinLnBrk="0" hangingPunct="1">
        <a:spcBef>
          <a:spcPct val="0"/>
        </a:spcBef>
        <a:buNone/>
        <a:defRPr sz="39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80" indent="-306180" algn="l" defTabSz="816479" rtl="0" eaLnBrk="1" latinLnBrk="0" hangingPunct="1">
        <a:spcBef>
          <a:spcPct val="20000"/>
        </a:spcBef>
        <a:buFont typeface="Arial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1pPr>
      <a:lvl2pPr marL="663389" indent="-255150" algn="l" defTabSz="816479" rtl="0" eaLnBrk="1" latinLnBrk="0" hangingPunct="1">
        <a:spcBef>
          <a:spcPct val="20000"/>
        </a:spcBef>
        <a:buFont typeface="Arial" pitchFamily="34" charset="0"/>
        <a:buChar char="–"/>
        <a:defRPr sz="2513" kern="1200">
          <a:solidFill>
            <a:schemeClr val="tx1"/>
          </a:solidFill>
          <a:latin typeface="+mn-lt"/>
          <a:ea typeface="+mn-ea"/>
          <a:cs typeface="+mn-cs"/>
        </a:defRPr>
      </a:lvl2pPr>
      <a:lvl3pPr marL="1020599" indent="-204120" algn="l" defTabSz="816479" rtl="0" eaLnBrk="1" latinLnBrk="0" hangingPunct="1">
        <a:spcBef>
          <a:spcPct val="20000"/>
        </a:spcBef>
        <a:buFont typeface="Arial" pitchFamily="34" charset="0"/>
        <a:buChar char="•"/>
        <a:defRPr sz="2138" kern="1200">
          <a:solidFill>
            <a:schemeClr val="tx1"/>
          </a:solidFill>
          <a:latin typeface="+mn-lt"/>
          <a:ea typeface="+mn-ea"/>
          <a:cs typeface="+mn-cs"/>
        </a:defRPr>
      </a:lvl3pPr>
      <a:lvl4pPr marL="1428839" indent="-204120" algn="l" defTabSz="816479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078" indent="-204120" algn="l" defTabSz="816479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318" indent="-204120" algn="l" defTabSz="81647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557" indent="-204120" algn="l" defTabSz="81647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797" indent="-204120" algn="l" defTabSz="81647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037" indent="-204120" algn="l" defTabSz="81647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79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1pPr>
      <a:lvl2pPr marL="408240" algn="l" defTabSz="816479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2pPr>
      <a:lvl3pPr marL="816479" algn="l" defTabSz="816479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3pPr>
      <a:lvl4pPr marL="1224719" algn="l" defTabSz="816479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4pPr>
      <a:lvl5pPr marL="1632959" algn="l" defTabSz="816479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5pPr>
      <a:lvl6pPr marL="2041198" algn="l" defTabSz="816479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6pPr>
      <a:lvl7pPr marL="2449438" algn="l" defTabSz="816479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7pPr>
      <a:lvl8pPr marL="2857677" algn="l" defTabSz="816479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8pPr>
      <a:lvl9pPr marL="3265917" algn="l" defTabSz="816479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553923" y="428860"/>
            <a:ext cx="1818088" cy="0"/>
          </a:xfrm>
          <a:prstGeom prst="line">
            <a:avLst/>
          </a:prstGeom>
          <a:noFill/>
          <a:ln w="28575" cap="flat">
            <a:solidFill>
              <a:srgbClr val="3F7194"/>
            </a:solidFill>
            <a:prstDash val="solid"/>
            <a:miter lim="800000"/>
            <a:headEnd/>
            <a:tailEnd/>
          </a:ln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pPr defTabSz="816479"/>
            <a:endParaRPr lang="en-US" sz="1613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8459"/>
            <a:ext cx="9144000" cy="2857500"/>
          </a:xfrm>
          <a:prstGeom prst="rect">
            <a:avLst/>
          </a:prstGeom>
          <a:effectLst>
            <a:softEdge rad="558800"/>
          </a:effectLst>
        </p:spPr>
      </p:pic>
      <p:sp>
        <p:nvSpPr>
          <p:cNvPr id="6" name="Rectangle 5"/>
          <p:cNvSpPr/>
          <p:nvPr/>
        </p:nvSpPr>
        <p:spPr>
          <a:xfrm>
            <a:off x="330683" y="594528"/>
            <a:ext cx="6536841" cy="2003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3200" b="1" dirty="0">
                <a:latin typeface="+mn-lt"/>
              </a:rPr>
              <a:t>City of Pasco</a:t>
            </a:r>
          </a:p>
          <a:p>
            <a:pPr>
              <a:lnSpc>
                <a:spcPts val="2500"/>
              </a:lnSpc>
            </a:pPr>
            <a:r>
              <a:rPr lang="en-US" sz="3200" b="1" dirty="0">
                <a:latin typeface="+mn-lt"/>
              </a:rPr>
              <a:t>Zone 3 Reservoir Storage Tank</a:t>
            </a:r>
          </a:p>
          <a:p>
            <a:pPr>
              <a:lnSpc>
                <a:spcPts val="2500"/>
              </a:lnSpc>
            </a:pPr>
            <a:endParaRPr lang="en-US" sz="3200" b="1" dirty="0">
              <a:latin typeface="+mn-lt"/>
            </a:endParaRPr>
          </a:p>
          <a:p>
            <a:pPr>
              <a:lnSpc>
                <a:spcPts val="2500"/>
              </a:lnSpc>
            </a:pPr>
            <a:r>
              <a:rPr lang="en-US" sz="2400" dirty="0">
                <a:latin typeface="+mn-lt"/>
              </a:rPr>
              <a:t>Project Review Committee | Project Approval </a:t>
            </a:r>
          </a:p>
          <a:p>
            <a:pPr>
              <a:lnSpc>
                <a:spcPts val="2500"/>
              </a:lnSpc>
            </a:pPr>
            <a:r>
              <a:rPr lang="en-US" sz="2400" dirty="0">
                <a:latin typeface="+mn-lt"/>
              </a:rPr>
              <a:t>June 24, 2021</a:t>
            </a: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94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553923" y="428860"/>
            <a:ext cx="1818088" cy="0"/>
          </a:xfrm>
          <a:prstGeom prst="line">
            <a:avLst/>
          </a:prstGeom>
          <a:noFill/>
          <a:ln w="28575" cap="flat">
            <a:solidFill>
              <a:srgbClr val="3F7194"/>
            </a:solidFill>
            <a:prstDash val="solid"/>
            <a:miter lim="800000"/>
            <a:headEnd/>
            <a:tailEnd/>
          </a:ln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pPr defTabSz="816479"/>
            <a:endParaRPr lang="en-US" sz="1613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82" y="-22134"/>
            <a:ext cx="5008418" cy="2283005"/>
          </a:xfrm>
        </p:spPr>
      </p:pic>
      <p:pic>
        <p:nvPicPr>
          <p:cNvPr id="12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9" y="5474935"/>
            <a:ext cx="4421316" cy="1381660"/>
          </a:xfr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9925" y="495161"/>
            <a:ext cx="4425581" cy="88219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816479" rtl="0" eaLnBrk="1" latinLnBrk="0" hangingPunct="1">
              <a:spcBef>
                <a:spcPct val="0"/>
              </a:spcBef>
              <a:buNone/>
              <a:defRPr sz="393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Zone 3 Reservoir Storage Tank</a:t>
            </a:r>
          </a:p>
          <a:p>
            <a:pPr algn="l"/>
            <a:r>
              <a:rPr lang="en-US" dirty="0">
                <a:solidFill>
                  <a:srgbClr val="F05A22"/>
                </a:solidFill>
              </a:rPr>
              <a:t>OMWBE Inclusion Strategy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36886" y="2058462"/>
            <a:ext cx="7858648" cy="33398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06180" indent="-30618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389" indent="-255150" algn="l" defTabSz="81647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599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839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078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318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2400" b="1" dirty="0" smtClean="0"/>
              <a:t>Outreach to industry organizations (AGC, ASCE, etc.), encourage participation of OMWBE Certified &amp; </a:t>
            </a:r>
            <a:r>
              <a:rPr lang="en-US" sz="2400" b="1" dirty="0"/>
              <a:t>s</a:t>
            </a:r>
            <a:r>
              <a:rPr lang="en-US" sz="2400" b="1" dirty="0" smtClean="0"/>
              <a:t>mall businesses</a:t>
            </a:r>
            <a:endParaRPr lang="en-US" sz="2400" b="1" dirty="0"/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2400" b="1" dirty="0" smtClean="0"/>
              <a:t>RFQ: past performance of utilization of OMWBE Certified Businesses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2400" b="1" dirty="0" smtClean="0"/>
              <a:t>RFP: Inclusion Plan for Certified &amp; small businesses, included in scoring criteria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17069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553923" y="428860"/>
            <a:ext cx="1818088" cy="0"/>
          </a:xfrm>
          <a:prstGeom prst="line">
            <a:avLst/>
          </a:prstGeom>
          <a:noFill/>
          <a:ln w="28575" cap="flat">
            <a:solidFill>
              <a:srgbClr val="3F7194"/>
            </a:solidFill>
            <a:prstDash val="solid"/>
            <a:miter lim="800000"/>
            <a:headEnd/>
            <a:tailEnd/>
          </a:ln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pPr defTabSz="816479"/>
            <a:endParaRPr lang="en-US" sz="16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9925" y="495161"/>
            <a:ext cx="4425581" cy="88219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816479" rtl="0" eaLnBrk="1" latinLnBrk="0" hangingPunct="1">
              <a:spcBef>
                <a:spcPct val="0"/>
              </a:spcBef>
              <a:buNone/>
              <a:defRPr sz="393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Zone 3 Reservoir Storage Tank</a:t>
            </a:r>
          </a:p>
          <a:p>
            <a:pPr algn="l"/>
            <a:r>
              <a:rPr lang="en-US" dirty="0">
                <a:solidFill>
                  <a:srgbClr val="F05A22"/>
                </a:solidFill>
              </a:rPr>
              <a:t>Benefits of Design-Build Delivery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667" y="1377352"/>
            <a:ext cx="824467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100" b="1" dirty="0">
                <a:latin typeface="+mn-lt"/>
              </a:rPr>
              <a:t>RCW 39.10.300(1)(b) “Greater Innovation or efficiencies between the designer and the builder”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Maximum possibility for coordination of design and construction phasing to provide greatest project value, cost efficiency, and design for a water storage reservoir with above average capacity and unique structural requirements. </a:t>
            </a:r>
          </a:p>
          <a:p>
            <a:pPr marL="114300" indent="0">
              <a:buNone/>
            </a:pPr>
            <a:r>
              <a:rPr lang="en-US" sz="2100" b="1" dirty="0">
                <a:latin typeface="+mn-lt"/>
              </a:rPr>
              <a:t>RCW 39.10.300 (1)(c) “significant savings in project delivery time”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Progressive Design-Build is the fastest delivery method. Starting construction work prior to completion of design results in a significantly reduced schedule.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An earlier completion date for the Zone 3 Reservoir Water Storage project will avert the water shortage projected in 2023 for the Zone 3 area. This is critical for serving the critical needs of the Pasco community as soon as possible. </a:t>
            </a:r>
            <a:r>
              <a:rPr lang="en-US" dirty="0"/>
              <a:t> </a:t>
            </a:r>
            <a:endParaRPr lang="en-US" dirty="0">
              <a:latin typeface="+mn-lt"/>
            </a:endParaRPr>
          </a:p>
          <a:p>
            <a:pPr marL="114300" indent="0">
              <a:buNone/>
            </a:pPr>
            <a:r>
              <a:rPr lang="en-US" sz="2100" b="1" dirty="0">
                <a:latin typeface="+mn-lt"/>
              </a:rPr>
              <a:t>RCW 39.10.280(2)(a) “Substantial Fiscal Benefit”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budget is limited to fit within the City’s project budget.  The Design-Builder will be required to design within that budget.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Design-Builder’s involvement in the development of the scope shifts more risk of the performance of the project to the design-build team.</a:t>
            </a:r>
          </a:p>
          <a:p>
            <a:pPr lvl="1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6616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553923" y="428860"/>
            <a:ext cx="1818088" cy="0"/>
          </a:xfrm>
          <a:prstGeom prst="line">
            <a:avLst/>
          </a:prstGeom>
          <a:noFill/>
          <a:ln w="28575" cap="flat">
            <a:solidFill>
              <a:srgbClr val="3F7194"/>
            </a:solidFill>
            <a:prstDash val="solid"/>
            <a:miter lim="800000"/>
            <a:headEnd/>
            <a:tailEnd/>
          </a:ln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pPr defTabSz="816479"/>
            <a:endParaRPr lang="en-US" sz="1613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82" y="-22134"/>
            <a:ext cx="5008418" cy="2283005"/>
          </a:xfrm>
        </p:spPr>
      </p:pic>
      <p:pic>
        <p:nvPicPr>
          <p:cNvPr id="12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9" y="5474935"/>
            <a:ext cx="4421316" cy="1381660"/>
          </a:xfr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9925" y="495161"/>
            <a:ext cx="4425581" cy="88219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816479" rtl="0" eaLnBrk="1" latinLnBrk="0" hangingPunct="1">
              <a:spcBef>
                <a:spcPct val="0"/>
              </a:spcBef>
              <a:buNone/>
              <a:defRPr sz="393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Zone 3 Reservoir Storage Tank</a:t>
            </a:r>
          </a:p>
          <a:p>
            <a:pPr algn="l"/>
            <a:r>
              <a:rPr lang="en-US" dirty="0">
                <a:solidFill>
                  <a:srgbClr val="F05A22"/>
                </a:solidFill>
              </a:rPr>
              <a:t>Additional Questions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688525" y="1781616"/>
            <a:ext cx="79685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QUESTION</a:t>
            </a:r>
          </a:p>
          <a:p>
            <a:pPr lvl="0"/>
            <a:r>
              <a:rPr lang="en-US" sz="2000" dirty="0" smtClean="0"/>
              <a:t>Has a site been identified?</a:t>
            </a:r>
            <a:endParaRPr lang="en-US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  <a:p>
            <a:pPr lvl="0"/>
            <a:r>
              <a:rPr lang="en-US" b="1" dirty="0">
                <a:solidFill>
                  <a:prstClr val="black"/>
                </a:solidFill>
              </a:rPr>
              <a:t>QUESTION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Have </a:t>
            </a:r>
            <a:r>
              <a:rPr lang="en-US" sz="2000" dirty="0">
                <a:solidFill>
                  <a:prstClr val="black"/>
                </a:solidFill>
              </a:rPr>
              <a:t>negotiations begun and to what extent have you allowed for this acquisition in the project schedule? </a:t>
            </a: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en-US" b="1" dirty="0">
                <a:solidFill>
                  <a:prstClr val="black"/>
                </a:solidFill>
              </a:rPr>
              <a:t>QUESTION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Do </a:t>
            </a:r>
            <a:r>
              <a:rPr lang="en-US" sz="2000" dirty="0">
                <a:solidFill>
                  <a:prstClr val="black"/>
                </a:solidFill>
              </a:rPr>
              <a:t>you anticipate the PDB to be involved in the land acquisition process</a:t>
            </a:r>
            <a:r>
              <a:rPr lang="en-US" sz="2000" dirty="0" smtClean="0">
                <a:solidFill>
                  <a:prstClr val="black"/>
                </a:solidFill>
              </a:rPr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9458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82" y="-22134"/>
            <a:ext cx="5008418" cy="2283005"/>
          </a:xfrm>
        </p:spPr>
      </p:pic>
      <p:pic>
        <p:nvPicPr>
          <p:cNvPr id="12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9" y="5474935"/>
            <a:ext cx="4421316" cy="1381660"/>
          </a:xfrm>
        </p:spPr>
      </p:pic>
      <p:sp>
        <p:nvSpPr>
          <p:cNvPr id="25" name="Rectangle 24"/>
          <p:cNvSpPr/>
          <p:nvPr/>
        </p:nvSpPr>
        <p:spPr>
          <a:xfrm>
            <a:off x="1869541" y="3036905"/>
            <a:ext cx="5404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3F7194"/>
                </a:solidFill>
                <a:latin typeface="Century Gothic" panose="020B0502020202020204" pitchFamily="34" charset="0"/>
                <a:cs typeface="Arial" pitchFamily="34" charset="0"/>
              </a:rPr>
              <a:t>Open Discussion </a:t>
            </a: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553923" y="428860"/>
            <a:ext cx="1818088" cy="0"/>
          </a:xfrm>
          <a:prstGeom prst="line">
            <a:avLst/>
          </a:prstGeom>
          <a:noFill/>
          <a:ln w="28575" cap="flat">
            <a:solidFill>
              <a:srgbClr val="3F7194"/>
            </a:solidFill>
            <a:prstDash val="solid"/>
            <a:miter lim="800000"/>
            <a:headEnd/>
            <a:tailEnd/>
          </a:ln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pPr defTabSz="816479"/>
            <a:endParaRPr lang="en-US" sz="1613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9107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F7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EE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3050" y="2767280"/>
            <a:ext cx="6057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0715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>
            <a:off x="5377304" y="2385284"/>
            <a:ext cx="93170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2514900" y="2399211"/>
            <a:ext cx="93170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4497943" y="3223691"/>
            <a:ext cx="0" cy="21794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1457583" y="4074475"/>
            <a:ext cx="60063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bject 44"/>
          <p:cNvSpPr/>
          <p:nvPr/>
        </p:nvSpPr>
        <p:spPr>
          <a:xfrm>
            <a:off x="3313165" y="3818229"/>
            <a:ext cx="2367550" cy="1060084"/>
          </a:xfrm>
          <a:custGeom>
            <a:avLst/>
            <a:gdLst/>
            <a:ahLst/>
            <a:cxnLst/>
            <a:rect l="l" t="t" r="r" b="b"/>
            <a:pathLst>
              <a:path w="1544954" h="532764">
                <a:moveTo>
                  <a:pt x="0" y="0"/>
                </a:moveTo>
                <a:lnTo>
                  <a:pt x="0" y="532752"/>
                </a:lnTo>
                <a:lnTo>
                  <a:pt x="1544929" y="532752"/>
                </a:lnTo>
                <a:lnTo>
                  <a:pt x="154492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6"/>
            </a:solidFill>
          </a:ln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15" name="object 13"/>
          <p:cNvSpPr/>
          <p:nvPr/>
        </p:nvSpPr>
        <p:spPr>
          <a:xfrm>
            <a:off x="1490666" y="5147417"/>
            <a:ext cx="0" cy="269240"/>
          </a:xfrm>
          <a:custGeom>
            <a:avLst/>
            <a:gdLst/>
            <a:ahLst/>
            <a:cxnLst/>
            <a:rect l="l" t="t" r="r" b="b"/>
            <a:pathLst>
              <a:path h="269239">
                <a:moveTo>
                  <a:pt x="0" y="0"/>
                </a:moveTo>
                <a:lnTo>
                  <a:pt x="0" y="269032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" name="object 15"/>
          <p:cNvSpPr/>
          <p:nvPr/>
        </p:nvSpPr>
        <p:spPr>
          <a:xfrm flipH="1">
            <a:off x="7451301" y="5147416"/>
            <a:ext cx="45719" cy="283297"/>
          </a:xfrm>
          <a:custGeom>
            <a:avLst/>
            <a:gdLst/>
            <a:ahLst/>
            <a:cxnLst/>
            <a:rect l="l" t="t" r="r" b="b"/>
            <a:pathLst>
              <a:path h="269239">
                <a:moveTo>
                  <a:pt x="0" y="0"/>
                </a:moveTo>
                <a:lnTo>
                  <a:pt x="0" y="269032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129" name="Straight Connector 128"/>
          <p:cNvCxnSpPr/>
          <p:nvPr/>
        </p:nvCxnSpPr>
        <p:spPr>
          <a:xfrm>
            <a:off x="1490666" y="5147416"/>
            <a:ext cx="60063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ject 34"/>
          <p:cNvSpPr/>
          <p:nvPr/>
        </p:nvSpPr>
        <p:spPr>
          <a:xfrm>
            <a:off x="328236" y="5403179"/>
            <a:ext cx="2355420" cy="517818"/>
          </a:xfrm>
          <a:custGeom>
            <a:avLst/>
            <a:gdLst/>
            <a:ahLst/>
            <a:cxnLst/>
            <a:rect l="l" t="t" r="r" b="b"/>
            <a:pathLst>
              <a:path w="1544955" h="335914">
                <a:moveTo>
                  <a:pt x="0" y="335890"/>
                </a:moveTo>
                <a:lnTo>
                  <a:pt x="1544929" y="335890"/>
                </a:lnTo>
                <a:lnTo>
                  <a:pt x="1544929" y="0"/>
                </a:lnTo>
                <a:lnTo>
                  <a:pt x="0" y="0"/>
                </a:lnTo>
                <a:lnTo>
                  <a:pt x="0" y="335890"/>
                </a:lnTo>
                <a:close/>
              </a:path>
            </a:pathLst>
          </a:custGeom>
          <a:solidFill>
            <a:srgbClr val="820024"/>
          </a:solidFill>
          <a:ln w="9525">
            <a:solidFill>
              <a:schemeClr val="accent6"/>
            </a:solidFill>
          </a:ln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39" name="object 37"/>
          <p:cNvSpPr txBox="1"/>
          <p:nvPr/>
        </p:nvSpPr>
        <p:spPr>
          <a:xfrm>
            <a:off x="805517" y="5975574"/>
            <a:ext cx="1400858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D-B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RFQ/RFP -</a:t>
            </a:r>
            <a:r>
              <a:rPr sz="9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10%</a:t>
            </a:r>
            <a:endParaRPr sz="9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Design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10%</a:t>
            </a:r>
            <a:endParaRPr sz="9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Construction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9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15%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0" name="object 38"/>
          <p:cNvSpPr/>
          <p:nvPr/>
        </p:nvSpPr>
        <p:spPr>
          <a:xfrm>
            <a:off x="328236" y="5403179"/>
            <a:ext cx="2355420" cy="1060084"/>
          </a:xfrm>
          <a:custGeom>
            <a:avLst/>
            <a:gdLst/>
            <a:ahLst/>
            <a:cxnLst/>
            <a:rect l="l" t="t" r="r" b="b"/>
            <a:pathLst>
              <a:path w="1544955" h="532764">
                <a:moveTo>
                  <a:pt x="0" y="0"/>
                </a:moveTo>
                <a:lnTo>
                  <a:pt x="0" y="532752"/>
                </a:lnTo>
                <a:lnTo>
                  <a:pt x="1544929" y="532752"/>
                </a:lnTo>
                <a:lnTo>
                  <a:pt x="154492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accent6"/>
            </a:solidFill>
          </a:ln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41" name="object 39"/>
          <p:cNvSpPr/>
          <p:nvPr/>
        </p:nvSpPr>
        <p:spPr>
          <a:xfrm>
            <a:off x="3304210" y="5409163"/>
            <a:ext cx="2367550" cy="512431"/>
          </a:xfrm>
          <a:custGeom>
            <a:avLst/>
            <a:gdLst/>
            <a:ahLst/>
            <a:cxnLst/>
            <a:rect l="l" t="t" r="r" b="b"/>
            <a:pathLst>
              <a:path w="1544954" h="789939">
                <a:moveTo>
                  <a:pt x="0" y="0"/>
                </a:moveTo>
                <a:lnTo>
                  <a:pt x="0" y="789317"/>
                </a:lnTo>
                <a:lnTo>
                  <a:pt x="1544929" y="789317"/>
                </a:lnTo>
                <a:lnTo>
                  <a:pt x="1544929" y="0"/>
                </a:lnTo>
                <a:lnTo>
                  <a:pt x="0" y="0"/>
                </a:lnTo>
                <a:close/>
              </a:path>
            </a:pathLst>
          </a:custGeom>
          <a:solidFill>
            <a:srgbClr val="820024"/>
          </a:solidFill>
          <a:ln w="9525">
            <a:solidFill>
              <a:schemeClr val="accent6"/>
            </a:solidFill>
          </a:ln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42" name="object 40"/>
          <p:cNvSpPr txBox="1"/>
          <p:nvPr/>
        </p:nvSpPr>
        <p:spPr>
          <a:xfrm>
            <a:off x="3313165" y="5496463"/>
            <a:ext cx="2349640" cy="347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55"/>
              </a:lnSpc>
            </a:pPr>
            <a:r>
              <a:rPr lang="en-US" sz="900" b="1" spc="-20" dirty="0">
                <a:solidFill>
                  <a:srgbClr val="FFFFFF"/>
                </a:solidFill>
                <a:latin typeface="Calibri"/>
                <a:cs typeface="Calibri"/>
              </a:rPr>
              <a:t>Patrick </a:t>
            </a:r>
            <a:r>
              <a:rPr lang="en-US" sz="9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McCord</a:t>
            </a:r>
            <a:r>
              <a:rPr lang="en-US" sz="900" b="1" spc="-20" dirty="0">
                <a:solidFill>
                  <a:srgbClr val="FFFFFF"/>
                </a:solidFill>
                <a:latin typeface="Calibri"/>
                <a:cs typeface="Calibri"/>
              </a:rPr>
              <a:t>, DBIA</a:t>
            </a:r>
            <a:br>
              <a:rPr lang="en-US" sz="900" b="1" spc="-2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Senior</a:t>
            </a:r>
            <a:r>
              <a:rPr sz="9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Estimator</a:t>
            </a:r>
            <a:r>
              <a:rPr lang="en-US" sz="900" b="1" spc="-10" dirty="0">
                <a:solidFill>
                  <a:srgbClr val="FFFFFF"/>
                </a:solidFill>
                <a:latin typeface="Calibri"/>
                <a:cs typeface="Calibri"/>
              </a:rPr>
              <a:t/>
            </a:r>
            <a:br>
              <a:rPr lang="en-US" sz="900" b="1" spc="-1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900" b="1" dirty="0">
                <a:solidFill>
                  <a:srgbClr val="FFFFFF"/>
                </a:solidFill>
                <a:latin typeface="Calibri"/>
                <a:cs typeface="Calibri"/>
              </a:rPr>
              <a:t>Hill </a:t>
            </a:r>
            <a:r>
              <a:rPr lang="en-US" sz="900" b="1" spc="-10" dirty="0">
                <a:solidFill>
                  <a:srgbClr val="FFFFFF"/>
                </a:solidFill>
                <a:latin typeface="Calibri"/>
                <a:cs typeface="Calibri"/>
              </a:rPr>
              <a:t>International,</a:t>
            </a:r>
            <a:r>
              <a:rPr lang="en-US" sz="9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900" b="1" dirty="0">
                <a:solidFill>
                  <a:srgbClr val="FFFFFF"/>
                </a:solidFill>
                <a:latin typeface="Calibri"/>
                <a:cs typeface="Calibri"/>
              </a:rPr>
              <a:t>Inc.</a:t>
            </a:r>
            <a:endParaRPr lang="en-US" sz="900" dirty="0">
              <a:latin typeface="Calibri"/>
              <a:cs typeface="Calibri"/>
            </a:endParaRPr>
          </a:p>
        </p:txBody>
      </p:sp>
      <p:sp>
        <p:nvSpPr>
          <p:cNvPr id="45" name="object 43"/>
          <p:cNvSpPr txBox="1"/>
          <p:nvPr/>
        </p:nvSpPr>
        <p:spPr>
          <a:xfrm>
            <a:off x="3783949" y="5975574"/>
            <a:ext cx="1408073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D-B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RFQ/RFP -</a:t>
            </a:r>
            <a:r>
              <a:rPr sz="9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10%</a:t>
            </a:r>
            <a:endParaRPr sz="9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Design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10%</a:t>
            </a:r>
            <a:endParaRPr sz="9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Construction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9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15%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6" name="object 44"/>
          <p:cNvSpPr/>
          <p:nvPr/>
        </p:nvSpPr>
        <p:spPr>
          <a:xfrm>
            <a:off x="3304210" y="5403179"/>
            <a:ext cx="2367550" cy="1060084"/>
          </a:xfrm>
          <a:custGeom>
            <a:avLst/>
            <a:gdLst/>
            <a:ahLst/>
            <a:cxnLst/>
            <a:rect l="l" t="t" r="r" b="b"/>
            <a:pathLst>
              <a:path w="1544954" h="532764">
                <a:moveTo>
                  <a:pt x="0" y="0"/>
                </a:moveTo>
                <a:lnTo>
                  <a:pt x="0" y="532752"/>
                </a:lnTo>
                <a:lnTo>
                  <a:pt x="1544929" y="532752"/>
                </a:lnTo>
                <a:lnTo>
                  <a:pt x="154492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accent6"/>
            </a:solidFill>
          </a:ln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47" name="object 45"/>
          <p:cNvSpPr/>
          <p:nvPr/>
        </p:nvSpPr>
        <p:spPr>
          <a:xfrm>
            <a:off x="6295218" y="5409163"/>
            <a:ext cx="2367550" cy="512431"/>
          </a:xfrm>
          <a:custGeom>
            <a:avLst/>
            <a:gdLst/>
            <a:ahLst/>
            <a:cxnLst/>
            <a:rect l="l" t="t" r="r" b="b"/>
            <a:pathLst>
              <a:path w="1544954" h="789939">
                <a:moveTo>
                  <a:pt x="0" y="0"/>
                </a:moveTo>
                <a:lnTo>
                  <a:pt x="0" y="789317"/>
                </a:lnTo>
                <a:lnTo>
                  <a:pt x="1544929" y="789317"/>
                </a:lnTo>
                <a:lnTo>
                  <a:pt x="1544929" y="0"/>
                </a:lnTo>
                <a:lnTo>
                  <a:pt x="0" y="0"/>
                </a:lnTo>
                <a:close/>
              </a:path>
            </a:pathLst>
          </a:custGeom>
          <a:solidFill>
            <a:srgbClr val="820024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6"/>
          <p:cNvSpPr txBox="1"/>
          <p:nvPr/>
        </p:nvSpPr>
        <p:spPr>
          <a:xfrm>
            <a:off x="6286263" y="5496463"/>
            <a:ext cx="237650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55"/>
              </a:lnSpc>
            </a:pPr>
            <a:r>
              <a:rPr lang="en-US" sz="900" b="1" spc="-10" dirty="0">
                <a:solidFill>
                  <a:srgbClr val="FFFFFF"/>
                </a:solidFill>
                <a:latin typeface="Calibri"/>
                <a:cs typeface="Calibri"/>
              </a:rPr>
              <a:t>Debbie Selzer</a:t>
            </a:r>
            <a:br>
              <a:rPr lang="en-US" sz="900" b="1" spc="-1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900" b="1" spc="-5" dirty="0">
                <a:solidFill>
                  <a:srgbClr val="FFFFFF"/>
                </a:solidFill>
                <a:latin typeface="Calibri"/>
                <a:cs typeface="Calibri"/>
              </a:rPr>
              <a:t>Document Controls Specialist </a:t>
            </a:r>
            <a:br>
              <a:rPr lang="en-US" sz="900" b="1" spc="-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900" b="1" dirty="0">
                <a:solidFill>
                  <a:srgbClr val="FFFFFF"/>
                </a:solidFill>
                <a:latin typeface="Calibri"/>
                <a:cs typeface="Calibri"/>
              </a:rPr>
              <a:t>Hill </a:t>
            </a:r>
            <a:r>
              <a:rPr lang="en-US" sz="900" b="1" spc="-10" dirty="0">
                <a:solidFill>
                  <a:srgbClr val="FFFFFF"/>
                </a:solidFill>
                <a:latin typeface="Calibri"/>
                <a:cs typeface="Calibri"/>
              </a:rPr>
              <a:t>International,</a:t>
            </a:r>
            <a:r>
              <a:rPr lang="en-US" sz="9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900" b="1" dirty="0">
                <a:solidFill>
                  <a:srgbClr val="FFFFFF"/>
                </a:solidFill>
                <a:latin typeface="Calibri"/>
                <a:cs typeface="Calibri"/>
              </a:rPr>
              <a:t>Inc.</a:t>
            </a:r>
            <a:endParaRPr lang="en-US" sz="900" dirty="0">
              <a:latin typeface="Calibri"/>
              <a:cs typeface="Calibri"/>
            </a:endParaRPr>
          </a:p>
          <a:p>
            <a:pPr algn="ctr">
              <a:lnSpc>
                <a:spcPts val="855"/>
              </a:lnSpc>
            </a:pPr>
            <a:endParaRPr lang="en-US" sz="900" b="1" spc="-1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1" name="object 49"/>
          <p:cNvSpPr txBox="1"/>
          <p:nvPr/>
        </p:nvSpPr>
        <p:spPr>
          <a:xfrm>
            <a:off x="6774957" y="5975574"/>
            <a:ext cx="1408073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D-B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RFQ/RFP -</a:t>
            </a:r>
            <a:r>
              <a:rPr sz="9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10%</a:t>
            </a:r>
            <a:endParaRPr sz="9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Design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10%</a:t>
            </a:r>
            <a:endParaRPr sz="9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Construction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9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15%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2" name="object 50"/>
          <p:cNvSpPr/>
          <p:nvPr/>
        </p:nvSpPr>
        <p:spPr>
          <a:xfrm>
            <a:off x="6295218" y="5421498"/>
            <a:ext cx="2367550" cy="1041765"/>
          </a:xfrm>
          <a:custGeom>
            <a:avLst/>
            <a:gdLst/>
            <a:ahLst/>
            <a:cxnLst/>
            <a:rect l="l" t="t" r="r" b="b"/>
            <a:pathLst>
              <a:path w="1544954" h="532764">
                <a:moveTo>
                  <a:pt x="0" y="0"/>
                </a:moveTo>
                <a:lnTo>
                  <a:pt x="0" y="532752"/>
                </a:lnTo>
                <a:lnTo>
                  <a:pt x="1544929" y="532752"/>
                </a:lnTo>
                <a:lnTo>
                  <a:pt x="154492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accent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3"/>
          <p:cNvSpPr txBox="1"/>
          <p:nvPr/>
        </p:nvSpPr>
        <p:spPr>
          <a:xfrm>
            <a:off x="6309011" y="4407590"/>
            <a:ext cx="235910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D-B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RFQ/RFP -</a:t>
            </a:r>
            <a:r>
              <a:rPr sz="900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en-US" sz="900" dirty="0">
                <a:solidFill>
                  <a:srgbClr val="231F20"/>
                </a:solidFill>
                <a:latin typeface="Calibri"/>
                <a:cs typeface="Calibri"/>
              </a:rPr>
              <a:t>50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%</a:t>
            </a:r>
            <a:endParaRPr sz="9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Design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en-US" sz="900" dirty="0">
                <a:solidFill>
                  <a:srgbClr val="231F20"/>
                </a:solidFill>
                <a:latin typeface="Calibri"/>
                <a:cs typeface="Calibri"/>
              </a:rPr>
              <a:t>50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%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75" name="object 74"/>
          <p:cNvSpPr txBox="1"/>
          <p:nvPr/>
        </p:nvSpPr>
        <p:spPr>
          <a:xfrm>
            <a:off x="6326129" y="4681910"/>
            <a:ext cx="232487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Construction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9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75%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76" name="object 75"/>
          <p:cNvSpPr/>
          <p:nvPr/>
        </p:nvSpPr>
        <p:spPr>
          <a:xfrm>
            <a:off x="6309010" y="3807111"/>
            <a:ext cx="2359110" cy="1073578"/>
          </a:xfrm>
          <a:custGeom>
            <a:avLst/>
            <a:gdLst/>
            <a:ahLst/>
            <a:cxnLst/>
            <a:rect l="l" t="t" r="r" b="b"/>
            <a:pathLst>
              <a:path w="2652395" h="503554">
                <a:moveTo>
                  <a:pt x="0" y="0"/>
                </a:moveTo>
                <a:lnTo>
                  <a:pt x="0" y="503491"/>
                </a:lnTo>
                <a:lnTo>
                  <a:pt x="2652394" y="503491"/>
                </a:lnTo>
                <a:lnTo>
                  <a:pt x="2652394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6"/>
          <p:cNvSpPr txBox="1"/>
          <p:nvPr/>
        </p:nvSpPr>
        <p:spPr>
          <a:xfrm>
            <a:off x="7018099" y="4056209"/>
            <a:ext cx="94093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Construction</a:t>
            </a:r>
            <a:r>
              <a:rPr sz="9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Manager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78" name="object 77"/>
          <p:cNvSpPr txBox="1"/>
          <p:nvPr/>
        </p:nvSpPr>
        <p:spPr>
          <a:xfrm>
            <a:off x="6309009" y="3807110"/>
            <a:ext cx="2348662" cy="583033"/>
          </a:xfrm>
          <a:prstGeom prst="rect">
            <a:avLst/>
          </a:prstGeom>
          <a:solidFill>
            <a:srgbClr val="002A5C"/>
          </a:solidFill>
          <a:ln w="12700">
            <a:solidFill>
              <a:srgbClr val="002060"/>
            </a:solidFill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marL="403225" algn="ctr">
              <a:lnSpc>
                <a:spcPct val="100000"/>
              </a:lnSpc>
              <a:spcBef>
                <a:spcPts val="765"/>
              </a:spcBef>
            </a:pPr>
            <a:endParaRPr sz="950" dirty="0">
              <a:latin typeface="Calibri"/>
              <a:cs typeface="Calibri"/>
            </a:endParaRPr>
          </a:p>
        </p:txBody>
      </p:sp>
      <p:sp>
        <p:nvSpPr>
          <p:cNvPr id="123" name="object 40"/>
          <p:cNvSpPr txBox="1"/>
          <p:nvPr/>
        </p:nvSpPr>
        <p:spPr>
          <a:xfrm>
            <a:off x="337145" y="5496463"/>
            <a:ext cx="2337602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55"/>
              </a:lnSpc>
            </a:pPr>
            <a:r>
              <a:rPr lang="en-US" sz="900" b="1" spc="-20" dirty="0">
                <a:solidFill>
                  <a:srgbClr val="FFFFFF"/>
                </a:solidFill>
                <a:latin typeface="Calibri"/>
                <a:cs typeface="Calibri"/>
              </a:rPr>
              <a:t>Lorraine </a:t>
            </a:r>
            <a:r>
              <a:rPr lang="en-US" sz="9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Mead, PE, LEED AP, DBIA</a:t>
            </a:r>
            <a:endParaRPr lang="en-US" sz="900" b="1" spc="-20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>
              <a:lnSpc>
                <a:spcPts val="855"/>
              </a:lnSpc>
            </a:pPr>
            <a:r>
              <a:rPr lang="en-US" sz="900" b="1" spc="-20" dirty="0">
                <a:solidFill>
                  <a:srgbClr val="FFFFFF"/>
                </a:solidFill>
                <a:latin typeface="Calibri"/>
                <a:cs typeface="Calibri"/>
              </a:rPr>
              <a:t>Scheduler</a:t>
            </a:r>
            <a:br>
              <a:rPr lang="en-US" sz="900" b="1" spc="-2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900" b="1" dirty="0">
                <a:solidFill>
                  <a:srgbClr val="FFFFFF"/>
                </a:solidFill>
                <a:latin typeface="Calibri"/>
                <a:cs typeface="Calibri"/>
              </a:rPr>
              <a:t>Hill </a:t>
            </a:r>
            <a:r>
              <a:rPr lang="en-US" sz="900" b="1" spc="-10" dirty="0">
                <a:solidFill>
                  <a:srgbClr val="FFFFFF"/>
                </a:solidFill>
                <a:latin typeface="Calibri"/>
                <a:cs typeface="Calibri"/>
              </a:rPr>
              <a:t>International,</a:t>
            </a:r>
            <a:r>
              <a:rPr lang="en-US" sz="9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900" b="1" dirty="0">
                <a:solidFill>
                  <a:srgbClr val="FFFFFF"/>
                </a:solidFill>
                <a:latin typeface="Calibri"/>
                <a:cs typeface="Calibri"/>
              </a:rPr>
              <a:t>Inc.</a:t>
            </a:r>
            <a:endParaRPr lang="en-US" sz="900" dirty="0">
              <a:latin typeface="Calibri"/>
              <a:cs typeface="Calibri"/>
            </a:endParaRPr>
          </a:p>
        </p:txBody>
      </p:sp>
      <p:sp>
        <p:nvSpPr>
          <p:cNvPr id="134" name="object 46"/>
          <p:cNvSpPr txBox="1"/>
          <p:nvPr/>
        </p:nvSpPr>
        <p:spPr>
          <a:xfrm>
            <a:off x="6300313" y="3912946"/>
            <a:ext cx="237650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55"/>
              </a:lnSpc>
            </a:pPr>
            <a:r>
              <a:rPr lang="en-US" sz="900" b="1" spc="-10" dirty="0">
                <a:solidFill>
                  <a:srgbClr val="FFFFFF"/>
                </a:solidFill>
                <a:latin typeface="Calibri"/>
                <a:cs typeface="Calibri"/>
              </a:rPr>
              <a:t>Brittany Whitfield, PE</a:t>
            </a:r>
          </a:p>
          <a:p>
            <a:pPr algn="ctr">
              <a:lnSpc>
                <a:spcPts val="855"/>
              </a:lnSpc>
            </a:pPr>
            <a:r>
              <a:rPr lang="en-US" sz="900" b="1" spc="-10" dirty="0">
                <a:solidFill>
                  <a:srgbClr val="FFFFFF"/>
                </a:solidFill>
                <a:latin typeface="Calibri"/>
                <a:cs typeface="Calibri"/>
              </a:rPr>
              <a:t>Senior Engineer </a:t>
            </a:r>
          </a:p>
          <a:p>
            <a:pPr algn="ctr">
              <a:lnSpc>
                <a:spcPts val="855"/>
              </a:lnSpc>
            </a:pPr>
            <a:r>
              <a:rPr lang="en-US" sz="900" b="1" spc="-10" dirty="0">
                <a:solidFill>
                  <a:srgbClr val="FFFFFF"/>
                </a:solidFill>
                <a:latin typeface="Calibri"/>
                <a:cs typeface="Calibri"/>
              </a:rPr>
              <a:t>City of Pasco</a:t>
            </a:r>
          </a:p>
        </p:txBody>
      </p:sp>
      <p:sp>
        <p:nvSpPr>
          <p:cNvPr id="136" name="object 39"/>
          <p:cNvSpPr/>
          <p:nvPr/>
        </p:nvSpPr>
        <p:spPr>
          <a:xfrm>
            <a:off x="3313165" y="3824213"/>
            <a:ext cx="2367550" cy="512431"/>
          </a:xfrm>
          <a:custGeom>
            <a:avLst/>
            <a:gdLst/>
            <a:ahLst/>
            <a:cxnLst/>
            <a:rect l="l" t="t" r="r" b="b"/>
            <a:pathLst>
              <a:path w="1544954" h="789939">
                <a:moveTo>
                  <a:pt x="0" y="0"/>
                </a:moveTo>
                <a:lnTo>
                  <a:pt x="0" y="789317"/>
                </a:lnTo>
                <a:lnTo>
                  <a:pt x="1544929" y="789317"/>
                </a:lnTo>
                <a:lnTo>
                  <a:pt x="1544929" y="0"/>
                </a:lnTo>
                <a:lnTo>
                  <a:pt x="0" y="0"/>
                </a:lnTo>
                <a:close/>
              </a:path>
            </a:pathLst>
          </a:custGeom>
          <a:solidFill>
            <a:srgbClr val="820024"/>
          </a:solidFill>
          <a:ln w="9525">
            <a:solidFill>
              <a:schemeClr val="accent6"/>
            </a:solidFill>
          </a:ln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137" name="object 40"/>
          <p:cNvSpPr txBox="1"/>
          <p:nvPr/>
        </p:nvSpPr>
        <p:spPr>
          <a:xfrm>
            <a:off x="3322120" y="3911513"/>
            <a:ext cx="2349640" cy="347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55"/>
              </a:lnSpc>
            </a:pPr>
            <a:r>
              <a:rPr lang="en-US" sz="900" b="1" spc="-20" dirty="0">
                <a:solidFill>
                  <a:srgbClr val="FFFFFF"/>
                </a:solidFill>
                <a:latin typeface="Calibri"/>
                <a:cs typeface="Calibri"/>
              </a:rPr>
              <a:t>Becky Blankenship, DBIA </a:t>
            </a:r>
            <a:br>
              <a:rPr lang="en-US" sz="900" b="1" spc="-2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900" b="1" spc="-20" dirty="0">
                <a:solidFill>
                  <a:srgbClr val="FFFFFF"/>
                </a:solidFill>
                <a:latin typeface="Calibri"/>
                <a:cs typeface="Calibri"/>
              </a:rPr>
              <a:t>Project Manager</a:t>
            </a:r>
          </a:p>
          <a:p>
            <a:pPr algn="ctr">
              <a:lnSpc>
                <a:spcPts val="855"/>
              </a:lnSpc>
            </a:pPr>
            <a:r>
              <a:rPr lang="en-US" sz="900" b="1" spc="-20" dirty="0">
                <a:solidFill>
                  <a:srgbClr val="FFFFFF"/>
                </a:solidFill>
                <a:latin typeface="Calibri"/>
                <a:cs typeface="Calibri"/>
              </a:rPr>
              <a:t>Hill International, Inc.</a:t>
            </a:r>
          </a:p>
        </p:txBody>
      </p:sp>
      <p:sp>
        <p:nvSpPr>
          <p:cNvPr id="138" name="object 43"/>
          <p:cNvSpPr txBox="1"/>
          <p:nvPr/>
        </p:nvSpPr>
        <p:spPr>
          <a:xfrm>
            <a:off x="3446606" y="4390624"/>
            <a:ext cx="2234109" cy="45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231F20"/>
                </a:solidFill>
                <a:latin typeface="Calibri"/>
                <a:cs typeface="Calibri"/>
              </a:rPr>
              <a:t>D-B RFQ/RFP - 90%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231F20"/>
                </a:solidFill>
                <a:latin typeface="Calibri"/>
                <a:cs typeface="Calibri"/>
              </a:rPr>
              <a:t>Design - 90%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231F20"/>
                </a:solidFill>
                <a:latin typeface="Calibri"/>
                <a:cs typeface="Calibri"/>
              </a:rPr>
              <a:t>Construction - 50%</a:t>
            </a:r>
          </a:p>
        </p:txBody>
      </p:sp>
      <p:sp>
        <p:nvSpPr>
          <p:cNvPr id="142" name="object 44"/>
          <p:cNvSpPr/>
          <p:nvPr/>
        </p:nvSpPr>
        <p:spPr>
          <a:xfrm>
            <a:off x="313203" y="3815010"/>
            <a:ext cx="2367550" cy="1060084"/>
          </a:xfrm>
          <a:custGeom>
            <a:avLst/>
            <a:gdLst/>
            <a:ahLst/>
            <a:cxnLst/>
            <a:rect l="l" t="t" r="r" b="b"/>
            <a:pathLst>
              <a:path w="1544954" h="532764">
                <a:moveTo>
                  <a:pt x="0" y="0"/>
                </a:moveTo>
                <a:lnTo>
                  <a:pt x="0" y="532752"/>
                </a:lnTo>
                <a:lnTo>
                  <a:pt x="1544929" y="532752"/>
                </a:lnTo>
                <a:lnTo>
                  <a:pt x="154492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6"/>
            </a:solidFill>
          </a:ln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143" name="object 39"/>
          <p:cNvSpPr/>
          <p:nvPr/>
        </p:nvSpPr>
        <p:spPr>
          <a:xfrm>
            <a:off x="313203" y="3820994"/>
            <a:ext cx="2367550" cy="512431"/>
          </a:xfrm>
          <a:custGeom>
            <a:avLst/>
            <a:gdLst/>
            <a:ahLst/>
            <a:cxnLst/>
            <a:rect l="l" t="t" r="r" b="b"/>
            <a:pathLst>
              <a:path w="1544954" h="789939">
                <a:moveTo>
                  <a:pt x="0" y="0"/>
                </a:moveTo>
                <a:lnTo>
                  <a:pt x="0" y="789317"/>
                </a:lnTo>
                <a:lnTo>
                  <a:pt x="1544929" y="789317"/>
                </a:lnTo>
                <a:lnTo>
                  <a:pt x="1544929" y="0"/>
                </a:lnTo>
                <a:lnTo>
                  <a:pt x="0" y="0"/>
                </a:lnTo>
                <a:close/>
              </a:path>
            </a:pathLst>
          </a:custGeom>
          <a:solidFill>
            <a:srgbClr val="820024"/>
          </a:solidFill>
          <a:ln w="9525">
            <a:solidFill>
              <a:schemeClr val="accent6"/>
            </a:solidFill>
          </a:ln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144" name="object 40"/>
          <p:cNvSpPr txBox="1"/>
          <p:nvPr/>
        </p:nvSpPr>
        <p:spPr>
          <a:xfrm>
            <a:off x="322158" y="3908294"/>
            <a:ext cx="2349640" cy="347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55"/>
              </a:lnSpc>
            </a:pPr>
            <a:r>
              <a:rPr lang="en-US" sz="900" b="1" spc="-20" dirty="0">
                <a:solidFill>
                  <a:srgbClr val="FFFFFF"/>
                </a:solidFill>
                <a:latin typeface="Calibri"/>
                <a:cs typeface="Calibri"/>
              </a:rPr>
              <a:t>Matt Walker, AIA</a:t>
            </a:r>
            <a:r>
              <a:rPr lang="en-US" sz="9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, CCM,  </a:t>
            </a:r>
            <a:r>
              <a:rPr lang="en-US" sz="900" b="1" spc="-20" dirty="0">
                <a:solidFill>
                  <a:srgbClr val="FFFFFF"/>
                </a:solidFill>
                <a:latin typeface="Calibri"/>
                <a:cs typeface="Calibri"/>
              </a:rPr>
              <a:t>DBIA </a:t>
            </a:r>
            <a:br>
              <a:rPr lang="en-US" sz="900" b="1" spc="-2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900" b="1" spc="-20" dirty="0">
                <a:solidFill>
                  <a:srgbClr val="FFFFFF"/>
                </a:solidFill>
                <a:latin typeface="Calibri"/>
                <a:cs typeface="Calibri"/>
              </a:rPr>
              <a:t>Principal-in-Charge/Advisor </a:t>
            </a:r>
            <a:br>
              <a:rPr lang="en-US" sz="900" b="1" spc="-2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900" b="1" spc="-20" dirty="0">
                <a:solidFill>
                  <a:srgbClr val="FFFFFF"/>
                </a:solidFill>
                <a:latin typeface="Calibri"/>
                <a:cs typeface="Calibri"/>
              </a:rPr>
              <a:t>Hill International, Inc.</a:t>
            </a:r>
          </a:p>
        </p:txBody>
      </p:sp>
      <p:sp>
        <p:nvSpPr>
          <p:cNvPr id="145" name="object 43"/>
          <p:cNvSpPr txBox="1"/>
          <p:nvPr/>
        </p:nvSpPr>
        <p:spPr>
          <a:xfrm>
            <a:off x="446644" y="4387405"/>
            <a:ext cx="2234109" cy="45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231F20"/>
                </a:solidFill>
                <a:latin typeface="Calibri"/>
                <a:cs typeface="Calibri"/>
              </a:rPr>
              <a:t>D-B RFQ/RFP - 10%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231F20"/>
                </a:solidFill>
                <a:latin typeface="Calibri"/>
                <a:cs typeface="Calibri"/>
              </a:rPr>
              <a:t>Design - 5%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231F20"/>
                </a:solidFill>
                <a:latin typeface="Calibri"/>
                <a:cs typeface="Calibri"/>
              </a:rPr>
              <a:t>Construction - 5%</a:t>
            </a:r>
          </a:p>
        </p:txBody>
      </p:sp>
      <p:cxnSp>
        <p:nvCxnSpPr>
          <p:cNvPr id="149" name="Straight Connector 148"/>
          <p:cNvCxnSpPr/>
          <p:nvPr/>
        </p:nvCxnSpPr>
        <p:spPr>
          <a:xfrm>
            <a:off x="7488565" y="3239728"/>
            <a:ext cx="0" cy="5752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bject 73"/>
          <p:cNvSpPr txBox="1"/>
          <p:nvPr/>
        </p:nvSpPr>
        <p:spPr>
          <a:xfrm>
            <a:off x="6163932" y="3031551"/>
            <a:ext cx="264926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231F20"/>
                </a:solidFill>
                <a:latin typeface="Calibri"/>
                <a:cs typeface="Calibri"/>
              </a:rPr>
              <a:t>On-call for all Services</a:t>
            </a:r>
          </a:p>
        </p:txBody>
      </p:sp>
      <p:sp>
        <p:nvSpPr>
          <p:cNvPr id="154" name="object 75"/>
          <p:cNvSpPr/>
          <p:nvPr/>
        </p:nvSpPr>
        <p:spPr>
          <a:xfrm>
            <a:off x="6163931" y="2155019"/>
            <a:ext cx="2649268" cy="1073578"/>
          </a:xfrm>
          <a:custGeom>
            <a:avLst/>
            <a:gdLst/>
            <a:ahLst/>
            <a:cxnLst/>
            <a:rect l="l" t="t" r="r" b="b"/>
            <a:pathLst>
              <a:path w="2652395" h="503554">
                <a:moveTo>
                  <a:pt x="0" y="0"/>
                </a:moveTo>
                <a:lnTo>
                  <a:pt x="0" y="503491"/>
                </a:lnTo>
                <a:lnTo>
                  <a:pt x="2652394" y="503491"/>
                </a:lnTo>
                <a:lnTo>
                  <a:pt x="2652394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5" name="object 76"/>
          <p:cNvSpPr txBox="1"/>
          <p:nvPr/>
        </p:nvSpPr>
        <p:spPr>
          <a:xfrm>
            <a:off x="6960234" y="2404117"/>
            <a:ext cx="1056663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Construction</a:t>
            </a:r>
            <a:r>
              <a:rPr sz="9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Manager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56" name="object 77"/>
          <p:cNvSpPr txBox="1"/>
          <p:nvPr/>
        </p:nvSpPr>
        <p:spPr>
          <a:xfrm>
            <a:off x="6163932" y="2155019"/>
            <a:ext cx="2649266" cy="543900"/>
          </a:xfrm>
          <a:prstGeom prst="rect">
            <a:avLst/>
          </a:prstGeom>
          <a:solidFill>
            <a:srgbClr val="002A5C"/>
          </a:solidFill>
          <a:ln w="12700">
            <a:solidFill>
              <a:srgbClr val="002060"/>
            </a:solidFill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marL="403225" algn="ctr">
              <a:lnSpc>
                <a:spcPct val="100000"/>
              </a:lnSpc>
              <a:spcBef>
                <a:spcPts val="765"/>
              </a:spcBef>
            </a:pPr>
            <a:endParaRPr sz="950" dirty="0">
              <a:latin typeface="Calibri"/>
              <a:cs typeface="Calibri"/>
            </a:endParaRPr>
          </a:p>
        </p:txBody>
      </p:sp>
      <p:sp>
        <p:nvSpPr>
          <p:cNvPr id="157" name="object 46"/>
          <p:cNvSpPr txBox="1"/>
          <p:nvPr/>
        </p:nvSpPr>
        <p:spPr>
          <a:xfrm>
            <a:off x="6154164" y="2260854"/>
            <a:ext cx="2668802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55"/>
              </a:lnSpc>
            </a:pPr>
            <a:r>
              <a:rPr lang="en-US" sz="9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Maria Serra, PE CIP Manager – Design Advisor</a:t>
            </a:r>
          </a:p>
          <a:p>
            <a:pPr algn="ctr">
              <a:lnSpc>
                <a:spcPts val="855"/>
              </a:lnSpc>
            </a:pPr>
            <a:r>
              <a:rPr lang="en-US" sz="9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Kent McCue, Construction Manager – Construction Advisor </a:t>
            </a:r>
            <a:endParaRPr lang="en-US" sz="900" b="1" spc="-1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58" name="object 73"/>
          <p:cNvSpPr txBox="1"/>
          <p:nvPr/>
        </p:nvSpPr>
        <p:spPr>
          <a:xfrm>
            <a:off x="3312908" y="2750592"/>
            <a:ext cx="2359109" cy="45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231F20"/>
                </a:solidFill>
                <a:latin typeface="Calibri"/>
                <a:cs typeface="Calibri"/>
              </a:rPr>
              <a:t>D-B RFQ/RFP - 10%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231F20"/>
                </a:solidFill>
                <a:latin typeface="Calibri"/>
                <a:cs typeface="Calibri"/>
              </a:rPr>
              <a:t>Design - 10%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231F20"/>
                </a:solidFill>
                <a:latin typeface="Calibri"/>
                <a:cs typeface="Calibri"/>
              </a:rPr>
              <a:t>Construction - 10%</a:t>
            </a:r>
          </a:p>
        </p:txBody>
      </p:sp>
      <p:sp>
        <p:nvSpPr>
          <p:cNvPr id="160" name="object 75"/>
          <p:cNvSpPr/>
          <p:nvPr/>
        </p:nvSpPr>
        <p:spPr>
          <a:xfrm>
            <a:off x="3312907" y="2150113"/>
            <a:ext cx="2359110" cy="1073578"/>
          </a:xfrm>
          <a:custGeom>
            <a:avLst/>
            <a:gdLst/>
            <a:ahLst/>
            <a:cxnLst/>
            <a:rect l="l" t="t" r="r" b="b"/>
            <a:pathLst>
              <a:path w="2652395" h="503554">
                <a:moveTo>
                  <a:pt x="0" y="0"/>
                </a:moveTo>
                <a:lnTo>
                  <a:pt x="0" y="503491"/>
                </a:lnTo>
                <a:lnTo>
                  <a:pt x="2652394" y="503491"/>
                </a:lnTo>
                <a:lnTo>
                  <a:pt x="2652394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1" name="object 76"/>
          <p:cNvSpPr txBox="1"/>
          <p:nvPr/>
        </p:nvSpPr>
        <p:spPr>
          <a:xfrm>
            <a:off x="4021996" y="2399211"/>
            <a:ext cx="94093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Construction</a:t>
            </a:r>
            <a:r>
              <a:rPr sz="9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Manager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62" name="object 77"/>
          <p:cNvSpPr txBox="1"/>
          <p:nvPr/>
        </p:nvSpPr>
        <p:spPr>
          <a:xfrm>
            <a:off x="3312908" y="2150113"/>
            <a:ext cx="2359109" cy="548806"/>
          </a:xfrm>
          <a:prstGeom prst="rect">
            <a:avLst/>
          </a:prstGeom>
          <a:solidFill>
            <a:srgbClr val="002A5C"/>
          </a:solidFill>
          <a:ln w="12700">
            <a:solidFill>
              <a:srgbClr val="002060"/>
            </a:solidFill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marL="403225" algn="ctr">
              <a:lnSpc>
                <a:spcPct val="100000"/>
              </a:lnSpc>
              <a:spcBef>
                <a:spcPts val="765"/>
              </a:spcBef>
            </a:pPr>
            <a:endParaRPr sz="950" dirty="0">
              <a:latin typeface="Calibri"/>
              <a:cs typeface="Calibri"/>
            </a:endParaRPr>
          </a:p>
        </p:txBody>
      </p:sp>
      <p:sp>
        <p:nvSpPr>
          <p:cNvPr id="163" name="object 46"/>
          <p:cNvSpPr txBox="1"/>
          <p:nvPr/>
        </p:nvSpPr>
        <p:spPr>
          <a:xfrm>
            <a:off x="3304210" y="2255948"/>
            <a:ext cx="2376505" cy="347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55"/>
              </a:lnSpc>
            </a:pPr>
            <a:r>
              <a:rPr lang="en-US" sz="900" b="1" spc="-10" dirty="0">
                <a:solidFill>
                  <a:srgbClr val="FFFFFF"/>
                </a:solidFill>
                <a:latin typeface="Calibri"/>
                <a:cs typeface="Calibri"/>
              </a:rPr>
              <a:t>Steve Worley</a:t>
            </a:r>
            <a:br>
              <a:rPr lang="en-US" sz="900" b="1" spc="-1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900" b="1" spc="-10" dirty="0">
                <a:solidFill>
                  <a:srgbClr val="FFFFFF"/>
                </a:solidFill>
                <a:latin typeface="Calibri"/>
                <a:cs typeface="Calibri"/>
              </a:rPr>
              <a:t>Project Director</a:t>
            </a:r>
            <a:br>
              <a:rPr lang="en-US" sz="900" b="1" spc="-1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900" b="1" spc="-10" dirty="0">
                <a:solidFill>
                  <a:srgbClr val="FFFFFF"/>
                </a:solidFill>
                <a:latin typeface="Calibri"/>
                <a:cs typeface="Calibri"/>
              </a:rPr>
              <a:t>Director</a:t>
            </a:r>
            <a:r>
              <a:rPr lang="en-US" sz="900" b="1" spc="-10" dirty="0">
                <a:solidFill>
                  <a:srgbClr val="FFFFFF"/>
                </a:solidFill>
                <a:latin typeface="Calibri"/>
                <a:cs typeface="Calibri"/>
              </a:rPr>
              <a:t> of Public Works</a:t>
            </a:r>
          </a:p>
        </p:txBody>
      </p:sp>
      <p:sp>
        <p:nvSpPr>
          <p:cNvPr id="167" name="object 77"/>
          <p:cNvSpPr txBox="1"/>
          <p:nvPr/>
        </p:nvSpPr>
        <p:spPr>
          <a:xfrm>
            <a:off x="3313819" y="1169796"/>
            <a:ext cx="2359109" cy="401261"/>
          </a:xfrm>
          <a:prstGeom prst="rect">
            <a:avLst/>
          </a:prstGeom>
          <a:solidFill>
            <a:srgbClr val="002A5C"/>
          </a:solidFill>
          <a:ln w="12700">
            <a:solidFill>
              <a:srgbClr val="002060"/>
            </a:solidFill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marL="403225" algn="ctr">
              <a:lnSpc>
                <a:spcPct val="100000"/>
              </a:lnSpc>
              <a:spcBef>
                <a:spcPts val="765"/>
              </a:spcBef>
            </a:pPr>
            <a:endParaRPr sz="950" dirty="0">
              <a:latin typeface="Calibri"/>
              <a:cs typeface="Calibri"/>
            </a:endParaRPr>
          </a:p>
        </p:txBody>
      </p:sp>
      <p:sp>
        <p:nvSpPr>
          <p:cNvPr id="168" name="object 46"/>
          <p:cNvSpPr txBox="1"/>
          <p:nvPr/>
        </p:nvSpPr>
        <p:spPr>
          <a:xfrm>
            <a:off x="3305121" y="1258051"/>
            <a:ext cx="2376505" cy="232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55"/>
              </a:lnSpc>
            </a:pPr>
            <a:r>
              <a:rPr lang="en-US" sz="900" b="1" spc="-10" dirty="0">
                <a:solidFill>
                  <a:srgbClr val="FFFFFF"/>
                </a:solidFill>
                <a:latin typeface="Calibri"/>
                <a:cs typeface="Calibri"/>
              </a:rPr>
              <a:t>Dave </a:t>
            </a:r>
            <a:r>
              <a:rPr lang="en-US" sz="900" b="1" spc="-10" dirty="0">
                <a:solidFill>
                  <a:srgbClr val="FFFFFF"/>
                </a:solidFill>
                <a:latin typeface="Calibri"/>
                <a:cs typeface="Calibri"/>
              </a:rPr>
              <a:t>Zabell</a:t>
            </a:r>
            <a:r>
              <a:rPr lang="en-US" sz="900" b="1" spc="-10" dirty="0">
                <a:solidFill>
                  <a:srgbClr val="FFFFFF"/>
                </a:solidFill>
                <a:latin typeface="Calibri"/>
                <a:cs typeface="Calibri"/>
              </a:rPr>
              <a:t/>
            </a:r>
            <a:br>
              <a:rPr lang="en-US" sz="900" b="1" spc="-1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900" b="1" spc="-10" dirty="0">
                <a:solidFill>
                  <a:srgbClr val="FFFFFF"/>
                </a:solidFill>
                <a:latin typeface="Calibri"/>
                <a:cs typeface="Calibri"/>
              </a:rPr>
              <a:t>Pasco City Manager</a:t>
            </a:r>
          </a:p>
        </p:txBody>
      </p:sp>
      <p:cxnSp>
        <p:nvCxnSpPr>
          <p:cNvPr id="169" name="Straight Connector 168"/>
          <p:cNvCxnSpPr/>
          <p:nvPr/>
        </p:nvCxnSpPr>
        <p:spPr>
          <a:xfrm>
            <a:off x="4502021" y="1574831"/>
            <a:ext cx="0" cy="5752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object 73"/>
          <p:cNvSpPr txBox="1"/>
          <p:nvPr/>
        </p:nvSpPr>
        <p:spPr>
          <a:xfrm>
            <a:off x="313203" y="2774996"/>
            <a:ext cx="2359109" cy="45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231F20"/>
                </a:solidFill>
                <a:latin typeface="Calibri"/>
                <a:cs typeface="Calibri"/>
              </a:rPr>
              <a:t>D-B RFQ/RFP - 10%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231F20"/>
                </a:solidFill>
                <a:latin typeface="Calibri"/>
                <a:cs typeface="Calibri"/>
              </a:rPr>
              <a:t>Design - On-call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231F20"/>
                </a:solidFill>
                <a:latin typeface="Calibri"/>
                <a:cs typeface="Calibri"/>
              </a:rPr>
              <a:t>Construction - On-call</a:t>
            </a:r>
          </a:p>
        </p:txBody>
      </p:sp>
      <p:sp>
        <p:nvSpPr>
          <p:cNvPr id="173" name="object 75"/>
          <p:cNvSpPr/>
          <p:nvPr/>
        </p:nvSpPr>
        <p:spPr>
          <a:xfrm>
            <a:off x="313202" y="2174517"/>
            <a:ext cx="2359110" cy="1073578"/>
          </a:xfrm>
          <a:custGeom>
            <a:avLst/>
            <a:gdLst/>
            <a:ahLst/>
            <a:cxnLst/>
            <a:rect l="l" t="t" r="r" b="b"/>
            <a:pathLst>
              <a:path w="2652395" h="503554">
                <a:moveTo>
                  <a:pt x="0" y="0"/>
                </a:moveTo>
                <a:lnTo>
                  <a:pt x="0" y="503491"/>
                </a:lnTo>
                <a:lnTo>
                  <a:pt x="2652394" y="503491"/>
                </a:lnTo>
                <a:lnTo>
                  <a:pt x="2652394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4" name="object 76"/>
          <p:cNvSpPr txBox="1"/>
          <p:nvPr/>
        </p:nvSpPr>
        <p:spPr>
          <a:xfrm>
            <a:off x="1022291" y="2423615"/>
            <a:ext cx="94093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Construction</a:t>
            </a:r>
            <a:r>
              <a:rPr sz="9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Manager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75" name="object 77"/>
          <p:cNvSpPr txBox="1"/>
          <p:nvPr/>
        </p:nvSpPr>
        <p:spPr>
          <a:xfrm>
            <a:off x="313203" y="2174517"/>
            <a:ext cx="2359109" cy="5303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002060"/>
            </a:solidFill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marL="403225" algn="ctr">
              <a:lnSpc>
                <a:spcPct val="100000"/>
              </a:lnSpc>
              <a:spcBef>
                <a:spcPts val="765"/>
              </a:spcBef>
            </a:pPr>
            <a:endParaRPr sz="950" dirty="0">
              <a:latin typeface="Calibri"/>
              <a:cs typeface="Calibri"/>
            </a:endParaRPr>
          </a:p>
        </p:txBody>
      </p:sp>
      <p:sp>
        <p:nvSpPr>
          <p:cNvPr id="176" name="object 46"/>
          <p:cNvSpPr txBox="1"/>
          <p:nvPr/>
        </p:nvSpPr>
        <p:spPr>
          <a:xfrm>
            <a:off x="304505" y="2280352"/>
            <a:ext cx="237650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55"/>
              </a:lnSpc>
            </a:pPr>
            <a:r>
              <a:rPr lang="en-US" sz="900" b="1" spc="-10" dirty="0">
                <a:solidFill>
                  <a:srgbClr val="FFFFFF"/>
                </a:solidFill>
                <a:latin typeface="Calibri"/>
                <a:cs typeface="Calibri"/>
              </a:rPr>
              <a:t>Robynne </a:t>
            </a:r>
            <a:r>
              <a:rPr lang="en-US" sz="9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Thaxton JD</a:t>
            </a:r>
            <a:r>
              <a:rPr lang="en-US" sz="900" b="1" spc="-10" dirty="0">
                <a:solidFill>
                  <a:srgbClr val="FFFFFF"/>
                </a:solidFill>
                <a:latin typeface="Calibri"/>
                <a:cs typeface="Calibri"/>
              </a:rPr>
              <a:t>, FDBIA </a:t>
            </a:r>
            <a:r>
              <a:rPr lang="en-US" sz="9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DB</a:t>
            </a:r>
          </a:p>
          <a:p>
            <a:pPr algn="ctr">
              <a:lnSpc>
                <a:spcPts val="855"/>
              </a:lnSpc>
            </a:pPr>
            <a:r>
              <a:rPr lang="en-US" sz="9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900" b="1" spc="-10" dirty="0">
                <a:solidFill>
                  <a:srgbClr val="FFFFFF"/>
                </a:solidFill>
                <a:latin typeface="Calibri"/>
                <a:cs typeface="Calibri"/>
              </a:rPr>
              <a:t>Legal Counsel</a:t>
            </a:r>
          </a:p>
          <a:p>
            <a:pPr algn="ctr">
              <a:lnSpc>
                <a:spcPts val="855"/>
              </a:lnSpc>
            </a:pPr>
            <a:r>
              <a:rPr lang="en-US" sz="900" b="1" spc="-10" dirty="0">
                <a:solidFill>
                  <a:srgbClr val="FFFFFF"/>
                </a:solidFill>
                <a:latin typeface="Calibri"/>
                <a:cs typeface="Calibri"/>
              </a:rPr>
              <a:t>Thaxton Parkinson, PLLC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9664" y="230944"/>
            <a:ext cx="562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CITY OF PASCO ZONE 3 RESERVOIR STORAGE TANK ORGANIZATIONAL CHART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131"/>
            <a:ext cx="1420470" cy="142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553923" y="428860"/>
            <a:ext cx="1818088" cy="0"/>
          </a:xfrm>
          <a:prstGeom prst="line">
            <a:avLst/>
          </a:prstGeom>
          <a:noFill/>
          <a:ln w="28575" cap="flat">
            <a:solidFill>
              <a:srgbClr val="3F7194"/>
            </a:solidFill>
            <a:prstDash val="solid"/>
            <a:miter lim="800000"/>
            <a:headEnd/>
            <a:tailEnd/>
          </a:ln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pPr defTabSz="816479"/>
            <a:endParaRPr lang="en-US" sz="1613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82" y="-22134"/>
            <a:ext cx="5008418" cy="2283005"/>
          </a:xfrm>
        </p:spPr>
      </p:pic>
      <p:pic>
        <p:nvPicPr>
          <p:cNvPr id="12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9" y="5474935"/>
            <a:ext cx="4421316" cy="1381660"/>
          </a:xfr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9925" y="495162"/>
            <a:ext cx="4966185" cy="95180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816479" rtl="0" eaLnBrk="1" latinLnBrk="0" hangingPunct="1">
              <a:spcBef>
                <a:spcPct val="0"/>
              </a:spcBef>
              <a:buNone/>
              <a:defRPr sz="393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Zone 3 Reservoir Storage Tank</a:t>
            </a:r>
          </a:p>
          <a:p>
            <a:pPr algn="l"/>
            <a:r>
              <a:rPr lang="en-US" dirty="0">
                <a:solidFill>
                  <a:srgbClr val="F05A22"/>
                </a:solidFill>
              </a:rPr>
              <a:t>Project Overview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459925" y="1499992"/>
            <a:ext cx="8305800" cy="50292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06180" indent="-30618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389" indent="-255150" algn="l" defTabSz="81647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599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839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078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318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2800" b="1" dirty="0"/>
              <a:t>Proposed 3.5 MG potable water, elevated reservoir</a:t>
            </a:r>
            <a:endParaRPr lang="en-US" dirty="0"/>
          </a:p>
          <a:p>
            <a:pPr lvl="1">
              <a:spcAft>
                <a:spcPct val="15000"/>
              </a:spcAft>
              <a:buClr>
                <a:srgbClr val="243239"/>
              </a:buClr>
              <a:buSzPct val="100000"/>
              <a:buFont typeface="Arial" pitchFamily="34" charset="0"/>
              <a:buChar char="•"/>
            </a:pPr>
            <a:r>
              <a:rPr lang="en-US" sz="2800" dirty="0"/>
              <a:t>Current regional water distribution – serves 73,000 residents</a:t>
            </a:r>
          </a:p>
          <a:p>
            <a:pPr lvl="2"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2600" dirty="0"/>
              <a:t>Population projected to nearly double in next 20 years</a:t>
            </a:r>
          </a:p>
          <a:p>
            <a:pPr lvl="1">
              <a:spcAft>
                <a:spcPct val="15000"/>
              </a:spcAft>
              <a:buClr>
                <a:srgbClr val="243239"/>
              </a:buClr>
              <a:buSzPct val="100000"/>
              <a:buFont typeface="Arial" pitchFamily="34" charset="0"/>
              <a:buChar char="•"/>
            </a:pPr>
            <a:r>
              <a:rPr lang="en-US" sz="2800" dirty="0"/>
              <a:t>Current combined storage capacity deficit of ~4.31MG</a:t>
            </a:r>
          </a:p>
          <a:p>
            <a:pPr lvl="2"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2600" dirty="0"/>
              <a:t>Potential 0.5MG increase in demand from new industrial customer</a:t>
            </a:r>
          </a:p>
          <a:p>
            <a:pPr lvl="2"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2600" dirty="0"/>
              <a:t>Deficit projected to increase to 4.96MG in 2023</a:t>
            </a:r>
          </a:p>
          <a:p>
            <a:pPr lvl="2"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2600" dirty="0"/>
              <a:t>Most immediate water storage need is within Zone 3</a:t>
            </a:r>
          </a:p>
          <a:p>
            <a:pPr lvl="1">
              <a:spcAft>
                <a:spcPct val="15000"/>
              </a:spcAft>
              <a:buClr>
                <a:srgbClr val="243239"/>
              </a:buClr>
              <a:buSzPct val="100000"/>
              <a:buFont typeface="Arial" pitchFamily="34" charset="0"/>
              <a:buChar char="•"/>
            </a:pPr>
            <a:r>
              <a:rPr lang="en-US" sz="2800" dirty="0"/>
              <a:t>Scope includes land acquisition, reservoir design/construction</a:t>
            </a:r>
          </a:p>
          <a:p>
            <a:pPr lvl="2"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2400" dirty="0"/>
              <a:t>Increases system resiliency</a:t>
            </a:r>
          </a:p>
          <a:p>
            <a:pPr lvl="2"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2400" dirty="0"/>
              <a:t>Addresses a current system deficiency</a:t>
            </a:r>
          </a:p>
          <a:p>
            <a:pPr lvl="2"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2400" dirty="0"/>
              <a:t>Contributes to reliable water service for current/future ratepayers</a:t>
            </a:r>
          </a:p>
          <a:p>
            <a:pPr lvl="2"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2400" dirty="0"/>
              <a:t>Supports economic development </a:t>
            </a:r>
          </a:p>
        </p:txBody>
      </p:sp>
    </p:spTree>
    <p:extLst>
      <p:ext uri="{BB962C8B-B14F-4D97-AF65-F5344CB8AC3E}">
        <p14:creationId xmlns:p14="http://schemas.microsoft.com/office/powerpoint/2010/main" val="160929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553923" y="428860"/>
            <a:ext cx="1818088" cy="0"/>
          </a:xfrm>
          <a:prstGeom prst="line">
            <a:avLst/>
          </a:prstGeom>
          <a:noFill/>
          <a:ln w="28575" cap="flat">
            <a:solidFill>
              <a:srgbClr val="3F7194"/>
            </a:solidFill>
            <a:prstDash val="solid"/>
            <a:miter lim="800000"/>
            <a:headEnd/>
            <a:tailEnd/>
          </a:ln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pPr defTabSz="816479"/>
            <a:endParaRPr lang="en-US" sz="16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9925" y="495162"/>
            <a:ext cx="4966185" cy="95180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816479" rtl="0" eaLnBrk="1" latinLnBrk="0" hangingPunct="1">
              <a:spcBef>
                <a:spcPct val="0"/>
              </a:spcBef>
              <a:buNone/>
              <a:defRPr sz="393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Zone 3 Reservoir Storage Tank</a:t>
            </a:r>
          </a:p>
          <a:p>
            <a:pPr algn="l"/>
            <a:r>
              <a:rPr lang="en-US" dirty="0">
                <a:solidFill>
                  <a:srgbClr val="F05A22"/>
                </a:solidFill>
              </a:rPr>
              <a:t>Project Overview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459925" y="1499992"/>
            <a:ext cx="83058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306180" indent="-30618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389" indent="-255150" algn="l" defTabSz="81647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599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839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078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318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210FEC-98CB-4D02-BC18-9A8A15ED1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7" y="1484506"/>
            <a:ext cx="6577781" cy="3952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768C44A9-799D-4A84-A019-BD4583754BFC}"/>
              </a:ext>
            </a:extLst>
          </p:cNvPr>
          <p:cNvSpPr/>
          <p:nvPr/>
        </p:nvSpPr>
        <p:spPr>
          <a:xfrm rot="3255927">
            <a:off x="5624945" y="1771667"/>
            <a:ext cx="484632" cy="978408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04F5D-8214-4AE0-A80A-E700753E8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884" y="2466236"/>
            <a:ext cx="2385462" cy="3685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0F1FD5-7092-4836-9F76-10FE5F6FB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705599"/>
            <a:ext cx="9144000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9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DBE2BE-4380-4946-8023-739D9A482B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76" r="-51" b="289"/>
          <a:stretch/>
        </p:blipFill>
        <p:spPr>
          <a:xfrm>
            <a:off x="165732" y="619432"/>
            <a:ext cx="8783626" cy="602064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5732" y="0"/>
            <a:ext cx="4966185" cy="95180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816479" rtl="0" eaLnBrk="1" latinLnBrk="0" hangingPunct="1">
              <a:spcBef>
                <a:spcPct val="0"/>
              </a:spcBef>
              <a:buNone/>
              <a:defRPr sz="393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Zone 3 Reservoir Storage Tank Proposed water System Plan</a:t>
            </a:r>
          </a:p>
          <a:p>
            <a:pPr algn="l"/>
            <a:endParaRPr lang="en-US" dirty="0">
              <a:solidFill>
                <a:srgbClr val="F05A22"/>
              </a:solidFill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459925" y="1499992"/>
            <a:ext cx="83058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306180" indent="-30618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389" indent="-255150" algn="l" defTabSz="81647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599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839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078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318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15000"/>
              </a:spcAft>
              <a:buClr>
                <a:srgbClr val="243239"/>
              </a:buClr>
              <a:buSzPct val="100000"/>
            </a:pPr>
            <a:endParaRPr lang="en-US" sz="2400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6098E5F-4071-4720-BCB2-5633EF9C886F}"/>
              </a:ext>
            </a:extLst>
          </p:cNvPr>
          <p:cNvSpPr/>
          <p:nvPr/>
        </p:nvSpPr>
        <p:spPr>
          <a:xfrm rot="3255927">
            <a:off x="4602392" y="2319856"/>
            <a:ext cx="484632" cy="978408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D2B2E1-F57C-49C0-BB65-1AFBB9D1E7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7ABF81-D151-4D62-8B32-694C387C9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23323"/>
            <a:ext cx="9144000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9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553923" y="428860"/>
            <a:ext cx="1818088" cy="0"/>
          </a:xfrm>
          <a:prstGeom prst="line">
            <a:avLst/>
          </a:prstGeom>
          <a:noFill/>
          <a:ln w="28575" cap="flat">
            <a:solidFill>
              <a:srgbClr val="3F7194"/>
            </a:solidFill>
            <a:prstDash val="solid"/>
            <a:miter lim="800000"/>
            <a:headEnd/>
            <a:tailEnd/>
          </a:ln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pPr defTabSz="816479"/>
            <a:endParaRPr lang="en-US" sz="16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9925" y="495162"/>
            <a:ext cx="4966185" cy="95180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816479" rtl="0" eaLnBrk="1" latinLnBrk="0" hangingPunct="1">
              <a:spcBef>
                <a:spcPct val="0"/>
              </a:spcBef>
              <a:buNone/>
              <a:defRPr sz="393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Zone 3 Reservoir Storage Tank</a:t>
            </a:r>
          </a:p>
          <a:p>
            <a:pPr algn="l"/>
            <a:r>
              <a:rPr lang="en-US" dirty="0">
                <a:solidFill>
                  <a:srgbClr val="F05A22"/>
                </a:solidFill>
              </a:rPr>
              <a:t>Project Overview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459925" y="1499992"/>
            <a:ext cx="83058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306180" indent="-30618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389" indent="-255150" algn="l" defTabSz="81647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599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839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078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318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endParaRPr lang="en-US" sz="2400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68C44A9-799D-4A84-A019-BD4583754BFC}"/>
              </a:ext>
            </a:extLst>
          </p:cNvPr>
          <p:cNvSpPr/>
          <p:nvPr/>
        </p:nvSpPr>
        <p:spPr>
          <a:xfrm rot="3255927">
            <a:off x="5624945" y="1771667"/>
            <a:ext cx="484632" cy="978408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0F1FD5-7092-4836-9F76-10FE5F6FB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05599"/>
            <a:ext cx="9144000" cy="152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D4F4FE-820A-40DB-A2CF-704BD9449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23" y="1446964"/>
            <a:ext cx="7462684" cy="41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9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553923" y="428860"/>
            <a:ext cx="1818088" cy="0"/>
          </a:xfrm>
          <a:prstGeom prst="line">
            <a:avLst/>
          </a:prstGeom>
          <a:noFill/>
          <a:ln w="28575" cap="flat">
            <a:solidFill>
              <a:srgbClr val="3F7194"/>
            </a:solidFill>
            <a:prstDash val="solid"/>
            <a:miter lim="800000"/>
            <a:headEnd/>
            <a:tailEnd/>
          </a:ln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pPr defTabSz="816479"/>
            <a:endParaRPr lang="en-US" sz="1613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82" y="-22134"/>
            <a:ext cx="5008418" cy="2283005"/>
          </a:xfrm>
        </p:spPr>
      </p:pic>
      <p:pic>
        <p:nvPicPr>
          <p:cNvPr id="12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9" y="5474935"/>
            <a:ext cx="4421316" cy="1381660"/>
          </a:xfr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9925" y="495161"/>
            <a:ext cx="4425581" cy="88219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816479" rtl="0" eaLnBrk="1" latinLnBrk="0" hangingPunct="1">
              <a:spcBef>
                <a:spcPct val="0"/>
              </a:spcBef>
              <a:buNone/>
              <a:defRPr sz="393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Zone 3 Reservoir Storage Tank</a:t>
            </a:r>
          </a:p>
          <a:p>
            <a:pPr algn="l"/>
            <a:r>
              <a:rPr lang="en-US" dirty="0" smtClean="0">
                <a:solidFill>
                  <a:srgbClr val="F05A22"/>
                </a:solidFill>
              </a:rPr>
              <a:t>Preliminary </a:t>
            </a:r>
            <a:r>
              <a:rPr lang="en-US" dirty="0">
                <a:solidFill>
                  <a:srgbClr val="F05A22"/>
                </a:solidFill>
              </a:rPr>
              <a:t>Project Budget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24049" y="2065279"/>
            <a:ext cx="8213348" cy="3155292"/>
          </a:xfrm>
          <a:prstGeom prst="rect">
            <a:avLst/>
          </a:prstGeom>
        </p:spPr>
        <p:txBody>
          <a:bodyPr>
            <a:normAutofit/>
          </a:bodyPr>
          <a:lstStyle>
            <a:lvl1pPr marL="306180" indent="-30618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389" indent="-255150" algn="l" defTabSz="81647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599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839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078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318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8239" lvl="1" indent="0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r>
              <a:rPr lang="en-US" sz="2400" b="1" dirty="0"/>
              <a:t>Professional Services		</a:t>
            </a:r>
            <a:r>
              <a:rPr lang="en-US" sz="2400" b="1" dirty="0" smtClean="0"/>
              <a:t>	$       </a:t>
            </a:r>
            <a:r>
              <a:rPr lang="en-US" sz="2400" b="1" dirty="0"/>
              <a:t>650,000</a:t>
            </a:r>
          </a:p>
          <a:p>
            <a:pPr marL="408239" lvl="1" indent="0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r>
              <a:rPr lang="en-US" sz="2400" b="1" dirty="0"/>
              <a:t>Construction Cost 			$    9,490,000</a:t>
            </a:r>
          </a:p>
          <a:p>
            <a:pPr marL="408239" lvl="1" indent="0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r>
              <a:rPr lang="en-US" sz="2400" b="1" dirty="0"/>
              <a:t>Contract Admin/Other		</a:t>
            </a:r>
            <a:r>
              <a:rPr lang="en-US" sz="2400" b="1" dirty="0" smtClean="0"/>
              <a:t>	$    </a:t>
            </a:r>
            <a:r>
              <a:rPr lang="en-US" sz="2400" b="1" dirty="0"/>
              <a:t>1,060,000</a:t>
            </a:r>
          </a:p>
          <a:p>
            <a:pPr marL="408239" lvl="1" indent="0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r>
              <a:rPr lang="en-US" sz="2400" b="1" u="sng" dirty="0" smtClean="0"/>
              <a:t>Other </a:t>
            </a:r>
            <a:r>
              <a:rPr lang="en-US" sz="2400" b="1" u="sng" dirty="0"/>
              <a:t>Related </a:t>
            </a:r>
            <a:r>
              <a:rPr lang="en-US" sz="2400" b="1" u="sng" dirty="0" smtClean="0"/>
              <a:t>Project Expenses</a:t>
            </a:r>
            <a:r>
              <a:rPr lang="en-US" sz="2400" b="1" u="sng" dirty="0"/>
              <a:t>	</a:t>
            </a:r>
            <a:r>
              <a:rPr lang="en-US" sz="2400" b="1" u="sng" dirty="0" smtClean="0"/>
              <a:t>$       </a:t>
            </a:r>
            <a:r>
              <a:rPr lang="en-US" sz="2400" b="1" u="sng" dirty="0"/>
              <a:t>500,000 </a:t>
            </a:r>
          </a:p>
          <a:p>
            <a:pPr marL="408239" lvl="1" indent="0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r>
              <a:rPr lang="en-US" sz="2400" b="1" dirty="0"/>
              <a:t>Total Project Cost			$  </a:t>
            </a:r>
            <a:r>
              <a:rPr lang="en-US" sz="2400" b="1" dirty="0" smtClean="0"/>
              <a:t>11,700,000</a:t>
            </a:r>
          </a:p>
          <a:p>
            <a:pPr marL="408239" lvl="1" indent="0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7479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553923" y="428860"/>
            <a:ext cx="1818088" cy="0"/>
          </a:xfrm>
          <a:prstGeom prst="line">
            <a:avLst/>
          </a:prstGeom>
          <a:noFill/>
          <a:ln w="28575" cap="flat">
            <a:solidFill>
              <a:srgbClr val="3F7194"/>
            </a:solidFill>
            <a:prstDash val="solid"/>
            <a:miter lim="800000"/>
            <a:headEnd/>
            <a:tailEnd/>
          </a:ln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pPr defTabSz="816479"/>
            <a:endParaRPr lang="en-US" sz="1613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82" y="-22134"/>
            <a:ext cx="5008418" cy="2283005"/>
          </a:xfrm>
        </p:spPr>
      </p:pic>
      <p:pic>
        <p:nvPicPr>
          <p:cNvPr id="12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9" y="5474935"/>
            <a:ext cx="4421316" cy="1381660"/>
          </a:xfr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9925" y="495161"/>
            <a:ext cx="4425581" cy="88219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816479" rtl="0" eaLnBrk="1" latinLnBrk="0" hangingPunct="1">
              <a:spcBef>
                <a:spcPct val="0"/>
              </a:spcBef>
              <a:buNone/>
              <a:defRPr sz="393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Zone 3 Reservoir Storage Tank</a:t>
            </a:r>
          </a:p>
          <a:p>
            <a:pPr algn="l"/>
            <a:r>
              <a:rPr lang="en-US" dirty="0" smtClean="0">
                <a:solidFill>
                  <a:srgbClr val="F05A22"/>
                </a:solidFill>
              </a:rPr>
              <a:t>Preliminary </a:t>
            </a:r>
            <a:r>
              <a:rPr lang="en-US" dirty="0">
                <a:solidFill>
                  <a:srgbClr val="F05A22"/>
                </a:solidFill>
              </a:rPr>
              <a:t>Project </a:t>
            </a:r>
            <a:r>
              <a:rPr lang="en-US" dirty="0" smtClean="0">
                <a:solidFill>
                  <a:srgbClr val="F05A22"/>
                </a:solidFill>
              </a:rPr>
              <a:t>Schedule</a:t>
            </a:r>
            <a:endParaRPr lang="en-US" dirty="0">
              <a:solidFill>
                <a:srgbClr val="F05A22"/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946812" y="1342517"/>
            <a:ext cx="6700896" cy="460081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06180" indent="-30618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389" indent="-255150" algn="l" defTabSz="81647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599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839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078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318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6000" b="1" dirty="0">
                <a:solidFill>
                  <a:srgbClr val="0070C0"/>
                </a:solidFill>
              </a:rPr>
              <a:t>D-B RFQ Advertisement		Jun 25, 2021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6200" b="1" dirty="0"/>
              <a:t>D-B SOQs Due			Jul </a:t>
            </a:r>
            <a:r>
              <a:rPr lang="en-US" sz="6200" b="1" dirty="0" smtClean="0"/>
              <a:t>29, </a:t>
            </a:r>
            <a:r>
              <a:rPr lang="en-US" sz="6200" b="1" dirty="0"/>
              <a:t>2021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6200" b="1" dirty="0">
                <a:solidFill>
                  <a:srgbClr val="0070C0"/>
                </a:solidFill>
              </a:rPr>
              <a:t>Announce </a:t>
            </a:r>
            <a:r>
              <a:rPr lang="en-US" sz="6200" b="1" dirty="0" smtClean="0">
                <a:solidFill>
                  <a:srgbClr val="0070C0"/>
                </a:solidFill>
              </a:rPr>
              <a:t>Shortlist	</a:t>
            </a:r>
            <a:r>
              <a:rPr lang="en-US" sz="6200" b="1" dirty="0"/>
              <a:t>	</a:t>
            </a:r>
            <a:r>
              <a:rPr lang="en-US" sz="6200" b="1" dirty="0" smtClean="0">
                <a:solidFill>
                  <a:srgbClr val="0070C0"/>
                </a:solidFill>
              </a:rPr>
              <a:t>Aug 13, </a:t>
            </a:r>
            <a:r>
              <a:rPr lang="en-US" sz="6200" b="1" dirty="0">
                <a:solidFill>
                  <a:srgbClr val="0070C0"/>
                </a:solidFill>
              </a:rPr>
              <a:t>2021 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6200" b="1" dirty="0"/>
              <a:t>Issue RFP			</a:t>
            </a:r>
            <a:r>
              <a:rPr lang="en-US" sz="6200" b="1" dirty="0" smtClean="0"/>
              <a:t>Aug 18, </a:t>
            </a:r>
            <a:r>
              <a:rPr lang="en-US" sz="6200" b="1" dirty="0"/>
              <a:t>2021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6200" b="1" dirty="0">
                <a:solidFill>
                  <a:srgbClr val="0070C0"/>
                </a:solidFill>
              </a:rPr>
              <a:t>Proposal Due			Sept 30, 2021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6200" b="1" dirty="0"/>
              <a:t>DB Team Interviews		</a:t>
            </a:r>
            <a:r>
              <a:rPr lang="en-US" sz="6200" b="1" dirty="0" smtClean="0"/>
              <a:t>Week </a:t>
            </a:r>
            <a:r>
              <a:rPr lang="en-US" sz="6200" b="1" dirty="0"/>
              <a:t>of Oct 4, 2021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6200" b="1" dirty="0">
                <a:solidFill>
                  <a:srgbClr val="0070C0"/>
                </a:solidFill>
              </a:rPr>
              <a:t>Selection of DB Team		</a:t>
            </a:r>
            <a:r>
              <a:rPr lang="en-US" sz="6200" b="1" dirty="0" smtClean="0">
                <a:solidFill>
                  <a:srgbClr val="0070C0"/>
                </a:solidFill>
              </a:rPr>
              <a:t>Week of Oct 25, </a:t>
            </a:r>
            <a:r>
              <a:rPr lang="en-US" sz="6200" b="1" dirty="0">
                <a:solidFill>
                  <a:srgbClr val="0070C0"/>
                </a:solidFill>
              </a:rPr>
              <a:t>2021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6200" b="1" dirty="0"/>
              <a:t>NTP/Design Phase		</a:t>
            </a:r>
            <a:r>
              <a:rPr lang="en-US" sz="6200" b="1" dirty="0" smtClean="0"/>
              <a:t>Nov 15, </a:t>
            </a:r>
            <a:r>
              <a:rPr lang="en-US" sz="6200" b="1" dirty="0"/>
              <a:t>2021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6200" b="1" dirty="0">
                <a:solidFill>
                  <a:srgbClr val="0070C0"/>
                </a:solidFill>
              </a:rPr>
              <a:t>Validation/Set GMP		Nov 2021 - Mar 2022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6200" b="1" dirty="0"/>
              <a:t>Phase 2/Construction NTP	</a:t>
            </a:r>
            <a:r>
              <a:rPr lang="en-US" sz="6200" b="1" dirty="0" smtClean="0"/>
              <a:t>Mar </a:t>
            </a:r>
            <a:r>
              <a:rPr lang="en-US" sz="6200" b="1" dirty="0"/>
              <a:t>21, 2022</a:t>
            </a:r>
          </a:p>
          <a:p>
            <a:pPr lvl="1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</a:pPr>
            <a:r>
              <a:rPr lang="en-US" sz="6200" b="1" dirty="0">
                <a:solidFill>
                  <a:srgbClr val="0070C0"/>
                </a:solidFill>
              </a:rPr>
              <a:t>Substantial Completion		Jun 30, 2023</a:t>
            </a:r>
          </a:p>
        </p:txBody>
      </p:sp>
    </p:spTree>
    <p:extLst>
      <p:ext uri="{BB962C8B-B14F-4D97-AF65-F5344CB8AC3E}">
        <p14:creationId xmlns:p14="http://schemas.microsoft.com/office/powerpoint/2010/main" val="84686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553923" y="428860"/>
            <a:ext cx="1818088" cy="0"/>
          </a:xfrm>
          <a:prstGeom prst="line">
            <a:avLst/>
          </a:prstGeom>
          <a:noFill/>
          <a:ln w="28575" cap="flat">
            <a:solidFill>
              <a:srgbClr val="3F7194"/>
            </a:solidFill>
            <a:prstDash val="solid"/>
            <a:miter lim="800000"/>
            <a:headEnd/>
            <a:tailEnd/>
          </a:ln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pPr defTabSz="816479"/>
            <a:endParaRPr lang="en-US" sz="1613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82" y="-22134"/>
            <a:ext cx="5008418" cy="2283005"/>
          </a:xfrm>
        </p:spPr>
      </p:pic>
      <p:pic>
        <p:nvPicPr>
          <p:cNvPr id="12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9" y="5474935"/>
            <a:ext cx="4421316" cy="1381660"/>
          </a:xfr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9925" y="495161"/>
            <a:ext cx="4425581" cy="88219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816479" rtl="0" eaLnBrk="1" latinLnBrk="0" hangingPunct="1">
              <a:spcBef>
                <a:spcPct val="0"/>
              </a:spcBef>
              <a:buNone/>
              <a:defRPr sz="393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Zone 3 Reservoir Storage Tank</a:t>
            </a:r>
          </a:p>
          <a:p>
            <a:pPr algn="l"/>
            <a:r>
              <a:rPr lang="en-US" dirty="0">
                <a:solidFill>
                  <a:srgbClr val="F05A22"/>
                </a:solidFill>
              </a:rPr>
              <a:t>Procurement Approach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61566" y="1311699"/>
            <a:ext cx="7358469" cy="485406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06180" indent="-30618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389" indent="-255150" algn="l" defTabSz="81647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599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839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078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318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0" algn="l" defTabSz="8164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Aft>
                <a:spcPct val="15000"/>
              </a:spcAft>
              <a:buClr>
                <a:srgbClr val="243239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Request for Qualifications</a:t>
            </a:r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</a:pPr>
            <a:r>
              <a:rPr lang="en-US" sz="2200" dirty="0"/>
              <a:t>Successful Experience w/Projects of Similar Scope and Complexity </a:t>
            </a:r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</a:pPr>
            <a:r>
              <a:rPr lang="en-US" sz="2200" dirty="0"/>
              <a:t>Team Organization</a:t>
            </a:r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</a:pPr>
            <a:r>
              <a:rPr lang="en-US" sz="2200" dirty="0"/>
              <a:t>Experience developing GMP collaboratively with Owner</a:t>
            </a:r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</a:pPr>
            <a:r>
              <a:rPr lang="en-US" sz="2200" dirty="0"/>
              <a:t>Shortlist no more than three finalists</a:t>
            </a:r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</a:pPr>
            <a:r>
              <a:rPr lang="en-US" sz="2200" dirty="0"/>
              <a:t>History in soliciting and/or utilizing OMWBE subcontractors</a:t>
            </a:r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</a:pPr>
            <a:r>
              <a:rPr lang="en-US" sz="2200" dirty="0"/>
              <a:t>Include draft contract</a:t>
            </a:r>
            <a:endParaRPr lang="en-US" sz="2400" dirty="0"/>
          </a:p>
          <a:p>
            <a:pPr marL="87750" lvl="1" indent="-342900">
              <a:spcAft>
                <a:spcPct val="15000"/>
              </a:spcAft>
              <a:buClr>
                <a:srgbClr val="243239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Request for Proposal</a:t>
            </a:r>
            <a:endParaRPr lang="en-US" sz="2400" dirty="0"/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</a:pPr>
            <a:r>
              <a:rPr lang="en-US" sz="2200" dirty="0"/>
              <a:t>Management approach specific to the project</a:t>
            </a:r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</a:pPr>
            <a:r>
              <a:rPr lang="en-US" sz="2200" dirty="0"/>
              <a:t>Innovation and Problem Solving</a:t>
            </a:r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</a:pPr>
            <a:r>
              <a:rPr lang="en-US" sz="2200" dirty="0"/>
              <a:t>Interactive Proprietary Meetings</a:t>
            </a:r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</a:pPr>
            <a:r>
              <a:rPr lang="en-US" sz="2200" dirty="0"/>
              <a:t>Statutorily required evaluation factors, SBE/DBE inclusion plan</a:t>
            </a:r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</a:pPr>
            <a:r>
              <a:rPr lang="en-US" sz="2200" dirty="0"/>
              <a:t>Price related factor:  Fee</a:t>
            </a:r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</a:pPr>
            <a:r>
              <a:rPr lang="en-US" sz="2200" dirty="0"/>
              <a:t>$5,000 honorarium </a:t>
            </a:r>
          </a:p>
          <a:p>
            <a:pPr marL="1165860" lvl="3" indent="-342900">
              <a:spcAft>
                <a:spcPct val="15000"/>
              </a:spcAft>
              <a:buClr>
                <a:srgbClr val="243239"/>
              </a:buClr>
              <a:buFont typeface="Arial" pitchFamily="34" charset="0"/>
              <a:buChar char="•"/>
            </a:pPr>
            <a:r>
              <a:rPr lang="en-US" sz="2100" dirty="0"/>
              <a:t>Limited required proposal submittals</a:t>
            </a:r>
          </a:p>
          <a:p>
            <a:pPr marL="1165860" lvl="3" indent="-342900">
              <a:spcAft>
                <a:spcPct val="15000"/>
              </a:spcAft>
              <a:buClr>
                <a:srgbClr val="243239"/>
              </a:buClr>
              <a:buFont typeface="Arial" pitchFamily="34" charset="0"/>
              <a:buChar char="•"/>
            </a:pPr>
            <a:r>
              <a:rPr lang="en-US" sz="2100" dirty="0"/>
              <a:t>Consistent with other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41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13407</TotalTime>
  <Words>973</Words>
  <Application>Microsoft Office PowerPoint</Application>
  <PresentationFormat>On-screen Show (4:3)</PresentationFormat>
  <Paragraphs>162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Hill International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Kayekjian, Vrej</dc:creator>
  <cp:lastModifiedBy>Blankenship, Becky</cp:lastModifiedBy>
  <cp:revision>183</cp:revision>
  <cp:lastPrinted>2020-09-09T01:35:28Z</cp:lastPrinted>
  <dcterms:created xsi:type="dcterms:W3CDTF">2019-05-30T16:19:23Z</dcterms:created>
  <dcterms:modified xsi:type="dcterms:W3CDTF">2021-06-23T03:55:33Z</dcterms:modified>
</cp:coreProperties>
</file>