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sldIdLst>
    <p:sldId id="256" r:id="rId2"/>
    <p:sldId id="281" r:id="rId3"/>
    <p:sldId id="257" r:id="rId4"/>
    <p:sldId id="276" r:id="rId5"/>
    <p:sldId id="258" r:id="rId6"/>
    <p:sldId id="260" r:id="rId7"/>
    <p:sldId id="261" r:id="rId8"/>
    <p:sldId id="274" r:id="rId9"/>
    <p:sldId id="277" r:id="rId10"/>
    <p:sldId id="278" r:id="rId11"/>
    <p:sldId id="279" r:id="rId12"/>
    <p:sldId id="280" r:id="rId13"/>
    <p:sldId id="264" r:id="rId14"/>
    <p:sldId id="272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3668FC2-C9A1-40B5-8046-5D00A25E3B1A}">
          <p14:sldIdLst>
            <p14:sldId id="256"/>
            <p14:sldId id="281"/>
            <p14:sldId id="257"/>
            <p14:sldId id="276"/>
            <p14:sldId id="258"/>
            <p14:sldId id="260"/>
          </p14:sldIdLst>
        </p14:section>
        <p14:section name="Untitled Section" id="{0EB1636D-D4ED-4E9F-9BF5-B2994AE26DF2}">
          <p14:sldIdLst>
            <p14:sldId id="261"/>
            <p14:sldId id="274"/>
            <p14:sldId id="277"/>
            <p14:sldId id="278"/>
            <p14:sldId id="279"/>
            <p14:sldId id="280"/>
            <p14:sldId id="264"/>
            <p14:sldId id="272"/>
            <p14:sldId id="27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9424" autoAdjust="0"/>
  </p:normalViewPr>
  <p:slideViewPr>
    <p:cSldViewPr>
      <p:cViewPr varScale="1">
        <p:scale>
          <a:sx n="85" d="100"/>
          <a:sy n="85" d="100"/>
        </p:scale>
        <p:origin x="-4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EDC8D-88AE-4E20-95D7-4D07197BB36A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76A71-1317-4D09-A024-9B82E9EF9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2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76A71-1317-4D09-A024-9B82E9EF90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38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76A71-1317-4D09-A024-9B82E9EF90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49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513CF-0B3C-488B-B26C-EEEBF126828D}" type="datetime1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64F75-F8DE-4098-B163-1A12C4524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85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9AC3-0F07-4811-9B0E-2EAF7AA351FA}" type="datetime1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64F75-F8DE-4098-B163-1A12C4524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10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7CAC-D9A6-4D64-940D-0F714FBDD6D1}" type="datetime1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64F75-F8DE-4098-B163-1A12C4524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3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20DD-4F8B-4CA9-895E-D88E6DBE9CBA}" type="datetime1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64F75-F8DE-4098-B163-1A12C4524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56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AEBB9-2469-47FC-9166-BC6375BB5476}" type="datetime1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64F75-F8DE-4098-B163-1A12C4524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53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DBF9-0B54-4EBC-B8F0-6FDBD56E44A1}" type="datetime1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64F75-F8DE-4098-B163-1A12C4524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E6B7-A204-41E4-A4E1-785C6227B2F2}" type="datetime1">
              <a:rPr lang="en-US" smtClean="0"/>
              <a:t>9/19/2019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64F75-F8DE-4098-B163-1A12C4524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41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A641-4104-4F34-B439-CC89C519061D}" type="datetime1">
              <a:rPr lang="en-US" smtClean="0"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64F75-F8DE-4098-B163-1A12C4524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79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DCB3-65B7-4E2C-B8D6-33CA8FF565B5}" type="datetime1">
              <a:rPr lang="en-US" smtClean="0"/>
              <a:t>9/19/2019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64F75-F8DE-4098-B163-1A12C4524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84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6320-3DB9-4B2E-A5DE-132581E14C4E}" type="datetime1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64F75-F8DE-4098-B163-1A12C4524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49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C407-5DF0-4DB6-82C5-856234B6C3AA}" type="datetime1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64F75-F8DE-4098-B163-1A12C4524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87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C4638-F15A-499D-83B5-0154205BF485}" type="datetime1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Skyline Hospital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64F75-F8DE-4098-B163-1A12C4524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6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2133599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Skyline Hospital</a:t>
            </a:r>
            <a:br>
              <a:rPr lang="en-US" sz="4000" dirty="0" smtClean="0"/>
            </a:br>
            <a:r>
              <a:rPr lang="en-US" sz="4000" dirty="0" smtClean="0"/>
              <a:t>Modernization Project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828800"/>
          </a:xfrm>
        </p:spPr>
        <p:txBody>
          <a:bodyPr/>
          <a:lstStyle/>
          <a:p>
            <a:r>
              <a:rPr lang="en-US" dirty="0" smtClean="0"/>
              <a:t>Presentation for PRC Approval GCCM Project Delivery</a:t>
            </a:r>
          </a:p>
          <a:p>
            <a:r>
              <a:rPr lang="en-US" dirty="0" smtClean="0"/>
              <a:t>September 26, 2019</a:t>
            </a:r>
            <a:endParaRPr lang="en-US" dirty="0"/>
          </a:p>
        </p:txBody>
      </p:sp>
      <p:pic>
        <p:nvPicPr>
          <p:cNvPr id="3074" name="Picture 2" descr="C:\Users\Dick\Documents\Skyline\PRC PPT\skyline-hospital-logo@2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2209800"/>
            <a:ext cx="34099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3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/>
          </a:p>
        </p:txBody>
      </p:sp>
      <p:pic>
        <p:nvPicPr>
          <p:cNvPr id="5122" name="Picture 2" descr="C:\Users\Dick\Documents\Skyline\PRC PPT\1- Skyline 3D 8-18-19 - Waiting Rm &amp; Rece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33400"/>
            <a:ext cx="8132763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726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/>
          </a:p>
        </p:txBody>
      </p:sp>
      <p:pic>
        <p:nvPicPr>
          <p:cNvPr id="6146" name="Picture 2" descr="C:\Users\Dick\Documents\Skyline\PRC PPT\6 - Skyline 3D 8-18-19 - Nurse Stn &amp; Rece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382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763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/>
          </a:p>
        </p:txBody>
      </p:sp>
      <p:pic>
        <p:nvPicPr>
          <p:cNvPr id="1026" name="Picture 2" descr="C:\Users\Dick\Documents\Skyline\PRC PPT\Skyline 3D 8-18-19 Overhead View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6400799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575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Benefits of GCCM Project Delivery-</a:t>
            </a:r>
            <a:r>
              <a:rPr lang="en-US" sz="3600" dirty="0" smtClean="0"/>
              <a:t>Dick</a:t>
            </a:r>
            <a:r>
              <a:rPr lang="en-US" sz="4000" dirty="0" smtClean="0"/>
              <a:t> </a:t>
            </a:r>
            <a:r>
              <a:rPr lang="en-US" sz="1300" dirty="0" smtClean="0"/>
              <a:t>	</a:t>
            </a:r>
            <a:r>
              <a:rPr lang="en-US" dirty="0" smtClean="0"/>
              <a:t>				   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Owner/Designer/Contractor Collaboration</a:t>
            </a:r>
          </a:p>
          <a:p>
            <a:pPr lvl="1"/>
            <a:r>
              <a:rPr lang="en-US" dirty="0" smtClean="0"/>
              <a:t>Utilize Team Expertise Early at DD</a:t>
            </a:r>
          </a:p>
          <a:p>
            <a:r>
              <a:rPr lang="en-US" dirty="0" smtClean="0"/>
              <a:t>Compliant to RCW 39.10 Policies &amp; Procedures</a:t>
            </a:r>
          </a:p>
          <a:p>
            <a:r>
              <a:rPr lang="en-US" dirty="0" smtClean="0"/>
              <a:t>Review of Hospital Operations Challenges</a:t>
            </a:r>
          </a:p>
          <a:p>
            <a:r>
              <a:rPr lang="en-US" dirty="0" smtClean="0"/>
              <a:t>Establish Budget/Provide DD with Budget Advice</a:t>
            </a:r>
          </a:p>
          <a:p>
            <a:r>
              <a:rPr lang="en-US" dirty="0" smtClean="0"/>
              <a:t>Identify and Coordinate Long Lead Items</a:t>
            </a:r>
          </a:p>
          <a:p>
            <a:r>
              <a:rPr lang="en-US" dirty="0" smtClean="0"/>
              <a:t>Full CD Set Detailed with GCCM Input</a:t>
            </a:r>
          </a:p>
          <a:p>
            <a:r>
              <a:rPr lang="en-US" dirty="0" smtClean="0"/>
              <a:t>MACC at 90% CD, VE and Budget Reconciliation</a:t>
            </a:r>
          </a:p>
          <a:p>
            <a:r>
              <a:rPr lang="en-US" dirty="0" smtClean="0"/>
              <a:t>Interactive Design/Contractor/PM Team Group Effort for BIM Modeling and Clash Mitigation</a:t>
            </a:r>
          </a:p>
          <a:p>
            <a:r>
              <a:rPr lang="en-US" dirty="0" smtClean="0"/>
              <a:t>GCCM Influence and Coordination of Move Transition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32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Schedule-</a:t>
            </a:r>
            <a:r>
              <a:rPr lang="en-US" sz="3200" dirty="0" smtClean="0"/>
              <a:t>Dick</a:t>
            </a:r>
            <a:r>
              <a:rPr lang="en-US" dirty="0" smtClean="0"/>
              <a:t>					     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GC/CM </a:t>
            </a:r>
            <a:r>
              <a:rPr lang="en-US" b="1" dirty="0"/>
              <a:t>PCARB Application Submittal </a:t>
            </a:r>
            <a:r>
              <a:rPr lang="en-US" b="1" dirty="0" smtClean="0"/>
              <a:t>		August </a:t>
            </a:r>
            <a:r>
              <a:rPr lang="en-US" b="1" dirty="0"/>
              <a:t>20, 2019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SH </a:t>
            </a:r>
            <a:r>
              <a:rPr lang="en-US" b="1" dirty="0"/>
              <a:t>PRC Presentation </a:t>
            </a:r>
            <a:r>
              <a:rPr lang="en-US" b="1" dirty="0" smtClean="0"/>
              <a:t>				September </a:t>
            </a:r>
            <a:r>
              <a:rPr lang="en-US" b="1" dirty="0"/>
              <a:t>26, 2019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GC/CM </a:t>
            </a:r>
            <a:r>
              <a:rPr lang="en-US" b="1" dirty="0"/>
              <a:t>Delivery Approval </a:t>
            </a:r>
            <a:r>
              <a:rPr lang="en-US" b="1" dirty="0" smtClean="0"/>
              <a:t>			October </a:t>
            </a:r>
            <a:r>
              <a:rPr lang="en-US" b="1" dirty="0"/>
              <a:t>7, 2019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Official </a:t>
            </a:r>
            <a:r>
              <a:rPr lang="en-US" b="1" dirty="0"/>
              <a:t>State Authority Notice </a:t>
            </a:r>
            <a:r>
              <a:rPr lang="en-US" b="1" dirty="0" smtClean="0"/>
              <a:t>			October </a:t>
            </a:r>
            <a:r>
              <a:rPr lang="en-US" b="1" dirty="0"/>
              <a:t>2019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GC/CM </a:t>
            </a:r>
            <a:r>
              <a:rPr lang="en-US" b="1" dirty="0"/>
              <a:t>RFQ Due </a:t>
            </a:r>
            <a:r>
              <a:rPr lang="en-US" b="1" dirty="0" smtClean="0"/>
              <a:t>				November </a:t>
            </a:r>
            <a:r>
              <a:rPr lang="en-US" b="1" dirty="0"/>
              <a:t>2019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GC/CM </a:t>
            </a:r>
            <a:r>
              <a:rPr lang="en-US" b="1" dirty="0"/>
              <a:t>Interviews </a:t>
            </a:r>
            <a:r>
              <a:rPr lang="en-US" b="1" dirty="0" smtClean="0"/>
              <a:t>				November </a:t>
            </a:r>
            <a:r>
              <a:rPr lang="en-US" b="1" dirty="0"/>
              <a:t>2019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B050"/>
                </a:solidFill>
              </a:rPr>
              <a:t>GC/CM </a:t>
            </a:r>
            <a:r>
              <a:rPr lang="en-US" b="1" dirty="0">
                <a:solidFill>
                  <a:srgbClr val="00B050"/>
                </a:solidFill>
              </a:rPr>
              <a:t>RFFP-Selection </a:t>
            </a:r>
            <a:r>
              <a:rPr lang="en-US" b="1" dirty="0" smtClean="0">
                <a:solidFill>
                  <a:srgbClr val="00B050"/>
                </a:solidFill>
              </a:rPr>
              <a:t>				November </a:t>
            </a:r>
            <a:r>
              <a:rPr lang="en-US" b="1" dirty="0">
                <a:solidFill>
                  <a:srgbClr val="00B050"/>
                </a:solidFill>
              </a:rPr>
              <a:t>2019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DD </a:t>
            </a:r>
            <a:r>
              <a:rPr lang="en-US" b="1" dirty="0"/>
              <a:t>Design Complete / Baseline Estimate </a:t>
            </a:r>
            <a:r>
              <a:rPr lang="en-US" b="1" dirty="0" smtClean="0"/>
              <a:t>		</a:t>
            </a:r>
            <a:r>
              <a:rPr lang="en-US" b="1" dirty="0" smtClean="0"/>
              <a:t>January</a:t>
            </a:r>
            <a:r>
              <a:rPr lang="en-US" b="1" dirty="0" smtClean="0"/>
              <a:t> </a:t>
            </a:r>
            <a:r>
              <a:rPr lang="en-US" b="1" dirty="0"/>
              <a:t>2020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Baseline </a:t>
            </a:r>
            <a:r>
              <a:rPr lang="en-US" b="1" dirty="0"/>
              <a:t>MACC 90% Construct Docs </a:t>
            </a:r>
            <a:r>
              <a:rPr lang="en-US" b="1" dirty="0" smtClean="0"/>
              <a:t>		</a:t>
            </a:r>
            <a:r>
              <a:rPr lang="en-US" b="1" dirty="0" smtClean="0"/>
              <a:t>February</a:t>
            </a:r>
            <a:r>
              <a:rPr lang="en-US" b="1" dirty="0" smtClean="0"/>
              <a:t> </a:t>
            </a:r>
            <a:r>
              <a:rPr lang="en-US" b="1" dirty="0"/>
              <a:t>2020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Construction </a:t>
            </a:r>
            <a:r>
              <a:rPr lang="en-US" b="1" dirty="0"/>
              <a:t>Docs 100% </a:t>
            </a:r>
            <a:r>
              <a:rPr lang="en-US" b="1" dirty="0" smtClean="0"/>
              <a:t>			</a:t>
            </a:r>
            <a:r>
              <a:rPr lang="en-US" b="1" dirty="0" smtClean="0"/>
              <a:t>March</a:t>
            </a:r>
            <a:r>
              <a:rPr lang="en-US" b="1" dirty="0" smtClean="0"/>
              <a:t> </a:t>
            </a:r>
            <a:r>
              <a:rPr lang="en-US" b="1" dirty="0"/>
              <a:t>2020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Permitting 					</a:t>
            </a:r>
            <a:r>
              <a:rPr lang="en-US" b="1" dirty="0" smtClean="0"/>
              <a:t>March</a:t>
            </a:r>
            <a:r>
              <a:rPr lang="en-US" b="1" dirty="0" smtClean="0"/>
              <a:t> </a:t>
            </a:r>
            <a:r>
              <a:rPr lang="en-US" b="1" dirty="0"/>
              <a:t>2020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Final </a:t>
            </a:r>
            <a:r>
              <a:rPr lang="en-US" b="1" dirty="0"/>
              <a:t>MACC </a:t>
            </a:r>
            <a:r>
              <a:rPr lang="en-US" b="1" dirty="0" smtClean="0"/>
              <a:t>					</a:t>
            </a:r>
            <a:r>
              <a:rPr lang="en-US" b="1" dirty="0" smtClean="0"/>
              <a:t>March</a:t>
            </a:r>
            <a:r>
              <a:rPr lang="en-US" b="1" dirty="0" smtClean="0"/>
              <a:t> </a:t>
            </a:r>
            <a:r>
              <a:rPr lang="en-US" b="1" dirty="0"/>
              <a:t>2020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Site </a:t>
            </a:r>
            <a:r>
              <a:rPr lang="en-US" b="1" dirty="0"/>
              <a:t>Mobilization </a:t>
            </a:r>
            <a:r>
              <a:rPr lang="en-US" b="1" dirty="0" smtClean="0"/>
              <a:t>				</a:t>
            </a:r>
            <a:r>
              <a:rPr lang="en-US" b="1" dirty="0" smtClean="0"/>
              <a:t>April</a:t>
            </a:r>
            <a:r>
              <a:rPr lang="en-US" b="1" dirty="0" smtClean="0"/>
              <a:t> </a:t>
            </a:r>
            <a:r>
              <a:rPr lang="en-US" b="1" dirty="0"/>
              <a:t>2020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Construction </a:t>
            </a:r>
            <a:r>
              <a:rPr lang="en-US" b="1" dirty="0"/>
              <a:t>Completion </a:t>
            </a:r>
            <a:r>
              <a:rPr lang="en-US" b="1" dirty="0" smtClean="0"/>
              <a:t>			</a:t>
            </a:r>
            <a:r>
              <a:rPr lang="en-US" b="1" dirty="0" smtClean="0"/>
              <a:t>May</a:t>
            </a:r>
            <a:r>
              <a:rPr lang="en-US" b="1" dirty="0" smtClean="0"/>
              <a:t> </a:t>
            </a:r>
            <a:r>
              <a:rPr lang="en-US" b="1" dirty="0"/>
              <a:t>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949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Summary-</a:t>
            </a:r>
            <a:r>
              <a:rPr lang="en-US" sz="3200" dirty="0" smtClean="0"/>
              <a:t>Robb</a:t>
            </a:r>
            <a:r>
              <a:rPr lang="en-US" sz="4000" dirty="0" smtClean="0"/>
              <a:t>	</a:t>
            </a:r>
            <a:r>
              <a:rPr lang="en-US" dirty="0" smtClean="0"/>
              <a:t>				   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Applicant Final Comments</a:t>
            </a:r>
          </a:p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1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/>
          </a:p>
        </p:txBody>
      </p:sp>
      <p:pic>
        <p:nvPicPr>
          <p:cNvPr id="1026" name="Picture 2" descr="C:\Users\Dick\Documents\Skyline\PRC PPT\Columbia River from Skyline-R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2296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242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Agenda – </a:t>
            </a:r>
            <a:r>
              <a:rPr lang="en-US" sz="2700" dirty="0" smtClean="0"/>
              <a:t>Dick</a:t>
            </a:r>
            <a:r>
              <a:rPr lang="en-US" sz="4000" dirty="0" smtClean="0"/>
              <a:t>	</a:t>
            </a:r>
            <a:r>
              <a:rPr lang="en-US" dirty="0" smtClean="0"/>
              <a:t>					  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Introductions - Dick</a:t>
            </a:r>
          </a:p>
          <a:p>
            <a:r>
              <a:rPr lang="en-US" dirty="0" smtClean="0"/>
              <a:t>Skyline Hospital - Robb</a:t>
            </a:r>
            <a:endParaRPr lang="en-US" dirty="0"/>
          </a:p>
          <a:p>
            <a:r>
              <a:rPr lang="en-US" dirty="0" smtClean="0"/>
              <a:t>Project Team - Dick</a:t>
            </a:r>
          </a:p>
          <a:p>
            <a:r>
              <a:rPr lang="en-US" dirty="0" smtClean="0"/>
              <a:t>Purpose of GCCM Application - Dick</a:t>
            </a:r>
          </a:p>
          <a:p>
            <a:r>
              <a:rPr lang="en-US" dirty="0" smtClean="0"/>
              <a:t>Project Description - John</a:t>
            </a:r>
          </a:p>
          <a:p>
            <a:r>
              <a:rPr lang="en-US" dirty="0" smtClean="0"/>
              <a:t>Benefits of GCCM Project Deliver – Dick</a:t>
            </a:r>
          </a:p>
          <a:p>
            <a:r>
              <a:rPr lang="en-US" dirty="0" smtClean="0"/>
              <a:t>Schedule - Dick</a:t>
            </a:r>
          </a:p>
          <a:p>
            <a:r>
              <a:rPr lang="en-US" dirty="0" smtClean="0"/>
              <a:t>Summary/Questions - Robb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11430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4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Skyline Hospital-</a:t>
            </a:r>
            <a:r>
              <a:rPr lang="en-US" sz="3200" dirty="0" smtClean="0"/>
              <a:t>Robb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1"/>
            <a:r>
              <a:rPr lang="en-US" dirty="0" smtClean="0"/>
              <a:t>Originally </a:t>
            </a:r>
            <a:r>
              <a:rPr lang="en-US" dirty="0"/>
              <a:t>constructed in 1952 through the Hill-Burton Act, with the addition of one wing in the early 1970’s. A second $2.7 million </a:t>
            </a:r>
            <a:r>
              <a:rPr lang="en-US" dirty="0" smtClean="0"/>
              <a:t>renovation in </a:t>
            </a:r>
            <a:r>
              <a:rPr lang="en-US" dirty="0"/>
              <a:t>1998 enhanced the facility with a surgery suite, an emergency room, physical therapy building, laboratory and admitting area. A year later, the hospital purchased an adjoining seven-acre parcel of land to </a:t>
            </a:r>
            <a:r>
              <a:rPr lang="en-US" dirty="0" smtClean="0"/>
              <a:t>facilitate </a:t>
            </a:r>
            <a:r>
              <a:rPr lang="en-US" dirty="0"/>
              <a:t>long-range </a:t>
            </a:r>
            <a:r>
              <a:rPr lang="en-US" dirty="0" smtClean="0"/>
              <a:t>plans</a:t>
            </a:r>
          </a:p>
          <a:p>
            <a:pPr lvl="1"/>
            <a:r>
              <a:rPr lang="en-US" dirty="0" smtClean="0"/>
              <a:t>2010 $15M Patient Bed Wing GCCM Process</a:t>
            </a:r>
            <a:endParaRPr lang="en-US" dirty="0"/>
          </a:p>
          <a:p>
            <a:pPr lvl="1"/>
            <a:r>
              <a:rPr lang="en-US" dirty="0"/>
              <a:t>More recently, Skyline has added specialty services to better serve the community. These include:</a:t>
            </a:r>
          </a:p>
          <a:p>
            <a:pPr lvl="2"/>
            <a:r>
              <a:rPr lang="en-US" dirty="0"/>
              <a:t>General Surgery</a:t>
            </a:r>
          </a:p>
          <a:p>
            <a:pPr lvl="2"/>
            <a:r>
              <a:rPr lang="en-US" dirty="0"/>
              <a:t>Infusion Services</a:t>
            </a:r>
          </a:p>
          <a:p>
            <a:pPr lvl="2"/>
            <a:r>
              <a:rPr lang="en-US" dirty="0"/>
              <a:t>Podiatry</a:t>
            </a:r>
            <a:endParaRPr lang="en-US" dirty="0" smtClean="0"/>
          </a:p>
          <a:p>
            <a:pPr lvl="1"/>
            <a:r>
              <a:rPr lang="en-US" dirty="0" smtClean="0"/>
              <a:t>Current Status is a Critical Access Hospital</a:t>
            </a:r>
          </a:p>
          <a:p>
            <a:pPr lvl="1"/>
            <a:r>
              <a:rPr lang="en-US" dirty="0" smtClean="0"/>
              <a:t>Importance Of Modernization Project</a:t>
            </a:r>
          </a:p>
          <a:p>
            <a:pPr lvl="1"/>
            <a:r>
              <a:rPr lang="en-US" dirty="0" smtClean="0"/>
              <a:t>Goals and Expectations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818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Project Team -</a:t>
            </a:r>
            <a:r>
              <a:rPr lang="en-US" sz="3200" dirty="0" smtClean="0"/>
              <a:t>Dick</a:t>
            </a:r>
            <a:r>
              <a:rPr lang="en-US" dirty="0" smtClean="0"/>
              <a:t>		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7526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b="1" dirty="0" smtClean="0"/>
              <a:t>Skyline Hospital-Robb Kimmes CEO</a:t>
            </a:r>
          </a:p>
          <a:p>
            <a:pPr lvl="2"/>
            <a:r>
              <a:rPr lang="en-US" sz="2200" dirty="0" smtClean="0"/>
              <a:t>Overall Responsibility</a:t>
            </a:r>
          </a:p>
          <a:p>
            <a:pPr lvl="1"/>
            <a:r>
              <a:rPr lang="en-US" sz="2400" b="1" dirty="0" smtClean="0"/>
              <a:t>DBPMLLC-Dick Bratton PM/Owner Rep</a:t>
            </a:r>
          </a:p>
          <a:p>
            <a:pPr lvl="2"/>
            <a:r>
              <a:rPr lang="en-US" dirty="0" smtClean="0"/>
              <a:t>Project Management</a:t>
            </a:r>
          </a:p>
          <a:p>
            <a:pPr lvl="2"/>
            <a:r>
              <a:rPr lang="en-US" dirty="0" smtClean="0"/>
              <a:t>Onset to Completion</a:t>
            </a:r>
          </a:p>
          <a:p>
            <a:pPr lvl="2"/>
            <a:r>
              <a:rPr lang="en-US" dirty="0" smtClean="0"/>
              <a:t>Ongoing GCCM Experience w/SPMC </a:t>
            </a:r>
            <a:r>
              <a:rPr lang="en-US" dirty="0"/>
              <a:t>/</a:t>
            </a:r>
            <a:r>
              <a:rPr lang="en-US" dirty="0" smtClean="0"/>
              <a:t>LCCHC/Samaritan/KVH</a:t>
            </a:r>
          </a:p>
          <a:p>
            <a:pPr lvl="1"/>
            <a:r>
              <a:rPr lang="en-US" sz="2400" b="1" dirty="0" smtClean="0"/>
              <a:t>Blue Room-John McLean AOR</a:t>
            </a:r>
          </a:p>
          <a:p>
            <a:pPr lvl="2"/>
            <a:r>
              <a:rPr lang="en-US" dirty="0" smtClean="0"/>
              <a:t>Variety of GCCM Project Experience</a:t>
            </a:r>
          </a:p>
          <a:p>
            <a:pPr lvl="2"/>
            <a:r>
              <a:rPr lang="en-US" dirty="0" smtClean="0"/>
              <a:t>Considerable Healthcare Experience</a:t>
            </a:r>
          </a:p>
          <a:p>
            <a:pPr lvl="2"/>
            <a:r>
              <a:rPr lang="en-US" dirty="0" smtClean="0"/>
              <a:t>GCCM Credible A/E Team Composition </a:t>
            </a:r>
          </a:p>
          <a:p>
            <a:pPr lvl="1"/>
            <a:r>
              <a:rPr lang="en-US" sz="2400" b="1" dirty="0" smtClean="0"/>
              <a:t>Foster Pepper - Counsel</a:t>
            </a:r>
          </a:p>
          <a:p>
            <a:pPr lvl="2"/>
            <a:r>
              <a:rPr lang="en-US" dirty="0" smtClean="0"/>
              <a:t>Contract Experience with RCW 39.10</a:t>
            </a:r>
          </a:p>
          <a:p>
            <a:pPr lvl="2"/>
            <a:r>
              <a:rPr lang="en-US" dirty="0" smtClean="0"/>
              <a:t>AIA A133/201 and AIA B133 in draft form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0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Purpose of GCCM Application-</a:t>
            </a:r>
            <a:r>
              <a:rPr lang="en-US" sz="3200" dirty="0" smtClean="0"/>
              <a:t>Dick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Skyline Hospital Project Importance</a:t>
            </a:r>
          </a:p>
          <a:p>
            <a:pPr lvl="1"/>
            <a:r>
              <a:rPr lang="en-US" dirty="0" smtClean="0"/>
              <a:t>Project Meets GCCM Criteria</a:t>
            </a:r>
          </a:p>
          <a:p>
            <a:pPr lvl="2"/>
            <a:r>
              <a:rPr lang="en-US" dirty="0" smtClean="0"/>
              <a:t>Critical Scheduling, Phasing, Transition</a:t>
            </a:r>
          </a:p>
          <a:p>
            <a:pPr lvl="2"/>
            <a:r>
              <a:rPr lang="en-US" dirty="0" smtClean="0"/>
              <a:t>Early GCCM Interaction Required for Successful Project</a:t>
            </a:r>
          </a:p>
          <a:p>
            <a:pPr lvl="2"/>
            <a:r>
              <a:rPr lang="en-US" dirty="0" smtClean="0"/>
              <a:t>3 step selection process</a:t>
            </a:r>
          </a:p>
          <a:p>
            <a:pPr lvl="1"/>
            <a:r>
              <a:rPr lang="en-US" dirty="0" smtClean="0"/>
              <a:t>Schedule and Operational Management</a:t>
            </a:r>
          </a:p>
          <a:p>
            <a:pPr lvl="2"/>
            <a:r>
              <a:rPr lang="en-US" dirty="0" smtClean="0"/>
              <a:t>Keep all functions operational during construction</a:t>
            </a:r>
          </a:p>
          <a:p>
            <a:pPr lvl="1"/>
            <a:r>
              <a:rPr lang="en-US" dirty="0" smtClean="0"/>
              <a:t>Cost Advice</a:t>
            </a:r>
          </a:p>
          <a:p>
            <a:pPr lvl="1"/>
            <a:r>
              <a:rPr lang="en-US" dirty="0" smtClean="0"/>
              <a:t>Rural Remote Location</a:t>
            </a:r>
          </a:p>
          <a:p>
            <a:pPr lvl="1"/>
            <a:r>
              <a:rPr lang="en-US" dirty="0" smtClean="0"/>
              <a:t>Early Team Interaction for Scope Evaluations/Options</a:t>
            </a:r>
          </a:p>
          <a:p>
            <a:pPr lvl="1"/>
            <a:r>
              <a:rPr lang="en-US" dirty="0" smtClean="0"/>
              <a:t>Benefit to Community</a:t>
            </a:r>
          </a:p>
          <a:p>
            <a:pPr lvl="1"/>
            <a:r>
              <a:rPr lang="en-US" dirty="0" smtClean="0"/>
              <a:t>Skyline Hospital Team Fully Prepared</a:t>
            </a:r>
          </a:p>
          <a:p>
            <a:pPr marL="411480" lvl="1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8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	Project Description-</a:t>
            </a:r>
            <a:r>
              <a:rPr lang="en-US" sz="3600" dirty="0" smtClean="0"/>
              <a:t>John</a:t>
            </a:r>
            <a:r>
              <a:rPr lang="en-US" dirty="0" smtClean="0"/>
              <a:t>			   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/>
          </a:p>
        </p:txBody>
      </p:sp>
      <p:pic>
        <p:nvPicPr>
          <p:cNvPr id="1026" name="Picture 2" descr="C:\Users\Dick\Documents\Skyline\PRC PPT\Site-co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62484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30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/>
          </a:p>
        </p:txBody>
      </p:sp>
      <p:pic>
        <p:nvPicPr>
          <p:cNvPr id="2050" name="Picture 2" descr="C:\Users\Dick\Documents\Skyline\PRC PPT\Color plan 2-R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81000"/>
            <a:ext cx="4605337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321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Skyline Hospital</a:t>
            </a:r>
            <a:endParaRPr lang="en-US"/>
          </a:p>
        </p:txBody>
      </p:sp>
      <p:pic>
        <p:nvPicPr>
          <p:cNvPr id="3074" name="Picture 2" descr="C:\Users\Dick\Documents\Skyline\PRC PPT\color plan-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6705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789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606</TotalTime>
  <Words>393</Words>
  <Application>Microsoft Office PowerPoint</Application>
  <PresentationFormat>On-screen Show (4:3)</PresentationFormat>
  <Paragraphs>106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Skyline Hospital Modernization Project  </vt:lpstr>
      <vt:lpstr>PowerPoint Presentation</vt:lpstr>
      <vt:lpstr>Agenda – Dick           </vt:lpstr>
      <vt:lpstr>Skyline Hospital-Robb</vt:lpstr>
      <vt:lpstr>Project Team -Dick     </vt:lpstr>
      <vt:lpstr>Purpose of GCCM Application-Dick</vt:lpstr>
      <vt:lpstr> Project Description-John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Benefits of GCCM Project Delivery-Dick            </vt:lpstr>
      <vt:lpstr>Schedule-Dick           </vt:lpstr>
      <vt:lpstr>Summary-Robb           </vt:lpstr>
    </vt:vector>
  </TitlesOfParts>
  <Company>DBPMLLC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SUMMIT PACIFIC MEDICAL CENTER</dc:title>
  <dc:creator>Dick Bratton</dc:creator>
  <cp:lastModifiedBy>Dick Bratton</cp:lastModifiedBy>
  <cp:revision>91</cp:revision>
  <dcterms:created xsi:type="dcterms:W3CDTF">2016-03-09T14:55:12Z</dcterms:created>
  <dcterms:modified xsi:type="dcterms:W3CDTF">2019-09-19T20:14:21Z</dcterms:modified>
</cp:coreProperties>
</file>