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20"/>
  </p:notesMasterIdLst>
  <p:handoutMasterIdLst>
    <p:handoutMasterId r:id="rId21"/>
  </p:handoutMasterIdLst>
  <p:sldIdLst>
    <p:sldId id="263" r:id="rId2"/>
    <p:sldId id="345" r:id="rId3"/>
    <p:sldId id="346" r:id="rId4"/>
    <p:sldId id="331" r:id="rId5"/>
    <p:sldId id="321" r:id="rId6"/>
    <p:sldId id="335" r:id="rId7"/>
    <p:sldId id="330" r:id="rId8"/>
    <p:sldId id="342" r:id="rId9"/>
    <p:sldId id="336" r:id="rId10"/>
    <p:sldId id="341" r:id="rId11"/>
    <p:sldId id="333" r:id="rId12"/>
    <p:sldId id="322" r:id="rId13"/>
    <p:sldId id="323" r:id="rId14"/>
    <p:sldId id="347" r:id="rId15"/>
    <p:sldId id="325" r:id="rId16"/>
    <p:sldId id="326" r:id="rId17"/>
    <p:sldId id="327" r:id="rId18"/>
    <p:sldId id="329" r:id="rId19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61" autoAdjust="0"/>
    <p:restoredTop sz="97610" autoAdjust="0"/>
  </p:normalViewPr>
  <p:slideViewPr>
    <p:cSldViewPr>
      <p:cViewPr>
        <p:scale>
          <a:sx n="90" d="100"/>
          <a:sy n="90" d="100"/>
        </p:scale>
        <p:origin x="-516" y="-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2256" y="-10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1160C12-DE44-47A3-A610-6D9282EFFACB}" type="datetimeFigureOut">
              <a:rPr lang="en-US"/>
              <a:pPr>
                <a:defRPr/>
              </a:pPr>
              <a:t>4/26/2017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1577450-7B42-4E43-ABBA-E6E9EF02E3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85177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EF4D818-C2DB-4724-9A9B-1FCEA72552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18061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5650" indent="-29051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63638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30363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95500" indent="-2317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527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099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671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24300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08EB9BC7-2A4D-4E54-8D84-FB2A16AEA862}" type="slidenum">
              <a:rPr lang="en-US" altLang="en-US">
                <a:latin typeface="Arial" panose="020B0604020202020204" pitchFamily="34" charset="0"/>
              </a:rPr>
              <a:pPr/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4D818-C2DB-4724-9A9B-1FCEA725529C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415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4D818-C2DB-4724-9A9B-1FCEA725529C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1484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4D818-C2DB-4724-9A9B-1FCEA725529C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1655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4D818-C2DB-4724-9A9B-1FCEA725529C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3744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4D818-C2DB-4724-9A9B-1FCEA725529C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56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D9C74D-A2E1-4791-8A96-A815DBA7FB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155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9954C-48FE-4A9E-97C8-36BD4C9F22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152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F3EA2-FCA4-4207-8D80-8BF62A4777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550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 not remove" hidden="1"/>
          <p:cNvSpPr/>
          <p:nvPr userDrawn="1">
            <p:custDataLst>
              <p:tags r:id="rId1"/>
            </p:custDataLst>
          </p:nvPr>
        </p:nvSpPr>
        <p:spPr bwMode="auto">
          <a:xfrm>
            <a:off x="0" y="0"/>
            <a:ext cx="12700" cy="12700"/>
          </a:xfrm>
          <a:prstGeom prst="octagon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DF8197-B3BA-46F1-B8D1-D1278C6A71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3289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2B99B-316B-455A-A524-CACAFD5D5E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23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5BCCA-DF22-4E8A-9C50-012A27E117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6331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15EF3-C431-4F66-B045-D9B14A882C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219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430F3-AFDA-41BE-968D-ECF4F0B5DA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4703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4A33D-FDCE-42FF-940D-86E7285F89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2999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38B0F-1A18-40DE-869C-96F1C668A9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9992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FCAA4-F951-4D75-BA92-BECD303F76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3592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1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4764D2E-798F-498E-9847-473D4332F5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6" r:id="rId1"/>
    <p:sldLayoutId id="214748373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2333625" y="-76200"/>
            <a:ext cx="6886575" cy="34671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pic>
        <p:nvPicPr>
          <p:cNvPr id="5123" name="Picture 10" descr="C:\Users\jerit\Desktop\26600362411_df0b1d67cc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3495675"/>
            <a:ext cx="67818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81500" y="762000"/>
            <a:ext cx="472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Okanogan PUD  |  Enloe Dam</a:t>
            </a:r>
          </a:p>
        </p:txBody>
      </p:sp>
      <p:pic>
        <p:nvPicPr>
          <p:cNvPr id="5125" name="Picture 6" descr="C:\Users\jerit\Desktop\26600342401_bbd28707e8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95675"/>
            <a:ext cx="22606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 descr="C:\Users\jerit\Desktop\26600344141_3643da4644_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606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5" descr="P:\Logo_bolts_300dp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369888"/>
            <a:ext cx="2667000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62200" y="2205038"/>
            <a:ext cx="6858000" cy="66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750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Project Review Committee 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|</a:t>
            </a:r>
            <a:r>
              <a:rPr lang="en-US" sz="1750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  Project Approval Presentation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|</a:t>
            </a:r>
            <a:r>
              <a:rPr lang="en-US" sz="1750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  </a:t>
            </a:r>
          </a:p>
          <a:p>
            <a:pPr algn="ctr">
              <a:defRPr/>
            </a:pPr>
            <a:r>
              <a:rPr lang="en-US" sz="1750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Design Build Contracting</a:t>
            </a:r>
            <a:endParaRPr lang="en-US" sz="1750" dirty="0">
              <a:latin typeface="Century Schoolbook" panose="020406040505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67600" y="3048000"/>
            <a:ext cx="16764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April 27, 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0" y="247650"/>
            <a:ext cx="6629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SCOPE – New Power Plant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1317625"/>
            <a:ext cx="8610600" cy="523220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Enloe Dam Modifications –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Addition of crest gates and outlet works,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</a:t>
            </a:r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Headworks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New intake channel, power intake, and penstocks on the east bank 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to the 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existing dam,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</a:t>
            </a:r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New 9-MW hydroelectric power plant and tailrace channel 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east bank of the river downstream of the 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existing dam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Interconnection 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New electric substation and a short interconnection to the District’s 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existing distribution system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Features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Improvements to public recreation facilities.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fish habitat enhancement facilities. 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 Power Generation -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Estimated </a:t>
            </a:r>
            <a:r>
              <a:rPr lang="en-US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 output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- 45 </a:t>
            </a:r>
            <a:r>
              <a:rPr lang="en-US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GWh</a:t>
            </a:r>
            <a:r>
              <a:rPr lang="en-US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/year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>
              <a:defRPr/>
            </a:pPr>
            <a:endParaRPr lang="en-US" sz="8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6EFF62-14E9-4314-BD55-48382FFDCC2B}" type="slidenum">
              <a:rPr lang="en-US" altLang="en-US"/>
              <a:pPr>
                <a:defRPr/>
              </a:pPr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418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0" y="247650"/>
            <a:ext cx="40386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District Goals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1317625"/>
            <a:ext cx="8839200" cy="6140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Minimize cost of owning Enloe Dam including incremental costs and benefits of hydropower generation.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Finance, Operations and Maintenance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Best fit with District’s ongoing commitments, operations and resources.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Quality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Meet electric </a:t>
            </a:r>
            <a:r>
              <a:rPr lang="en-US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utility quality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Safety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Maintain safety of human life and property.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Climate Change –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Help </a:t>
            </a:r>
            <a:r>
              <a:rPr lang="en-US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 emissions.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Resource stewardship and enhancement.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Compliance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Comply with laws, permits and approvals.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Partnership with D-B Team and Regulators.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Risk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Best allocation </a:t>
            </a:r>
            <a:r>
              <a:rPr lang="en-US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participants.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Schedule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Meet milestone dates in </a:t>
            </a:r>
            <a:r>
              <a:rPr lang="en-US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FERC License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>
              <a:defRPr/>
            </a:pPr>
            <a:endParaRPr lang="en-US" sz="8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FBFA8-852F-4FBB-8FCC-97023476C2BA}" type="slidenum">
              <a:rPr lang="en-US" altLang="en-US"/>
              <a:pPr>
                <a:defRPr/>
              </a:pPr>
              <a:t>11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0" name="Rectangle 9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8575" y="189582"/>
            <a:ext cx="708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Team Organizational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Chart</a:t>
            </a:r>
          </a:p>
        </p:txBody>
      </p:sp>
      <p:pic>
        <p:nvPicPr>
          <p:cNvPr id="143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7438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-76200" y="241013"/>
            <a:ext cx="4191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Project  Budget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225454"/>
              </p:ext>
            </p:extLst>
          </p:nvPr>
        </p:nvGraphicFramePr>
        <p:xfrm>
          <a:off x="333375" y="1676400"/>
          <a:ext cx="8534400" cy="41477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91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34037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b="1" dirty="0">
                          <a:effectLst/>
                        </a:rPr>
                        <a:t>Item</a:t>
                      </a:r>
                      <a:endParaRPr lang="en-US" sz="16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b="1" dirty="0">
                          <a:effectLst/>
                        </a:rPr>
                        <a:t>Cost ($)</a:t>
                      </a:r>
                      <a:endParaRPr lang="en-US" sz="16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b="0" dirty="0">
                          <a:effectLst/>
                        </a:rPr>
                        <a:t>Professional</a:t>
                      </a:r>
                      <a:r>
                        <a:rPr lang="en-US" sz="1600" b="0" baseline="0" dirty="0">
                          <a:effectLst/>
                        </a:rPr>
                        <a:t> Services</a:t>
                      </a:r>
                      <a:endParaRPr lang="en-US" sz="1600" b="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>
                          <a:effectLst/>
                        </a:rPr>
                        <a:t>$5,807,000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b="0" dirty="0">
                          <a:effectLst/>
                        </a:rPr>
                        <a:t>Design &amp; Construction Costs</a:t>
                      </a:r>
                      <a:endParaRPr lang="en-US" sz="1600" b="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>
                          <a:effectLst/>
                        </a:rPr>
                        <a:t>$15,050,000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b="0" dirty="0">
                          <a:effectLst/>
                        </a:rPr>
                        <a:t>Equipment and Furnishings</a:t>
                      </a:r>
                      <a:endParaRPr lang="en-US" sz="1600" b="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>
                          <a:effectLst/>
                        </a:rPr>
                        <a:t>$9,879,000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00960" algn="l"/>
                        </a:tabLst>
                        <a:defRPr/>
                      </a:pPr>
                      <a:r>
                        <a:rPr lang="en-US" sz="1600" b="0" dirty="0">
                          <a:effectLst/>
                        </a:rPr>
                        <a:t>Contingencies  </a:t>
                      </a:r>
                      <a:endParaRPr lang="en-US" sz="1600" b="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>
                          <a:effectLst/>
                        </a:rPr>
                        <a:t>$4,415,000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b="0" dirty="0">
                          <a:effectLst/>
                        </a:rPr>
                        <a:t>Other</a:t>
                      </a:r>
                      <a:r>
                        <a:rPr lang="en-US" sz="1600" b="0" baseline="0" dirty="0">
                          <a:effectLst/>
                        </a:rPr>
                        <a:t> Related Project Costs</a:t>
                      </a:r>
                      <a:r>
                        <a:rPr lang="en-US" sz="1600" b="0" dirty="0">
                          <a:effectLst/>
                        </a:rPr>
                        <a:t> </a:t>
                      </a:r>
                      <a:endParaRPr lang="en-US" sz="1600" b="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>
                          <a:effectLst/>
                        </a:rPr>
                        <a:t>$4,653,000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b="0" dirty="0">
                          <a:effectLst/>
                        </a:rPr>
                        <a:t>Use Tax </a:t>
                      </a:r>
                      <a:endParaRPr lang="en-US" sz="1600" b="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b="0" dirty="0">
                          <a:effectLst/>
                        </a:rPr>
                        <a:t>$2,696,000</a:t>
                      </a:r>
                      <a:endParaRPr lang="en-US" sz="1600" b="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00960" algn="l"/>
                        </a:tabLst>
                        <a:defRPr/>
                      </a:pPr>
                      <a:r>
                        <a:rPr lang="en-US" sz="1600" dirty="0">
                          <a:effectLst/>
                        </a:rPr>
                        <a:t> Total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00960" algn="l"/>
                        </a:tabLst>
                        <a:defRPr/>
                      </a:pPr>
                      <a:r>
                        <a:rPr lang="en-US" sz="1600" b="1" dirty="0">
                          <a:effectLst/>
                        </a:rPr>
                        <a:t>$42,500,000</a:t>
                      </a:r>
                      <a:endParaRPr lang="en-US" sz="1600" b="1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0" y="247650"/>
            <a:ext cx="5867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    Activity &amp; Schedule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089482"/>
              </p:ext>
            </p:extLst>
          </p:nvPr>
        </p:nvGraphicFramePr>
        <p:xfrm>
          <a:off x="533400" y="1447800"/>
          <a:ext cx="8229600" cy="52730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39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156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67763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 smtClean="0">
                          <a:effectLst/>
                        </a:rPr>
                        <a:t>ACTIVITY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 smtClean="0">
                          <a:effectLst/>
                        </a:rPr>
                        <a:t>SCHEDULED DATES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7763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b="1" dirty="0" smtClean="0">
                          <a:effectLst/>
                          <a:latin typeface="+mn-lt"/>
                          <a:ea typeface="Arial"/>
                          <a:cs typeface="Times New Roman"/>
                        </a:rPr>
                        <a:t>D-B</a:t>
                      </a:r>
                      <a:r>
                        <a:rPr lang="en-US" sz="1600" b="1" baseline="0" dirty="0" smtClean="0">
                          <a:effectLst/>
                          <a:latin typeface="+mn-lt"/>
                          <a:ea typeface="Arial"/>
                          <a:cs typeface="Times New Roman"/>
                        </a:rPr>
                        <a:t> Project Management Consultant</a:t>
                      </a: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COMPLETE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</a:tr>
              <a:tr h="467763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 smtClean="0">
                          <a:effectLst/>
                        </a:rPr>
                        <a:t>PRC Approval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 smtClean="0">
                          <a:effectLst/>
                        </a:rPr>
                        <a:t>12/01/2016</a:t>
                      </a:r>
                      <a:r>
                        <a:rPr lang="en-US" sz="1600" baseline="0" dirty="0" smtClean="0">
                          <a:effectLst/>
                        </a:rPr>
                        <a:t> </a:t>
                      </a:r>
                      <a:r>
                        <a:rPr lang="en-US" sz="1600" dirty="0" smtClean="0">
                          <a:effectLst/>
                        </a:rPr>
                        <a:t>APPROVED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400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Subsequently revoked 3/15/2017 due to appeal</a:t>
                      </a:r>
                      <a:endParaRPr lang="en-US" sz="14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7763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 smtClean="0">
                          <a:effectLst/>
                        </a:rPr>
                        <a:t> Issue D-B RFQ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December 13, 2016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7763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 smtClean="0">
                          <a:effectLst/>
                        </a:rPr>
                        <a:t>D-B SOQ’s Due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 smtClean="0">
                          <a:effectLst/>
                        </a:rPr>
                        <a:t>January 13, 2017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u="sng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Received SOQ’s from 9 Firms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AECOM, ASI,</a:t>
                      </a:r>
                      <a:r>
                        <a:rPr lang="en-US" sz="1600" baseline="0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 CF MALM, GRAHAM, KIEWIT, MAX KUNEY, </a:t>
                      </a:r>
                      <a:r>
                        <a:rPr lang="en-US" sz="1600" baseline="0" dirty="0" err="1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McMILLEN</a:t>
                      </a:r>
                      <a:r>
                        <a:rPr lang="en-US" sz="1600" baseline="0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 JACOBS, MOUNTAIN STATES HYDRO, SNC LAVALIN/AECON 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35662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en-US" sz="1600" dirty="0" smtClean="0">
                          <a:effectLst/>
                        </a:rPr>
                        <a:t> Short List Firms/Issue D-B RFP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 smtClean="0">
                          <a:effectLst/>
                        </a:rPr>
                        <a:t>February 17, 2017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7763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 smtClean="0">
                          <a:effectLst/>
                        </a:rPr>
                        <a:t> Proposals Due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 smtClean="0">
                          <a:effectLst/>
                        </a:rPr>
                        <a:t>March 31, 2017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67763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 smtClean="0">
                          <a:effectLst/>
                          <a:latin typeface="+mn-lt"/>
                          <a:ea typeface="Arial"/>
                          <a:cs typeface="Times New Roman"/>
                        </a:rPr>
                        <a:t>New PRC Hearing</a:t>
                      </a:r>
                      <a:endParaRPr lang="en-US" sz="16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April 27, 2017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</a:tr>
              <a:tr h="467763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 smtClean="0">
                          <a:effectLst/>
                          <a:latin typeface="+mn-lt"/>
                          <a:ea typeface="Arial"/>
                          <a:cs typeface="Times New Roman"/>
                        </a:rPr>
                        <a:t>Award D-B Contract</a:t>
                      </a:r>
                      <a:endParaRPr lang="en-US" sz="1600" dirty="0">
                        <a:effectLst/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00960" algn="l"/>
                        </a:tabLst>
                      </a:pPr>
                      <a:r>
                        <a:rPr lang="en-US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May</a:t>
                      </a:r>
                      <a:r>
                        <a:rPr lang="en-US" sz="16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15, 2017</a:t>
                      </a:r>
                      <a:endParaRPr lang="en-US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531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-152400" y="241013"/>
            <a:ext cx="7391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Design- Build Procurement</a:t>
            </a:r>
            <a:endParaRPr lang="en-US" sz="3200" b="1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1295400"/>
            <a:ext cx="80772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  <a:buClr>
                <a:srgbClr val="243239"/>
              </a:buClr>
              <a:defRPr/>
            </a:pPr>
            <a:r>
              <a:rPr lang="en-US" sz="20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RFQ</a:t>
            </a:r>
          </a:p>
          <a:p>
            <a:pPr marL="800100" lvl="3" indent="-342900">
              <a:spcAft>
                <a:spcPts val="600"/>
              </a:spcAft>
              <a:buClr>
                <a:srgbClr val="243239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Organization</a:t>
            </a:r>
          </a:p>
          <a:p>
            <a:pPr marL="800100" lvl="3" indent="-342900">
              <a:spcAft>
                <a:spcPts val="600"/>
              </a:spcAft>
              <a:buClr>
                <a:srgbClr val="243239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Successful Experience with Projects of Similar Scope and Complexity</a:t>
            </a:r>
          </a:p>
          <a:p>
            <a:pPr marL="800100" lvl="3" indent="-342900">
              <a:spcAft>
                <a:spcPts val="600"/>
              </a:spcAft>
              <a:buClr>
                <a:srgbClr val="243239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Experience developing GMP collaboratively with Owner</a:t>
            </a:r>
          </a:p>
          <a:p>
            <a:pPr marL="800100" lvl="3" indent="-342900">
              <a:spcAft>
                <a:spcPts val="600"/>
              </a:spcAft>
              <a:buClr>
                <a:srgbClr val="243239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Shortlist - no more than five 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finalists (District shortlisted four)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>
              <a:spcAft>
                <a:spcPts val="600"/>
              </a:spcAft>
              <a:buClr>
                <a:srgbClr val="243239"/>
              </a:buClr>
              <a:defRPr/>
            </a:pPr>
            <a:r>
              <a:rPr lang="en-US" sz="20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RFP </a:t>
            </a:r>
          </a:p>
          <a:p>
            <a:pPr marL="800100" lvl="3" indent="-342900">
              <a:spcAft>
                <a:spcPts val="600"/>
              </a:spcAft>
              <a:buClr>
                <a:srgbClr val="243239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 to meeting District 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Goals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3" indent="-342900">
              <a:spcAft>
                <a:spcPts val="600"/>
              </a:spcAft>
              <a:buClr>
                <a:srgbClr val="243239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Interactive Proprietary 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Meetings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3" indent="-342900">
              <a:spcAft>
                <a:spcPts val="600"/>
              </a:spcAft>
              <a:buClr>
                <a:srgbClr val="243239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Innovation/Problem 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Solving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3" indent="-342900">
              <a:spcAft>
                <a:spcPts val="600"/>
              </a:spcAft>
              <a:buClr>
                <a:srgbClr val="243239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 approach with District and 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Regulators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3" indent="-342900">
              <a:spcAft>
                <a:spcPts val="600"/>
              </a:spcAft>
              <a:buClr>
                <a:srgbClr val="243239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Honorarium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$10,000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4" indent="-342900">
              <a:spcAft>
                <a:spcPts val="600"/>
              </a:spcAft>
              <a:buClr>
                <a:srgbClr val="243239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Alternate 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DBFOM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proposals 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invited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381000" y="265402"/>
            <a:ext cx="647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Design-Build Agreement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1166843"/>
            <a:ext cx="6477000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Validation Period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Validate information from the Owner. 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Refine owner requirements and project scope.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 design criteria - Basis of design documents.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Innovation and value engineering options.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Permitting/Compliance approach.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 target schedule and budget.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 GMP, Fixed Price or other price approach.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Update schedule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Contract amendment.</a:t>
            </a: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 </a:t>
            </a:r>
            <a:r>
              <a:rPr lang="en-US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Execution Period 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permitting in collaboration with District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Ongoing regulatory compliance with District.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engineering design.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Equipment procurement.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Construction.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 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Maintenance (Optional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9458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-28576" y="234835"/>
            <a:ext cx="78771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Benefits of </a:t>
            </a:r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Design-Build Approach</a:t>
            </a:r>
            <a:endParaRPr lang="en-US" sz="3200" b="1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295400"/>
            <a:ext cx="8610600" cy="55399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RCW 39.10.280(2)(a) “will provide a substantial fiscal benefit”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Innovation, cost savings and other benefits from value engineering executed by the District/D-B team.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Cost-risk benefits in allocating design, integration and  performance risk to the D-B team.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Alternative financing, operations and maintenance proposal will provide District with significant benefit.</a:t>
            </a:r>
          </a:p>
          <a:p>
            <a:pPr>
              <a:spcAft>
                <a:spcPts val="600"/>
              </a:spcAft>
              <a:defRPr/>
            </a:pP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RCW 39.10.300(1)(a) “The construction activities are highly specialized and a design-build approach is critical in developing the construction methodology”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 power plant construction requires close collaboration between designer, generating equipment supplier and installation contractor.</a:t>
            </a:r>
          </a:p>
          <a:p>
            <a:pPr>
              <a:spcAft>
                <a:spcPts val="600"/>
              </a:spcAft>
              <a:defRPr/>
            </a:pP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RCW 39.10.300(1)(b) “The projects selected provide opportunity for greater innovation or efficiencies between the designer and the builder”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 contractor involvement to address constructability issues, develop practical construction plans and to finalize environmental plans and protection measures.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Integration of design, permitting, procurement and construction of power facilities creates opportunities for innovative and cost-effective solutions.</a:t>
            </a:r>
          </a:p>
          <a:p>
            <a:pPr>
              <a:spcAft>
                <a:spcPts val="600"/>
              </a:spcAft>
              <a:defRPr/>
            </a:pP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RCW 39.10.300(1)(c) “significant savings in project delivery time would be realized”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delivery time reduced by early initiation of equipment procurement and by overlapping final engineering design with equipment procurement and construction.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0" y="247650"/>
            <a:ext cx="327660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Questions?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pic>
        <p:nvPicPr>
          <p:cNvPr id="21512" name="Picture 5" descr="C:\Users\dan_b\AppData\Local\Microsoft\Windows\Temporary Internet Files\Content.Outlook\NMQ8TZDB\Enloe P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8686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0" y="247650"/>
            <a:ext cx="327660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Overview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7700" y="1707807"/>
            <a:ext cx="7848600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District Background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Location, History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Scope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District’s Goals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Organization Chart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Budget and Schedule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 to D-B Procurement and Agreement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Benefits of Design Build Approach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67600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3" name="Rectangle 12"/>
          <p:cNvSpPr/>
          <p:nvPr/>
        </p:nvSpPr>
        <p:spPr bwMode="auto">
          <a:xfrm>
            <a:off x="0" y="94229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6700" y="1225377"/>
            <a:ext cx="8610600" cy="614014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Public Utility District No. 1 of Okanogan County (District) serves the electricity and broadband needs of Okanogan 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County, the largest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county 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state of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Washington 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5315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-miles).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District formed by voters in 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1939 and has a Board consisting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three elected 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officials serving six year terms on a staggered basis.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1945 District completed purchase of Washington Water Power electric system (including Enloe Dam and Power Plant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spcAft>
                <a:spcPts val="1200"/>
              </a:spcAft>
              <a:defRPr/>
            </a:pP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TODAY-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~100 Employees serving 15,700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customers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 miles of 115-kV transmission line and 16 substations.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1373 miles of overhead 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437 miles of underground distribution line.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electric power sources – BPA, Wells Hydro, Nine Canyon Wind Farm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and Poor’s A bond rating; Moody’s A1 bond rating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Enloe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 and retired power plant</a:t>
            </a:r>
          </a:p>
          <a:p>
            <a:pPr>
              <a:defRPr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A34461-2205-4CB7-ADFA-D491C8D700DC}" type="slidenum">
              <a:rPr lang="en-US" altLang="en-US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-10633"/>
            <a:ext cx="2167056" cy="101162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" y="223402"/>
            <a:ext cx="533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District Background</a:t>
            </a:r>
          </a:p>
        </p:txBody>
      </p:sp>
    </p:spTree>
    <p:extLst>
      <p:ext uri="{BB962C8B-B14F-4D97-AF65-F5344CB8AC3E}">
        <p14:creationId xmlns:p14="http://schemas.microsoft.com/office/powerpoint/2010/main" val="34249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72" y="247650"/>
            <a:ext cx="4648200" cy="647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Project Location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3" name="Rectangle 12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pic>
        <p:nvPicPr>
          <p:cNvPr id="7176" name="Picture 2" descr="C:\Users\dan_b\AppData\Local\Microsoft\Windows\Temporary Internet Files\Content.Outlook\NMQ8TZDB\Vicinity Map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244600"/>
            <a:ext cx="8032750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8" name="Rectangle 7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258967"/>
            <a:ext cx="449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Project Map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866275"/>
            <a:ext cx="8702458" cy="56357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" y="1143000"/>
            <a:ext cx="76962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Location – Similkameen River 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3.5 miles NW of Oroville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WA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50 Year FERC License for a 9 MW power plant issued July 2013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9218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147084" y="258283"/>
            <a:ext cx="5257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Enloe Dam History 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1317625"/>
            <a:ext cx="8839200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3.6-MW hydroelectric power plant constructed in 1920s.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plant decommissioned in 1958 when low-cost electric power from Bonneville System became available.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>
              <a:defRPr/>
            </a:pPr>
            <a:endParaRPr lang="en-US" sz="8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A34461-2205-4CB7-ADFA-D491C8D700DC}" type="slidenum">
              <a:rPr lang="en-US" altLang="en-US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63" b="13789"/>
          <a:stretch/>
        </p:blipFill>
        <p:spPr>
          <a:xfrm>
            <a:off x="0" y="2819400"/>
            <a:ext cx="91440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8" name="Rectangle 7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73" y="312881"/>
            <a:ext cx="4695827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New </a:t>
            </a:r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Power Plant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3320" name="Picture 5" descr="layout5 200dpi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1600200"/>
            <a:ext cx="8642350" cy="48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0" y="247650"/>
            <a:ext cx="6781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SCOPE – New Power Plant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1317625"/>
            <a:ext cx="8610600" cy="35702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Enloe Dam Modifications –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Addition of crest gates and outlet works,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</a:t>
            </a:r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Headworks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New intake channel, power intake, and penstocks on the east bank 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to the 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existing dam,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</a:t>
            </a:r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New 9-MW hydroelectric power plant and tailrace channel 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east bank of the river downstream of the 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existing dam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Interconnection 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New electric substation and a short interconnection to the District’s 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existing distribution system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>
              <a:defRPr/>
            </a:pPr>
            <a:endParaRPr lang="en-US" sz="8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6EFF62-14E9-4314-BD55-48382FFDCC2B}" type="slidenum">
              <a:rPr lang="en-US" altLang="en-US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39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8" name="Rectangle 7"/>
          <p:cNvSpPr/>
          <p:nvPr/>
        </p:nvSpPr>
        <p:spPr bwMode="auto">
          <a:xfrm>
            <a:off x="3276600" y="0"/>
            <a:ext cx="5867400" cy="1143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90500"/>
          </a:effectLst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8575" y="1066800"/>
            <a:ext cx="9144000" cy="76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ahom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74" y="312881"/>
            <a:ext cx="6905626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  <a:latin typeface="Century Schoolbook" panose="02040604050505020304" pitchFamily="18" charset="0"/>
              </a:rPr>
              <a:t>SCOPE – New Power Plant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3320" name="Picture 5" descr="layout5 200dpi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1600200"/>
            <a:ext cx="8642350" cy="48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 bwMode="auto">
          <a:xfrm>
            <a:off x="1110216" y="3764909"/>
            <a:ext cx="522767" cy="12115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1001232" y="4343400"/>
            <a:ext cx="522767" cy="12115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1153632" y="5029200"/>
            <a:ext cx="522767" cy="12115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 rot="10800000">
            <a:off x="2026812" y="5334000"/>
            <a:ext cx="522767" cy="12115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9029470">
            <a:off x="2598695" y="2895600"/>
            <a:ext cx="522767" cy="12115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 rot="9029470">
            <a:off x="3113326" y="3134102"/>
            <a:ext cx="522767" cy="12115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1" name="Right Arrow 20"/>
          <p:cNvSpPr/>
          <p:nvPr/>
        </p:nvSpPr>
        <p:spPr bwMode="auto">
          <a:xfrm rot="9029470">
            <a:off x="3805934" y="3191136"/>
            <a:ext cx="522767" cy="12115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9029470">
            <a:off x="4598561" y="3522863"/>
            <a:ext cx="522767" cy="12115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3" name="Right Arrow 22"/>
          <p:cNvSpPr/>
          <p:nvPr/>
        </p:nvSpPr>
        <p:spPr bwMode="auto">
          <a:xfrm rot="5400000">
            <a:off x="1170794" y="2748285"/>
            <a:ext cx="522767" cy="12115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28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  <a:txDef>
      <a:spPr>
        <a:noFill/>
      </a:spPr>
      <a:bodyPr>
        <a:spAutoFit/>
      </a:bodyPr>
      <a:lstStyle>
        <a:defPPr marL="342900" indent="-342900">
          <a:buFont typeface="Arial" panose="020B0604020202020204" pitchFamily="34" charset="0"/>
          <a:buChar char="•"/>
          <a:defRPr sz="2200" dirty="0" smtClean="0">
            <a:solidFill>
              <a:schemeClr val="bg1">
                <a:lumMod val="50000"/>
              </a:schemeClr>
            </a:solidFill>
            <a:latin typeface="Century Schoolbook" panose="02040604050505020304" pitchFamily="18" charset="0"/>
          </a:defRPr>
        </a:defPPr>
      </a:lstStyle>
    </a:tx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11242</TotalTime>
  <Words>1033</Words>
  <Application>Microsoft Office PowerPoint</Application>
  <PresentationFormat>On-screen Show (4:3)</PresentationFormat>
  <Paragraphs>158</Paragraphs>
  <Slides>18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Textured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Okanogan County PUD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 Boettger</dc:creator>
  <cp:lastModifiedBy>Heidi Smith</cp:lastModifiedBy>
  <cp:revision>176</cp:revision>
  <cp:lastPrinted>2017-04-26T15:39:46Z</cp:lastPrinted>
  <dcterms:created xsi:type="dcterms:W3CDTF">2006-12-28T17:53:10Z</dcterms:created>
  <dcterms:modified xsi:type="dcterms:W3CDTF">2017-04-26T20:44:56Z</dcterms:modified>
</cp:coreProperties>
</file>