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handoutMasterIdLst>
    <p:handoutMasterId r:id="rId28"/>
  </p:handoutMasterIdLst>
  <p:sldIdLst>
    <p:sldId id="256" r:id="rId2"/>
    <p:sldId id="283" r:id="rId3"/>
    <p:sldId id="291" r:id="rId4"/>
    <p:sldId id="287" r:id="rId5"/>
    <p:sldId id="316" r:id="rId6"/>
    <p:sldId id="382" r:id="rId7"/>
    <p:sldId id="330" r:id="rId8"/>
    <p:sldId id="329" r:id="rId9"/>
    <p:sldId id="390" r:id="rId10"/>
    <p:sldId id="383" r:id="rId11"/>
    <p:sldId id="332" r:id="rId12"/>
    <p:sldId id="376" r:id="rId13"/>
    <p:sldId id="313" r:id="rId14"/>
    <p:sldId id="392" r:id="rId15"/>
    <p:sldId id="277" r:id="rId16"/>
    <p:sldId id="347" r:id="rId17"/>
    <p:sldId id="265" r:id="rId18"/>
    <p:sldId id="266" r:id="rId19"/>
    <p:sldId id="279" r:id="rId20"/>
    <p:sldId id="385" r:id="rId21"/>
    <p:sldId id="373" r:id="rId22"/>
    <p:sldId id="391" r:id="rId23"/>
    <p:sldId id="281" r:id="rId24"/>
    <p:sldId id="393" r:id="rId25"/>
    <p:sldId id="386"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B1E6F9-069D-48D6-9E60-80D4CE553277}">
          <p14:sldIdLst>
            <p14:sldId id="256"/>
            <p14:sldId id="283"/>
            <p14:sldId id="291"/>
            <p14:sldId id="287"/>
            <p14:sldId id="316"/>
            <p14:sldId id="382"/>
            <p14:sldId id="330"/>
            <p14:sldId id="329"/>
            <p14:sldId id="390"/>
            <p14:sldId id="383"/>
          </p14:sldIdLst>
        </p14:section>
        <p14:section name="Untitled Section" id="{5A6F415F-21AC-4685-B594-5BD70E123E91}">
          <p14:sldIdLst>
            <p14:sldId id="332"/>
            <p14:sldId id="376"/>
            <p14:sldId id="313"/>
            <p14:sldId id="392"/>
            <p14:sldId id="277"/>
            <p14:sldId id="347"/>
            <p14:sldId id="265"/>
            <p14:sldId id="266"/>
            <p14:sldId id="279"/>
            <p14:sldId id="385"/>
            <p14:sldId id="373"/>
            <p14:sldId id="391"/>
            <p14:sldId id="281"/>
            <p14:sldId id="393"/>
            <p14:sldId id="3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gie Anderson" initials="MA" lastIdx="1" clrIdx="0">
    <p:extLst>
      <p:ext uri="{19B8F6BF-5375-455C-9EA6-DF929625EA0E}">
        <p15:presenceInfo xmlns:p15="http://schemas.microsoft.com/office/powerpoint/2012/main" userId="S-1-5-21-1110004096-1093950551-5522801-51542" providerId="AD"/>
      </p:ext>
    </p:extLst>
  </p:cmAuthor>
  <p:cmAuthor id="2" name="Maggie Anderson" initials="MA [2]" lastIdx="1" clrIdx="1">
    <p:extLst>
      <p:ext uri="{19B8F6BF-5375-455C-9EA6-DF929625EA0E}">
        <p15:presenceInfo xmlns:p15="http://schemas.microsoft.com/office/powerpoint/2012/main" userId="S::MAnderson@parametrix.com::ea3acb9e-054b-4d0d-9a2d-264717739a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6D9"/>
    <a:srgbClr val="00A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169" autoAdjust="0"/>
  </p:normalViewPr>
  <p:slideViewPr>
    <p:cSldViewPr>
      <p:cViewPr varScale="1">
        <p:scale>
          <a:sx n="79" d="100"/>
          <a:sy n="79" d="100"/>
        </p:scale>
        <p:origin x="1362" y="8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Dugan" userId="adbc8d2e-d5d5-4b85-b968-84357a34065c" providerId="ADAL" clId="{6611817D-229A-4AD9-8521-A1ABE0CBF96D}"/>
    <pc:docChg chg="modSld">
      <pc:chgData name="James Dugan" userId="adbc8d2e-d5d5-4b85-b968-84357a34065c" providerId="ADAL" clId="{6611817D-229A-4AD9-8521-A1ABE0CBF96D}" dt="2020-05-28T14:47:39.310" v="32" actId="6549"/>
      <pc:docMkLst>
        <pc:docMk/>
      </pc:docMkLst>
      <pc:sldChg chg="modSp">
        <pc:chgData name="James Dugan" userId="adbc8d2e-d5d5-4b85-b968-84357a34065c" providerId="ADAL" clId="{6611817D-229A-4AD9-8521-A1ABE0CBF96D}" dt="2020-05-28T14:47:25.775" v="11" actId="6549"/>
        <pc:sldMkLst>
          <pc:docMk/>
          <pc:sldMk cId="2273537939" sldId="287"/>
        </pc:sldMkLst>
        <pc:spChg chg="mod">
          <ac:chgData name="James Dugan" userId="adbc8d2e-d5d5-4b85-b968-84357a34065c" providerId="ADAL" clId="{6611817D-229A-4AD9-8521-A1ABE0CBF96D}" dt="2020-05-28T14:47:25.775" v="11" actId="6549"/>
          <ac:spMkLst>
            <pc:docMk/>
            <pc:sldMk cId="2273537939" sldId="287"/>
            <ac:spMk id="2" creationId="{00000000-0000-0000-0000-000000000000}"/>
          </ac:spMkLst>
        </pc:spChg>
      </pc:sldChg>
      <pc:sldChg chg="modSp">
        <pc:chgData name="James Dugan" userId="adbc8d2e-d5d5-4b85-b968-84357a34065c" providerId="ADAL" clId="{6611817D-229A-4AD9-8521-A1ABE0CBF96D}" dt="2020-05-28T14:47:39.310" v="32" actId="6549"/>
        <pc:sldMkLst>
          <pc:docMk/>
          <pc:sldMk cId="121694207" sldId="316"/>
        </pc:sldMkLst>
        <pc:spChg chg="mod">
          <ac:chgData name="James Dugan" userId="adbc8d2e-d5d5-4b85-b968-84357a34065c" providerId="ADAL" clId="{6611817D-229A-4AD9-8521-A1ABE0CBF96D}" dt="2020-05-28T14:47:39.310" v="32" actId="6549"/>
          <ac:spMkLst>
            <pc:docMk/>
            <pc:sldMk cId="121694207" sldId="316"/>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5138"/>
          </a:xfrm>
          <a:prstGeom prst="rect">
            <a:avLst/>
          </a:prstGeom>
        </p:spPr>
        <p:txBody>
          <a:bodyPr vert="horz" lIns="92633" tIns="46317" rIns="92633" bIns="46317" rtlCol="0"/>
          <a:lstStyle>
            <a:lvl1pPr algn="l">
              <a:defRPr sz="1200"/>
            </a:lvl1pPr>
          </a:lstStyle>
          <a:p>
            <a:endParaRPr lang="en-US" dirty="0"/>
          </a:p>
        </p:txBody>
      </p:sp>
      <p:sp>
        <p:nvSpPr>
          <p:cNvPr id="3" name="Date Placeholder 2"/>
          <p:cNvSpPr>
            <a:spLocks noGrp="1"/>
          </p:cNvSpPr>
          <p:nvPr>
            <p:ph type="dt" sz="quarter" idx="1"/>
          </p:nvPr>
        </p:nvSpPr>
        <p:spPr>
          <a:xfrm>
            <a:off x="3970343" y="0"/>
            <a:ext cx="3038475" cy="465138"/>
          </a:xfrm>
          <a:prstGeom prst="rect">
            <a:avLst/>
          </a:prstGeom>
        </p:spPr>
        <p:txBody>
          <a:bodyPr vert="horz" lIns="92633" tIns="46317" rIns="92633" bIns="46317" rtlCol="0"/>
          <a:lstStyle>
            <a:lvl1pPr algn="r">
              <a:defRPr sz="1200"/>
            </a:lvl1pPr>
          </a:lstStyle>
          <a:p>
            <a:fld id="{0435EB79-4CD3-4F09-B6F4-D176C4F93551}" type="datetimeFigureOut">
              <a:rPr lang="en-US" smtClean="0"/>
              <a:t>5/28/2020</a:t>
            </a:fld>
            <a:endParaRPr lang="en-US" dirty="0"/>
          </a:p>
        </p:txBody>
      </p:sp>
      <p:sp>
        <p:nvSpPr>
          <p:cNvPr id="4" name="Footer Placeholder 3"/>
          <p:cNvSpPr>
            <a:spLocks noGrp="1"/>
          </p:cNvSpPr>
          <p:nvPr>
            <p:ph type="ftr" sz="quarter" idx="2"/>
          </p:nvPr>
        </p:nvSpPr>
        <p:spPr>
          <a:xfrm>
            <a:off x="5" y="8829675"/>
            <a:ext cx="3038475" cy="465138"/>
          </a:xfrm>
          <a:prstGeom prst="rect">
            <a:avLst/>
          </a:prstGeom>
        </p:spPr>
        <p:txBody>
          <a:bodyPr vert="horz" lIns="92633" tIns="46317" rIns="92633" bIns="463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3" y="8829675"/>
            <a:ext cx="3038475" cy="465138"/>
          </a:xfrm>
          <a:prstGeom prst="rect">
            <a:avLst/>
          </a:prstGeom>
        </p:spPr>
        <p:txBody>
          <a:bodyPr vert="horz" lIns="92633" tIns="46317" rIns="92633" bIns="46317" rtlCol="0" anchor="b"/>
          <a:lstStyle>
            <a:lvl1pPr algn="r">
              <a:defRPr sz="1200"/>
            </a:lvl1pPr>
          </a:lstStyle>
          <a:p>
            <a:fld id="{266C49AF-4113-468E-A0D7-98874A8AA0CC}" type="slidenum">
              <a:rPr lang="en-US" smtClean="0"/>
              <a:t>‹#›</a:t>
            </a:fld>
            <a:endParaRPr lang="en-US" dirty="0"/>
          </a:p>
        </p:txBody>
      </p:sp>
    </p:spTree>
    <p:extLst>
      <p:ext uri="{BB962C8B-B14F-4D97-AF65-F5344CB8AC3E}">
        <p14:creationId xmlns:p14="http://schemas.microsoft.com/office/powerpoint/2010/main" val="202980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5138"/>
          </a:xfrm>
          <a:prstGeom prst="rect">
            <a:avLst/>
          </a:prstGeom>
        </p:spPr>
        <p:txBody>
          <a:bodyPr vert="horz" lIns="92633" tIns="46317" rIns="92633" bIns="46317" rtlCol="0"/>
          <a:lstStyle>
            <a:lvl1pPr algn="l">
              <a:defRPr sz="1200"/>
            </a:lvl1pPr>
          </a:lstStyle>
          <a:p>
            <a:endParaRPr lang="en-US" dirty="0"/>
          </a:p>
        </p:txBody>
      </p:sp>
      <p:sp>
        <p:nvSpPr>
          <p:cNvPr id="3" name="Date Placeholder 2"/>
          <p:cNvSpPr>
            <a:spLocks noGrp="1"/>
          </p:cNvSpPr>
          <p:nvPr>
            <p:ph type="dt" idx="1"/>
          </p:nvPr>
        </p:nvSpPr>
        <p:spPr>
          <a:xfrm>
            <a:off x="3970343" y="0"/>
            <a:ext cx="3038475" cy="465138"/>
          </a:xfrm>
          <a:prstGeom prst="rect">
            <a:avLst/>
          </a:prstGeom>
        </p:spPr>
        <p:txBody>
          <a:bodyPr vert="horz" lIns="92633" tIns="46317" rIns="92633" bIns="46317" rtlCol="0"/>
          <a:lstStyle>
            <a:lvl1pPr algn="r">
              <a:defRPr sz="1200"/>
            </a:lvl1pPr>
          </a:lstStyle>
          <a:p>
            <a:fld id="{851C3A19-11CC-4902-8D56-8C84E2F1DD11}" type="datetimeFigureOut">
              <a:rPr lang="en-US" smtClean="0"/>
              <a:t>5/28/2020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33" tIns="46317" rIns="92633" bIns="46317" rtlCol="0" anchor="ctr"/>
          <a:lstStyle/>
          <a:p>
            <a:endParaRPr lang="en-US" dirty="0"/>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2633" tIns="46317" rIns="92633" bIns="46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29675"/>
            <a:ext cx="3038475" cy="465138"/>
          </a:xfrm>
          <a:prstGeom prst="rect">
            <a:avLst/>
          </a:prstGeom>
        </p:spPr>
        <p:txBody>
          <a:bodyPr vert="horz" lIns="92633" tIns="46317" rIns="92633" bIns="463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3" y="8829675"/>
            <a:ext cx="3038475" cy="465138"/>
          </a:xfrm>
          <a:prstGeom prst="rect">
            <a:avLst/>
          </a:prstGeom>
        </p:spPr>
        <p:txBody>
          <a:bodyPr vert="horz" lIns="92633" tIns="46317" rIns="92633" bIns="46317" rtlCol="0" anchor="b"/>
          <a:lstStyle>
            <a:lvl1pPr algn="r">
              <a:defRPr sz="1200"/>
            </a:lvl1pPr>
          </a:lstStyle>
          <a:p>
            <a:fld id="{1E56F321-8004-430C-A3D5-D881F1EA66E9}" type="slidenum">
              <a:rPr lang="en-US" smtClean="0"/>
              <a:t>‹#›</a:t>
            </a:fld>
            <a:endParaRPr lang="en-US" dirty="0"/>
          </a:p>
        </p:txBody>
      </p:sp>
    </p:spTree>
    <p:extLst>
      <p:ext uri="{BB962C8B-B14F-4D97-AF65-F5344CB8AC3E}">
        <p14:creationId xmlns:p14="http://schemas.microsoft.com/office/powerpoint/2010/main" val="290996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19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500875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96095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364173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6C0D8-AE11-4882-8726-CB4184BAFA49}"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861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6C0D8-AE11-4882-8726-CB4184BAFA49}" type="datetimeFigureOut">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1788894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6C0D8-AE11-4882-8726-CB4184BAFA49}" type="datetimeFigureOut">
              <a:rPr lang="en-US" smtClean="0"/>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296316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6C0D8-AE11-4882-8726-CB4184BAFA49}" type="datetimeFigureOut">
              <a:rPr lang="en-US" smtClean="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249984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366C0D8-AE11-4882-8726-CB4184BAFA49}" type="datetimeFigureOut">
              <a:rPr lang="en-US" smtClean="0"/>
              <a:t>5/28/2020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165285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366C0D8-AE11-4882-8726-CB4184BAFA49}" type="datetimeFigureOut">
              <a:rPr lang="en-US" smtClean="0"/>
              <a:t>5/28/2020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D8B61A2-6DF4-46F6-B57D-F774B42E49EA}" type="slidenum">
              <a:rPr lang="en-US" smtClean="0"/>
              <a:t>‹#›</a:t>
            </a:fld>
            <a:endParaRPr lang="en-US" dirty="0"/>
          </a:p>
        </p:txBody>
      </p:sp>
    </p:spTree>
    <p:extLst>
      <p:ext uri="{BB962C8B-B14F-4D97-AF65-F5344CB8AC3E}">
        <p14:creationId xmlns:p14="http://schemas.microsoft.com/office/powerpoint/2010/main" val="297268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6C0D8-AE11-4882-8726-CB4184BAFA49}" type="datetimeFigureOut">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3830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366C0D8-AE11-4882-8726-CB4184BAFA49}" type="datetimeFigureOut">
              <a:rPr lang="en-US" smtClean="0"/>
              <a:t>5/28/2020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D8B61A2-6DF4-46F6-B57D-F774B42E49EA}"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47229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50" y="2471422"/>
            <a:ext cx="7543800" cy="1567178"/>
          </a:xfrm>
        </p:spPr>
        <p:txBody>
          <a:bodyPr>
            <a:noAutofit/>
          </a:bodyPr>
          <a:lstStyle/>
          <a:p>
            <a:pPr algn="ctr"/>
            <a:br>
              <a:rPr lang="en-US" sz="3600" b="1" dirty="0"/>
            </a:br>
            <a:br>
              <a:rPr lang="en-US" sz="3600" b="1" dirty="0"/>
            </a:br>
            <a:br>
              <a:rPr lang="en-US" sz="3600" b="1" dirty="0"/>
            </a:br>
            <a:br>
              <a:rPr lang="en-US" sz="3600" b="1" dirty="0"/>
            </a:br>
            <a:r>
              <a:rPr lang="en-US" sz="3200" b="1" dirty="0"/>
              <a:t>Peninsula Metropolitan Park District</a:t>
            </a:r>
            <a:br>
              <a:rPr lang="en-US" sz="3200" b="1" dirty="0"/>
            </a:br>
            <a:r>
              <a:rPr lang="en-US" sz="3200" b="1" dirty="0"/>
              <a:t>PenMet Parks Community Recreation Center</a:t>
            </a:r>
            <a:br>
              <a:rPr lang="en-US" sz="3600" b="1" dirty="0"/>
            </a:br>
            <a:endParaRPr lang="en-US" sz="3600" dirty="0">
              <a:solidFill>
                <a:schemeClr val="tx1"/>
              </a:solidFill>
              <a:latin typeface="+mn-lt"/>
            </a:endParaRPr>
          </a:p>
        </p:txBody>
      </p:sp>
      <p:sp>
        <p:nvSpPr>
          <p:cNvPr id="3" name="Subtitle 2"/>
          <p:cNvSpPr>
            <a:spLocks noGrp="1"/>
          </p:cNvSpPr>
          <p:nvPr>
            <p:ph type="subTitle" idx="1"/>
          </p:nvPr>
        </p:nvSpPr>
        <p:spPr>
          <a:xfrm>
            <a:off x="2057398" y="4468282"/>
            <a:ext cx="4762500" cy="933662"/>
          </a:xfrm>
        </p:spPr>
        <p:txBody>
          <a:bodyPr>
            <a:normAutofit fontScale="85000" lnSpcReduction="20000"/>
          </a:bodyPr>
          <a:lstStyle/>
          <a:p>
            <a:pPr algn="ctr"/>
            <a:r>
              <a:rPr lang="en-US" dirty="0">
                <a:solidFill>
                  <a:schemeClr val="tx1"/>
                </a:solidFill>
              </a:rPr>
              <a:t>Application to use the GC/CM Delivery Method </a:t>
            </a:r>
          </a:p>
          <a:p>
            <a:pPr algn="ctr"/>
            <a:r>
              <a:rPr lang="en-US" dirty="0">
                <a:solidFill>
                  <a:schemeClr val="tx1"/>
                </a:solidFill>
              </a:rPr>
              <a:t>MAY 28,2020 Presentation</a:t>
            </a:r>
            <a:endParaRPr lang="en-US" sz="2000" dirty="0">
              <a:solidFill>
                <a:schemeClr val="tx1"/>
              </a:solidFill>
            </a:endParaRPr>
          </a:p>
        </p:txBody>
      </p:sp>
      <p:sp>
        <p:nvSpPr>
          <p:cNvPr id="8" name="Subtitle 2"/>
          <p:cNvSpPr txBox="1">
            <a:spLocks/>
          </p:cNvSpPr>
          <p:nvPr/>
        </p:nvSpPr>
        <p:spPr>
          <a:xfrm>
            <a:off x="666750" y="5562600"/>
            <a:ext cx="7543799" cy="685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r>
              <a:rPr lang="en-US" sz="1600" b="1" dirty="0">
                <a:solidFill>
                  <a:schemeClr val="accent3">
                    <a:lumMod val="75000"/>
                  </a:schemeClr>
                </a:solidFill>
              </a:rPr>
              <a:t>The mission of the Peninsula Metropolitan Park District is to enhance the quality of life by providing parks and recreation opportunities for our community.</a:t>
            </a:r>
          </a:p>
        </p:txBody>
      </p:sp>
      <p:pic>
        <p:nvPicPr>
          <p:cNvPr id="6" name="Picture 5" descr="A close up of a sign&#10;&#10;Description automatically generated">
            <a:extLst>
              <a:ext uri="{FF2B5EF4-FFF2-40B4-BE49-F238E27FC236}">
                <a16:creationId xmlns:a16="http://schemas.microsoft.com/office/drawing/2014/main" id="{FA1C0256-225A-4D73-8FFD-B84D5B9BF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81000"/>
            <a:ext cx="2362200" cy="1371600"/>
          </a:xfrm>
          <a:prstGeom prst="rect">
            <a:avLst/>
          </a:prstGeom>
        </p:spPr>
      </p:pic>
    </p:spTree>
    <p:extLst>
      <p:ext uri="{BB962C8B-B14F-4D97-AF65-F5344CB8AC3E}">
        <p14:creationId xmlns:p14="http://schemas.microsoft.com/office/powerpoint/2010/main" val="532091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58452" y="4325112"/>
            <a:ext cx="53492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877378" y="758952"/>
            <a:ext cx="5489381" cy="3566160"/>
          </a:xfrm>
        </p:spPr>
        <p:txBody>
          <a:bodyPr vert="horz" lIns="91440" tIns="45720" rIns="91440" bIns="45720" rtlCol="0" anchor="b">
            <a:normAutofit/>
          </a:bodyPr>
          <a:lstStyle/>
          <a:p>
            <a:r>
              <a:rPr lang="en-US" sz="8000" dirty="0">
                <a:solidFill>
                  <a:schemeClr val="tx1">
                    <a:lumMod val="85000"/>
                    <a:lumOff val="15000"/>
                  </a:schemeClr>
                </a:solidFill>
              </a:rPr>
              <a:t>Scope, Schedule and Budget</a:t>
            </a:r>
          </a:p>
        </p:txBody>
      </p:sp>
      <p:pic>
        <p:nvPicPr>
          <p:cNvPr id="3" name="Picture 2">
            <a:extLst>
              <a:ext uri="{FF2B5EF4-FFF2-40B4-BE49-F238E27FC236}">
                <a16:creationId xmlns:a16="http://schemas.microsoft.com/office/drawing/2014/main" id="{9319510B-FD91-48EB-A2F8-D6CABA184767}"/>
              </a:ext>
            </a:extLst>
          </p:cNvPr>
          <p:cNvPicPr>
            <a:picLocks noChangeAspect="1"/>
          </p:cNvPicPr>
          <p:nvPr/>
        </p:nvPicPr>
        <p:blipFill>
          <a:blip r:embed="rId2"/>
          <a:stretch>
            <a:fillRect/>
          </a:stretch>
        </p:blipFill>
        <p:spPr>
          <a:xfrm>
            <a:off x="697363" y="2635605"/>
            <a:ext cx="1837115" cy="1068090"/>
          </a:xfrm>
          <a:prstGeom prst="rect">
            <a:avLst/>
          </a:prstGeom>
        </p:spPr>
      </p:pic>
      <p:sp>
        <p:nvSpPr>
          <p:cNvPr id="18" name="Rectangle 17">
            <a:extLst>
              <a:ext uri="{FF2B5EF4-FFF2-40B4-BE49-F238E27FC236}">
                <a16:creationId xmlns:a16="http://schemas.microsoft.com/office/drawing/2014/main" id="{3F0CE275-BAEC-48E9-B00C-1B635C68F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rgbClr val="78B38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22C524A-01E1-4209-AE20-DA64F7CB1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588C7C"/>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0522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09560" cy="1066800"/>
          </a:xfrm>
        </p:spPr>
        <p:txBody>
          <a:bodyPr>
            <a:normAutofit fontScale="90000"/>
          </a:bodyPr>
          <a:lstStyle/>
          <a:p>
            <a:r>
              <a:rPr lang="en-US" sz="4200" dirty="0"/>
              <a:t>Project Overview – Scope and Budget</a:t>
            </a:r>
            <a:br>
              <a:rPr lang="en-US" sz="4200" dirty="0"/>
            </a:br>
            <a:br>
              <a:rPr lang="en-US" sz="4200" dirty="0"/>
            </a:br>
            <a:br>
              <a:rPr lang="en-US" sz="4200" dirty="0"/>
            </a:br>
            <a:br>
              <a:rPr lang="en-US" sz="4200" dirty="0"/>
            </a:br>
            <a:br>
              <a:rPr lang="en-US" sz="4200" dirty="0"/>
            </a:br>
            <a:br>
              <a:rPr lang="en-US" sz="4200" dirty="0"/>
            </a:br>
            <a:br>
              <a:rPr lang="en-US" sz="4200" dirty="0"/>
            </a:br>
            <a:br>
              <a:rPr lang="en-US" sz="4200" dirty="0"/>
            </a:br>
            <a:br>
              <a:rPr lang="en-US" sz="4200" dirty="0"/>
            </a:br>
            <a:br>
              <a:rPr lang="en-US" sz="4200" dirty="0"/>
            </a:br>
            <a:r>
              <a:rPr lang="en-US" sz="3600" dirty="0"/>
              <a:t>PenMet Parks Community Recreation Center</a:t>
            </a:r>
            <a:br>
              <a:rPr lang="en-US" sz="3600" dirty="0"/>
            </a:br>
            <a:r>
              <a:rPr lang="en-US" sz="3600" dirty="0"/>
              <a:t>Project Overview - Scope and Budget</a:t>
            </a:r>
          </a:p>
        </p:txBody>
      </p:sp>
      <p:graphicFrame>
        <p:nvGraphicFramePr>
          <p:cNvPr id="19" name="Table 19">
            <a:extLst>
              <a:ext uri="{FF2B5EF4-FFF2-40B4-BE49-F238E27FC236}">
                <a16:creationId xmlns:a16="http://schemas.microsoft.com/office/drawing/2014/main" id="{D99633F8-9CEF-4963-A6F4-C0F3668E2273}"/>
              </a:ext>
            </a:extLst>
          </p:cNvPr>
          <p:cNvGraphicFramePr>
            <a:graphicFrameLocks noGrp="1"/>
          </p:cNvGraphicFramePr>
          <p:nvPr>
            <p:ph idx="1"/>
            <p:extLst>
              <p:ext uri="{D42A27DB-BD31-4B8C-83A1-F6EECF244321}">
                <p14:modId xmlns:p14="http://schemas.microsoft.com/office/powerpoint/2010/main" val="3779155398"/>
              </p:ext>
            </p:extLst>
          </p:nvPr>
        </p:nvGraphicFramePr>
        <p:xfrm>
          <a:off x="609601" y="1955800"/>
          <a:ext cx="7763434" cy="3825240"/>
        </p:xfrm>
        <a:graphic>
          <a:graphicData uri="http://schemas.openxmlformats.org/drawingml/2006/table">
            <a:tbl>
              <a:tblPr firstRow="1" lastCol="1" bandRow="1">
                <a:tableStyleId>{5C22544A-7EE6-4342-B048-85BDC9FD1C3A}</a:tableStyleId>
              </a:tblPr>
              <a:tblGrid>
                <a:gridCol w="6329714">
                  <a:extLst>
                    <a:ext uri="{9D8B030D-6E8A-4147-A177-3AD203B41FA5}">
                      <a16:colId xmlns:a16="http://schemas.microsoft.com/office/drawing/2014/main" val="1354119837"/>
                    </a:ext>
                  </a:extLst>
                </a:gridCol>
                <a:gridCol w="1433720">
                  <a:extLst>
                    <a:ext uri="{9D8B030D-6E8A-4147-A177-3AD203B41FA5}">
                      <a16:colId xmlns:a16="http://schemas.microsoft.com/office/drawing/2014/main" val="1045874460"/>
                    </a:ext>
                  </a:extLst>
                </a:gridCol>
              </a:tblGrid>
              <a:tr h="363220">
                <a:tc>
                  <a:txBody>
                    <a:bodyPr/>
                    <a:lstStyle/>
                    <a:p>
                      <a:r>
                        <a:rPr lang="en-US" b="0" dirty="0">
                          <a:latin typeface="+mn-lt"/>
                        </a:rPr>
                        <a:t>Category</a:t>
                      </a:r>
                    </a:p>
                  </a:txBody>
                  <a:tcPr/>
                </a:tc>
                <a:tc>
                  <a:txBody>
                    <a:bodyPr/>
                    <a:lstStyle/>
                    <a:p>
                      <a:pPr algn="ctr"/>
                      <a:r>
                        <a:rPr lang="en-US" b="0" dirty="0"/>
                        <a:t>Budget</a:t>
                      </a:r>
                    </a:p>
                  </a:txBody>
                  <a:tcPr/>
                </a:tc>
                <a:extLst>
                  <a:ext uri="{0D108BD9-81ED-4DB2-BD59-A6C34878D82A}">
                    <a16:rowId xmlns:a16="http://schemas.microsoft.com/office/drawing/2014/main" val="2201347661"/>
                  </a:ext>
                </a:extLst>
              </a:tr>
              <a:tr h="363220">
                <a:tc>
                  <a:txBody>
                    <a:bodyPr/>
                    <a:lstStyle/>
                    <a:p>
                      <a:r>
                        <a:rPr lang="en-US" sz="1600" dirty="0"/>
                        <a:t>Costs for Professional Services (A/E, Legal, etc. @ 15% of construction) </a:t>
                      </a:r>
                    </a:p>
                  </a:txBody>
                  <a:tcPr/>
                </a:tc>
                <a:tc>
                  <a:txBody>
                    <a:bodyPr/>
                    <a:lstStyle/>
                    <a:p>
                      <a:r>
                        <a:rPr lang="en-US" sz="1600" b="0" kern="1200" dirty="0">
                          <a:solidFill>
                            <a:schemeClr val="dk1"/>
                          </a:solidFill>
                          <a:latin typeface="+mn-lt"/>
                          <a:ea typeface="+mn-ea"/>
                          <a:cs typeface="+mn-cs"/>
                        </a:rPr>
                        <a:t>$</a:t>
                      </a:r>
                      <a:r>
                        <a:rPr lang="en-US" sz="1600" kern="1200" dirty="0">
                          <a:solidFill>
                            <a:schemeClr val="dk1"/>
                          </a:solidFill>
                          <a:latin typeface="+mn-lt"/>
                          <a:ea typeface="+mn-ea"/>
                          <a:cs typeface="+mn-cs"/>
                        </a:rPr>
                        <a:t>  </a:t>
                      </a:r>
                      <a:r>
                        <a:rPr lang="en-US" sz="1600" b="0" kern="1200" dirty="0">
                          <a:solidFill>
                            <a:schemeClr val="dk1"/>
                          </a:solidFill>
                          <a:latin typeface="+mn-lt"/>
                          <a:ea typeface="+mn-ea"/>
                          <a:cs typeface="+mn-cs"/>
                        </a:rPr>
                        <a:t>2,574,000</a:t>
                      </a:r>
                    </a:p>
                  </a:txBody>
                  <a:tcPr>
                    <a:solidFill>
                      <a:schemeClr val="bg2"/>
                    </a:solidFill>
                  </a:tcPr>
                </a:tc>
                <a:extLst>
                  <a:ext uri="{0D108BD9-81ED-4DB2-BD59-A6C34878D82A}">
                    <a16:rowId xmlns:a16="http://schemas.microsoft.com/office/drawing/2014/main" val="991808338"/>
                  </a:ext>
                </a:extLst>
              </a:tr>
              <a:tr h="363220">
                <a:tc>
                  <a:txBody>
                    <a:bodyPr/>
                    <a:lstStyle/>
                    <a:p>
                      <a:r>
                        <a:rPr lang="en-US" sz="1600" dirty="0"/>
                        <a:t>Estimated project construction costs (including construction contingencies)</a:t>
                      </a:r>
                    </a:p>
                  </a:txBody>
                  <a:tcPr>
                    <a:solidFill>
                      <a:schemeClr val="bg1">
                        <a:lumMod val="95000"/>
                      </a:schemeClr>
                    </a:solidFill>
                  </a:tcPr>
                </a:tc>
                <a:tc>
                  <a:txBody>
                    <a:bodyPr/>
                    <a:lstStyle/>
                    <a:p>
                      <a:r>
                        <a:rPr lang="en-US" sz="1600" b="0" dirty="0">
                          <a:solidFill>
                            <a:schemeClr val="tx1"/>
                          </a:solidFill>
                        </a:rPr>
                        <a:t>$17,160,000</a:t>
                      </a:r>
                    </a:p>
                  </a:txBody>
                  <a:tcPr>
                    <a:solidFill>
                      <a:schemeClr val="bg1">
                        <a:lumMod val="95000"/>
                      </a:schemeClr>
                    </a:solidFill>
                  </a:tcPr>
                </a:tc>
                <a:extLst>
                  <a:ext uri="{0D108BD9-81ED-4DB2-BD59-A6C34878D82A}">
                    <a16:rowId xmlns:a16="http://schemas.microsoft.com/office/drawing/2014/main" val="2862381285"/>
                  </a:ext>
                </a:extLst>
              </a:tr>
              <a:tr h="363220">
                <a:tc>
                  <a:txBody>
                    <a:bodyPr/>
                    <a:lstStyle/>
                    <a:p>
                      <a:r>
                        <a:rPr lang="en-US" sz="1600" dirty="0"/>
                        <a:t>Equipment and furnishing costs</a:t>
                      </a:r>
                    </a:p>
                  </a:txBody>
                  <a:tcPr/>
                </a:tc>
                <a:tc>
                  <a:txBody>
                    <a:bodyPr/>
                    <a:lstStyle/>
                    <a:p>
                      <a:r>
                        <a:rPr lang="en-US" sz="1600" dirty="0"/>
                        <a:t> </a:t>
                      </a:r>
                      <a:r>
                        <a:rPr lang="en-US" sz="1600" b="0" dirty="0">
                          <a:solidFill>
                            <a:schemeClr val="tx1"/>
                          </a:solidFill>
                        </a:rPr>
                        <a:t>$</a:t>
                      </a:r>
                      <a:r>
                        <a:rPr lang="en-US" sz="1600" dirty="0"/>
                        <a:t> </a:t>
                      </a:r>
                      <a:r>
                        <a:rPr lang="en-US" sz="1600" b="0" kern="1200" dirty="0">
                          <a:solidFill>
                            <a:schemeClr val="dk1"/>
                          </a:solidFill>
                          <a:latin typeface="+mn-lt"/>
                          <a:ea typeface="+mn-ea"/>
                          <a:cs typeface="+mn-cs"/>
                        </a:rPr>
                        <a:t>1,201,200</a:t>
                      </a:r>
                    </a:p>
                  </a:txBody>
                  <a:tcPr>
                    <a:solidFill>
                      <a:schemeClr val="bg2"/>
                    </a:solidFill>
                  </a:tcPr>
                </a:tc>
                <a:extLst>
                  <a:ext uri="{0D108BD9-81ED-4DB2-BD59-A6C34878D82A}">
                    <a16:rowId xmlns:a16="http://schemas.microsoft.com/office/drawing/2014/main" val="2739887204"/>
                  </a:ext>
                </a:extLst>
              </a:tr>
              <a:tr h="363220">
                <a:tc>
                  <a:txBody>
                    <a:bodyPr/>
                    <a:lstStyle/>
                    <a:p>
                      <a:r>
                        <a:rPr lang="en-US" sz="1600" dirty="0"/>
                        <a:t>Off-site costs</a:t>
                      </a:r>
                    </a:p>
                  </a:txBody>
                  <a:tcPr>
                    <a:solidFill>
                      <a:schemeClr val="bg1">
                        <a:lumMod val="95000"/>
                      </a:schemeClr>
                    </a:solidFill>
                  </a:tcPr>
                </a:tc>
                <a:tc>
                  <a:txBody>
                    <a:bodyPr/>
                    <a:lstStyle/>
                    <a:p>
                      <a:r>
                        <a:rPr lang="en-US" sz="1600" b="0" dirty="0">
                          <a:solidFill>
                            <a:schemeClr val="tx1"/>
                          </a:solidFill>
                        </a:rPr>
                        <a:t> $   included</a:t>
                      </a:r>
                    </a:p>
                  </a:txBody>
                  <a:tcPr>
                    <a:solidFill>
                      <a:schemeClr val="bg1">
                        <a:lumMod val="95000"/>
                      </a:schemeClr>
                    </a:solidFill>
                  </a:tcPr>
                </a:tc>
                <a:extLst>
                  <a:ext uri="{0D108BD9-81ED-4DB2-BD59-A6C34878D82A}">
                    <a16:rowId xmlns:a16="http://schemas.microsoft.com/office/drawing/2014/main" val="2079359371"/>
                  </a:ext>
                </a:extLst>
              </a:tr>
              <a:tr h="363220">
                <a:tc>
                  <a:txBody>
                    <a:bodyPr/>
                    <a:lstStyle/>
                    <a:p>
                      <a:r>
                        <a:rPr lang="en-US" sz="1600" dirty="0"/>
                        <a:t>Contract administration costs (Owner, PM/CM, etc. @ 6% of construction)</a:t>
                      </a:r>
                    </a:p>
                  </a:txBody>
                  <a:tcPr/>
                </a:tc>
                <a:tc>
                  <a:txBody>
                    <a:bodyPr/>
                    <a:lstStyle/>
                    <a:p>
                      <a:pPr marL="0" algn="l" defTabSz="914400" rtl="0" eaLnBrk="1" latinLnBrk="0" hangingPunct="1"/>
                      <a:r>
                        <a:rPr lang="en-US" sz="1600" b="1" kern="1200" dirty="0">
                          <a:solidFill>
                            <a:schemeClr val="lt1"/>
                          </a:solidFill>
                          <a:latin typeface="+mn-lt"/>
                          <a:ea typeface="+mn-ea"/>
                          <a:cs typeface="+mn-cs"/>
                        </a:rPr>
                        <a:t> </a:t>
                      </a:r>
                      <a:r>
                        <a:rPr lang="en-US" sz="1600" b="0" kern="1200" dirty="0">
                          <a:solidFill>
                            <a:schemeClr val="tx1"/>
                          </a:solidFill>
                          <a:latin typeface="+mn-lt"/>
                          <a:ea typeface="+mn-ea"/>
                          <a:cs typeface="+mn-cs"/>
                        </a:rPr>
                        <a:t>$ 1,029,600</a:t>
                      </a:r>
                    </a:p>
                  </a:txBody>
                  <a:tcPr>
                    <a:solidFill>
                      <a:schemeClr val="bg2"/>
                    </a:solidFill>
                  </a:tcPr>
                </a:tc>
                <a:extLst>
                  <a:ext uri="{0D108BD9-81ED-4DB2-BD59-A6C34878D82A}">
                    <a16:rowId xmlns:a16="http://schemas.microsoft.com/office/drawing/2014/main" val="921364492"/>
                  </a:ext>
                </a:extLst>
              </a:tr>
              <a:tr h="363220">
                <a:tc>
                  <a:txBody>
                    <a:bodyPr/>
                    <a:lstStyle/>
                    <a:p>
                      <a:r>
                        <a:rPr lang="en-US" sz="1600" dirty="0"/>
                        <a:t>Contingencies (owner project contingency @ 5% of construction)</a:t>
                      </a:r>
                    </a:p>
                  </a:txBody>
                  <a:tcPr>
                    <a:solidFill>
                      <a:schemeClr val="bg1">
                        <a:lumMod val="95000"/>
                      </a:schemeClr>
                    </a:solidFill>
                  </a:tcPr>
                </a:tc>
                <a:tc>
                  <a:txBody>
                    <a:bodyPr/>
                    <a:lstStyle/>
                    <a:p>
                      <a:pPr marL="0" algn="l" defTabSz="914400" rtl="0" eaLnBrk="1" latinLnBrk="0" hangingPunct="1"/>
                      <a:r>
                        <a:rPr lang="en-US" sz="1600" b="0" kern="1200" dirty="0">
                          <a:solidFill>
                            <a:schemeClr val="tx1"/>
                          </a:solidFill>
                          <a:latin typeface="+mn-lt"/>
                          <a:ea typeface="+mn-ea"/>
                          <a:cs typeface="+mn-cs"/>
                        </a:rPr>
                        <a:t> $    858,000</a:t>
                      </a:r>
                    </a:p>
                  </a:txBody>
                  <a:tcPr>
                    <a:solidFill>
                      <a:schemeClr val="bg1">
                        <a:lumMod val="95000"/>
                      </a:schemeClr>
                    </a:solidFill>
                  </a:tcPr>
                </a:tc>
                <a:extLst>
                  <a:ext uri="{0D108BD9-81ED-4DB2-BD59-A6C34878D82A}">
                    <a16:rowId xmlns:a16="http://schemas.microsoft.com/office/drawing/2014/main" val="3432607199"/>
                  </a:ext>
                </a:extLst>
              </a:tr>
              <a:tr h="363220">
                <a:tc>
                  <a:txBody>
                    <a:bodyPr/>
                    <a:lstStyle/>
                    <a:p>
                      <a:r>
                        <a:rPr lang="en-US" sz="1600" dirty="0"/>
                        <a:t>Other project related costs (soft costs)</a:t>
                      </a:r>
                    </a:p>
                  </a:txBody>
                  <a:tcPr/>
                </a:tc>
                <a:tc>
                  <a:txBody>
                    <a:bodyPr/>
                    <a:lstStyle/>
                    <a:p>
                      <a:r>
                        <a:rPr lang="en-US" sz="1600" b="0" kern="1200" dirty="0">
                          <a:solidFill>
                            <a:schemeClr val="tx1"/>
                          </a:solidFill>
                          <a:latin typeface="+mn-lt"/>
                          <a:ea typeface="+mn-ea"/>
                          <a:cs typeface="+mn-cs"/>
                        </a:rPr>
                        <a:t> $ 1,821,560</a:t>
                      </a:r>
                    </a:p>
                  </a:txBody>
                  <a:tcPr>
                    <a:solidFill>
                      <a:schemeClr val="bg2"/>
                    </a:solidFill>
                  </a:tcPr>
                </a:tc>
                <a:extLst>
                  <a:ext uri="{0D108BD9-81ED-4DB2-BD59-A6C34878D82A}">
                    <a16:rowId xmlns:a16="http://schemas.microsoft.com/office/drawing/2014/main" val="402469740"/>
                  </a:ext>
                </a:extLst>
              </a:tr>
              <a:tr h="363220">
                <a:tc>
                  <a:txBody>
                    <a:bodyPr/>
                    <a:lstStyle/>
                    <a:p>
                      <a:r>
                        <a:rPr lang="en-US" sz="1600" dirty="0"/>
                        <a:t>Sales Tax (Construction and FF&amp;E @ 7.9%)</a:t>
                      </a:r>
                    </a:p>
                  </a:txBody>
                  <a:tcPr>
                    <a:solidFill>
                      <a:schemeClr val="bg1">
                        <a:lumMod val="95000"/>
                      </a:schemeClr>
                    </a:solidFill>
                  </a:tcPr>
                </a:tc>
                <a:tc>
                  <a:txBody>
                    <a:bodyPr/>
                    <a:lstStyle/>
                    <a:p>
                      <a:r>
                        <a:rPr lang="en-US" dirty="0"/>
                        <a:t> </a:t>
                      </a:r>
                      <a:r>
                        <a:rPr lang="en-US" sz="1600" b="0" kern="1200" dirty="0">
                          <a:solidFill>
                            <a:schemeClr val="tx1"/>
                          </a:solidFill>
                          <a:latin typeface="+mn-lt"/>
                          <a:ea typeface="+mn-ea"/>
                          <a:cs typeface="+mn-cs"/>
                        </a:rPr>
                        <a:t>$ 1,355,640</a:t>
                      </a:r>
                    </a:p>
                  </a:txBody>
                  <a:tcPr>
                    <a:solidFill>
                      <a:schemeClr val="bg1">
                        <a:lumMod val="95000"/>
                      </a:schemeClr>
                    </a:solidFill>
                  </a:tcPr>
                </a:tc>
                <a:extLst>
                  <a:ext uri="{0D108BD9-81ED-4DB2-BD59-A6C34878D82A}">
                    <a16:rowId xmlns:a16="http://schemas.microsoft.com/office/drawing/2014/main" val="246750452"/>
                  </a:ext>
                </a:extLst>
              </a:tr>
              <a:tr h="236220">
                <a:tc>
                  <a:txBody>
                    <a:bodyPr/>
                    <a:lstStyle/>
                    <a:p>
                      <a:pPr algn="r"/>
                      <a:r>
                        <a:rPr lang="en-US" sz="1600" dirty="0"/>
                        <a:t>Total</a:t>
                      </a:r>
                    </a:p>
                  </a:txBody>
                  <a:tcPr/>
                </a:tc>
                <a:tc>
                  <a:txBody>
                    <a:bodyPr/>
                    <a:lstStyle/>
                    <a:p>
                      <a:r>
                        <a:rPr lang="en-US" sz="1600" b="0" kern="1200" dirty="0">
                          <a:solidFill>
                            <a:schemeClr val="tx1"/>
                          </a:solidFill>
                          <a:latin typeface="+mn-lt"/>
                          <a:ea typeface="+mn-ea"/>
                          <a:cs typeface="+mn-cs"/>
                        </a:rPr>
                        <a:t> $26,000,000</a:t>
                      </a:r>
                    </a:p>
                  </a:txBody>
                  <a:tcPr>
                    <a:solidFill>
                      <a:schemeClr val="bg2"/>
                    </a:solidFill>
                  </a:tcPr>
                </a:tc>
                <a:extLst>
                  <a:ext uri="{0D108BD9-81ED-4DB2-BD59-A6C34878D82A}">
                    <a16:rowId xmlns:a16="http://schemas.microsoft.com/office/drawing/2014/main" val="4294926558"/>
                  </a:ext>
                </a:extLst>
              </a:tr>
            </a:tbl>
          </a:graphicData>
        </a:graphic>
      </p:graphicFrame>
      <p:sp>
        <p:nvSpPr>
          <p:cNvPr id="3" name="TextBox 2">
            <a:extLst>
              <a:ext uri="{FF2B5EF4-FFF2-40B4-BE49-F238E27FC236}">
                <a16:creationId xmlns:a16="http://schemas.microsoft.com/office/drawing/2014/main" id="{C747D31D-8BF9-4E4B-AAA4-7A0AC5F6C861}"/>
              </a:ext>
            </a:extLst>
          </p:cNvPr>
          <p:cNvSpPr txBox="1"/>
          <p:nvPr/>
        </p:nvSpPr>
        <p:spPr>
          <a:xfrm>
            <a:off x="3429000" y="5995908"/>
            <a:ext cx="4937760" cy="338554"/>
          </a:xfrm>
          <a:prstGeom prst="rect">
            <a:avLst/>
          </a:prstGeom>
          <a:noFill/>
        </p:spPr>
        <p:txBody>
          <a:bodyPr wrap="square" rtlCol="0">
            <a:spAutoFit/>
          </a:bodyPr>
          <a:lstStyle/>
          <a:p>
            <a:r>
              <a:rPr lang="en-US" sz="1600" dirty="0"/>
              <a:t>*Budget Information is preliminary and subject to change</a:t>
            </a:r>
          </a:p>
        </p:txBody>
      </p:sp>
    </p:spTree>
    <p:extLst>
      <p:ext uri="{BB962C8B-B14F-4D97-AF65-F5344CB8AC3E}">
        <p14:creationId xmlns:p14="http://schemas.microsoft.com/office/powerpoint/2010/main" val="2462642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3364-EB9B-4B02-BFA8-1A15035F8A05}"/>
              </a:ext>
            </a:extLst>
          </p:cNvPr>
          <p:cNvSpPr>
            <a:spLocks noGrp="1"/>
          </p:cNvSpPr>
          <p:nvPr>
            <p:ph type="title"/>
          </p:nvPr>
        </p:nvSpPr>
        <p:spPr>
          <a:xfrm>
            <a:off x="914400" y="637755"/>
            <a:ext cx="7452360" cy="702301"/>
          </a:xfrm>
        </p:spPr>
        <p:txBody>
          <a:bodyPr>
            <a:normAutofit/>
          </a:bodyPr>
          <a:lstStyle/>
          <a:p>
            <a:r>
              <a:rPr lang="en-US" sz="4000" dirty="0"/>
              <a:t>Project Funding</a:t>
            </a:r>
          </a:p>
        </p:txBody>
      </p:sp>
      <p:sp>
        <p:nvSpPr>
          <p:cNvPr id="4" name="Content Placeholder 3">
            <a:extLst>
              <a:ext uri="{FF2B5EF4-FFF2-40B4-BE49-F238E27FC236}">
                <a16:creationId xmlns:a16="http://schemas.microsoft.com/office/drawing/2014/main" id="{6F839ACF-0DBC-49F9-8C73-437BADB590DD}"/>
              </a:ext>
            </a:extLst>
          </p:cNvPr>
          <p:cNvSpPr>
            <a:spLocks noGrp="1"/>
          </p:cNvSpPr>
          <p:nvPr>
            <p:ph idx="1"/>
          </p:nvPr>
        </p:nvSpPr>
        <p:spPr/>
        <p:txBody>
          <a:bodyPr/>
          <a:lstStyle/>
          <a:p>
            <a:pPr>
              <a:buFont typeface="Wingdings" panose="05000000000000000000" pitchFamily="2" charset="2"/>
              <a:buChar char="§"/>
            </a:pPr>
            <a:r>
              <a:rPr lang="en-US" dirty="0"/>
              <a:t>The District currently has $10M in cash reserves on hand that can fully fund the design and certain costs for the project.</a:t>
            </a:r>
          </a:p>
          <a:p>
            <a:pPr>
              <a:buFont typeface="Wingdings" panose="05000000000000000000" pitchFamily="2" charset="2"/>
              <a:buChar char="§"/>
            </a:pPr>
            <a:r>
              <a:rPr lang="en-US" dirty="0"/>
              <a:t>In order to preserve some cash reserves, The District is pursuing the issuance of $18M in Limited Tax General Obligation (LTGO) bonds to fund the majority of the project. </a:t>
            </a:r>
            <a:endParaRPr lang="en-US" sz="1200" dirty="0">
              <a:solidFill>
                <a:srgbClr val="FF0000"/>
              </a:solidFill>
            </a:endParaRPr>
          </a:p>
          <a:p>
            <a:pPr>
              <a:buFont typeface="Wingdings" panose="05000000000000000000" pitchFamily="2" charset="2"/>
              <a:buChar char="§"/>
            </a:pPr>
            <a:r>
              <a:rPr lang="en-US" dirty="0"/>
              <a:t>Funding for the A/E design, GC/CM advisor services and the GC/CM preconstruction services is being provided from the cash reserves until the LTGO bonds are in place.  </a:t>
            </a:r>
          </a:p>
          <a:p>
            <a:pPr>
              <a:buFont typeface="Wingdings" panose="05000000000000000000" pitchFamily="2" charset="2"/>
              <a:buChar char="§"/>
            </a:pPr>
            <a:r>
              <a:rPr lang="en-US" dirty="0"/>
              <a:t>Remaining cost of PM/CM services, design services and construction of the project will be funded from a combination of funds from the LTGO bonds and cash reserves.</a:t>
            </a:r>
          </a:p>
        </p:txBody>
      </p:sp>
    </p:spTree>
    <p:extLst>
      <p:ext uri="{BB962C8B-B14F-4D97-AF65-F5344CB8AC3E}">
        <p14:creationId xmlns:p14="http://schemas.microsoft.com/office/powerpoint/2010/main" val="1927494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200400"/>
            <a:ext cx="7620000" cy="1752600"/>
          </a:xfrm>
        </p:spPr>
        <p:txBody>
          <a:bodyPr>
            <a:noAutofit/>
          </a:bodyPr>
          <a:lstStyle/>
          <a:p>
            <a:pPr algn="ctr"/>
            <a:r>
              <a:rPr lang="en-US" sz="4400" dirty="0"/>
              <a:t>Why GC/CM Delivery Method for the PenMet Parks Community Recreation Center</a:t>
            </a:r>
          </a:p>
        </p:txBody>
      </p:sp>
      <p:pic>
        <p:nvPicPr>
          <p:cNvPr id="4" name="Picture 3">
            <a:extLst>
              <a:ext uri="{FF2B5EF4-FFF2-40B4-BE49-F238E27FC236}">
                <a16:creationId xmlns:a16="http://schemas.microsoft.com/office/drawing/2014/main" id="{46585F93-74AA-49D5-AFE1-2760E4AE6C95}"/>
              </a:ext>
            </a:extLst>
          </p:cNvPr>
          <p:cNvPicPr>
            <a:picLocks noChangeAspect="1"/>
          </p:cNvPicPr>
          <p:nvPr/>
        </p:nvPicPr>
        <p:blipFill>
          <a:blip r:embed="rId2"/>
          <a:stretch>
            <a:fillRect/>
          </a:stretch>
        </p:blipFill>
        <p:spPr>
          <a:xfrm>
            <a:off x="3057836" y="1066800"/>
            <a:ext cx="2359356" cy="1371719"/>
          </a:xfrm>
          <a:prstGeom prst="rect">
            <a:avLst/>
          </a:prstGeom>
        </p:spPr>
      </p:pic>
    </p:spTree>
    <p:extLst>
      <p:ext uri="{BB962C8B-B14F-4D97-AF65-F5344CB8AC3E}">
        <p14:creationId xmlns:p14="http://schemas.microsoft.com/office/powerpoint/2010/main" val="190641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019D8A-D2F9-4DAD-ACA9-4081CD056C5B}"/>
              </a:ext>
            </a:extLst>
          </p:cNvPr>
          <p:cNvSpPr>
            <a:spLocks noGrp="1"/>
          </p:cNvSpPr>
          <p:nvPr>
            <p:ph type="title"/>
          </p:nvPr>
        </p:nvSpPr>
        <p:spPr>
          <a:xfrm>
            <a:off x="822960" y="140208"/>
            <a:ext cx="7543800" cy="4510912"/>
          </a:xfrm>
        </p:spPr>
        <p:txBody>
          <a:bodyPr vert="horz" lIns="91440" tIns="45720" rIns="91440" bIns="45720" rtlCol="0" anchor="b">
            <a:normAutofit fontScale="90000"/>
          </a:bodyPr>
          <a:lstStyle/>
          <a:p>
            <a:br>
              <a:rPr lang="en-US" sz="1800" b="1" u="sng" dirty="0"/>
            </a:br>
            <a:br>
              <a:rPr lang="en-US" sz="1800" b="1" u="sng" dirty="0"/>
            </a:br>
            <a:br>
              <a:rPr lang="en-US" sz="1800" b="1" u="sng" dirty="0"/>
            </a:br>
            <a:br>
              <a:rPr lang="en-US" sz="1800" b="1" u="sng" dirty="0"/>
            </a:br>
            <a:br>
              <a:rPr lang="en-US" sz="1800" b="1" u="sng" dirty="0"/>
            </a:br>
            <a:br>
              <a:rPr lang="en-US" sz="1800" b="1" u="sng" dirty="0"/>
            </a:br>
            <a:br>
              <a:rPr lang="en-US" sz="1800" b="1" u="sng" dirty="0"/>
            </a:br>
            <a:r>
              <a:rPr lang="en-US" sz="2000" b="1" u="sng" dirty="0"/>
              <a:t>BUDGET</a:t>
            </a:r>
            <a:br>
              <a:rPr lang="en-US" sz="2000" b="1" u="sng" dirty="0"/>
            </a:br>
            <a:br>
              <a:rPr lang="en-US" sz="2000" dirty="0"/>
            </a:br>
            <a:r>
              <a:rPr lang="en-US" sz="2000" dirty="0"/>
              <a:t>Having the GC/CM on board during design to make recommendations on value engineering, programming, and innovative alternatives will assist the District in maximizing program, staying within the limited project budget and making the best value decisions.</a:t>
            </a:r>
            <a:br>
              <a:rPr lang="en-US" sz="2000" dirty="0"/>
            </a:br>
            <a:br>
              <a:rPr lang="en-US" sz="2000" dirty="0"/>
            </a:br>
            <a:r>
              <a:rPr lang="en-US" sz="2000" b="1" u="sng" dirty="0"/>
              <a:t>OCCUPIED FACILITY</a:t>
            </a:r>
            <a:br>
              <a:rPr lang="en-US" sz="2000" b="1" u="sng" dirty="0"/>
            </a:br>
            <a:br>
              <a:rPr lang="en-US" sz="2000" b="1" u="sng" dirty="0"/>
            </a:br>
            <a:r>
              <a:rPr lang="en-US" sz="2000" dirty="0"/>
              <a:t>The existing building houses District staff and program functions that will remain operational during construction of the new building.  In addition the mini golf center and the parking lot that serves these areas will need to remain operational.</a:t>
            </a:r>
            <a:br>
              <a:rPr lang="en-US" sz="2000" dirty="0"/>
            </a:br>
            <a:br>
              <a:rPr lang="en-US" sz="2000" dirty="0"/>
            </a:br>
            <a:r>
              <a:rPr lang="en-US" sz="2000" b="1" u="sng" dirty="0"/>
              <a:t>PHASING</a:t>
            </a:r>
            <a:br>
              <a:rPr lang="en-US" sz="2000" dirty="0"/>
            </a:br>
            <a:br>
              <a:rPr lang="en-US" sz="2000" dirty="0"/>
            </a:br>
            <a:r>
              <a:rPr lang="en-US" sz="2000" dirty="0"/>
              <a:t>Construction work will have to be scheduled and phased for construction and operational activities. GC/CM input on schedule, phasing and construction logistics during design and permitting phases will assist the A/E and Owner in making prudent, efficient and timely decisions.</a:t>
            </a:r>
          </a:p>
        </p:txBody>
      </p:sp>
      <p:sp>
        <p:nvSpPr>
          <p:cNvPr id="21" name="Rectangle 20">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 Placeholder 7">
            <a:extLst>
              <a:ext uri="{FF2B5EF4-FFF2-40B4-BE49-F238E27FC236}">
                <a16:creationId xmlns:a16="http://schemas.microsoft.com/office/drawing/2014/main" id="{48A5217D-9338-4473-A576-7A2158A22E34}"/>
              </a:ext>
            </a:extLst>
          </p:cNvPr>
          <p:cNvSpPr>
            <a:spLocks noGrp="1"/>
          </p:cNvSpPr>
          <p:nvPr>
            <p:ph type="body" idx="1"/>
          </p:nvPr>
        </p:nvSpPr>
        <p:spPr>
          <a:xfrm>
            <a:off x="825038" y="5225240"/>
            <a:ext cx="7543800" cy="1143000"/>
          </a:xfrm>
        </p:spPr>
        <p:txBody>
          <a:bodyPr vert="horz" lIns="91440" tIns="45720" rIns="91440" bIns="45720" rtlCol="0">
            <a:normAutofit/>
          </a:bodyPr>
          <a:lstStyle/>
          <a:p>
            <a:pPr algn="ctr"/>
            <a:r>
              <a:rPr lang="en-US" sz="3600" dirty="0">
                <a:solidFill>
                  <a:srgbClr val="FFFFFF"/>
                </a:solidFill>
              </a:rPr>
              <a:t>GC/CM AS THE APPROPRIATE DELIVERY METHOD</a:t>
            </a:r>
          </a:p>
        </p:txBody>
      </p:sp>
    </p:spTree>
    <p:extLst>
      <p:ext uri="{BB962C8B-B14F-4D97-AF65-F5344CB8AC3E}">
        <p14:creationId xmlns:p14="http://schemas.microsoft.com/office/powerpoint/2010/main" val="365603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620000" cy="762000"/>
          </a:xfrm>
        </p:spPr>
        <p:txBody>
          <a:bodyPr>
            <a:noAutofit/>
          </a:bodyPr>
          <a:lstStyle/>
          <a:p>
            <a:pPr algn="ctr"/>
            <a:br>
              <a:rPr lang="en-US" sz="3200" dirty="0"/>
            </a:br>
            <a:br>
              <a:rPr lang="en-US" sz="3200" dirty="0"/>
            </a:br>
            <a:br>
              <a:rPr lang="en-US" sz="3200" dirty="0"/>
            </a:br>
            <a:br>
              <a:rPr lang="en-US" sz="3200" dirty="0"/>
            </a:br>
            <a:br>
              <a:rPr lang="en-US" sz="3200" dirty="0"/>
            </a:br>
            <a:br>
              <a:rPr lang="en-US" sz="3200" dirty="0"/>
            </a:br>
            <a:r>
              <a:rPr lang="en-US" sz="3200" dirty="0"/>
              <a:t>Complies with 3 of the 5 Statutory Criteria</a:t>
            </a:r>
          </a:p>
        </p:txBody>
      </p:sp>
      <p:sp>
        <p:nvSpPr>
          <p:cNvPr id="6" name="Content Placeholder 2"/>
          <p:cNvSpPr>
            <a:spLocks noGrp="1"/>
          </p:cNvSpPr>
          <p:nvPr>
            <p:ph sz="half" idx="1"/>
          </p:nvPr>
        </p:nvSpPr>
        <p:spPr>
          <a:xfrm>
            <a:off x="457200" y="1828800"/>
            <a:ext cx="7620000" cy="3505200"/>
          </a:xfrm>
        </p:spPr>
        <p:txBody>
          <a:bodyPr>
            <a:noAutofit/>
          </a:bodyPr>
          <a:lstStyle/>
          <a:p>
            <a:pPr marL="0" indent="0">
              <a:buNone/>
            </a:pPr>
            <a:r>
              <a:rPr lang="en-US" b="1" dirty="0">
                <a:latin typeface="+mj-lt"/>
              </a:rPr>
              <a:t>(1) Implementation of the project involves complex scheduling, phasing, or coordination.</a:t>
            </a:r>
          </a:p>
          <a:p>
            <a:pPr marL="0" indent="0">
              <a:buNone/>
            </a:pPr>
            <a:r>
              <a:rPr lang="en-US" b="1" dirty="0">
                <a:solidFill>
                  <a:schemeClr val="tx1"/>
                </a:solidFill>
                <a:latin typeface="+mj-lt"/>
              </a:rPr>
              <a:t>(2) The project involves construction at an occupied facility which must continue to operate during construction.</a:t>
            </a:r>
            <a:endParaRPr lang="en-US" b="1" dirty="0">
              <a:latin typeface="+mj-lt"/>
            </a:endParaRPr>
          </a:p>
          <a:p>
            <a:pPr marL="0" indent="0">
              <a:buNone/>
            </a:pPr>
            <a:r>
              <a:rPr lang="en-US" b="1" dirty="0">
                <a:latin typeface="+mj-lt"/>
              </a:rPr>
              <a:t>(3) The involvement of the General Contractor/Construction Manager during the design stage is critical to the success of the project.</a:t>
            </a:r>
            <a:endParaRPr lang="en-US" dirty="0">
              <a:latin typeface="+mj-lt"/>
            </a:endParaRPr>
          </a:p>
          <a:p>
            <a:pPr marL="0" indent="0">
              <a:buNone/>
            </a:pPr>
            <a:r>
              <a:rPr lang="en-US" dirty="0">
                <a:solidFill>
                  <a:schemeClr val="tx1">
                    <a:lumMod val="50000"/>
                    <a:lumOff val="50000"/>
                  </a:schemeClr>
                </a:solidFill>
                <a:latin typeface="+mj-lt"/>
              </a:rPr>
              <a:t>(4) The project encompasses a complex or technical work environment.</a:t>
            </a:r>
          </a:p>
          <a:p>
            <a:pPr marL="0" indent="0">
              <a:buNone/>
            </a:pPr>
            <a:r>
              <a:rPr lang="en-US" dirty="0">
                <a:solidFill>
                  <a:schemeClr val="tx1">
                    <a:lumMod val="50000"/>
                    <a:lumOff val="50000"/>
                  </a:schemeClr>
                </a:solidFill>
                <a:latin typeface="+mj-lt"/>
              </a:rPr>
              <a:t>(5) The project requires specialized work on a building that has historic significance.</a:t>
            </a:r>
          </a:p>
          <a:p>
            <a:pPr marL="0" indent="0">
              <a:buNone/>
            </a:pPr>
            <a:endParaRPr lang="en-US" sz="1600" dirty="0"/>
          </a:p>
          <a:p>
            <a:pPr marL="0" indent="0">
              <a:buNone/>
            </a:pPr>
            <a:br>
              <a:rPr lang="en-US" sz="1600" i="1" dirty="0">
                <a:solidFill>
                  <a:srgbClr val="FF0000"/>
                </a:solidFill>
              </a:rPr>
            </a:br>
            <a:endParaRPr lang="en-US" sz="1600" i="1" dirty="0"/>
          </a:p>
        </p:txBody>
      </p:sp>
    </p:spTree>
    <p:extLst>
      <p:ext uri="{BB962C8B-B14F-4D97-AF65-F5344CB8AC3E}">
        <p14:creationId xmlns:p14="http://schemas.microsoft.com/office/powerpoint/2010/main" val="2361889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33399"/>
            <a:ext cx="7543800" cy="838201"/>
          </a:xfrm>
        </p:spPr>
        <p:txBody>
          <a:bodyPr>
            <a:normAutofit/>
          </a:bodyPr>
          <a:lstStyle/>
          <a:p>
            <a:r>
              <a:rPr lang="en-US" sz="4000" dirty="0"/>
              <a:t>Public Benefit:  From this ….</a:t>
            </a:r>
          </a:p>
        </p:txBody>
      </p:sp>
      <p:sp>
        <p:nvSpPr>
          <p:cNvPr id="4" name="Content Placeholder 3"/>
          <p:cNvSpPr>
            <a:spLocks noGrp="1"/>
          </p:cNvSpPr>
          <p:nvPr>
            <p:ph idx="1"/>
          </p:nvPr>
        </p:nvSpPr>
        <p:spPr>
          <a:xfrm>
            <a:off x="822959" y="1752600"/>
            <a:ext cx="7543801" cy="4191000"/>
          </a:xfrm>
        </p:spPr>
        <p:txBody>
          <a:bodyPr>
            <a:noAutofit/>
          </a:bodyPr>
          <a:lstStyle/>
          <a:p>
            <a:pPr lvl="1">
              <a:buFont typeface="Wingdings" panose="05000000000000000000" pitchFamily="2" charset="2"/>
              <a:buChar char="§"/>
            </a:pPr>
            <a:r>
              <a:rPr lang="en-US" sz="2000" dirty="0">
                <a:latin typeface="+mj-lt"/>
              </a:rPr>
              <a:t>GC/CM involvement in the design process will help plan for and reduce the potential for impacts due to cost escalation, product availability  problems and labor shortfalls.  </a:t>
            </a:r>
          </a:p>
          <a:p>
            <a:pPr lvl="1">
              <a:buFont typeface="Wingdings" panose="05000000000000000000" pitchFamily="2" charset="2"/>
              <a:buChar char="§"/>
            </a:pPr>
            <a:r>
              <a:rPr lang="en-US" sz="2000" dirty="0">
                <a:latin typeface="+mj-lt"/>
              </a:rPr>
              <a:t>A GC/CM Contractor is highly motivated to maintain a schedule that they had a hand in developing.</a:t>
            </a:r>
          </a:p>
          <a:p>
            <a:pPr lvl="1">
              <a:buFont typeface="Wingdings" panose="05000000000000000000" pitchFamily="2" charset="2"/>
              <a:buChar char="§"/>
            </a:pPr>
            <a:r>
              <a:rPr lang="en-US" sz="2000" dirty="0">
                <a:latin typeface="+mj-lt"/>
              </a:rPr>
              <a:t>The GC/CM delivery process offers an “open book” cost accounting of the work which will allow the team to track costs and forecast effectively.</a:t>
            </a:r>
          </a:p>
          <a:p>
            <a:pPr lvl="1">
              <a:buFont typeface="Wingdings" panose="05000000000000000000" pitchFamily="2" charset="2"/>
              <a:buChar char="§"/>
            </a:pPr>
            <a:r>
              <a:rPr lang="en-US" sz="2000" dirty="0">
                <a:latin typeface="+mj-lt"/>
              </a:rPr>
              <a:t>The GC/CM will participate in value-engineering and constructability reviews early in the design process.  This helps ensure cost-effective and value-based design and construction solutions.</a:t>
            </a:r>
          </a:p>
          <a:p>
            <a:pPr lvl="1">
              <a:buFont typeface="Wingdings" panose="05000000000000000000" pitchFamily="2" charset="2"/>
              <a:buChar char="§"/>
            </a:pPr>
            <a:r>
              <a:rPr lang="en-US" sz="2000" dirty="0">
                <a:latin typeface="+mj-lt"/>
              </a:rPr>
              <a:t>The potential for serious construction claims and litigation is diminished because of the collaborative relationships among GC/CM, Owner and design team.</a:t>
            </a:r>
          </a:p>
        </p:txBody>
      </p:sp>
    </p:spTree>
    <p:extLst>
      <p:ext uri="{BB962C8B-B14F-4D97-AF65-F5344CB8AC3E}">
        <p14:creationId xmlns:p14="http://schemas.microsoft.com/office/powerpoint/2010/main" val="4190236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200400"/>
            <a:ext cx="6904514" cy="1143000"/>
          </a:xfrm>
        </p:spPr>
        <p:txBody>
          <a:bodyPr>
            <a:normAutofit fontScale="90000"/>
          </a:bodyPr>
          <a:lstStyle/>
          <a:p>
            <a:pPr algn="ctr"/>
            <a:r>
              <a:rPr lang="en-US" sz="4400" dirty="0"/>
              <a:t>   </a:t>
            </a:r>
            <a:r>
              <a:rPr lang="en-US" sz="4900" dirty="0"/>
              <a:t>Team Organization Chart and Qualifications</a:t>
            </a:r>
          </a:p>
        </p:txBody>
      </p:sp>
      <p:pic>
        <p:nvPicPr>
          <p:cNvPr id="4" name="Picture 3">
            <a:extLst>
              <a:ext uri="{FF2B5EF4-FFF2-40B4-BE49-F238E27FC236}">
                <a16:creationId xmlns:a16="http://schemas.microsoft.com/office/drawing/2014/main" id="{3882D7D0-A7C9-4144-88FB-E739745F62D8}"/>
              </a:ext>
            </a:extLst>
          </p:cNvPr>
          <p:cNvPicPr>
            <a:picLocks noChangeAspect="1"/>
          </p:cNvPicPr>
          <p:nvPr/>
        </p:nvPicPr>
        <p:blipFill>
          <a:blip r:embed="rId2"/>
          <a:stretch>
            <a:fillRect/>
          </a:stretch>
        </p:blipFill>
        <p:spPr>
          <a:xfrm>
            <a:off x="3392322" y="1066800"/>
            <a:ext cx="2359356" cy="1371719"/>
          </a:xfrm>
          <a:prstGeom prst="rect">
            <a:avLst/>
          </a:prstGeom>
        </p:spPr>
      </p:pic>
    </p:spTree>
    <p:extLst>
      <p:ext uri="{BB962C8B-B14F-4D97-AF65-F5344CB8AC3E}">
        <p14:creationId xmlns:p14="http://schemas.microsoft.com/office/powerpoint/2010/main" val="1571071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8EAB07-85F9-4246-B228-13EB5D5F9828}"/>
              </a:ext>
            </a:extLst>
          </p:cNvPr>
          <p:cNvPicPr>
            <a:picLocks noChangeAspect="1"/>
          </p:cNvPicPr>
          <p:nvPr/>
        </p:nvPicPr>
        <p:blipFill>
          <a:blip r:embed="rId2"/>
          <a:stretch>
            <a:fillRect/>
          </a:stretch>
        </p:blipFill>
        <p:spPr>
          <a:xfrm>
            <a:off x="7696200" y="5566279"/>
            <a:ext cx="1359526" cy="737680"/>
          </a:xfrm>
          <a:prstGeom prst="rect">
            <a:avLst/>
          </a:prstGeom>
        </p:spPr>
      </p:pic>
      <p:pic>
        <p:nvPicPr>
          <p:cNvPr id="5" name="Picture 4">
            <a:extLst>
              <a:ext uri="{FF2B5EF4-FFF2-40B4-BE49-F238E27FC236}">
                <a16:creationId xmlns:a16="http://schemas.microsoft.com/office/drawing/2014/main" id="{79AD6185-2CF0-4363-BF11-8847824EFDF4}"/>
              </a:ext>
            </a:extLst>
          </p:cNvPr>
          <p:cNvPicPr>
            <a:picLocks noChangeAspect="1"/>
          </p:cNvPicPr>
          <p:nvPr/>
        </p:nvPicPr>
        <p:blipFill>
          <a:blip r:embed="rId3"/>
          <a:stretch>
            <a:fillRect/>
          </a:stretch>
        </p:blipFill>
        <p:spPr>
          <a:xfrm>
            <a:off x="1922318" y="0"/>
            <a:ext cx="5299364" cy="6303959"/>
          </a:xfrm>
          <a:prstGeom prst="rect">
            <a:avLst/>
          </a:prstGeom>
        </p:spPr>
      </p:pic>
    </p:spTree>
    <p:extLst>
      <p:ext uri="{BB962C8B-B14F-4D97-AF65-F5344CB8AC3E}">
        <p14:creationId xmlns:p14="http://schemas.microsoft.com/office/powerpoint/2010/main" val="2887275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007101"/>
          </a:xfrm>
        </p:spPr>
        <p:txBody>
          <a:bodyPr>
            <a:normAutofit/>
          </a:bodyPr>
          <a:lstStyle/>
          <a:p>
            <a:pPr algn="ctr"/>
            <a:r>
              <a:rPr lang="en-US" sz="4000" dirty="0"/>
              <a:t>PenMet Parks Leadership Team</a:t>
            </a:r>
          </a:p>
        </p:txBody>
      </p:sp>
      <p:sp>
        <p:nvSpPr>
          <p:cNvPr id="6" name="Content Placeholder 2"/>
          <p:cNvSpPr>
            <a:spLocks noGrp="1"/>
          </p:cNvSpPr>
          <p:nvPr>
            <p:ph idx="1"/>
          </p:nvPr>
        </p:nvSpPr>
        <p:spPr>
          <a:xfrm>
            <a:off x="822959" y="2133600"/>
            <a:ext cx="7543801" cy="3735494"/>
          </a:xfrm>
        </p:spPr>
        <p:txBody>
          <a:bodyPr>
            <a:normAutofit/>
          </a:bodyPr>
          <a:lstStyle/>
          <a:p>
            <a:pPr marL="457200" indent="-342900">
              <a:buFont typeface="Wingdings" panose="05000000000000000000" pitchFamily="2" charset="2"/>
              <a:buChar char="§"/>
            </a:pPr>
            <a:r>
              <a:rPr lang="en-US" sz="2000" b="1" dirty="0">
                <a:latin typeface="+mj-lt"/>
              </a:rPr>
              <a:t>PenMet is new to the GC/CM method of project delivery.</a:t>
            </a:r>
          </a:p>
          <a:p>
            <a:pPr marL="457200" indent="-342900">
              <a:buFont typeface="Wingdings" panose="05000000000000000000" pitchFamily="2" charset="2"/>
              <a:buChar char="§"/>
            </a:pPr>
            <a:r>
              <a:rPr lang="en-US" b="1" dirty="0">
                <a:latin typeface="+mj-lt"/>
              </a:rPr>
              <a:t>PenMet Team members are registered to attend the AGC GC/CM Workshop on June 11/12.</a:t>
            </a:r>
          </a:p>
          <a:p>
            <a:pPr marL="457200" indent="-342900">
              <a:buFont typeface="Wingdings" panose="05000000000000000000" pitchFamily="2" charset="2"/>
              <a:buChar char="§"/>
            </a:pPr>
            <a:r>
              <a:rPr lang="en-US" b="1" dirty="0">
                <a:latin typeface="+mj-lt"/>
              </a:rPr>
              <a:t>PenMet has on-staff project managers and project support that have successfully managed capital improvement projects.</a:t>
            </a:r>
            <a:endParaRPr lang="en-US" sz="1200" b="1" dirty="0">
              <a:solidFill>
                <a:srgbClr val="FF0000"/>
              </a:solidFill>
              <a:latin typeface="+mj-lt"/>
            </a:endParaRPr>
          </a:p>
          <a:p>
            <a:pPr marL="457200" indent="-342900">
              <a:buFont typeface="Wingdings" panose="05000000000000000000" pitchFamily="2" charset="2"/>
              <a:buChar char="§"/>
            </a:pPr>
            <a:r>
              <a:rPr lang="en-US" b="1" dirty="0">
                <a:latin typeface="+mj-lt"/>
              </a:rPr>
              <a:t>PenMet satisfies the public body qualifications by staff augmentation with consultants who provide depth of GC/CM experience</a:t>
            </a:r>
          </a:p>
          <a:p>
            <a:pPr marL="749808" lvl="1" indent="-342900">
              <a:buFont typeface="Arial" panose="020B0604020202020204" pitchFamily="34" charset="0"/>
              <a:buChar char="•"/>
            </a:pPr>
            <a:r>
              <a:rPr lang="en-US" sz="1600" b="1" dirty="0">
                <a:latin typeface="+mj-lt"/>
              </a:rPr>
              <a:t>Parametrix: Jim Dugan GC/CM Principle in Charge, Dan Cody GC/CM Procurement Manager &amp; GC/CM Advisor,  Joe Missel Project Manager</a:t>
            </a:r>
          </a:p>
          <a:p>
            <a:pPr marL="749808" lvl="1" indent="-342900">
              <a:buFont typeface="Arial" panose="020B0604020202020204" pitchFamily="34" charset="0"/>
              <a:buChar char="•"/>
            </a:pPr>
            <a:r>
              <a:rPr lang="en-US" sz="1600" b="1" dirty="0">
                <a:latin typeface="+mj-lt"/>
              </a:rPr>
              <a:t>Andrew Greene/Perkins Coie provides legal counsel for GC/CM compliance</a:t>
            </a:r>
          </a:p>
          <a:p>
            <a:pPr marL="114300" indent="0">
              <a:buNone/>
            </a:pPr>
            <a:endParaRPr lang="en-US" dirty="0">
              <a:solidFill>
                <a:schemeClr val="tx1"/>
              </a:solidFill>
            </a:endParaRPr>
          </a:p>
          <a:p>
            <a:pPr marL="114300" indent="0">
              <a:buNone/>
            </a:pPr>
            <a:endParaRPr lang="en-US" sz="1200" dirty="0">
              <a:solidFill>
                <a:srgbClr val="FF0000"/>
              </a:solidFill>
            </a:endParaRPr>
          </a:p>
          <a:p>
            <a:endParaRPr lang="en-US" sz="2400" dirty="0"/>
          </a:p>
        </p:txBody>
      </p:sp>
      <p:sp>
        <p:nvSpPr>
          <p:cNvPr id="5" name="Title 1"/>
          <p:cNvSpPr txBox="1">
            <a:spLocks/>
          </p:cNvSpPr>
          <p:nvPr/>
        </p:nvSpPr>
        <p:spPr>
          <a:xfrm>
            <a:off x="457200" y="1828800"/>
            <a:ext cx="8153400" cy="3505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en-US" sz="4400" dirty="0"/>
          </a:p>
        </p:txBody>
      </p:sp>
    </p:spTree>
    <p:extLst>
      <p:ext uri="{BB962C8B-B14F-4D97-AF65-F5344CB8AC3E}">
        <p14:creationId xmlns:p14="http://schemas.microsoft.com/office/powerpoint/2010/main" val="86184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pPr algn="ctr"/>
            <a:r>
              <a:rPr lang="en-US" sz="4400" dirty="0"/>
              <a:t>Presentation Agenda</a:t>
            </a:r>
          </a:p>
        </p:txBody>
      </p:sp>
      <p:sp>
        <p:nvSpPr>
          <p:cNvPr id="3" name="Content Placeholder 2"/>
          <p:cNvSpPr>
            <a:spLocks noGrp="1"/>
          </p:cNvSpPr>
          <p:nvPr>
            <p:ph idx="1"/>
          </p:nvPr>
        </p:nvSpPr>
        <p:spPr>
          <a:xfrm>
            <a:off x="1790700" y="2209800"/>
            <a:ext cx="4953000" cy="3352800"/>
          </a:xfrm>
        </p:spPr>
        <p:txBody>
          <a:bodyPr>
            <a:normAutofit fontScale="70000" lnSpcReduction="20000"/>
          </a:bodyPr>
          <a:lstStyle/>
          <a:p>
            <a:r>
              <a:rPr lang="en-US" sz="2800" dirty="0"/>
              <a:t>Introduction of Key Team Members</a:t>
            </a:r>
          </a:p>
          <a:p>
            <a:r>
              <a:rPr lang="en-US" sz="2800" dirty="0"/>
              <a:t>Project Overview</a:t>
            </a:r>
          </a:p>
          <a:p>
            <a:r>
              <a:rPr lang="en-US" sz="2800" dirty="0"/>
              <a:t>Scope, Schedule and Budget</a:t>
            </a:r>
          </a:p>
          <a:p>
            <a:r>
              <a:rPr lang="en-US" sz="2800" dirty="0"/>
              <a:t>GC/CM Project Delivery Method</a:t>
            </a:r>
          </a:p>
          <a:p>
            <a:r>
              <a:rPr lang="en-US" sz="2800" dirty="0"/>
              <a:t>Team Organization Chart and Qualifications</a:t>
            </a:r>
          </a:p>
          <a:p>
            <a:r>
              <a:rPr lang="en-US" sz="2800" dirty="0"/>
              <a:t>Agency Experience</a:t>
            </a:r>
          </a:p>
          <a:p>
            <a:r>
              <a:rPr lang="en-US" sz="2800" dirty="0"/>
              <a:t>Summary</a:t>
            </a:r>
          </a:p>
          <a:p>
            <a:r>
              <a:rPr lang="en-US" sz="2800" dirty="0"/>
              <a:t>Questions</a:t>
            </a:r>
          </a:p>
          <a:p>
            <a:endParaRPr lang="en-US" dirty="0"/>
          </a:p>
        </p:txBody>
      </p:sp>
    </p:spTree>
    <p:extLst>
      <p:ext uri="{BB962C8B-B14F-4D97-AF65-F5344CB8AC3E}">
        <p14:creationId xmlns:p14="http://schemas.microsoft.com/office/powerpoint/2010/main" val="125360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200400"/>
            <a:ext cx="7620000" cy="762000"/>
          </a:xfrm>
        </p:spPr>
        <p:txBody>
          <a:bodyPr>
            <a:normAutofit/>
          </a:bodyPr>
          <a:lstStyle/>
          <a:p>
            <a:pPr algn="ctr"/>
            <a:r>
              <a:rPr lang="en-US" sz="4400" dirty="0"/>
              <a:t>Project Team GC/CM Experience</a:t>
            </a:r>
          </a:p>
        </p:txBody>
      </p:sp>
      <p:pic>
        <p:nvPicPr>
          <p:cNvPr id="3" name="Picture 2">
            <a:extLst>
              <a:ext uri="{FF2B5EF4-FFF2-40B4-BE49-F238E27FC236}">
                <a16:creationId xmlns:a16="http://schemas.microsoft.com/office/drawing/2014/main" id="{9178BF00-6154-474E-AE3C-2C827C1F3CC2}"/>
              </a:ext>
            </a:extLst>
          </p:cNvPr>
          <p:cNvPicPr>
            <a:picLocks noChangeAspect="1"/>
          </p:cNvPicPr>
          <p:nvPr/>
        </p:nvPicPr>
        <p:blipFill>
          <a:blip r:embed="rId2"/>
          <a:stretch>
            <a:fillRect/>
          </a:stretch>
        </p:blipFill>
        <p:spPr>
          <a:xfrm>
            <a:off x="3392322" y="1066800"/>
            <a:ext cx="2359356" cy="1371719"/>
          </a:xfrm>
          <a:prstGeom prst="rect">
            <a:avLst/>
          </a:prstGeom>
        </p:spPr>
      </p:pic>
    </p:spTree>
    <p:extLst>
      <p:ext uri="{BB962C8B-B14F-4D97-AF65-F5344CB8AC3E}">
        <p14:creationId xmlns:p14="http://schemas.microsoft.com/office/powerpoint/2010/main" val="2096145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251DC08-0714-4C6F-BC40-C6DD5E63D60D}"/>
              </a:ext>
            </a:extLst>
          </p:cNvPr>
          <p:cNvGraphicFramePr>
            <a:graphicFrameLocks noGrp="1"/>
          </p:cNvGraphicFramePr>
          <p:nvPr>
            <p:extLst>
              <p:ext uri="{D42A27DB-BD31-4B8C-83A1-F6EECF244321}">
                <p14:modId xmlns:p14="http://schemas.microsoft.com/office/powerpoint/2010/main" val="370751369"/>
              </p:ext>
            </p:extLst>
          </p:nvPr>
        </p:nvGraphicFramePr>
        <p:xfrm>
          <a:off x="647700" y="228600"/>
          <a:ext cx="7848600" cy="5801427"/>
        </p:xfrm>
        <a:graphic>
          <a:graphicData uri="http://schemas.openxmlformats.org/drawingml/2006/table">
            <a:tbl>
              <a:tblPr firstRow="1" firstCol="1" bandRow="1">
                <a:tableStyleId>{8A107856-5554-42FB-B03E-39F5DBC370BA}</a:tableStyleId>
              </a:tblPr>
              <a:tblGrid>
                <a:gridCol w="3169628">
                  <a:extLst>
                    <a:ext uri="{9D8B030D-6E8A-4147-A177-3AD203B41FA5}">
                      <a16:colId xmlns:a16="http://schemas.microsoft.com/office/drawing/2014/main" val="1952813902"/>
                    </a:ext>
                  </a:extLst>
                </a:gridCol>
                <a:gridCol w="4678972">
                  <a:extLst>
                    <a:ext uri="{9D8B030D-6E8A-4147-A177-3AD203B41FA5}">
                      <a16:colId xmlns:a16="http://schemas.microsoft.com/office/drawing/2014/main" val="797727664"/>
                    </a:ext>
                  </a:extLst>
                </a:gridCol>
              </a:tblGrid>
              <a:tr h="406467">
                <a:tc>
                  <a:txBody>
                    <a:bodyPr/>
                    <a:lstStyle/>
                    <a:p>
                      <a:endParaRPr lang="en-US" sz="1400" b="0" kern="1200" dirty="0">
                        <a:solidFill>
                          <a:srgbClr val="00A6DE"/>
                        </a:solidFill>
                        <a:latin typeface="+mn-lt"/>
                        <a:ea typeface="+mn-ea"/>
                        <a:cs typeface="+mn-cs"/>
                      </a:endParaRPr>
                    </a:p>
                  </a:txBody>
                  <a:tcPr>
                    <a:solidFill>
                      <a:schemeClr val="accent1">
                        <a:lumMod val="40000"/>
                        <a:lumOff val="60000"/>
                      </a:schemeClr>
                    </a:solidFill>
                  </a:tcPr>
                </a:tc>
                <a:tc>
                  <a:txBody>
                    <a:bodyPr/>
                    <a:lstStyle/>
                    <a:p>
                      <a:endParaRPr lang="en-US" dirty="0">
                        <a:solidFill>
                          <a:srgbClr val="00A6DE"/>
                        </a:solidFill>
                      </a:endParaRPr>
                    </a:p>
                  </a:txBody>
                  <a:tcPr>
                    <a:solidFill>
                      <a:schemeClr val="accent1">
                        <a:lumMod val="40000"/>
                        <a:lumOff val="60000"/>
                      </a:schemeClr>
                    </a:solidFill>
                  </a:tcPr>
                </a:tc>
                <a:extLst>
                  <a:ext uri="{0D108BD9-81ED-4DB2-BD59-A6C34878D82A}">
                    <a16:rowId xmlns:a16="http://schemas.microsoft.com/office/drawing/2014/main" val="2101291645"/>
                  </a:ext>
                </a:extLst>
              </a:tr>
              <a:tr h="1543955">
                <a:tc>
                  <a:txBody>
                    <a:bodyPr/>
                    <a:lstStyle/>
                    <a:p>
                      <a:pPr marL="0" algn="l" defTabSz="914400" rtl="0" eaLnBrk="1" latinLnBrk="0" hangingPunct="1"/>
                      <a:r>
                        <a:rPr lang="en-US" sz="1200" b="1" kern="1200" dirty="0">
                          <a:solidFill>
                            <a:schemeClr val="dk1"/>
                          </a:solidFill>
                          <a:latin typeface="+mn-lt"/>
                          <a:ea typeface="+mn-ea"/>
                          <a:cs typeface="+mn-cs"/>
                        </a:rPr>
                        <a:t>Glenn Akramoff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mn-ea"/>
                          <a:cs typeface="+mn-cs"/>
                        </a:rPr>
                        <a:t>Interim Sr. Operations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mn-ea"/>
                          <a:cs typeface="+mn-cs"/>
                        </a:rPr>
                        <a:t>Peninsula Metro Parks District</a:t>
                      </a:r>
                    </a:p>
                    <a:p>
                      <a:endParaRPr lang="en-US" sz="1200" b="1" kern="1200" dirty="0">
                        <a:solidFill>
                          <a:schemeClr val="dk1"/>
                        </a:solidFill>
                        <a:latin typeface="+mn-lt"/>
                        <a:ea typeface="+mn-ea"/>
                        <a:cs typeface="+mn-cs"/>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rPr>
                        <a:t>30</a:t>
                      </a:r>
                      <a:r>
                        <a:rPr lang="en-US" sz="1200" b="1" baseline="0" dirty="0"/>
                        <a:t> yrs. Local Municipal Government within Washington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Glenn’s experience includes positions of Operations and Maintenance Manager, Public </a:t>
                      </a:r>
                      <a:r>
                        <a:rPr lang="en-US" sz="1200" b="0" kern="1200" dirty="0">
                          <a:solidFill>
                            <a:schemeClr val="dk1"/>
                          </a:solidFill>
                          <a:latin typeface="+mn-lt"/>
                          <a:ea typeface="+mn-ea"/>
                          <a:cs typeface="+mn-cs"/>
                        </a:rPr>
                        <a:t>Works Director and City Manager, Interim Executive Director for PenMet Parks District from March to December 2019</a:t>
                      </a:r>
                    </a:p>
                    <a:p>
                      <a:r>
                        <a:rPr lang="en-US" sz="1200" b="1" u="sng" dirty="0">
                          <a:latin typeface="Calibri Light" panose="020F0302020204030204" pitchFamily="34" charset="0"/>
                        </a:rPr>
                        <a:t>Projects:</a:t>
                      </a:r>
                      <a:r>
                        <a:rPr lang="en-US" sz="1200" b="1" u="none" dirty="0">
                          <a:latin typeface="Calibri Light" panose="020F0302020204030204" pitchFamily="34" charset="0"/>
                        </a:rPr>
                        <a:t> </a:t>
                      </a:r>
                      <a:r>
                        <a:rPr lang="en-US" sz="1200" b="0" dirty="0">
                          <a:latin typeface="Calibri Light" panose="020F0302020204030204" pitchFamily="34" charset="0"/>
                        </a:rPr>
                        <a:t>Covington Community Parks Phase 1 $3M, Covington Wax Road and SR 518 Improvements Phase I and II $12M, Covington 168</a:t>
                      </a:r>
                      <a:r>
                        <a:rPr lang="en-US" sz="1200" b="0" baseline="30000" dirty="0">
                          <a:latin typeface="Calibri Light" panose="020F0302020204030204" pitchFamily="34" charset="0"/>
                        </a:rPr>
                        <a:t>th</a:t>
                      </a:r>
                      <a:r>
                        <a:rPr lang="en-US" sz="1200" b="0" dirty="0">
                          <a:latin typeface="Calibri Light" panose="020F0302020204030204" pitchFamily="34" charset="0"/>
                        </a:rPr>
                        <a:t> Pl Extension and Improvement $6.5M, Covington 256</a:t>
                      </a:r>
                      <a:r>
                        <a:rPr lang="en-US" sz="1200" b="0" baseline="30000" dirty="0">
                          <a:latin typeface="Calibri Light" panose="020F0302020204030204" pitchFamily="34" charset="0"/>
                        </a:rPr>
                        <a:t>th</a:t>
                      </a:r>
                      <a:r>
                        <a:rPr lang="en-US" sz="1200" b="0" dirty="0">
                          <a:latin typeface="Calibri Light" panose="020F0302020204030204" pitchFamily="34" charset="0"/>
                        </a:rPr>
                        <a:t> Street and 164</a:t>
                      </a:r>
                      <a:r>
                        <a:rPr lang="en-US" sz="1200" b="0" baseline="30000" dirty="0">
                          <a:latin typeface="Calibri Light" panose="020F0302020204030204" pitchFamily="34" charset="0"/>
                        </a:rPr>
                        <a:t>th</a:t>
                      </a:r>
                      <a:r>
                        <a:rPr lang="en-US" sz="1200" b="0" dirty="0">
                          <a:latin typeface="Calibri Light" panose="020F0302020204030204" pitchFamily="34" charset="0"/>
                        </a:rPr>
                        <a:t> Ave Improvements $6.5M, Covington Interim Maintenance Facility Design and Construction $200K, Lake Forest Park City Hall Design and Construction $3.2M</a:t>
                      </a:r>
                    </a:p>
                  </a:txBody>
                  <a:tcPr>
                    <a:solidFill>
                      <a:schemeClr val="bg1">
                        <a:lumMod val="95000"/>
                      </a:schemeClr>
                    </a:solidFill>
                  </a:tcPr>
                </a:tc>
                <a:extLst>
                  <a:ext uri="{0D108BD9-81ED-4DB2-BD59-A6C34878D82A}">
                    <a16:rowId xmlns:a16="http://schemas.microsoft.com/office/drawing/2014/main" val="2953179001"/>
                  </a:ext>
                </a:extLst>
              </a:tr>
              <a:tr h="1543955">
                <a:tc>
                  <a:txBody>
                    <a:bodyPr/>
                    <a:lstStyle/>
                    <a:p>
                      <a:pPr marL="0" algn="l" defTabSz="914400" rtl="0" eaLnBrk="1" latinLnBrk="0" hangingPunct="1"/>
                      <a:r>
                        <a:rPr lang="en-US" sz="1200" b="1" kern="1200" dirty="0">
                          <a:solidFill>
                            <a:schemeClr val="dk1"/>
                          </a:solidFill>
                          <a:latin typeface="+mn-lt"/>
                          <a:ea typeface="+mn-ea"/>
                          <a:cs typeface="+mn-cs"/>
                        </a:rPr>
                        <a:t>Ed Lewis</a:t>
                      </a:r>
                    </a:p>
                    <a:p>
                      <a:pPr marL="0" algn="l" defTabSz="914400" rtl="0" eaLnBrk="1" latinLnBrk="0" hangingPunct="1"/>
                      <a:r>
                        <a:rPr lang="en-US" sz="1200" b="0" kern="1200" dirty="0">
                          <a:solidFill>
                            <a:schemeClr val="dk1"/>
                          </a:solidFill>
                          <a:latin typeface="+mn-lt"/>
                          <a:ea typeface="+mn-ea"/>
                          <a:cs typeface="+mn-cs"/>
                        </a:rPr>
                        <a:t>Capital Projects Manager</a:t>
                      </a:r>
                    </a:p>
                    <a:p>
                      <a:pPr marL="0" algn="l" defTabSz="914400" rtl="0" eaLnBrk="1" latinLnBrk="0" hangingPunct="1"/>
                      <a:r>
                        <a:rPr lang="en-US" sz="1200" b="0" kern="1200" dirty="0">
                          <a:solidFill>
                            <a:schemeClr val="dk1"/>
                          </a:solidFill>
                          <a:latin typeface="+mn-lt"/>
                          <a:ea typeface="+mn-ea"/>
                          <a:cs typeface="+mn-cs"/>
                        </a:rPr>
                        <a:t>Peninsula Metro Parks District</a:t>
                      </a:r>
                    </a:p>
                    <a:p>
                      <a:endParaRPr lang="en-US" dirty="0"/>
                    </a:p>
                  </a:txBody>
                  <a:tcPr>
                    <a:solidFill>
                      <a:schemeClr val="bg1">
                        <a:lumMod val="85000"/>
                      </a:schemeClr>
                    </a:solidFill>
                  </a:tcPr>
                </a:tc>
                <a:tc>
                  <a:txBody>
                    <a:bodyPr/>
                    <a:lstStyle/>
                    <a:p>
                      <a:r>
                        <a:rPr lang="en-US" sz="1200" b="1" dirty="0">
                          <a:solidFill>
                            <a:schemeClr val="tx1"/>
                          </a:solidFill>
                        </a:rPr>
                        <a:t>40+</a:t>
                      </a:r>
                      <a:r>
                        <a:rPr lang="en-US" sz="1200" b="1" baseline="0" dirty="0"/>
                        <a:t> yrs. Project/Construction Management: </a:t>
                      </a:r>
                      <a:endParaRPr lang="en-US" sz="1200" b="0" baseline="0" dirty="0"/>
                    </a:p>
                    <a:p>
                      <a:r>
                        <a:rPr lang="en-US" sz="1200" b="0" u="none" baseline="0" dirty="0">
                          <a:latin typeface="+mn-lt"/>
                        </a:rPr>
                        <a:t>Planning, design, engineering &amp; construction of industrial and commercial businesses.  </a:t>
                      </a:r>
                    </a:p>
                    <a:p>
                      <a:r>
                        <a:rPr lang="en-US" sz="1200" b="1" u="sng" baseline="0" dirty="0">
                          <a:latin typeface="+mn-lt"/>
                        </a:rPr>
                        <a:t>Projects:</a:t>
                      </a:r>
                      <a:r>
                        <a:rPr lang="en-US" sz="1200" b="1" u="none" baseline="0" dirty="0">
                          <a:latin typeface="+mn-lt"/>
                        </a:rPr>
                        <a:t> </a:t>
                      </a:r>
                      <a:r>
                        <a:rPr lang="en-US" sz="1200" b="0" u="none" baseline="0" dirty="0">
                          <a:latin typeface="+mn-lt"/>
                        </a:rPr>
                        <a:t>PenMet Parks Hale Pass renovation $600K, Gig Harbor, WA, PenMet Parks Sehmel Homestead Turf Field &amp; Parking Light project $638K, Sehmel Homestead Maintenance Building and Restrooms $1.7M, PenMet Parks Sehmel Homestead Turf Infield Replacement $957K,  Mitsubishi/Universal Can Corp, Tokyo, Japan $273.5M, Fountain Can Corporation, Taipei, Taiwan $199.8M</a:t>
                      </a:r>
                      <a:endParaRPr lang="en-US" sz="1200" dirty="0">
                        <a:latin typeface="Calibri Light" panose="020F0302020204030204" pitchFamily="34" charset="0"/>
                      </a:endParaRPr>
                    </a:p>
                  </a:txBody>
                  <a:tcPr>
                    <a:solidFill>
                      <a:schemeClr val="bg1">
                        <a:lumMod val="85000"/>
                      </a:schemeClr>
                    </a:solidFill>
                  </a:tcPr>
                </a:tc>
                <a:extLst>
                  <a:ext uri="{0D108BD9-81ED-4DB2-BD59-A6C34878D82A}">
                    <a16:rowId xmlns:a16="http://schemas.microsoft.com/office/drawing/2014/main" val="464597736"/>
                  </a:ext>
                </a:extLst>
              </a:tr>
              <a:tr h="1146079">
                <a:tc>
                  <a:txBody>
                    <a:bodyPr/>
                    <a:lstStyle/>
                    <a:p>
                      <a:pPr marL="0" algn="l" defTabSz="914400" rtl="0" eaLnBrk="1" latinLnBrk="0" hangingPunct="1"/>
                      <a:r>
                        <a:rPr lang="en-US" sz="1200" b="1" kern="1200" dirty="0">
                          <a:solidFill>
                            <a:schemeClr val="dk1"/>
                          </a:solidFill>
                          <a:latin typeface="+mn-lt"/>
                          <a:ea typeface="+mn-ea"/>
                          <a:cs typeface="+mn-cs"/>
                        </a:rPr>
                        <a:t>Eric Guenther</a:t>
                      </a:r>
                    </a:p>
                    <a:p>
                      <a:pPr marL="0" algn="l" defTabSz="914400" rtl="0" eaLnBrk="1" latinLnBrk="0" hangingPunct="1"/>
                      <a:r>
                        <a:rPr lang="en-US" sz="1200" b="0" kern="1200" dirty="0">
                          <a:solidFill>
                            <a:schemeClr val="dk1"/>
                          </a:solidFill>
                          <a:latin typeface="+mn-lt"/>
                          <a:ea typeface="+mn-ea"/>
                          <a:cs typeface="+mn-cs"/>
                        </a:rPr>
                        <a:t>Planning and Special Projects Manager</a:t>
                      </a:r>
                    </a:p>
                    <a:p>
                      <a:pPr marL="0" algn="l" defTabSz="914400" rtl="0" eaLnBrk="1" latinLnBrk="0" hangingPunct="1"/>
                      <a:r>
                        <a:rPr lang="en-US" sz="1200" b="0" kern="1200" dirty="0">
                          <a:solidFill>
                            <a:schemeClr val="dk1"/>
                          </a:solidFill>
                          <a:latin typeface="+mn-lt"/>
                          <a:ea typeface="+mn-ea"/>
                          <a:cs typeface="+mn-cs"/>
                        </a:rPr>
                        <a:t>Peninsula Metro Parks District</a:t>
                      </a:r>
                    </a:p>
                    <a:p>
                      <a:endParaRPr lang="en-US" sz="1800" b="1" kern="1200" dirty="0">
                        <a:solidFill>
                          <a:schemeClr val="bg1">
                            <a:lumMod val="85000"/>
                          </a:schemeClr>
                        </a:solidFill>
                        <a:latin typeface="+mn-lt"/>
                        <a:ea typeface="+mn-ea"/>
                        <a:cs typeface="+mn-cs"/>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rPr>
                        <a:t>30</a:t>
                      </a:r>
                      <a:r>
                        <a:rPr lang="en-US" sz="1200" b="1" baseline="0" dirty="0"/>
                        <a:t> yrs. Local Park Planning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Arranges contracting for appraisals, property surveys and assessments.  Manages the process for selecting and contracting with project designers and contractors. Manages project budget through closeout.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t>Projects</a:t>
                      </a:r>
                      <a:r>
                        <a:rPr lang="en-US" sz="1200" b="1" u="sng" baseline="0" dirty="0">
                          <a:latin typeface="+mn-lt"/>
                        </a:rPr>
                        <a:t>:</a:t>
                      </a:r>
                      <a:r>
                        <a:rPr lang="en-US" sz="1200" b="1" u="none" baseline="0" dirty="0">
                          <a:latin typeface="+mn-lt"/>
                        </a:rPr>
                        <a:t> </a:t>
                      </a:r>
                      <a:r>
                        <a:rPr lang="en-US" sz="1200" b="0" u="none" baseline="0" dirty="0">
                          <a:latin typeface="+mn-lt"/>
                        </a:rPr>
                        <a:t>PenMet Parks Hale Pass renovation $600K, Gig Harbor, WA, PenMet Parks Sehmel Homestead Turf Field &amp; Parking Light project $638K, Sehmel Homestead Maintenance Building and Restrooms $1.7M, PenMet Parks Sehmel Homestead Turf Infield Replacement $957K, Sehmel Homestead Park $11M</a:t>
                      </a:r>
                      <a:endParaRPr lang="en-US" sz="1200" b="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2428619435"/>
                  </a:ext>
                </a:extLst>
              </a:tr>
            </a:tbl>
          </a:graphicData>
        </a:graphic>
      </p:graphicFrame>
    </p:spTree>
    <p:extLst>
      <p:ext uri="{BB962C8B-B14F-4D97-AF65-F5344CB8AC3E}">
        <p14:creationId xmlns:p14="http://schemas.microsoft.com/office/powerpoint/2010/main" val="401303476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251DC08-0714-4C6F-BC40-C6DD5E63D60D}"/>
              </a:ext>
            </a:extLst>
          </p:cNvPr>
          <p:cNvGraphicFramePr>
            <a:graphicFrameLocks noGrp="1"/>
          </p:cNvGraphicFramePr>
          <p:nvPr>
            <p:extLst>
              <p:ext uri="{D42A27DB-BD31-4B8C-83A1-F6EECF244321}">
                <p14:modId xmlns:p14="http://schemas.microsoft.com/office/powerpoint/2010/main" val="1635792398"/>
              </p:ext>
            </p:extLst>
          </p:nvPr>
        </p:nvGraphicFramePr>
        <p:xfrm>
          <a:off x="609600" y="381000"/>
          <a:ext cx="7848600" cy="5096796"/>
        </p:xfrm>
        <a:graphic>
          <a:graphicData uri="http://schemas.openxmlformats.org/drawingml/2006/table">
            <a:tbl>
              <a:tblPr firstRow="1" firstCol="1" bandRow="1">
                <a:tableStyleId>{8A107856-5554-42FB-B03E-39F5DBC370BA}</a:tableStyleId>
              </a:tblPr>
              <a:tblGrid>
                <a:gridCol w="3200400">
                  <a:extLst>
                    <a:ext uri="{9D8B030D-6E8A-4147-A177-3AD203B41FA5}">
                      <a16:colId xmlns:a16="http://schemas.microsoft.com/office/drawing/2014/main" val="1952813902"/>
                    </a:ext>
                  </a:extLst>
                </a:gridCol>
                <a:gridCol w="4648200">
                  <a:extLst>
                    <a:ext uri="{9D8B030D-6E8A-4147-A177-3AD203B41FA5}">
                      <a16:colId xmlns:a16="http://schemas.microsoft.com/office/drawing/2014/main" val="797727664"/>
                    </a:ext>
                  </a:extLst>
                </a:gridCol>
              </a:tblGrid>
              <a:tr h="406467">
                <a:tc>
                  <a:txBody>
                    <a:bodyPr/>
                    <a:lstStyle/>
                    <a:p>
                      <a:endParaRPr lang="en-US" sz="1400" b="0" kern="1200" dirty="0">
                        <a:solidFill>
                          <a:srgbClr val="00A6DE"/>
                        </a:solidFill>
                        <a:latin typeface="+mn-lt"/>
                        <a:ea typeface="+mn-ea"/>
                        <a:cs typeface="+mn-cs"/>
                      </a:endParaRPr>
                    </a:p>
                  </a:txBody>
                  <a:tcPr>
                    <a:solidFill>
                      <a:schemeClr val="accent1">
                        <a:lumMod val="40000"/>
                        <a:lumOff val="60000"/>
                      </a:schemeClr>
                    </a:solidFill>
                  </a:tcPr>
                </a:tc>
                <a:tc>
                  <a:txBody>
                    <a:bodyPr/>
                    <a:lstStyle/>
                    <a:p>
                      <a:endParaRPr lang="en-US" sz="1800" b="1" kern="1200" dirty="0">
                        <a:solidFill>
                          <a:srgbClr val="00A6DE"/>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2101291645"/>
                  </a:ext>
                </a:extLst>
              </a:tr>
              <a:tr h="1401782">
                <a:tc>
                  <a:txBody>
                    <a:bodyPr/>
                    <a:lstStyle/>
                    <a:p>
                      <a:pPr marL="0" algn="l" defTabSz="914400" rtl="0" eaLnBrk="1" latinLnBrk="0" hangingPunct="1"/>
                      <a:r>
                        <a:rPr lang="en-US" sz="1200" b="1" kern="1200" dirty="0">
                          <a:solidFill>
                            <a:schemeClr val="dk1"/>
                          </a:solidFill>
                          <a:latin typeface="+mn-lt"/>
                          <a:ea typeface="+mn-ea"/>
                          <a:cs typeface="+mn-cs"/>
                        </a:rPr>
                        <a:t>Jim Dugan</a:t>
                      </a:r>
                    </a:p>
                    <a:p>
                      <a:pPr marL="0" algn="l" defTabSz="914400" rtl="0" eaLnBrk="1" latinLnBrk="0" hangingPunct="1"/>
                      <a:r>
                        <a:rPr lang="en-US" sz="1200" b="0" kern="1200" dirty="0">
                          <a:solidFill>
                            <a:schemeClr val="dk1"/>
                          </a:solidFill>
                          <a:latin typeface="+mn-lt"/>
                          <a:ea typeface="+mn-ea"/>
                          <a:cs typeface="+mn-cs"/>
                        </a:rPr>
                        <a:t>Principal in Charge and GC/CM Advisor</a:t>
                      </a:r>
                    </a:p>
                    <a:p>
                      <a:pPr marL="0" algn="l" defTabSz="914400" rtl="0" eaLnBrk="1" latinLnBrk="0" hangingPunct="1"/>
                      <a:r>
                        <a:rPr lang="en-US" sz="1200" b="0" kern="1200" dirty="0">
                          <a:solidFill>
                            <a:schemeClr val="dk1"/>
                          </a:solidFill>
                          <a:latin typeface="+mn-lt"/>
                          <a:ea typeface="+mn-ea"/>
                          <a:cs typeface="+mn-cs"/>
                        </a:rPr>
                        <a:t>Parametrix</a:t>
                      </a:r>
                    </a:p>
                    <a:p>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42</a:t>
                      </a:r>
                      <a:r>
                        <a:rPr lang="en-US" sz="1200" b="1" kern="1200" dirty="0">
                          <a:solidFill>
                            <a:schemeClr val="dk1"/>
                          </a:solidFill>
                          <a:latin typeface="+mn-lt"/>
                          <a:ea typeface="+mn-ea"/>
                          <a:cs typeface="+mn-cs"/>
                        </a:rPr>
                        <a:t> yrs. Of Design &amp; PM/CM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latin typeface="+mn-lt"/>
                          <a:ea typeface="+mn-ea"/>
                          <a:cs typeface="+mn-cs"/>
                        </a:rPr>
                        <a:t>25 </a:t>
                      </a:r>
                      <a:r>
                        <a:rPr lang="en-US" sz="1200" b="1" u="sng" kern="1200" dirty="0">
                          <a:solidFill>
                            <a:schemeClr val="dk1"/>
                          </a:solidFill>
                          <a:latin typeface="+mn-lt"/>
                          <a:ea typeface="+mn-ea"/>
                          <a:cs typeface="+mn-cs"/>
                        </a:rPr>
                        <a:t>GC/CM Projects</a:t>
                      </a:r>
                      <a:r>
                        <a:rPr lang="en-US" sz="1200" b="1" u="none" kern="1200" dirty="0">
                          <a:solidFill>
                            <a:schemeClr val="dk1"/>
                          </a:solidFill>
                          <a:latin typeface="+mn-lt"/>
                          <a:ea typeface="+mn-ea"/>
                          <a:cs typeface="+mn-cs"/>
                        </a:rPr>
                        <a:t>:</a:t>
                      </a:r>
                      <a:r>
                        <a:rPr lang="en-US" sz="1200" dirty="0">
                          <a:latin typeface="Calibri Light" panose="020F0302020204030204" pitchFamily="34" charset="0"/>
                        </a:rPr>
                        <a:t> </a:t>
                      </a:r>
                      <a:r>
                        <a:rPr lang="en-US" sz="1200" b="1" i="1" dirty="0">
                          <a:latin typeface="Calibri Light" panose="020F0302020204030204" pitchFamily="34" charset="0"/>
                        </a:rPr>
                        <a:t>Recent Projects Include</a:t>
                      </a:r>
                      <a:r>
                        <a:rPr lang="en-US" sz="1200" dirty="0">
                          <a:latin typeface="Calibri Light" panose="020F0302020204030204" pitchFamily="34" charset="0"/>
                        </a:rPr>
                        <a:t>; Rainier Beach High School $238.3M, New Headquarters, Lakehaven Water and Sewer District $42.2M, Columbia River High School Mod/Add, Vancouver Public Schools $39.5M, Three Elementary School Replacement, Auburn School District $157.7M, New Headquarters, Chelan County PUD $136.36M, RI &amp; RR Dam Support Facilities, Chelan County PUD $70M, Four Elementary School Replacement Program, Auburn School District $208M</a:t>
                      </a:r>
                    </a:p>
                  </a:txBody>
                  <a:tcPr>
                    <a:solidFill>
                      <a:schemeClr val="bg1">
                        <a:lumMod val="85000"/>
                      </a:schemeClr>
                    </a:solidFill>
                  </a:tcPr>
                </a:tc>
                <a:extLst>
                  <a:ext uri="{0D108BD9-81ED-4DB2-BD59-A6C34878D82A}">
                    <a16:rowId xmlns:a16="http://schemas.microsoft.com/office/drawing/2014/main" val="464597736"/>
                  </a:ext>
                </a:extLst>
              </a:tr>
              <a:tr h="1146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Dan Cody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mn-ea"/>
                          <a:cs typeface="+mn-cs"/>
                        </a:rPr>
                        <a:t>GC/CM Procurement Manager &amp; GC/CM Advisor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mn-ea"/>
                          <a:cs typeface="+mn-cs"/>
                        </a:rPr>
                        <a:t>Parametrix</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33</a:t>
                      </a:r>
                      <a:r>
                        <a:rPr lang="en-US" sz="1200" b="0" kern="1200" dirty="0">
                          <a:solidFill>
                            <a:schemeClr val="dk1"/>
                          </a:solidFill>
                          <a:latin typeface="+mn-lt"/>
                          <a:ea typeface="+mn-ea"/>
                          <a:cs typeface="+mn-cs"/>
                        </a:rPr>
                        <a:t> </a:t>
                      </a:r>
                      <a:r>
                        <a:rPr lang="en-US" sz="1200" b="1" kern="1200" dirty="0">
                          <a:solidFill>
                            <a:schemeClr val="dk1"/>
                          </a:solidFill>
                          <a:latin typeface="+mn-lt"/>
                          <a:ea typeface="+mn-ea"/>
                          <a:cs typeface="+mn-cs"/>
                        </a:rPr>
                        <a:t>yrs. Of Design &amp; PM/CM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latin typeface="+mn-lt"/>
                          <a:ea typeface="+mn-ea"/>
                          <a:cs typeface="+mn-cs"/>
                        </a:rPr>
                        <a:t>18 </a:t>
                      </a:r>
                      <a:r>
                        <a:rPr lang="en-US" sz="1200" b="1" u="sng" kern="1200" dirty="0">
                          <a:solidFill>
                            <a:schemeClr val="dk1"/>
                          </a:solidFill>
                          <a:latin typeface="+mn-lt"/>
                          <a:ea typeface="+mn-ea"/>
                          <a:cs typeface="+mn-cs"/>
                        </a:rPr>
                        <a:t>GC/CM Projects</a:t>
                      </a:r>
                      <a:r>
                        <a:rPr lang="en-US" sz="1200" b="1" u="none" kern="1200" dirty="0">
                          <a:solidFill>
                            <a:schemeClr val="dk1"/>
                          </a:solidFill>
                          <a:latin typeface="+mn-lt"/>
                          <a:ea typeface="+mn-ea"/>
                          <a:cs typeface="+mn-cs"/>
                        </a:rPr>
                        <a:t>:</a:t>
                      </a:r>
                      <a:r>
                        <a:rPr lang="en-US" sz="1200" dirty="0">
                          <a:latin typeface="Calibri Light" panose="020F0302020204030204" pitchFamily="34" charset="0"/>
                        </a:rPr>
                        <a:t> </a:t>
                      </a:r>
                      <a:r>
                        <a:rPr lang="en-US" sz="1200" b="1" i="1" dirty="0">
                          <a:latin typeface="Calibri Light" panose="020F0302020204030204" pitchFamily="34" charset="0"/>
                        </a:rPr>
                        <a:t>Recent Projects Include</a:t>
                      </a:r>
                      <a:r>
                        <a:rPr lang="en-US" sz="1200" dirty="0">
                          <a:latin typeface="Calibri Light" panose="020F0302020204030204" pitchFamily="34" charset="0"/>
                        </a:rPr>
                        <a:t>; Rainier Beach High School $238.3M, New Headquarters, Lakehaven Water and Sewer District $42.2M, Columbia River High School Mod/Add, Vancouver Public Schools $39.5M, Three Elementary School Replacement, Auburn School District $157.7M, New Headquarters, Chelan County PUD $136.36M, RI &amp; RR Dam Support Facilities, Chelan County PUD $70M, Four Elementary School Replacement Program, Auburn School District $208M</a:t>
                      </a:r>
                      <a:endParaRPr lang="en-US" sz="1200" b="1"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2428619435"/>
                  </a:ext>
                </a:extLst>
              </a:tr>
              <a:tr h="15813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Joe Missel, RA, Assoc. DBIA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mn-ea"/>
                          <a:cs typeface="+mn-cs"/>
                        </a:rPr>
                        <a:t>Project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mn-ea"/>
                          <a:cs typeface="+mn-cs"/>
                        </a:rPr>
                        <a:t>Parametrix</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2B20"/>
                          </a:solidFill>
                          <a:effectLst/>
                          <a:uLnTx/>
                          <a:uFillTx/>
                          <a:latin typeface="+mn-lt"/>
                          <a:ea typeface="+mn-ea"/>
                          <a:cs typeface="+mn-cs"/>
                        </a:rPr>
                        <a:t>30 yrs. Of Design &amp; PM/CM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Projects:</a:t>
                      </a:r>
                      <a:r>
                        <a:rPr lang="en-US" sz="1200" b="1" u="none" baseline="0" dirty="0">
                          <a:latin typeface="+mn-lt"/>
                        </a:rPr>
                        <a:t> </a:t>
                      </a:r>
                      <a:r>
                        <a:rPr lang="en-US" sz="1200" b="1" i="1" dirty="0">
                          <a:latin typeface="Calibri Light" panose="020F0302020204030204" pitchFamily="34" charset="0"/>
                        </a:rPr>
                        <a:t>Recent Projects Include; </a:t>
                      </a:r>
                      <a:r>
                        <a:rPr lang="en-US" sz="1200" b="0" u="none" baseline="0" dirty="0">
                          <a:latin typeface="+mn-lt"/>
                        </a:rPr>
                        <a:t>North Thurston High School Phase 3, North Thurston School District $5M, Bush Middle School, Tumwater School District $13M, Tumwater Middle School, Tumwater School District $16M, North Thurston High School Phase 2, North Thurston School District $28M, Moctezuma’s Restaurant, Tukwila WA $1.3M, North Thurston High School Phase 1, North Thurston School District $22M.</a:t>
                      </a:r>
                      <a:endParaRPr kumimoji="0" lang="en-US" sz="1200" b="1" i="0" u="none" strike="noStrike" kern="1200" cap="none" spc="0" normalizeH="0" baseline="0" noProof="0" dirty="0">
                        <a:ln>
                          <a:noFill/>
                        </a:ln>
                        <a:solidFill>
                          <a:srgbClr val="2F2B20"/>
                        </a:solidFill>
                        <a:effectLst/>
                        <a:uLnTx/>
                        <a:uFillTx/>
                        <a:latin typeface="+mn-lt"/>
                        <a:ea typeface="+mn-ea"/>
                        <a:cs typeface="+mn-cs"/>
                      </a:endParaRPr>
                    </a:p>
                  </a:txBody>
                  <a:tcPr>
                    <a:solidFill>
                      <a:schemeClr val="bg1">
                        <a:lumMod val="85000"/>
                      </a:schemeClr>
                    </a:solidFill>
                  </a:tcPr>
                </a:tc>
                <a:extLst>
                  <a:ext uri="{0D108BD9-81ED-4DB2-BD59-A6C34878D82A}">
                    <a16:rowId xmlns:a16="http://schemas.microsoft.com/office/drawing/2014/main" val="2506949215"/>
                  </a:ext>
                </a:extLst>
              </a:tr>
            </a:tbl>
          </a:graphicData>
        </a:graphic>
      </p:graphicFrame>
    </p:spTree>
    <p:extLst>
      <p:ext uri="{BB962C8B-B14F-4D97-AF65-F5344CB8AC3E}">
        <p14:creationId xmlns:p14="http://schemas.microsoft.com/office/powerpoint/2010/main" val="52033382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457199"/>
            <a:ext cx="7543800" cy="914401"/>
          </a:xfrm>
        </p:spPr>
        <p:txBody>
          <a:bodyPr>
            <a:normAutofit/>
          </a:bodyPr>
          <a:lstStyle/>
          <a:p>
            <a:r>
              <a:rPr lang="en-US" dirty="0"/>
              <a:t>Summary</a:t>
            </a:r>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
            </a:pPr>
            <a:r>
              <a:rPr lang="en-US" sz="2000" b="1" dirty="0">
                <a:latin typeface="+mj-lt"/>
              </a:rPr>
              <a:t>Project is funded with the appropriate budgets</a:t>
            </a:r>
          </a:p>
          <a:p>
            <a:pPr lvl="1">
              <a:buFont typeface="Wingdings" panose="05000000000000000000" pitchFamily="2" charset="2"/>
              <a:buChar char="§"/>
            </a:pPr>
            <a:r>
              <a:rPr lang="en-US" sz="2000" b="1" dirty="0">
                <a:latin typeface="+mj-lt"/>
              </a:rPr>
              <a:t>Project meets qualifying RCW 39.10 criteria</a:t>
            </a:r>
          </a:p>
          <a:p>
            <a:pPr lvl="1">
              <a:buFont typeface="Wingdings" panose="05000000000000000000" pitchFamily="2" charset="2"/>
              <a:buChar char="§"/>
            </a:pPr>
            <a:r>
              <a:rPr lang="en-US" sz="2000" b="1" dirty="0">
                <a:latin typeface="+mj-lt"/>
              </a:rPr>
              <a:t>Project Management Plan for this project is developed and has clear and logical lines of authority</a:t>
            </a:r>
          </a:p>
          <a:p>
            <a:pPr lvl="1">
              <a:buFont typeface="Wingdings" panose="05000000000000000000" pitchFamily="2" charset="2"/>
              <a:buChar char="§"/>
            </a:pPr>
            <a:r>
              <a:rPr lang="en-US" sz="2000" b="1" dirty="0">
                <a:latin typeface="+mj-lt"/>
              </a:rPr>
              <a:t>Project team has the necessary experience in addition to continuity for this project</a:t>
            </a:r>
          </a:p>
          <a:p>
            <a:pPr lvl="1">
              <a:buFont typeface="Wingdings" panose="05000000000000000000" pitchFamily="2" charset="2"/>
              <a:buChar char="§"/>
            </a:pPr>
            <a:r>
              <a:rPr lang="en-US" sz="2000" b="1" dirty="0">
                <a:latin typeface="+mj-lt"/>
              </a:rPr>
              <a:t>Project team has the capacity for this project</a:t>
            </a:r>
          </a:p>
          <a:p>
            <a:pPr lvl="1">
              <a:buFont typeface="Wingdings" panose="05000000000000000000" pitchFamily="2" charset="2"/>
              <a:buChar char="§"/>
            </a:pPr>
            <a:r>
              <a:rPr lang="en-US" sz="2000" b="1" dirty="0">
                <a:latin typeface="+mj-lt"/>
              </a:rPr>
              <a:t>Project team is prepared and ready to proceed</a:t>
            </a:r>
          </a:p>
          <a:p>
            <a:pPr lvl="1">
              <a:buFont typeface="Wingdings" panose="05000000000000000000" pitchFamily="2" charset="2"/>
              <a:buChar char="§"/>
            </a:pPr>
            <a:r>
              <a:rPr lang="en-US" sz="2000" b="1" dirty="0">
                <a:latin typeface="+mj-lt"/>
              </a:rPr>
              <a:t>GC/CM RFP is complete and is ready to publish</a:t>
            </a:r>
          </a:p>
        </p:txBody>
      </p:sp>
      <p:pic>
        <p:nvPicPr>
          <p:cNvPr id="4" name="Picture 3">
            <a:extLst>
              <a:ext uri="{FF2B5EF4-FFF2-40B4-BE49-F238E27FC236}">
                <a16:creationId xmlns:a16="http://schemas.microsoft.com/office/drawing/2014/main" id="{0CCE7AA6-C731-4A5F-B2BE-B1D0C901778F}"/>
              </a:ext>
            </a:extLst>
          </p:cNvPr>
          <p:cNvPicPr>
            <a:picLocks noChangeAspect="1"/>
          </p:cNvPicPr>
          <p:nvPr/>
        </p:nvPicPr>
        <p:blipFill>
          <a:blip r:embed="rId2"/>
          <a:stretch>
            <a:fillRect/>
          </a:stretch>
        </p:blipFill>
        <p:spPr>
          <a:xfrm>
            <a:off x="7686997" y="5500254"/>
            <a:ext cx="1359526" cy="737680"/>
          </a:xfrm>
          <a:prstGeom prst="rect">
            <a:avLst/>
          </a:prstGeom>
        </p:spPr>
      </p:pic>
    </p:spTree>
    <p:extLst>
      <p:ext uri="{BB962C8B-B14F-4D97-AF65-F5344CB8AC3E}">
        <p14:creationId xmlns:p14="http://schemas.microsoft.com/office/powerpoint/2010/main" val="2789388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048000"/>
            <a:ext cx="7620000" cy="914400"/>
          </a:xfrm>
        </p:spPr>
        <p:txBody>
          <a:bodyPr>
            <a:normAutofit fontScale="90000"/>
          </a:bodyPr>
          <a:lstStyle/>
          <a:p>
            <a:pPr algn="ctr"/>
            <a:r>
              <a:rPr lang="en-US" sz="4400" dirty="0"/>
              <a:t>     </a:t>
            </a:r>
            <a:r>
              <a:rPr lang="en-US" sz="7300" dirty="0"/>
              <a:t>Questions</a:t>
            </a:r>
          </a:p>
        </p:txBody>
      </p:sp>
      <p:pic>
        <p:nvPicPr>
          <p:cNvPr id="3" name="Picture 2">
            <a:extLst>
              <a:ext uri="{FF2B5EF4-FFF2-40B4-BE49-F238E27FC236}">
                <a16:creationId xmlns:a16="http://schemas.microsoft.com/office/drawing/2014/main" id="{9178BF00-6154-474E-AE3C-2C827C1F3CC2}"/>
              </a:ext>
            </a:extLst>
          </p:cNvPr>
          <p:cNvPicPr>
            <a:picLocks noChangeAspect="1"/>
          </p:cNvPicPr>
          <p:nvPr/>
        </p:nvPicPr>
        <p:blipFill>
          <a:blip r:embed="rId2"/>
          <a:stretch>
            <a:fillRect/>
          </a:stretch>
        </p:blipFill>
        <p:spPr>
          <a:xfrm>
            <a:off x="3392322" y="1066800"/>
            <a:ext cx="2359356" cy="1371719"/>
          </a:xfrm>
          <a:prstGeom prst="rect">
            <a:avLst/>
          </a:prstGeom>
        </p:spPr>
      </p:pic>
    </p:spTree>
    <p:extLst>
      <p:ext uri="{BB962C8B-B14F-4D97-AF65-F5344CB8AC3E}">
        <p14:creationId xmlns:p14="http://schemas.microsoft.com/office/powerpoint/2010/main" val="3517376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Rectangle 95">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8" name="Straight Connector 97">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70A3143-D7E4-41C0-B5C7-3E97F413207A}"/>
              </a:ext>
            </a:extLst>
          </p:cNvPr>
          <p:cNvPicPr>
            <a:picLocks noChangeAspect="1"/>
          </p:cNvPicPr>
          <p:nvPr/>
        </p:nvPicPr>
        <p:blipFill rotWithShape="1">
          <a:blip r:embed="rId2">
            <a:duotone>
              <a:schemeClr val="bg2">
                <a:shade val="45000"/>
                <a:satMod val="135000"/>
              </a:schemeClr>
              <a:prstClr val="white"/>
            </a:duotone>
            <a:alphaModFix amt="45000"/>
          </a:blip>
          <a:srcRect l="11102" r="11579"/>
          <a:stretch/>
        </p:blipFill>
        <p:spPr>
          <a:xfrm>
            <a:off x="20" y="10"/>
            <a:ext cx="9143980" cy="6857990"/>
          </a:xfrm>
          <a:prstGeom prst="rect">
            <a:avLst/>
          </a:prstGeom>
        </p:spPr>
      </p:pic>
      <p:sp>
        <p:nvSpPr>
          <p:cNvPr id="36" name="Title 35">
            <a:extLst>
              <a:ext uri="{FF2B5EF4-FFF2-40B4-BE49-F238E27FC236}">
                <a16:creationId xmlns:a16="http://schemas.microsoft.com/office/drawing/2014/main" id="{DBB32DDE-2BEC-40AC-814D-E9C2C3C181C8}"/>
              </a:ext>
            </a:extLst>
          </p:cNvPr>
          <p:cNvSpPr>
            <a:spLocks noGrp="1"/>
          </p:cNvSpPr>
          <p:nvPr>
            <p:ph type="title"/>
          </p:nvPr>
        </p:nvSpPr>
        <p:spPr>
          <a:xfrm>
            <a:off x="822960" y="758952"/>
            <a:ext cx="7543800" cy="3566160"/>
          </a:xfrm>
        </p:spPr>
        <p:txBody>
          <a:bodyPr vert="horz" lIns="91440" tIns="45720" rIns="91440" bIns="45720" rtlCol="0" anchor="b">
            <a:normAutofit/>
          </a:bodyPr>
          <a:lstStyle/>
          <a:p>
            <a:r>
              <a:rPr lang="en-US" sz="6600" dirty="0">
                <a:solidFill>
                  <a:schemeClr val="tx1">
                    <a:lumMod val="85000"/>
                    <a:lumOff val="15000"/>
                  </a:schemeClr>
                </a:solidFill>
              </a:rPr>
              <a:t>Thank you</a:t>
            </a:r>
          </a:p>
        </p:txBody>
      </p:sp>
      <p:cxnSp>
        <p:nvCxnSpPr>
          <p:cNvPr id="100" name="Straight Connector 99">
            <a:extLst>
              <a:ext uri="{FF2B5EF4-FFF2-40B4-BE49-F238E27FC236}">
                <a16:creationId xmlns:a16="http://schemas.microsoft.com/office/drawing/2014/main" id="{E832A4F0-B852-42E9-91B8-58EB9F47CA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87D6777B-91DD-4D12-85FD-85A88ECC5A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rgbClr val="77B48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Rectangle 103">
            <a:extLst>
              <a:ext uri="{FF2B5EF4-FFF2-40B4-BE49-F238E27FC236}">
                <a16:creationId xmlns:a16="http://schemas.microsoft.com/office/drawing/2014/main" id="{F0988C9B-C9E0-4CBD-A3E8-D4F59982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374C4D"/>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865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048000"/>
            <a:ext cx="7620000" cy="1143000"/>
          </a:xfrm>
        </p:spPr>
        <p:txBody>
          <a:bodyPr/>
          <a:lstStyle/>
          <a:p>
            <a:pPr algn="ctr"/>
            <a:r>
              <a:rPr lang="en-US" sz="4400" dirty="0"/>
              <a:t>Introductions</a:t>
            </a:r>
          </a:p>
        </p:txBody>
      </p:sp>
      <p:pic>
        <p:nvPicPr>
          <p:cNvPr id="5" name="Picture 4">
            <a:extLst>
              <a:ext uri="{FF2B5EF4-FFF2-40B4-BE49-F238E27FC236}">
                <a16:creationId xmlns:a16="http://schemas.microsoft.com/office/drawing/2014/main" id="{120BCEC6-E097-4077-B3FC-9E8276E7AC5F}"/>
              </a:ext>
            </a:extLst>
          </p:cNvPr>
          <p:cNvPicPr>
            <a:picLocks noChangeAspect="1"/>
          </p:cNvPicPr>
          <p:nvPr/>
        </p:nvPicPr>
        <p:blipFill>
          <a:blip r:embed="rId2"/>
          <a:stretch>
            <a:fillRect/>
          </a:stretch>
        </p:blipFill>
        <p:spPr>
          <a:xfrm>
            <a:off x="3057836" y="1066800"/>
            <a:ext cx="2359356" cy="1371719"/>
          </a:xfrm>
          <a:prstGeom prst="rect">
            <a:avLst/>
          </a:prstGeom>
        </p:spPr>
      </p:pic>
    </p:spTree>
    <p:extLst>
      <p:ext uri="{BB962C8B-B14F-4D97-AF65-F5344CB8AC3E}">
        <p14:creationId xmlns:p14="http://schemas.microsoft.com/office/powerpoint/2010/main" val="91772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81000"/>
            <a:ext cx="7543800" cy="838199"/>
          </a:xfrm>
        </p:spPr>
        <p:txBody>
          <a:bodyPr>
            <a:normAutofit/>
          </a:bodyPr>
          <a:lstStyle/>
          <a:p>
            <a:r>
              <a:rPr lang="en-US" sz="3600" dirty="0"/>
              <a:t>The Project Team </a:t>
            </a:r>
          </a:p>
        </p:txBody>
      </p:sp>
      <p:sp>
        <p:nvSpPr>
          <p:cNvPr id="3" name="Content Placeholder 2"/>
          <p:cNvSpPr>
            <a:spLocks noGrp="1"/>
          </p:cNvSpPr>
          <p:nvPr>
            <p:ph idx="1"/>
          </p:nvPr>
        </p:nvSpPr>
        <p:spPr>
          <a:xfrm>
            <a:off x="228600" y="1905000"/>
            <a:ext cx="8077200" cy="4038600"/>
          </a:xfrm>
        </p:spPr>
        <p:txBody>
          <a:bodyPr>
            <a:normAutofit fontScale="92500" lnSpcReduction="20000"/>
          </a:bodyPr>
          <a:lstStyle/>
          <a:p>
            <a:pPr marL="114300" indent="0">
              <a:buNone/>
            </a:pPr>
            <a:r>
              <a:rPr lang="en-US" sz="1800" u="sng" dirty="0"/>
              <a:t>Peninsula Metropolitan Park District</a:t>
            </a:r>
          </a:p>
          <a:p>
            <a:r>
              <a:rPr lang="en-US" sz="1800" dirty="0"/>
              <a:t>Doug Nelson, Executive Director</a:t>
            </a:r>
          </a:p>
          <a:p>
            <a:r>
              <a:rPr lang="en-US" sz="1800" dirty="0"/>
              <a:t>Glenn Akramoff, Senior Operations Manager</a:t>
            </a:r>
            <a:endParaRPr lang="en-US" sz="1200" dirty="0">
              <a:solidFill>
                <a:srgbClr val="FF0000"/>
              </a:solidFill>
            </a:endParaRPr>
          </a:p>
          <a:p>
            <a:r>
              <a:rPr lang="en-US" sz="1800" dirty="0"/>
              <a:t>Eric Guenther, Planning Manager</a:t>
            </a:r>
          </a:p>
          <a:p>
            <a:r>
              <a:rPr lang="en-US" sz="1800" dirty="0"/>
              <a:t>Ed Lewis, Project Manager</a:t>
            </a:r>
          </a:p>
          <a:p>
            <a:pPr marL="114300" indent="0">
              <a:buNone/>
            </a:pPr>
            <a:r>
              <a:rPr lang="en-US" sz="1800" u="sng" dirty="0"/>
              <a:t>Parametrix</a:t>
            </a:r>
          </a:p>
          <a:p>
            <a:pPr marL="114300" indent="0">
              <a:buNone/>
            </a:pPr>
            <a:r>
              <a:rPr lang="en-US" sz="1800" dirty="0"/>
              <a:t>Jim Dugan, Principal-in-Charge</a:t>
            </a:r>
          </a:p>
          <a:p>
            <a:pPr marL="114300" indent="0">
              <a:buNone/>
            </a:pPr>
            <a:r>
              <a:rPr lang="en-US" sz="1800" dirty="0"/>
              <a:t>Dan Cody, APD Advisor</a:t>
            </a:r>
          </a:p>
          <a:p>
            <a:r>
              <a:rPr lang="en-US" sz="1800" dirty="0"/>
              <a:t>Joe Missel, Project Manager</a:t>
            </a:r>
          </a:p>
          <a:p>
            <a:pPr marL="114300" indent="0">
              <a:buNone/>
            </a:pPr>
            <a:r>
              <a:rPr lang="en-US" sz="1800" u="sng" dirty="0">
                <a:latin typeface="Calibri" panose="020F0502020204030204" pitchFamily="34" charset="0"/>
                <a:cs typeface="Calibri" panose="020F0502020204030204" pitchFamily="34" charset="0"/>
              </a:rPr>
              <a:t>Perkins Coie</a:t>
            </a:r>
          </a:p>
          <a:p>
            <a:r>
              <a:rPr lang="en-US" sz="1800" dirty="0">
                <a:latin typeface="Calibri" panose="020F0502020204030204" pitchFamily="34" charset="0"/>
                <a:cs typeface="Calibri" panose="020F0502020204030204" pitchFamily="34" charset="0"/>
              </a:rPr>
              <a:t>Andrew Greene, Perkins Coie, External GC/CM Legal Advisor</a:t>
            </a:r>
          </a:p>
          <a:p>
            <a:endParaRPr lang="en-US" sz="1800" u="sng" dirty="0"/>
          </a:p>
          <a:p>
            <a:pPr marL="114300" indent="0">
              <a:buNone/>
            </a:pPr>
            <a:endParaRPr lang="en-US" sz="2000" dirty="0"/>
          </a:p>
        </p:txBody>
      </p:sp>
      <p:pic>
        <p:nvPicPr>
          <p:cNvPr id="6" name="Picture 5">
            <a:extLst>
              <a:ext uri="{FF2B5EF4-FFF2-40B4-BE49-F238E27FC236}">
                <a16:creationId xmlns:a16="http://schemas.microsoft.com/office/drawing/2014/main" id="{A8E173AC-26ED-4EB9-B5E1-5C27ADD8CEF3}"/>
              </a:ext>
            </a:extLst>
          </p:cNvPr>
          <p:cNvPicPr>
            <a:picLocks noChangeAspect="1"/>
          </p:cNvPicPr>
          <p:nvPr/>
        </p:nvPicPr>
        <p:blipFill>
          <a:blip r:embed="rId2"/>
          <a:stretch>
            <a:fillRect/>
          </a:stretch>
        </p:blipFill>
        <p:spPr>
          <a:xfrm>
            <a:off x="7467600" y="5410200"/>
            <a:ext cx="1597290" cy="865707"/>
          </a:xfrm>
          <a:prstGeom prst="rect">
            <a:avLst/>
          </a:prstGeom>
        </p:spPr>
      </p:pic>
    </p:spTree>
    <p:extLst>
      <p:ext uri="{BB962C8B-B14F-4D97-AF65-F5344CB8AC3E}">
        <p14:creationId xmlns:p14="http://schemas.microsoft.com/office/powerpoint/2010/main" val="227353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542087"/>
            <a:ext cx="7543800" cy="780196"/>
          </a:xfrm>
        </p:spPr>
        <p:txBody>
          <a:bodyPr>
            <a:normAutofit/>
          </a:bodyPr>
          <a:lstStyle/>
          <a:p>
            <a:r>
              <a:rPr lang="en-US" sz="3600" dirty="0"/>
              <a:t>The Project Team</a:t>
            </a:r>
          </a:p>
        </p:txBody>
      </p:sp>
      <p:sp>
        <p:nvSpPr>
          <p:cNvPr id="3" name="Content Placeholder 2"/>
          <p:cNvSpPr>
            <a:spLocks noGrp="1"/>
          </p:cNvSpPr>
          <p:nvPr>
            <p:ph idx="1"/>
          </p:nvPr>
        </p:nvSpPr>
        <p:spPr>
          <a:xfrm>
            <a:off x="445477" y="2057400"/>
            <a:ext cx="7772400" cy="3352800"/>
          </a:xfrm>
        </p:spPr>
        <p:txBody>
          <a:bodyPr>
            <a:normAutofit/>
          </a:bodyPr>
          <a:lstStyle/>
          <a:p>
            <a:pPr marL="114300" indent="0">
              <a:buNone/>
            </a:pPr>
            <a:r>
              <a:rPr lang="en-US" u="sng" dirty="0">
                <a:latin typeface="Calibri" panose="020F0502020204030204" pitchFamily="34" charset="0"/>
                <a:cs typeface="Calibri" panose="020F0502020204030204" pitchFamily="34" charset="0"/>
              </a:rPr>
              <a:t>Peninsula Metropolitan Parks District</a:t>
            </a:r>
          </a:p>
          <a:p>
            <a:pPr marL="114300" indent="0">
              <a:buNone/>
            </a:pPr>
            <a:r>
              <a:rPr lang="en-US" dirty="0">
                <a:latin typeface="Calibri" panose="020F0502020204030204" pitchFamily="34" charset="0"/>
                <a:cs typeface="Calibri" panose="020F0502020204030204" pitchFamily="34" charset="0"/>
              </a:rPr>
              <a:t>Mark Roberts, Internal Legal Council </a:t>
            </a:r>
            <a:endParaRPr lang="en-US" sz="2000" u="sng" dirty="0">
              <a:latin typeface="Calibri" panose="020F0502020204030204" pitchFamily="34" charset="0"/>
              <a:cs typeface="Calibri" panose="020F0502020204030204" pitchFamily="34" charset="0"/>
            </a:endParaRPr>
          </a:p>
          <a:p>
            <a:r>
              <a:rPr lang="en-US" sz="2000" u="sng" dirty="0"/>
              <a:t>BLRB Architects</a:t>
            </a:r>
          </a:p>
          <a:p>
            <a:r>
              <a:rPr lang="en-US" dirty="0"/>
              <a:t>Ron Harpel, AIA, Principal in Charge</a:t>
            </a:r>
          </a:p>
          <a:p>
            <a:r>
              <a:rPr lang="en-US" sz="2000" dirty="0"/>
              <a:t>Sarah Fischer, AIA, Project </a:t>
            </a:r>
            <a:r>
              <a:rPr lang="en-US" dirty="0"/>
              <a:t>Manager</a:t>
            </a:r>
            <a:endParaRPr lang="en-US" sz="2000" dirty="0"/>
          </a:p>
          <a:p>
            <a:pPr marL="114300" indent="0">
              <a:buNone/>
            </a:pPr>
            <a:endParaRPr lang="en-US" sz="2000" dirty="0"/>
          </a:p>
        </p:txBody>
      </p:sp>
      <p:pic>
        <p:nvPicPr>
          <p:cNvPr id="5" name="Picture 4">
            <a:extLst>
              <a:ext uri="{FF2B5EF4-FFF2-40B4-BE49-F238E27FC236}">
                <a16:creationId xmlns:a16="http://schemas.microsoft.com/office/drawing/2014/main" id="{027FEA54-2D46-418F-9BE8-4E8D6DFE29C4}"/>
              </a:ext>
            </a:extLst>
          </p:cNvPr>
          <p:cNvPicPr>
            <a:picLocks noChangeAspect="1"/>
          </p:cNvPicPr>
          <p:nvPr/>
        </p:nvPicPr>
        <p:blipFill>
          <a:blip r:embed="rId2"/>
          <a:stretch>
            <a:fillRect/>
          </a:stretch>
        </p:blipFill>
        <p:spPr>
          <a:xfrm>
            <a:off x="7467600" y="5413280"/>
            <a:ext cx="1600200" cy="866774"/>
          </a:xfrm>
          <a:prstGeom prst="rect">
            <a:avLst/>
          </a:prstGeom>
        </p:spPr>
      </p:pic>
    </p:spTree>
    <p:extLst>
      <p:ext uri="{BB962C8B-B14F-4D97-AF65-F5344CB8AC3E}">
        <p14:creationId xmlns:p14="http://schemas.microsoft.com/office/powerpoint/2010/main" val="12169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048000"/>
            <a:ext cx="7620000" cy="1143000"/>
          </a:xfrm>
        </p:spPr>
        <p:txBody>
          <a:bodyPr/>
          <a:lstStyle/>
          <a:p>
            <a:pPr algn="ctr"/>
            <a:r>
              <a:rPr lang="en-US" sz="4400" dirty="0"/>
              <a:t>Project Overview</a:t>
            </a:r>
          </a:p>
        </p:txBody>
      </p:sp>
      <p:pic>
        <p:nvPicPr>
          <p:cNvPr id="4" name="Picture 3" descr="A close up of a sign&#10;&#10;Description automatically generated">
            <a:extLst>
              <a:ext uri="{FF2B5EF4-FFF2-40B4-BE49-F238E27FC236}">
                <a16:creationId xmlns:a16="http://schemas.microsoft.com/office/drawing/2014/main" id="{5CFCBA15-AAC4-472B-BAAB-192BAEBF6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066800"/>
            <a:ext cx="2362200" cy="1371600"/>
          </a:xfrm>
          <a:prstGeom prst="rect">
            <a:avLst/>
          </a:prstGeom>
        </p:spPr>
      </p:pic>
    </p:spTree>
    <p:extLst>
      <p:ext uri="{BB962C8B-B14F-4D97-AF65-F5344CB8AC3E}">
        <p14:creationId xmlns:p14="http://schemas.microsoft.com/office/powerpoint/2010/main" val="105674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0"/>
            <a:ext cx="7543800" cy="1295400"/>
          </a:xfrm>
        </p:spPr>
        <p:txBody>
          <a:bodyPr>
            <a:normAutofit/>
          </a:bodyPr>
          <a:lstStyle/>
          <a:p>
            <a:pPr algn="ctr"/>
            <a:r>
              <a:rPr lang="en-US" sz="4000" dirty="0"/>
              <a:t>Project Overview – Site Location </a:t>
            </a:r>
          </a:p>
        </p:txBody>
      </p:sp>
      <p:pic>
        <p:nvPicPr>
          <p:cNvPr id="5" name="Content Placeholder 4">
            <a:extLst>
              <a:ext uri="{FF2B5EF4-FFF2-40B4-BE49-F238E27FC236}">
                <a16:creationId xmlns:a16="http://schemas.microsoft.com/office/drawing/2014/main" id="{72F441C1-F2F8-4345-B77B-1964F2963067}"/>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981200"/>
            <a:ext cx="6324600" cy="3810000"/>
          </a:xfrm>
          <a:prstGeom prst="rect">
            <a:avLst/>
          </a:prstGeom>
        </p:spPr>
      </p:pic>
      <p:cxnSp>
        <p:nvCxnSpPr>
          <p:cNvPr id="8" name="Straight Arrow Connector 7">
            <a:extLst>
              <a:ext uri="{FF2B5EF4-FFF2-40B4-BE49-F238E27FC236}">
                <a16:creationId xmlns:a16="http://schemas.microsoft.com/office/drawing/2014/main" id="{D3075E47-5E15-41AA-8DE8-311C6714AEF5}"/>
              </a:ext>
            </a:extLst>
          </p:cNvPr>
          <p:cNvCxnSpPr>
            <a:cxnSpLocks/>
          </p:cNvCxnSpPr>
          <p:nvPr/>
        </p:nvCxnSpPr>
        <p:spPr>
          <a:xfrm flipH="1">
            <a:off x="1532965" y="2362200"/>
            <a:ext cx="304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67FC882-6C7A-443F-AEEC-60351FCB677C}"/>
              </a:ext>
            </a:extLst>
          </p:cNvPr>
          <p:cNvSpPr txBox="1"/>
          <p:nvPr/>
        </p:nvSpPr>
        <p:spPr>
          <a:xfrm>
            <a:off x="1721224" y="2177534"/>
            <a:ext cx="277906" cy="369332"/>
          </a:xfrm>
          <a:prstGeom prst="rect">
            <a:avLst/>
          </a:prstGeom>
          <a:noFill/>
        </p:spPr>
        <p:txBody>
          <a:bodyPr wrap="square" rtlCol="0">
            <a:spAutoFit/>
          </a:bodyPr>
          <a:lstStyle/>
          <a:p>
            <a:r>
              <a:rPr lang="en-US" b="1" dirty="0">
                <a:solidFill>
                  <a:srgbClr val="FF0000"/>
                </a:solidFill>
              </a:rPr>
              <a:t>N</a:t>
            </a:r>
          </a:p>
        </p:txBody>
      </p:sp>
    </p:spTree>
    <p:extLst>
      <p:ext uri="{BB962C8B-B14F-4D97-AF65-F5344CB8AC3E}">
        <p14:creationId xmlns:p14="http://schemas.microsoft.com/office/powerpoint/2010/main" val="182504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78">
            <a:extLst>
              <a:ext uri="{FF2B5EF4-FFF2-40B4-BE49-F238E27FC236}">
                <a16:creationId xmlns:a16="http://schemas.microsoft.com/office/drawing/2014/main" id="{53CD9415-23F6-4193-87FC-2C591B903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22">
            <a:extLst>
              <a:ext uri="{FF2B5EF4-FFF2-40B4-BE49-F238E27FC236}">
                <a16:creationId xmlns:a16="http://schemas.microsoft.com/office/drawing/2014/main" id="{8AFEE708-7929-4BDF-AD51-33C27BD75D8C}"/>
              </a:ext>
            </a:extLst>
          </p:cNvPr>
          <p:cNvSpPr>
            <a:spLocks noGrp="1"/>
          </p:cNvSpPr>
          <p:nvPr>
            <p:ph type="subTitle" idx="1"/>
          </p:nvPr>
        </p:nvSpPr>
        <p:spPr>
          <a:xfrm>
            <a:off x="5742056" y="4455621"/>
            <a:ext cx="3097144" cy="1075118"/>
          </a:xfrm>
        </p:spPr>
        <p:txBody>
          <a:bodyPr>
            <a:normAutofit fontScale="92500"/>
          </a:bodyPr>
          <a:lstStyle/>
          <a:p>
            <a:pPr>
              <a:spcBef>
                <a:spcPct val="0"/>
              </a:spcBef>
            </a:pPr>
            <a:r>
              <a:rPr lang="en-US" sz="3600" cap="none" spc="-50" dirty="0">
                <a:solidFill>
                  <a:schemeClr val="tx1">
                    <a:lumMod val="85000"/>
                    <a:lumOff val="15000"/>
                  </a:schemeClr>
                </a:solidFill>
                <a:ea typeface="+mj-ea"/>
                <a:cs typeface="+mj-cs"/>
              </a:rPr>
              <a:t>Project Overview Existing Facility</a:t>
            </a:r>
          </a:p>
        </p:txBody>
      </p:sp>
      <p:pic>
        <p:nvPicPr>
          <p:cNvPr id="1028" name="Picture 4" descr="Performance Golf Center, Mini Golf - Miniature Golf Course in Gig ...">
            <a:extLst>
              <a:ext uri="{FF2B5EF4-FFF2-40B4-BE49-F238E27FC236}">
                <a16:creationId xmlns:a16="http://schemas.microsoft.com/office/drawing/2014/main" id="{942CA329-24DE-4E92-8855-42EE3E8945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29" r="13067" b="-3"/>
          <a:stretch/>
        </p:blipFill>
        <p:spPr bwMode="auto">
          <a:xfrm>
            <a:off x="20" y="3993777"/>
            <a:ext cx="2239747" cy="2019928"/>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80">
            <a:extLst>
              <a:ext uri="{FF2B5EF4-FFF2-40B4-BE49-F238E27FC236}">
                <a16:creationId xmlns:a16="http://schemas.microsoft.com/office/drawing/2014/main" id="{5C6E4C0F-3424-4BDA-9874-17B4589EA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rgbClr val="73A26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7" name="Rectangle 82">
            <a:extLst>
              <a:ext uri="{FF2B5EF4-FFF2-40B4-BE49-F238E27FC236}">
                <a16:creationId xmlns:a16="http://schemas.microsoft.com/office/drawing/2014/main" id="{9572934D-C7AE-422D-8070-237CEC612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505038"/>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5" name="Rectangle 84">
            <a:extLst>
              <a:ext uri="{FF2B5EF4-FFF2-40B4-BE49-F238E27FC236}">
                <a16:creationId xmlns:a16="http://schemas.microsoft.com/office/drawing/2014/main" id="{0C494DA0-2721-475C-854D-F39D8B56A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39767" y="6110748"/>
            <a:ext cx="3294565" cy="747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Placeholder 21" descr="A large lawn in front of a pool&#10;&#10;Description automatically generated">
            <a:extLst>
              <a:ext uri="{FF2B5EF4-FFF2-40B4-BE49-F238E27FC236}">
                <a16:creationId xmlns:a16="http://schemas.microsoft.com/office/drawing/2014/main" id="{845E7EB7-1A34-42A5-A66E-C8A52C5DB293}"/>
              </a:ext>
            </a:extLst>
          </p:cNvPr>
          <p:cNvPicPr>
            <a:picLocks noGrp="1" noChangeAspect="1"/>
          </p:cNvPicPr>
          <p:nvPr>
            <p:ph type="pic" idx="4294967295"/>
          </p:nvPr>
        </p:nvPicPr>
        <p:blipFill rotWithShape="1">
          <a:blip r:embed="rId4">
            <a:extLst>
              <a:ext uri="{28A0092B-C50C-407E-A947-70E740481C1C}">
                <a14:useLocalDpi xmlns:a14="http://schemas.microsoft.com/office/drawing/2010/main" val="0"/>
              </a:ext>
            </a:extLst>
          </a:blip>
          <a:srcRect r="-1" b="8862"/>
          <a:stretch/>
        </p:blipFill>
        <p:spPr>
          <a:xfrm>
            <a:off x="2358331" y="3187891"/>
            <a:ext cx="3020252" cy="3670109"/>
          </a:xfrm>
          <a:prstGeom prst="rect">
            <a:avLst/>
          </a:prstGeom>
        </p:spPr>
      </p:pic>
      <p:pic>
        <p:nvPicPr>
          <p:cNvPr id="30" name="Picture 29" descr="A large green field with trees in the background&#10;&#10;Description automatically generated">
            <a:extLst>
              <a:ext uri="{FF2B5EF4-FFF2-40B4-BE49-F238E27FC236}">
                <a16:creationId xmlns:a16="http://schemas.microsoft.com/office/drawing/2014/main" id="{176CE71C-F93B-4027-8208-9CA5571F2C40}"/>
              </a:ext>
            </a:extLst>
          </p:cNvPr>
          <p:cNvPicPr>
            <a:picLocks noChangeAspect="1"/>
          </p:cNvPicPr>
          <p:nvPr/>
        </p:nvPicPr>
        <p:blipFill rotWithShape="1">
          <a:blip r:embed="rId5"/>
          <a:srcRect l="2875" r="4195" b="1"/>
          <a:stretch/>
        </p:blipFill>
        <p:spPr>
          <a:xfrm>
            <a:off x="615746" y="-3"/>
            <a:ext cx="4762837" cy="3843844"/>
          </a:xfrm>
          <a:custGeom>
            <a:avLst/>
            <a:gdLst/>
            <a:ahLst/>
            <a:cxnLst/>
            <a:rect l="l" t="t" r="r" b="b"/>
            <a:pathLst>
              <a:path w="6350450" h="3843844">
                <a:moveTo>
                  <a:pt x="0" y="0"/>
                </a:moveTo>
                <a:lnTo>
                  <a:pt x="1828800" y="0"/>
                </a:lnTo>
                <a:lnTo>
                  <a:pt x="4113440" y="0"/>
                </a:lnTo>
                <a:lnTo>
                  <a:pt x="6350450" y="0"/>
                </a:lnTo>
                <a:lnTo>
                  <a:pt x="6350450" y="3028335"/>
                </a:lnTo>
                <a:lnTo>
                  <a:pt x="2157388" y="3028335"/>
                </a:lnTo>
                <a:lnTo>
                  <a:pt x="2157388" y="3843844"/>
                </a:lnTo>
                <a:lnTo>
                  <a:pt x="0" y="3843844"/>
                </a:lnTo>
                <a:close/>
              </a:path>
            </a:pathLst>
          </a:custGeom>
        </p:spPr>
      </p:pic>
      <p:cxnSp>
        <p:nvCxnSpPr>
          <p:cNvPr id="87" name="Straight Connector 86">
            <a:extLst>
              <a:ext uri="{FF2B5EF4-FFF2-40B4-BE49-F238E27FC236}">
                <a16:creationId xmlns:a16="http://schemas.microsoft.com/office/drawing/2014/main" id="{1B17586A-7C11-480B-834E-F91146194C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9378" y="4343400"/>
            <a:ext cx="24688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902B798-4E01-400F-956D-EE93CEF3D6DE}"/>
              </a:ext>
            </a:extLst>
          </p:cNvPr>
          <p:cNvSpPr txBox="1"/>
          <p:nvPr/>
        </p:nvSpPr>
        <p:spPr>
          <a:xfrm>
            <a:off x="5534332" y="228600"/>
            <a:ext cx="3457268" cy="3970318"/>
          </a:xfrm>
          <a:prstGeom prst="rect">
            <a:avLst/>
          </a:prstGeom>
          <a:noFill/>
        </p:spPr>
        <p:txBody>
          <a:bodyPr wrap="square" rtlCol="0">
            <a:spAutoFit/>
          </a:bodyPr>
          <a:lstStyle/>
          <a:p>
            <a:pPr marL="285750" indent="-285750">
              <a:buFont typeface="Wingdings" panose="05000000000000000000" pitchFamily="2" charset="2"/>
              <a:buChar char="Ø"/>
            </a:pPr>
            <a:r>
              <a:rPr lang="en-US" dirty="0"/>
              <a:t>Former golf driving range; approximately 17 acres</a:t>
            </a:r>
          </a:p>
          <a:p>
            <a:pPr marL="285750" indent="-285750">
              <a:buFont typeface="Wingdings" panose="05000000000000000000" pitchFamily="2" charset="2"/>
              <a:buChar char="Ø"/>
            </a:pPr>
            <a:r>
              <a:rPr lang="en-US" dirty="0"/>
              <a:t>Existing approx 4,000 sq. ft. pro shop/clubhouse building</a:t>
            </a:r>
          </a:p>
          <a:p>
            <a:pPr marL="285750" indent="-285750">
              <a:buFont typeface="Wingdings" panose="05000000000000000000" pitchFamily="2" charset="2"/>
              <a:buChar char="Ø"/>
            </a:pPr>
            <a:r>
              <a:rPr lang="en-US" dirty="0"/>
              <a:t>Driving range with double tier covered tees</a:t>
            </a:r>
          </a:p>
          <a:p>
            <a:pPr marL="285750" indent="-285750">
              <a:buFont typeface="Wingdings" panose="05000000000000000000" pitchFamily="2" charset="2"/>
              <a:buChar char="Ø"/>
            </a:pPr>
            <a:r>
              <a:rPr lang="en-US" dirty="0"/>
              <a:t>Mini golf center</a:t>
            </a:r>
          </a:p>
          <a:p>
            <a:pPr marL="285750" indent="-285750">
              <a:buFont typeface="Wingdings" panose="05000000000000000000" pitchFamily="2" charset="2"/>
              <a:buChar char="Ø"/>
            </a:pPr>
            <a:r>
              <a:rPr lang="en-US" dirty="0"/>
              <a:t>A parking lot and other supporting site amenities</a:t>
            </a:r>
          </a:p>
          <a:p>
            <a:pPr marL="285750" indent="-285750">
              <a:buFont typeface="Wingdings" panose="05000000000000000000" pitchFamily="2" charset="2"/>
              <a:buChar char="Ø"/>
            </a:pPr>
            <a:r>
              <a:rPr lang="en-US" dirty="0"/>
              <a:t>Remaining property consists of open field in center and undeveloped property to the north end</a:t>
            </a:r>
          </a:p>
          <a:p>
            <a:pPr marL="285750" indent="-285750">
              <a:buFont typeface="Wingdings" panose="05000000000000000000" pitchFamily="2" charset="2"/>
              <a:buChar char="Ø"/>
            </a:pPr>
            <a:endParaRPr lang="en-US" dirty="0"/>
          </a:p>
        </p:txBody>
      </p:sp>
      <p:pic>
        <p:nvPicPr>
          <p:cNvPr id="40" name="Picture 39">
            <a:extLst>
              <a:ext uri="{FF2B5EF4-FFF2-40B4-BE49-F238E27FC236}">
                <a16:creationId xmlns:a16="http://schemas.microsoft.com/office/drawing/2014/main" id="{C525B86B-7F0A-4575-B0CC-F1B2EC9C8D71}"/>
              </a:ext>
            </a:extLst>
          </p:cNvPr>
          <p:cNvPicPr>
            <a:picLocks noChangeAspect="1"/>
          </p:cNvPicPr>
          <p:nvPr/>
        </p:nvPicPr>
        <p:blipFill>
          <a:blip r:embed="rId6"/>
          <a:stretch>
            <a:fillRect/>
          </a:stretch>
        </p:blipFill>
        <p:spPr>
          <a:xfrm>
            <a:off x="7736913" y="5563981"/>
            <a:ext cx="1359989" cy="737093"/>
          </a:xfrm>
          <a:prstGeom prst="rect">
            <a:avLst/>
          </a:prstGeom>
        </p:spPr>
      </p:pic>
    </p:spTree>
    <p:extLst>
      <p:ext uri="{BB962C8B-B14F-4D97-AF65-F5344CB8AC3E}">
        <p14:creationId xmlns:p14="http://schemas.microsoft.com/office/powerpoint/2010/main" val="3983655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B7231-B1D7-4D53-9E5F-30E706BAFEF4}"/>
              </a:ext>
            </a:extLst>
          </p:cNvPr>
          <p:cNvSpPr>
            <a:spLocks noGrp="1"/>
          </p:cNvSpPr>
          <p:nvPr>
            <p:ph type="title"/>
          </p:nvPr>
        </p:nvSpPr>
        <p:spPr>
          <a:xfrm>
            <a:off x="800100" y="484508"/>
            <a:ext cx="7543800" cy="1008796"/>
          </a:xfrm>
        </p:spPr>
        <p:txBody>
          <a:bodyPr>
            <a:normAutofit/>
          </a:bodyPr>
          <a:lstStyle/>
          <a:p>
            <a:pPr algn="ctr"/>
            <a:r>
              <a:rPr lang="en-US" sz="3200" dirty="0"/>
              <a:t>PenMet Parks Community Recreation Center Project Overview</a:t>
            </a:r>
          </a:p>
        </p:txBody>
      </p:sp>
      <p:sp>
        <p:nvSpPr>
          <p:cNvPr id="5" name="Content Placeholder 4">
            <a:extLst>
              <a:ext uri="{FF2B5EF4-FFF2-40B4-BE49-F238E27FC236}">
                <a16:creationId xmlns:a16="http://schemas.microsoft.com/office/drawing/2014/main" id="{BA04D5E4-6F20-436D-98C8-4895C159D5B8}"/>
              </a:ext>
            </a:extLst>
          </p:cNvPr>
          <p:cNvSpPr>
            <a:spLocks noGrp="1"/>
          </p:cNvSpPr>
          <p:nvPr>
            <p:ph idx="1"/>
          </p:nvPr>
        </p:nvSpPr>
        <p:spPr/>
        <p:txBody>
          <a:bodyPr>
            <a:normAutofit fontScale="92500"/>
          </a:bodyPr>
          <a:lstStyle/>
          <a:p>
            <a:pPr lvl="1">
              <a:lnSpc>
                <a:spcPct val="100000"/>
              </a:lnSpc>
              <a:buFont typeface="Wingdings" panose="05000000000000000000" pitchFamily="2" charset="2"/>
              <a:buChar char="§"/>
            </a:pPr>
            <a:r>
              <a:rPr lang="en-US" sz="2000" dirty="0">
                <a:latin typeface="+mj-lt"/>
              </a:rPr>
              <a:t>Existing buildings will be renovated to house office spaces, meeting        rooms, activity space and support space for District operations.</a:t>
            </a:r>
          </a:p>
          <a:p>
            <a:pPr lvl="1">
              <a:lnSpc>
                <a:spcPct val="110000"/>
              </a:lnSpc>
              <a:buFont typeface="Wingdings" panose="05000000000000000000" pitchFamily="2" charset="2"/>
              <a:buChar char="§"/>
            </a:pPr>
            <a:r>
              <a:rPr lang="en-US" sz="2000" b="1" dirty="0">
                <a:latin typeface="+mj-lt"/>
              </a:rPr>
              <a:t>Existing building currently houses some of the District functions/staff and is anticipated to remain occupied and operational during construction.</a:t>
            </a:r>
          </a:p>
          <a:p>
            <a:pPr lvl="1">
              <a:lnSpc>
                <a:spcPct val="100000"/>
              </a:lnSpc>
              <a:buFont typeface="Wingdings" panose="05000000000000000000" pitchFamily="2" charset="2"/>
              <a:buChar char="§"/>
            </a:pPr>
            <a:r>
              <a:rPr lang="en-US" sz="2200" b="1" dirty="0">
                <a:latin typeface="+mj-lt"/>
              </a:rPr>
              <a:t>Existing mini golf center and the parking lot will remain open during construction.</a:t>
            </a:r>
          </a:p>
          <a:p>
            <a:pPr lvl="1">
              <a:lnSpc>
                <a:spcPct val="100000"/>
              </a:lnSpc>
              <a:buFont typeface="Wingdings" panose="05000000000000000000" pitchFamily="2" charset="2"/>
              <a:buChar char="§"/>
            </a:pPr>
            <a:r>
              <a:rPr lang="en-US" sz="2200" dirty="0">
                <a:latin typeface="+mj-lt"/>
              </a:rPr>
              <a:t>A new building and associated site amenities will be constructed     where the current driving range field exists.</a:t>
            </a:r>
          </a:p>
          <a:p>
            <a:pPr lvl="1">
              <a:lnSpc>
                <a:spcPct val="100000"/>
              </a:lnSpc>
              <a:buFont typeface="Wingdings" panose="05000000000000000000" pitchFamily="2" charset="2"/>
              <a:buChar char="§"/>
            </a:pPr>
            <a:r>
              <a:rPr lang="en-US" sz="2200" dirty="0">
                <a:latin typeface="+mj-lt"/>
              </a:rPr>
              <a:t>Parking to be developed to the east and north of the new building</a:t>
            </a:r>
          </a:p>
          <a:p>
            <a:pPr lvl="1">
              <a:lnSpc>
                <a:spcPct val="100000"/>
              </a:lnSpc>
              <a:buFont typeface="Wingdings" panose="05000000000000000000" pitchFamily="2" charset="2"/>
              <a:buChar char="§"/>
            </a:pPr>
            <a:r>
              <a:rPr lang="en-US" sz="2200" dirty="0">
                <a:latin typeface="+mj-lt"/>
              </a:rPr>
              <a:t>An outdoor event area to the south and walking trail which connects to a regional Pierce county trail are also part of the project. </a:t>
            </a:r>
          </a:p>
        </p:txBody>
      </p:sp>
      <p:pic>
        <p:nvPicPr>
          <p:cNvPr id="3" name="Picture 2">
            <a:extLst>
              <a:ext uri="{FF2B5EF4-FFF2-40B4-BE49-F238E27FC236}">
                <a16:creationId xmlns:a16="http://schemas.microsoft.com/office/drawing/2014/main" id="{195E7B8B-3550-42DC-8598-3ADF92CC4D0B}"/>
              </a:ext>
            </a:extLst>
          </p:cNvPr>
          <p:cNvPicPr>
            <a:picLocks noChangeAspect="1"/>
          </p:cNvPicPr>
          <p:nvPr/>
        </p:nvPicPr>
        <p:blipFill>
          <a:blip r:embed="rId2"/>
          <a:stretch>
            <a:fillRect/>
          </a:stretch>
        </p:blipFill>
        <p:spPr>
          <a:xfrm>
            <a:off x="7707145" y="5500254"/>
            <a:ext cx="1359526" cy="737680"/>
          </a:xfrm>
          <a:prstGeom prst="rect">
            <a:avLst/>
          </a:prstGeom>
        </p:spPr>
      </p:pic>
    </p:spTree>
    <p:extLst>
      <p:ext uri="{BB962C8B-B14F-4D97-AF65-F5344CB8AC3E}">
        <p14:creationId xmlns:p14="http://schemas.microsoft.com/office/powerpoint/2010/main" val="3720306504"/>
      </p:ext>
    </p:extLst>
  </p:cSld>
  <p:clrMapOvr>
    <a:masterClrMapping/>
  </p:clrMapOvr>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docProps/app.xml><?xml version="1.0" encoding="utf-8"?>
<Properties xmlns="http://schemas.openxmlformats.org/officeDocument/2006/extended-properties" xmlns:vt="http://schemas.openxmlformats.org/officeDocument/2006/docPropsVTypes">
  <TotalTime>160</TotalTime>
  <Words>1659</Words>
  <Application>Microsoft Office PowerPoint</Application>
  <PresentationFormat>On-screen Show (4:3)</PresentationFormat>
  <Paragraphs>147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Retrospect</vt:lpstr>
      <vt:lpstr>    Peninsula Metropolitan Park District PenMet Parks Community Recreation Center </vt:lpstr>
      <vt:lpstr>Presentation Agenda</vt:lpstr>
      <vt:lpstr>Introductions</vt:lpstr>
      <vt:lpstr>The Project Team </vt:lpstr>
      <vt:lpstr>The Project Team</vt:lpstr>
      <vt:lpstr>Project Overview</vt:lpstr>
      <vt:lpstr>Project Overview – Site Location </vt:lpstr>
      <vt:lpstr>PowerPoint Presentation</vt:lpstr>
      <vt:lpstr>PenMet Parks Community Recreation Center Project Overview</vt:lpstr>
      <vt:lpstr>Scope, Schedule and Budget</vt:lpstr>
      <vt:lpstr>Project Overview – Scope and Budget          PenMet Parks Community Recreation Center Project Overview - Scope and Budget</vt:lpstr>
      <vt:lpstr>Project Funding</vt:lpstr>
      <vt:lpstr>Why GC/CM Delivery Method for the PenMet Parks Community Recreation Center</vt:lpstr>
      <vt:lpstr>       BUDGET  Having the GC/CM on board during design to make recommendations on value engineering, programming, and innovative alternatives will assist the District in maximizing program, staying within the limited project budget and making the best value decisions.  OCCUPIED FACILITY  The existing building houses District staff and program functions that will remain operational during construction of the new building.  In addition the mini golf center and the parking lot that serves these areas will need to remain operational.  PHASING  Construction work will have to be scheduled and phased for construction and operational activities. GC/CM input on schedule, phasing and construction logistics during design and permitting phases will assist the A/E and Owner in making prudent, efficient and timely decisions.</vt:lpstr>
      <vt:lpstr>      Complies with 3 of the 5 Statutory Criteria</vt:lpstr>
      <vt:lpstr>Public Benefit:  From this ….</vt:lpstr>
      <vt:lpstr>   Team Organization Chart and Qualifications</vt:lpstr>
      <vt:lpstr>PowerPoint Presentation</vt:lpstr>
      <vt:lpstr>PenMet Parks Leadership Team</vt:lpstr>
      <vt:lpstr>Project Team GC/CM Experience</vt:lpstr>
      <vt:lpstr>PowerPoint Presentation</vt:lpstr>
      <vt:lpstr>PowerPoint Presentation</vt:lpstr>
      <vt:lpstr>Summary</vt:lpstr>
      <vt:lpstr>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Peninsula Metropolitan Park District PenMet Parks Community Recreation Center</dc:title>
  <dc:creator>Maggie Anderson</dc:creator>
  <cp:lastModifiedBy>James Dugan</cp:lastModifiedBy>
  <cp:revision>14</cp:revision>
  <dcterms:created xsi:type="dcterms:W3CDTF">2020-05-19T22:36:24Z</dcterms:created>
  <dcterms:modified xsi:type="dcterms:W3CDTF">2020-05-28T14:47:47Z</dcterms:modified>
</cp:coreProperties>
</file>