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294" r:id="rId6"/>
    <p:sldId id="258" r:id="rId7"/>
    <p:sldId id="301" r:id="rId8"/>
    <p:sldId id="298" r:id="rId9"/>
    <p:sldId id="295" r:id="rId10"/>
    <p:sldId id="300" r:id="rId11"/>
    <p:sldId id="302" r:id="rId12"/>
    <p:sldId id="304" r:id="rId13"/>
    <p:sldId id="297" r:id="rId14"/>
    <p:sldId id="305" r:id="rId15"/>
    <p:sldId id="303" r:id="rId16"/>
    <p:sldId id="259" r:id="rId17"/>
    <p:sldId id="31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5pPr>
    <a:lvl6pPr marL="2286000" algn="l" defTabSz="914400" rtl="0" eaLnBrk="1" latinLnBrk="0" hangingPunct="1">
      <a:defRPr kern="1200">
        <a:solidFill>
          <a:schemeClr val="tx1"/>
        </a:solidFill>
        <a:latin typeface="Segoe UI" panose="020B0502040204020203" pitchFamily="34" charset="0"/>
        <a:ea typeface="+mn-ea"/>
        <a:cs typeface="+mn-cs"/>
      </a:defRPr>
    </a:lvl6pPr>
    <a:lvl7pPr marL="2743200" algn="l" defTabSz="914400" rtl="0" eaLnBrk="1" latinLnBrk="0" hangingPunct="1">
      <a:defRPr kern="1200">
        <a:solidFill>
          <a:schemeClr val="tx1"/>
        </a:solidFill>
        <a:latin typeface="Segoe UI" panose="020B0502040204020203" pitchFamily="34" charset="0"/>
        <a:ea typeface="+mn-ea"/>
        <a:cs typeface="+mn-cs"/>
      </a:defRPr>
    </a:lvl7pPr>
    <a:lvl8pPr marL="3200400" algn="l" defTabSz="914400" rtl="0" eaLnBrk="1" latinLnBrk="0" hangingPunct="1">
      <a:defRPr kern="1200">
        <a:solidFill>
          <a:schemeClr val="tx1"/>
        </a:solidFill>
        <a:latin typeface="Segoe UI" panose="020B0502040204020203" pitchFamily="34" charset="0"/>
        <a:ea typeface="+mn-ea"/>
        <a:cs typeface="+mn-cs"/>
      </a:defRPr>
    </a:lvl8pPr>
    <a:lvl9pPr marL="3657600" algn="l" defTabSz="914400" rtl="0" eaLnBrk="1" latinLnBrk="0" hangingPunct="1">
      <a:defRPr kern="1200">
        <a:solidFill>
          <a:schemeClr val="tx1"/>
        </a:solidFill>
        <a:latin typeface="Segoe UI" panose="020B0502040204020203"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819DA2"/>
    <a:srgbClr val="597479"/>
    <a:srgbClr val="013D4B"/>
    <a:srgbClr val="1F7F9A"/>
    <a:srgbClr val="18809B"/>
    <a:srgbClr val="F0F0F0"/>
    <a:srgbClr val="11ABD8"/>
    <a:srgbClr val="E5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AA3E3-23FB-4764-81DF-AA0E5FE3527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7849DCE-448C-4515-8AEA-FEF5E9F79542}">
      <dgm:prSet phldrT="[Text]"/>
      <dgm:spPr/>
      <dgm:t>
        <a:bodyPr/>
        <a:lstStyle/>
        <a:p>
          <a:r>
            <a:rPr lang="en-US" dirty="0"/>
            <a:t>Work on public building/site</a:t>
          </a:r>
        </a:p>
      </dgm:t>
    </dgm:pt>
    <dgm:pt modelId="{79A6F457-1254-4C15-A9A4-DDDBE54BCC6F}" type="parTrans" cxnId="{4F255410-4289-4CBC-9720-2D4AB293D44D}">
      <dgm:prSet/>
      <dgm:spPr/>
      <dgm:t>
        <a:bodyPr/>
        <a:lstStyle/>
        <a:p>
          <a:endParaRPr lang="en-US"/>
        </a:p>
      </dgm:t>
    </dgm:pt>
    <dgm:pt modelId="{2BA1E3DC-E976-4BAF-94C0-E5973B275642}" type="sibTrans" cxnId="{4F255410-4289-4CBC-9720-2D4AB293D44D}">
      <dgm:prSet/>
      <dgm:spPr/>
      <dgm:t>
        <a:bodyPr/>
        <a:lstStyle/>
        <a:p>
          <a:endParaRPr lang="en-US"/>
        </a:p>
      </dgm:t>
    </dgm:pt>
    <dgm:pt modelId="{D254023C-36F3-4D2F-A77E-BAE5A9E431B8}">
      <dgm:prSet phldrT="[Text]"/>
      <dgm:spPr/>
      <dgm:t>
        <a:bodyPr/>
        <a:lstStyle/>
        <a:p>
          <a:r>
            <a:rPr lang="en-US" dirty="0"/>
            <a:t>Not performed by DES Public Works</a:t>
          </a:r>
        </a:p>
      </dgm:t>
    </dgm:pt>
    <dgm:pt modelId="{B8A5DE86-42A1-453B-A365-880ABC4DEB64}" type="parTrans" cxnId="{204EE745-30D4-483F-994B-AB9B38CFE245}">
      <dgm:prSet/>
      <dgm:spPr/>
      <dgm:t>
        <a:bodyPr/>
        <a:lstStyle/>
        <a:p>
          <a:endParaRPr lang="en-US"/>
        </a:p>
      </dgm:t>
    </dgm:pt>
    <dgm:pt modelId="{C0D55E6B-B2EF-46A5-91B1-4EDCFE958F85}" type="sibTrans" cxnId="{204EE745-30D4-483F-994B-AB9B38CFE245}">
      <dgm:prSet/>
      <dgm:spPr/>
      <dgm:t>
        <a:bodyPr/>
        <a:lstStyle/>
        <a:p>
          <a:endParaRPr lang="en-US"/>
        </a:p>
      </dgm:t>
    </dgm:pt>
    <dgm:pt modelId="{3B55D7B1-BCE7-4297-83DC-C5D125667530}">
      <dgm:prSet phldrT="[Text]"/>
      <dgm:spPr/>
      <dgm:t>
        <a:bodyPr/>
        <a:lstStyle/>
        <a:p>
          <a:r>
            <a:rPr lang="en-US" dirty="0"/>
            <a:t>Ordinary maintenance by Contractor</a:t>
          </a:r>
        </a:p>
      </dgm:t>
    </dgm:pt>
    <dgm:pt modelId="{23AA71CF-1C71-4459-9D6E-1658FF17CCB0}" type="parTrans" cxnId="{2E04DF62-841F-437F-BDB2-F99E4DC6DCB8}">
      <dgm:prSet/>
      <dgm:spPr/>
      <dgm:t>
        <a:bodyPr/>
        <a:lstStyle/>
        <a:p>
          <a:endParaRPr lang="en-US"/>
        </a:p>
      </dgm:t>
    </dgm:pt>
    <dgm:pt modelId="{F8133AD5-698D-4966-9E0E-C59987F2EEFC}" type="sibTrans" cxnId="{2E04DF62-841F-437F-BDB2-F99E4DC6DCB8}">
      <dgm:prSet/>
      <dgm:spPr/>
      <dgm:t>
        <a:bodyPr/>
        <a:lstStyle/>
        <a:p>
          <a:endParaRPr lang="en-US"/>
        </a:p>
      </dgm:t>
    </dgm:pt>
    <dgm:pt modelId="{9554B8AA-E4D6-48D2-AAEC-16CDA44DFAA0}">
      <dgm:prSet/>
      <dgm:spPr/>
      <dgm:t>
        <a:bodyPr/>
        <a:lstStyle/>
        <a:p>
          <a:r>
            <a:rPr lang="en-US" dirty="0"/>
            <a:t>Prevailing wage in goods/services contract</a:t>
          </a:r>
        </a:p>
      </dgm:t>
    </dgm:pt>
    <dgm:pt modelId="{92E6A96F-EFC4-4217-8F86-99889D237E16}" type="parTrans" cxnId="{FBC9C62B-AD4D-44EA-A08C-A33FCA3B9731}">
      <dgm:prSet/>
      <dgm:spPr/>
      <dgm:t>
        <a:bodyPr/>
        <a:lstStyle/>
        <a:p>
          <a:endParaRPr lang="en-US"/>
        </a:p>
      </dgm:t>
    </dgm:pt>
    <dgm:pt modelId="{D76DBB36-2691-4935-8833-BB5B2FDB6E70}" type="sibTrans" cxnId="{FBC9C62B-AD4D-44EA-A08C-A33FCA3B9731}">
      <dgm:prSet/>
      <dgm:spPr/>
      <dgm:t>
        <a:bodyPr/>
        <a:lstStyle/>
        <a:p>
          <a:endParaRPr lang="en-US"/>
        </a:p>
      </dgm:t>
    </dgm:pt>
    <dgm:pt modelId="{59199D20-5FF4-4D1B-9AD7-9DE00BB82C3A}" type="pres">
      <dgm:prSet presAssocID="{86AAA3E3-23FB-4764-81DF-AA0E5FE35276}" presName="Name0" presStyleCnt="0">
        <dgm:presLayoutVars>
          <dgm:dir/>
          <dgm:resizeHandles val="exact"/>
        </dgm:presLayoutVars>
      </dgm:prSet>
      <dgm:spPr/>
    </dgm:pt>
    <dgm:pt modelId="{D274137D-F79D-4914-9D6B-EEBD7B10DA52}" type="pres">
      <dgm:prSet presAssocID="{47849DCE-448C-4515-8AEA-FEF5E9F79542}" presName="node" presStyleLbl="node1" presStyleIdx="0" presStyleCnt="4">
        <dgm:presLayoutVars>
          <dgm:bulletEnabled val="1"/>
        </dgm:presLayoutVars>
      </dgm:prSet>
      <dgm:spPr/>
    </dgm:pt>
    <dgm:pt modelId="{F1D6861B-F66B-4FF4-9BD5-204C7E5D2DD8}" type="pres">
      <dgm:prSet presAssocID="{2BA1E3DC-E976-4BAF-94C0-E5973B275642}" presName="sibTrans" presStyleLbl="sibTrans2D1" presStyleIdx="0" presStyleCnt="3"/>
      <dgm:spPr/>
    </dgm:pt>
    <dgm:pt modelId="{8B72A2E7-37BE-430A-8A78-8BBA2DEB944A}" type="pres">
      <dgm:prSet presAssocID="{2BA1E3DC-E976-4BAF-94C0-E5973B275642}" presName="connectorText" presStyleLbl="sibTrans2D1" presStyleIdx="0" presStyleCnt="3"/>
      <dgm:spPr/>
    </dgm:pt>
    <dgm:pt modelId="{FA72CDEF-8357-46AD-8A6A-58C2F217565E}" type="pres">
      <dgm:prSet presAssocID="{D254023C-36F3-4D2F-A77E-BAE5A9E431B8}" presName="node" presStyleLbl="node1" presStyleIdx="1" presStyleCnt="4">
        <dgm:presLayoutVars>
          <dgm:bulletEnabled val="1"/>
        </dgm:presLayoutVars>
      </dgm:prSet>
      <dgm:spPr/>
    </dgm:pt>
    <dgm:pt modelId="{E452DE56-190E-48D2-8E5B-274BDCB90F69}" type="pres">
      <dgm:prSet presAssocID="{C0D55E6B-B2EF-46A5-91B1-4EDCFE958F85}" presName="sibTrans" presStyleLbl="sibTrans2D1" presStyleIdx="1" presStyleCnt="3"/>
      <dgm:spPr/>
    </dgm:pt>
    <dgm:pt modelId="{606CA687-8F4E-4A2B-AE20-42C5084594B2}" type="pres">
      <dgm:prSet presAssocID="{C0D55E6B-B2EF-46A5-91B1-4EDCFE958F85}" presName="connectorText" presStyleLbl="sibTrans2D1" presStyleIdx="1" presStyleCnt="3"/>
      <dgm:spPr/>
    </dgm:pt>
    <dgm:pt modelId="{DFEFC18F-8CA2-46EC-AA59-6FDFC243DD39}" type="pres">
      <dgm:prSet presAssocID="{3B55D7B1-BCE7-4297-83DC-C5D125667530}" presName="node" presStyleLbl="node1" presStyleIdx="2" presStyleCnt="4">
        <dgm:presLayoutVars>
          <dgm:bulletEnabled val="1"/>
        </dgm:presLayoutVars>
      </dgm:prSet>
      <dgm:spPr/>
    </dgm:pt>
    <dgm:pt modelId="{98C740CA-8BCC-4272-8719-BC643B8393EE}" type="pres">
      <dgm:prSet presAssocID="{F8133AD5-698D-4966-9E0E-C59987F2EEFC}" presName="sibTrans" presStyleLbl="sibTrans2D1" presStyleIdx="2" presStyleCnt="3"/>
      <dgm:spPr/>
    </dgm:pt>
    <dgm:pt modelId="{47E75DC7-083B-4A3D-8257-F130A1D0D881}" type="pres">
      <dgm:prSet presAssocID="{F8133AD5-698D-4966-9E0E-C59987F2EEFC}" presName="connectorText" presStyleLbl="sibTrans2D1" presStyleIdx="2" presStyleCnt="3"/>
      <dgm:spPr/>
    </dgm:pt>
    <dgm:pt modelId="{A6C4A3E3-4AE2-4837-A7FB-25D456A3E02C}" type="pres">
      <dgm:prSet presAssocID="{9554B8AA-E4D6-48D2-AAEC-16CDA44DFAA0}" presName="node" presStyleLbl="node1" presStyleIdx="3" presStyleCnt="4">
        <dgm:presLayoutVars>
          <dgm:bulletEnabled val="1"/>
        </dgm:presLayoutVars>
      </dgm:prSet>
      <dgm:spPr/>
    </dgm:pt>
  </dgm:ptLst>
  <dgm:cxnLst>
    <dgm:cxn modelId="{C0001104-4611-4A48-8C63-BE5943AEC832}" type="presOf" srcId="{86AAA3E3-23FB-4764-81DF-AA0E5FE35276}" destId="{59199D20-5FF4-4D1B-9AD7-9DE00BB82C3A}" srcOrd="0" destOrd="0" presId="urn:microsoft.com/office/officeart/2005/8/layout/process1"/>
    <dgm:cxn modelId="{E633370A-20B2-4223-80EB-F1ED3569A580}" type="presOf" srcId="{47849DCE-448C-4515-8AEA-FEF5E9F79542}" destId="{D274137D-F79D-4914-9D6B-EEBD7B10DA52}" srcOrd="0" destOrd="0" presId="urn:microsoft.com/office/officeart/2005/8/layout/process1"/>
    <dgm:cxn modelId="{4F255410-4289-4CBC-9720-2D4AB293D44D}" srcId="{86AAA3E3-23FB-4764-81DF-AA0E5FE35276}" destId="{47849DCE-448C-4515-8AEA-FEF5E9F79542}" srcOrd="0" destOrd="0" parTransId="{79A6F457-1254-4C15-A9A4-DDDBE54BCC6F}" sibTransId="{2BA1E3DC-E976-4BAF-94C0-E5973B275642}"/>
    <dgm:cxn modelId="{FBC9C62B-AD4D-44EA-A08C-A33FCA3B9731}" srcId="{86AAA3E3-23FB-4764-81DF-AA0E5FE35276}" destId="{9554B8AA-E4D6-48D2-AAEC-16CDA44DFAA0}" srcOrd="3" destOrd="0" parTransId="{92E6A96F-EFC4-4217-8F86-99889D237E16}" sibTransId="{D76DBB36-2691-4935-8833-BB5B2FDB6E70}"/>
    <dgm:cxn modelId="{0BC4462F-2188-4A69-8210-05A955D85620}" type="presOf" srcId="{C0D55E6B-B2EF-46A5-91B1-4EDCFE958F85}" destId="{606CA687-8F4E-4A2B-AE20-42C5084594B2}" srcOrd="1" destOrd="0" presId="urn:microsoft.com/office/officeart/2005/8/layout/process1"/>
    <dgm:cxn modelId="{2E04DF62-841F-437F-BDB2-F99E4DC6DCB8}" srcId="{86AAA3E3-23FB-4764-81DF-AA0E5FE35276}" destId="{3B55D7B1-BCE7-4297-83DC-C5D125667530}" srcOrd="2" destOrd="0" parTransId="{23AA71CF-1C71-4459-9D6E-1658FF17CCB0}" sibTransId="{F8133AD5-698D-4966-9E0E-C59987F2EEFC}"/>
    <dgm:cxn modelId="{204EE745-30D4-483F-994B-AB9B38CFE245}" srcId="{86AAA3E3-23FB-4764-81DF-AA0E5FE35276}" destId="{D254023C-36F3-4D2F-A77E-BAE5A9E431B8}" srcOrd="1" destOrd="0" parTransId="{B8A5DE86-42A1-453B-A365-880ABC4DEB64}" sibTransId="{C0D55E6B-B2EF-46A5-91B1-4EDCFE958F85}"/>
    <dgm:cxn modelId="{84061255-D118-4E31-A3A4-05D6FE0DDF94}" type="presOf" srcId="{3B55D7B1-BCE7-4297-83DC-C5D125667530}" destId="{DFEFC18F-8CA2-46EC-AA59-6FDFC243DD39}" srcOrd="0" destOrd="0" presId="urn:microsoft.com/office/officeart/2005/8/layout/process1"/>
    <dgm:cxn modelId="{2A135455-4D00-4FEB-8DBC-E711FC78B5EC}" type="presOf" srcId="{2BA1E3DC-E976-4BAF-94C0-E5973B275642}" destId="{F1D6861B-F66B-4FF4-9BD5-204C7E5D2DD8}" srcOrd="0" destOrd="0" presId="urn:microsoft.com/office/officeart/2005/8/layout/process1"/>
    <dgm:cxn modelId="{88934584-61CE-4847-926E-084EFB169AA5}" type="presOf" srcId="{2BA1E3DC-E976-4BAF-94C0-E5973B275642}" destId="{8B72A2E7-37BE-430A-8A78-8BBA2DEB944A}" srcOrd="1" destOrd="0" presId="urn:microsoft.com/office/officeart/2005/8/layout/process1"/>
    <dgm:cxn modelId="{37F86288-C6A3-45E3-89D9-9211E1D683CA}" type="presOf" srcId="{C0D55E6B-B2EF-46A5-91B1-4EDCFE958F85}" destId="{E452DE56-190E-48D2-8E5B-274BDCB90F69}" srcOrd="0" destOrd="0" presId="urn:microsoft.com/office/officeart/2005/8/layout/process1"/>
    <dgm:cxn modelId="{30648691-B148-431C-B8FB-82AA70A40E3C}" type="presOf" srcId="{D254023C-36F3-4D2F-A77E-BAE5A9E431B8}" destId="{FA72CDEF-8357-46AD-8A6A-58C2F217565E}" srcOrd="0" destOrd="0" presId="urn:microsoft.com/office/officeart/2005/8/layout/process1"/>
    <dgm:cxn modelId="{D73CCBA0-72CC-431A-8D59-CDE23755EDDD}" type="presOf" srcId="{F8133AD5-698D-4966-9E0E-C59987F2EEFC}" destId="{98C740CA-8BCC-4272-8719-BC643B8393EE}" srcOrd="0" destOrd="0" presId="urn:microsoft.com/office/officeart/2005/8/layout/process1"/>
    <dgm:cxn modelId="{9CE8CEB0-EDCC-4586-9300-7EC28EFBF4E0}" type="presOf" srcId="{F8133AD5-698D-4966-9E0E-C59987F2EEFC}" destId="{47E75DC7-083B-4A3D-8257-F130A1D0D881}" srcOrd="1" destOrd="0" presId="urn:microsoft.com/office/officeart/2005/8/layout/process1"/>
    <dgm:cxn modelId="{24D3BCDE-E4BB-44E5-8B24-C293AD782CC8}" type="presOf" srcId="{9554B8AA-E4D6-48D2-AAEC-16CDA44DFAA0}" destId="{A6C4A3E3-4AE2-4837-A7FB-25D456A3E02C}" srcOrd="0" destOrd="0" presId="urn:microsoft.com/office/officeart/2005/8/layout/process1"/>
    <dgm:cxn modelId="{B498DE6F-021F-486F-A86E-B86C2E7B3B1C}" type="presParOf" srcId="{59199D20-5FF4-4D1B-9AD7-9DE00BB82C3A}" destId="{D274137D-F79D-4914-9D6B-EEBD7B10DA52}" srcOrd="0" destOrd="0" presId="urn:microsoft.com/office/officeart/2005/8/layout/process1"/>
    <dgm:cxn modelId="{D3C8B614-A636-4C2E-B970-10CDE802E586}" type="presParOf" srcId="{59199D20-5FF4-4D1B-9AD7-9DE00BB82C3A}" destId="{F1D6861B-F66B-4FF4-9BD5-204C7E5D2DD8}" srcOrd="1" destOrd="0" presId="urn:microsoft.com/office/officeart/2005/8/layout/process1"/>
    <dgm:cxn modelId="{20D04A62-57B1-4C4B-B595-D61287C9F82B}" type="presParOf" srcId="{F1D6861B-F66B-4FF4-9BD5-204C7E5D2DD8}" destId="{8B72A2E7-37BE-430A-8A78-8BBA2DEB944A}" srcOrd="0" destOrd="0" presId="urn:microsoft.com/office/officeart/2005/8/layout/process1"/>
    <dgm:cxn modelId="{CAFBC219-F740-4E9F-A124-422A8690909E}" type="presParOf" srcId="{59199D20-5FF4-4D1B-9AD7-9DE00BB82C3A}" destId="{FA72CDEF-8357-46AD-8A6A-58C2F217565E}" srcOrd="2" destOrd="0" presId="urn:microsoft.com/office/officeart/2005/8/layout/process1"/>
    <dgm:cxn modelId="{8287E643-0291-4C2E-86B2-5AC7365D65F2}" type="presParOf" srcId="{59199D20-5FF4-4D1B-9AD7-9DE00BB82C3A}" destId="{E452DE56-190E-48D2-8E5B-274BDCB90F69}" srcOrd="3" destOrd="0" presId="urn:microsoft.com/office/officeart/2005/8/layout/process1"/>
    <dgm:cxn modelId="{068437A3-0B10-4D08-8893-6FC0A74CF6EC}" type="presParOf" srcId="{E452DE56-190E-48D2-8E5B-274BDCB90F69}" destId="{606CA687-8F4E-4A2B-AE20-42C5084594B2}" srcOrd="0" destOrd="0" presId="urn:microsoft.com/office/officeart/2005/8/layout/process1"/>
    <dgm:cxn modelId="{C4F3C9C1-8B52-493C-B653-AE3A11B247D8}" type="presParOf" srcId="{59199D20-5FF4-4D1B-9AD7-9DE00BB82C3A}" destId="{DFEFC18F-8CA2-46EC-AA59-6FDFC243DD39}" srcOrd="4" destOrd="0" presId="urn:microsoft.com/office/officeart/2005/8/layout/process1"/>
    <dgm:cxn modelId="{43C8FFA0-1C3C-4DF6-B110-2420644DC7F0}" type="presParOf" srcId="{59199D20-5FF4-4D1B-9AD7-9DE00BB82C3A}" destId="{98C740CA-8BCC-4272-8719-BC643B8393EE}" srcOrd="5" destOrd="0" presId="urn:microsoft.com/office/officeart/2005/8/layout/process1"/>
    <dgm:cxn modelId="{59C25DEF-E578-412C-A052-51F722E95680}" type="presParOf" srcId="{98C740CA-8BCC-4272-8719-BC643B8393EE}" destId="{47E75DC7-083B-4A3D-8257-F130A1D0D881}" srcOrd="0" destOrd="0" presId="urn:microsoft.com/office/officeart/2005/8/layout/process1"/>
    <dgm:cxn modelId="{25EA273E-2347-437E-89F7-5CA03B073E41}" type="presParOf" srcId="{59199D20-5FF4-4D1B-9AD7-9DE00BB82C3A}" destId="{A6C4A3E3-4AE2-4837-A7FB-25D456A3E02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4137D-F79D-4914-9D6B-EEBD7B10DA52}">
      <dsp:nvSpPr>
        <dsp:cNvPr id="0" name=""/>
        <dsp:cNvSpPr/>
      </dsp:nvSpPr>
      <dsp:spPr>
        <a:xfrm>
          <a:off x="3571" y="411486"/>
          <a:ext cx="1561703" cy="1200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Work on public building/site</a:t>
          </a:r>
        </a:p>
      </dsp:txBody>
      <dsp:txXfrm>
        <a:off x="38734" y="446649"/>
        <a:ext cx="1491377" cy="1130233"/>
      </dsp:txXfrm>
    </dsp:sp>
    <dsp:sp modelId="{F1D6861B-F66B-4FF4-9BD5-204C7E5D2DD8}">
      <dsp:nvSpPr>
        <dsp:cNvPr id="0" name=""/>
        <dsp:cNvSpPr/>
      </dsp:nvSpPr>
      <dsp:spPr>
        <a:xfrm>
          <a:off x="1721445" y="81811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21445" y="895575"/>
        <a:ext cx="231757" cy="232382"/>
      </dsp:txXfrm>
    </dsp:sp>
    <dsp:sp modelId="{FA72CDEF-8357-46AD-8A6A-58C2F217565E}">
      <dsp:nvSpPr>
        <dsp:cNvPr id="0" name=""/>
        <dsp:cNvSpPr/>
      </dsp:nvSpPr>
      <dsp:spPr>
        <a:xfrm>
          <a:off x="2189956" y="411486"/>
          <a:ext cx="1561703" cy="1200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Not performed by DES Public Works</a:t>
          </a:r>
        </a:p>
      </dsp:txBody>
      <dsp:txXfrm>
        <a:off x="2225119" y="446649"/>
        <a:ext cx="1491377" cy="1130233"/>
      </dsp:txXfrm>
    </dsp:sp>
    <dsp:sp modelId="{E452DE56-190E-48D2-8E5B-274BDCB90F69}">
      <dsp:nvSpPr>
        <dsp:cNvPr id="0" name=""/>
        <dsp:cNvSpPr/>
      </dsp:nvSpPr>
      <dsp:spPr>
        <a:xfrm>
          <a:off x="3907829" y="81811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07829" y="895575"/>
        <a:ext cx="231757" cy="232382"/>
      </dsp:txXfrm>
    </dsp:sp>
    <dsp:sp modelId="{DFEFC18F-8CA2-46EC-AA59-6FDFC243DD39}">
      <dsp:nvSpPr>
        <dsp:cNvPr id="0" name=""/>
        <dsp:cNvSpPr/>
      </dsp:nvSpPr>
      <dsp:spPr>
        <a:xfrm>
          <a:off x="4376340" y="411486"/>
          <a:ext cx="1561703" cy="1200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Ordinary maintenance by Contractor</a:t>
          </a:r>
        </a:p>
      </dsp:txBody>
      <dsp:txXfrm>
        <a:off x="4411503" y="446649"/>
        <a:ext cx="1491377" cy="1130233"/>
      </dsp:txXfrm>
    </dsp:sp>
    <dsp:sp modelId="{98C740CA-8BCC-4272-8719-BC643B8393EE}">
      <dsp:nvSpPr>
        <dsp:cNvPr id="0" name=""/>
        <dsp:cNvSpPr/>
      </dsp:nvSpPr>
      <dsp:spPr>
        <a:xfrm>
          <a:off x="6094214" y="818115"/>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094214" y="895575"/>
        <a:ext cx="231757" cy="232382"/>
      </dsp:txXfrm>
    </dsp:sp>
    <dsp:sp modelId="{A6C4A3E3-4AE2-4837-A7FB-25D456A3E02C}">
      <dsp:nvSpPr>
        <dsp:cNvPr id="0" name=""/>
        <dsp:cNvSpPr/>
      </dsp:nvSpPr>
      <dsp:spPr>
        <a:xfrm>
          <a:off x="6562724" y="411486"/>
          <a:ext cx="1561703" cy="1200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Prevailing wage in goods/services contract</a:t>
          </a:r>
        </a:p>
      </dsp:txBody>
      <dsp:txXfrm>
        <a:off x="6597887" y="446649"/>
        <a:ext cx="1491377" cy="11302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0EB73-8CD9-B88B-13E8-2FA6F42DB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3E75AFA-A501-AFA7-6B2C-B24563B366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0534A4-0072-42B3-AFE0-449A7BCDFC38}" type="datetimeFigureOut">
              <a:rPr lang="en-US"/>
              <a:pPr>
                <a:defRPr/>
              </a:pPr>
              <a:t>8/30/2024</a:t>
            </a:fld>
            <a:endParaRPr lang="en-US"/>
          </a:p>
        </p:txBody>
      </p:sp>
      <p:sp>
        <p:nvSpPr>
          <p:cNvPr id="4" name="Footer Placeholder 3">
            <a:extLst>
              <a:ext uri="{FF2B5EF4-FFF2-40B4-BE49-F238E27FC236}">
                <a16:creationId xmlns:a16="http://schemas.microsoft.com/office/drawing/2014/main" id="{F191A53D-6721-F21B-31E0-54A5C63CA5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DDE48FE-AD0C-1E52-6698-0852DB335D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B6E7C62-4F4B-4B04-A87F-B62B56ABDE8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5125FB-5B84-B438-92A0-4F63F5E92F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ADB3A71-B503-BE87-02B0-C2ECC137B76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340599D-796E-4B5D-B1FC-5CB4CE74BC50}" type="datetimeFigureOut">
              <a:rPr lang="en-US"/>
              <a:pPr>
                <a:defRPr/>
              </a:pPr>
              <a:t>8/30/2024</a:t>
            </a:fld>
            <a:endParaRPr lang="en-US"/>
          </a:p>
        </p:txBody>
      </p:sp>
      <p:sp>
        <p:nvSpPr>
          <p:cNvPr id="4" name="Slide Image Placeholder 3">
            <a:extLst>
              <a:ext uri="{FF2B5EF4-FFF2-40B4-BE49-F238E27FC236}">
                <a16:creationId xmlns:a16="http://schemas.microsoft.com/office/drawing/2014/main" id="{202B2493-9DBD-B4C8-966D-E403A0F14C1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A42497-D9C2-51EB-F286-10CC7FE19C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A87EA4-140D-329F-FB68-BB15981517A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56C7AC8-F0D4-8F68-37BE-F9F486A7225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F605D19-C2F4-4D5F-BB75-4E7AD45ADE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eg.wa.gov/wac/default.aspx?cite=296-127-0130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42424"/>
                </a:solidFill>
                <a:effectLst/>
                <a:latin typeface="Calibri" panose="020F0502020204030204" pitchFamily="34" charset="0"/>
                <a:ea typeface="Segoe UI" panose="020B0502040204020203" pitchFamily="34" charset="0"/>
              </a:rPr>
              <a:t>We don't want you to be experts on prevailing wage, but to have enough information to figure out. The expectation for team members is to determine does prevailing wage apply to this contract and what to do when it does.</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We'll start off with some context on history of prevailing wage and what it is to set the tone and then get into the more specifics about how that applies to the work that we do in the contracts and procurement division.</a:t>
            </a: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a:t>
            </a:fld>
            <a:endParaRPr lang="en-US"/>
          </a:p>
        </p:txBody>
      </p:sp>
    </p:spTree>
    <p:extLst>
      <p:ext uri="{BB962C8B-B14F-4D97-AF65-F5344CB8AC3E}">
        <p14:creationId xmlns:p14="http://schemas.microsoft.com/office/powerpoint/2010/main" val="70278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Segoe UI" panose="020B0502040204020203" pitchFamily="34" charset="0"/>
                <a:cs typeface="Times New Roman" panose="02020603050405020304" pitchFamily="18" charset="0"/>
              </a:rPr>
              <a:t>Q: If prevailing wage applies, must the procurement be conducted under the public works procurement code?</a:t>
            </a:r>
          </a:p>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No. Prevailing wage requirements apply to specified activities/contracted services and does not consider under what law the procurement was made. State agency procurements under both the Procurement Code for Public Works (RCW 39.04) and the Procurement Code for Goods/Services (39.26) may trigger prevailing wage requirements.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Segoe UI" panose="020B0502040204020203" pitchFamily="34" charset="0"/>
                <a:cs typeface="Times New Roman" panose="02020603050405020304" pitchFamily="18" charset="0"/>
              </a:rPr>
              <a:t>Q: For goods/services procurements, if prevailing wage applies, do other ‘public works procurement requirements’ apply?</a:t>
            </a:r>
          </a:p>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No. The procurement is not procuring under the public works procurement rule. It is procuring under the goods and services rule and applying the rules from prevailing wage. This means none of the public works requirements apply, including the public works responsibility, retainage, bonding, or the use of the public works bidding system.</a:t>
            </a:r>
            <a:br>
              <a:rPr lang="en-US" sz="1800" dirty="0">
                <a:solidFill>
                  <a:srgbClr val="242424"/>
                </a:solidFill>
                <a:effectLst/>
                <a:latin typeface="Calibri" panose="020F0502020204030204" pitchFamily="34" charset="0"/>
                <a:ea typeface="Segoe UI" panose="020B0502040204020203"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Segoe UI" panose="020B0502040204020203" pitchFamily="34" charset="0"/>
                <a:cs typeface="Times New Roman" panose="02020603050405020304" pitchFamily="18" charset="0"/>
              </a:rPr>
              <a:t>Q: When must the bidder must complete and a labor and industries training on prevailing wages?</a:t>
            </a:r>
          </a:p>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This depends on the business and teams use case. </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L&amp;I requires contractors to complete a prevailing wage training unless the business has operated for 3+ years and completed 3 public works projects, otherwise businesses must complete the training before working on the project.</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For operations this could be required at time of bid, but is more reasonable to be an addition to the responsibility check. Similar to insurance, the prevailing wage training should be completed before apparent successful bidder notification as part of responsibility. DES would prefer for those companies to have completed the training by the time of the bid, but we understand that with our supplier diversity considerations, a lot of the contracts using prevailing wages have small businesses with limited time and resources to complete extra training and requirements that may not complete the training until an indication of award.</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For context the L&amp;I training is online, so it’s always available and it's relatively quick.</a:t>
            </a:r>
            <a:endParaRPr lang="en-US" sz="1800" dirty="0">
              <a:effectLst/>
              <a:latin typeface="Times New Roman" panose="02020603050405020304" pitchFamily="18" charset="0"/>
              <a:ea typeface="Times New Roman" panose="02020603050405020304" pitchFamily="18" charset="0"/>
            </a:endParaRPr>
          </a:p>
          <a:p>
            <a:br>
              <a:rPr lang="en-US" baseline="0" dirty="0"/>
            </a:br>
            <a:r>
              <a:rPr lang="en-US" baseline="0"/>
              <a:t>Training website</a:t>
            </a:r>
            <a:br>
              <a:rPr lang="en-US" baseline="0" dirty="0"/>
            </a:br>
            <a:r>
              <a:rPr lang="en-US" baseline="0" dirty="0"/>
              <a:t>https://lni.wa.gov/licensing-permits/public-works-projects/contractors-employers/contractor-training</a:t>
            </a:r>
            <a:br>
              <a:rPr lang="en-US" baseline="0"/>
            </a:b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10</a:t>
            </a:fld>
            <a:endParaRPr lang="en-US"/>
          </a:p>
        </p:txBody>
      </p:sp>
    </p:spTree>
    <p:extLst>
      <p:ext uri="{BB962C8B-B14F-4D97-AF65-F5344CB8AC3E}">
        <p14:creationId xmlns:p14="http://schemas.microsoft.com/office/powerpoint/2010/main" val="312737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12</a:t>
            </a:fld>
            <a:endParaRPr lang="en-US"/>
          </a:p>
        </p:txBody>
      </p:sp>
    </p:spTree>
    <p:extLst>
      <p:ext uri="{BB962C8B-B14F-4D97-AF65-F5344CB8AC3E}">
        <p14:creationId xmlns:p14="http://schemas.microsoft.com/office/powerpoint/2010/main" val="120218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Prevailing wage is currently codified as RCW 39.12, which is titled “prevailing wage in public works.” Prevailing wage is defined by law, the following is the definition made by Labor and Industries, “Prevailing wage is an hourly wage with usual benefits and overtime paid in the highest in the largest city in each county to the majority of workers, laborers, mechanics performing the same work.”</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In Washington the rates for prevailing wage and enforcement of prevailing wage is empowered to the Washington Department of Labor and Industries (L&amp;I).</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L&amp;I are in control over prevailing wages compliance and setting the rates. L&amp;I sets the rates by county for each trade and occupation. They also set those rates twice per year to update.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L&amp;I sets the prevailing wage rates starting with any collective bargaining agreement with any union that exists within the county for that specific work. If there is no collective bargaining agreement, then L&amp;I does what's called a wage and hour surveys for that county and occupation.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For example, for plumbers Asotin County, L&amp;I is there a collective bargaining agreement for plumbers in a certain county. If so, that's the rate used. If not, they will send surveys out to ask plumbers in Asotin County, what are your wages and county hours. L&amp;I then compiles that data and then sets a rate from the surveys collected.</a:t>
            </a:r>
            <a:br>
              <a:rPr lang="en-US" sz="1800" dirty="0">
                <a:solidFill>
                  <a:srgbClr val="242424"/>
                </a:solidFill>
                <a:effectLst/>
                <a:latin typeface="Calibri" panose="020F0502020204030204" pitchFamily="34" charset="0"/>
                <a:ea typeface="Segoe UI" panose="020B0502040204020203" pitchFamily="34" charset="0"/>
              </a:rPr>
            </a:b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Each rate is set at an occupational level and each occupation is set into a defined trade by the L&amp;I on their website. Trades are sort of the generic scope of work. There are 60+ trades on the L&amp;I website.</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242424"/>
                </a:solidFill>
                <a:effectLst/>
                <a:latin typeface="Calibri" panose="020F0502020204030204" pitchFamily="34" charset="0"/>
                <a:ea typeface="Segoe UI" panose="020B0502040204020203" pitchFamily="34" charset="0"/>
              </a:rPr>
              <a:t>Examples of trades are Laborers, Plumbers &amp; Pipefitter, Painters, Janitorial services. Within each trade there can be multiple occupations, which is its own job description, and each occupation has its own prevailing wage rate. Each rates has a journey level rate and apprentice level rate. For our contracts, the journey level rate is the default rate. The apprentice level is only for those employees who are approved by the State Apprenticeship Council and are generally rare. Otherwise, anyone who is working on the project is paid at that journey level.</a:t>
            </a:r>
            <a:br>
              <a:rPr lang="en-US" sz="1800" dirty="0">
                <a:solidFill>
                  <a:srgbClr val="242424"/>
                </a:solidFill>
                <a:effectLst/>
                <a:latin typeface="Calibri" panose="020F0502020204030204" pitchFamily="34" charset="0"/>
                <a:ea typeface="Segoe UI" panose="020B0502040204020203" pitchFamily="34" charset="0"/>
              </a:rPr>
            </a:b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Rates are set by L&amp;I twice a year. L&amp;I publishes prevailing wage rates on the first business day of February and the first business day of August. Those rates become effective 30 days later. This means the dates are effective the first week of March and sometime in the first week of September.</a:t>
            </a:r>
            <a:endParaRPr lang="en-US" baseline="0" dirty="0"/>
          </a:p>
          <a:p>
            <a:br>
              <a:rPr lang="en-US" baseline="0" dirty="0"/>
            </a:br>
            <a:br>
              <a:rPr lang="en-US" baseline="0" dirty="0"/>
            </a:b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2</a:t>
            </a:fld>
            <a:endParaRPr lang="en-US"/>
          </a:p>
        </p:txBody>
      </p:sp>
    </p:spTree>
    <p:extLst>
      <p:ext uri="{BB962C8B-B14F-4D97-AF65-F5344CB8AC3E}">
        <p14:creationId xmlns:p14="http://schemas.microsoft.com/office/powerpoint/2010/main" val="33608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42424"/>
                </a:solidFill>
                <a:effectLst/>
                <a:latin typeface="Calibri" panose="020F0502020204030204" pitchFamily="34" charset="0"/>
                <a:ea typeface="Segoe UI" panose="020B0502040204020203" pitchFamily="34" charset="0"/>
              </a:rPr>
              <a:t>The contractors have to start by making a login for L&amp;I contractor Portal. That portal is freely available for contractors to go in and create their information, the same way as companies can go into WEBS.</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On each project the contractor must file a statement of intent to prevailing wages, which is through that portal. </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The Contractor must post that intent at the job site.</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So at each job site that it's clear that the contractor is failing, paying prevailing wages, and then they must file weekly certified payroll reports with labor and industries at least once a month.</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The contractor must have payroll reports on a weekly basis but they only have to file the reports with L&amp;I once a month.</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At the very end of the project, the contractor must complete an affidavit of wages paid, submitted through the L&amp;I Contractor portal.</a:t>
            </a: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Additionally, each Contractor must ensure that their subcontractors complete the required forms, and that includes anyone who's working on the project under that contractor. Those subcontractors go through those same steps and the Contractor is ultimately responsible for the completion of the Subcontractors forms.</a:t>
            </a: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3</a:t>
            </a:fld>
            <a:endParaRPr lang="en-US"/>
          </a:p>
        </p:txBody>
      </p:sp>
    </p:spTree>
    <p:extLst>
      <p:ext uri="{BB962C8B-B14F-4D97-AF65-F5344CB8AC3E}">
        <p14:creationId xmlns:p14="http://schemas.microsoft.com/office/powerpoint/2010/main" val="369649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The main benefit of prevailing wage in a contract is to ensure that workers are paid a fair rate. Prevailing wages started in the Great Depression, where workers were not receiving fair rates. Prevailing wage is a way to ensure that workers are paid a rate that is at the level of expectation for that type of work performed within that county.</a:t>
            </a:r>
            <a:br>
              <a:rPr lang="en-US" sz="1800" dirty="0">
                <a:solidFill>
                  <a:srgbClr val="242424"/>
                </a:solidFill>
                <a:effectLst/>
                <a:latin typeface="Calibri" panose="020F0502020204030204" pitchFamily="34" charset="0"/>
                <a:ea typeface="Segoe UI" panose="020B0502040204020203" pitchFamily="34" charset="0"/>
              </a:rPr>
            </a:b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For contracts having the occupations helps to assist in the scope of work. The L&amp;I occupational definitions can provide clarity for what should go into the contract’s scope of work. For example, for a janitorial services contract the </a:t>
            </a:r>
            <a:r>
              <a:rPr lang="en-US" sz="1800" u="sng" dirty="0">
                <a:solidFill>
                  <a:srgbClr val="0563C1"/>
                </a:solidFill>
                <a:effectLst/>
                <a:latin typeface="Calibri" panose="020F0502020204030204" pitchFamily="34" charset="0"/>
                <a:ea typeface="Segoe UI" panose="020B0502040204020203" pitchFamily="34" charset="0"/>
                <a:hlinkClick r:id="rId3"/>
              </a:rPr>
              <a:t>occupational description of a janitor</a:t>
            </a:r>
            <a:r>
              <a:rPr lang="en-US" sz="1800" dirty="0">
                <a:solidFill>
                  <a:srgbClr val="242424"/>
                </a:solidFill>
                <a:effectLst/>
                <a:latin typeface="Calibri" panose="020F0502020204030204" pitchFamily="34" charset="0"/>
                <a:ea typeface="Segoe UI" panose="020B0502040204020203" pitchFamily="34" charset="0"/>
              </a:rPr>
              <a:t> from L&amp;I can be used as a starting point to develop the scope of work. </a:t>
            </a:r>
            <a:br>
              <a:rPr lang="en-US" sz="1800" dirty="0">
                <a:solidFill>
                  <a:srgbClr val="242424"/>
                </a:solidFill>
                <a:effectLst/>
                <a:latin typeface="Calibri" panose="020F0502020204030204" pitchFamily="34" charset="0"/>
                <a:ea typeface="Segoe UI" panose="020B0502040204020203" pitchFamily="34" charset="0"/>
              </a:rPr>
            </a:b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242424"/>
                </a:solidFill>
                <a:effectLst/>
                <a:latin typeface="Calibri" panose="020F0502020204030204" pitchFamily="34" charset="0"/>
                <a:ea typeface="Segoe UI" panose="020B0502040204020203" pitchFamily="34" charset="0"/>
              </a:rPr>
              <a:t>For Contractors prevailing wage sets a clear standard of pay for companies to provide their price. Everyone sort of starts on that same prevailing wage to develop their cost as a starting point for their bid submission. </a:t>
            </a:r>
            <a:br>
              <a:rPr lang="en-US" sz="1800" dirty="0">
                <a:solidFill>
                  <a:srgbClr val="242424"/>
                </a:solidFill>
                <a:effectLst/>
                <a:latin typeface="Calibri" panose="020F0502020204030204" pitchFamily="34" charset="0"/>
                <a:ea typeface="Segoe UI" panose="020B0502040204020203" pitchFamily="34" charset="0"/>
              </a:rPr>
            </a:br>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For contract management, use of prevailing wage is helpful in that L&amp;I will manage most of the compliance with prevailing wage. When issues arise with Contractors and prevailing wage L&amp;I, which means for us in contracting we get a hand it off to labor and industries to enforce prevailing wages. </a:t>
            </a:r>
            <a:endParaRPr lang="en-US" sz="1800" dirty="0">
              <a:effectLst/>
              <a:latin typeface="Times New Roman" panose="02020603050405020304" pitchFamily="18" charset="0"/>
              <a:ea typeface="Times New Roman" panose="02020603050405020304" pitchFamily="18" charset="0"/>
            </a:endParaRPr>
          </a:p>
          <a:p>
            <a:br>
              <a:rPr lang="en-US" sz="1800" dirty="0">
                <a:solidFill>
                  <a:srgbClr val="242424"/>
                </a:solidFill>
                <a:effectLst/>
                <a:latin typeface="Calibri" panose="020F0502020204030204" pitchFamily="34" charset="0"/>
                <a:ea typeface="Segoe UI" panose="020B0502040204020203" pitchFamily="34" charset="0"/>
              </a:rPr>
            </a:br>
            <a:r>
              <a:rPr lang="en-US" sz="1800" dirty="0">
                <a:solidFill>
                  <a:srgbClr val="242424"/>
                </a:solidFill>
                <a:effectLst/>
                <a:latin typeface="Calibri" panose="020F0502020204030204" pitchFamily="34" charset="0"/>
                <a:ea typeface="Segoe UI" panose="020B0502040204020203" pitchFamily="34" charset="0"/>
              </a:rPr>
              <a:t>Research and studies have shown that the use of prevailing wage boosts worker productivity on projects that use prevailing wage reduces injury rates and increases apprenticeship training. On the last one there's a separate rate for apprentices that's usually lower than the prevailing wage, but it must be a certified apprentice. This incentivizes businesses to get certified apprentices so that they don't have to pay them as much. Those apprentices get on the job training and then eventually you can either go into business for themselves or move up to get that journey level.</a:t>
            </a: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4</a:t>
            </a:fld>
            <a:endParaRPr lang="en-US"/>
          </a:p>
        </p:txBody>
      </p:sp>
    </p:spTree>
    <p:extLst>
      <p:ext uri="{BB962C8B-B14F-4D97-AF65-F5344CB8AC3E}">
        <p14:creationId xmlns:p14="http://schemas.microsoft.com/office/powerpoint/2010/main" val="19290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Statute</a:t>
            </a:r>
            <a:r>
              <a:rPr lang="en-US" baseline="0" dirty="0"/>
              <a:t> title: Prevailing Wage in Public Works</a:t>
            </a:r>
            <a:br>
              <a:rPr lang="en-US" baseline="0" dirty="0"/>
            </a:br>
            <a:r>
              <a:rPr lang="en-US" baseline="0" dirty="0"/>
              <a:t>In the prevailing wage statute (RCW 39.12.020) prevailing wage applies to all public works and all public building service maintenance contracts. </a:t>
            </a:r>
          </a:p>
          <a:p>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5</a:t>
            </a:fld>
            <a:endParaRPr lang="en-US"/>
          </a:p>
        </p:txBody>
      </p:sp>
    </p:spTree>
    <p:extLst>
      <p:ext uri="{BB962C8B-B14F-4D97-AF65-F5344CB8AC3E}">
        <p14:creationId xmlns:p14="http://schemas.microsoft.com/office/powerpoint/2010/main" val="305075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definitions of public works regarding ordinary maintenance creates a gap between the prevailing wage law and procurement laws. </a:t>
            </a:r>
          </a:p>
          <a:p>
            <a:r>
              <a:rPr lang="en-US" dirty="0"/>
              <a:t>In the image prevailing wage law applies to all public work projects, the central light blue circle. The black circle is DES public works. The circles pretty much overlap with public works procurements almost always requiring prevailing wage, but there is a gap. The little light blue crescent on the left is where DES public works procurement does not contract for ordinary maintenance performed by Contractors, but the prevailing wage law applies to ordinary maintenance performed by contractors. This is RCW 39.26 for procurement of goods and services applies, since it applies to all procurement of all goods and services, which would include the ordinary maintenance performed by contractors. This is the area where prevailing wages applies to goods and services procurements, as indicated by the arrow. Examples of scopes of work in this gap are contracts for or involving Janitorial Services, Grounds/landscaping maintenance, Cubicle installation, Graffiti Removal, HVAC Maintenance, IT cabling, and Derelict vessel removal.</a:t>
            </a:r>
          </a:p>
          <a:p>
            <a:endParaRPr lang="en-US" dirty="0"/>
          </a:p>
          <a:p>
            <a:r>
              <a:rPr lang="en-US" dirty="0"/>
              <a:t>Note the image is not to scale. The goods and services procurements would be a much larger circle and the overlap between goods and services procurements with prevailing wages is very small.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6</a:t>
            </a:fld>
            <a:endParaRPr lang="en-US"/>
          </a:p>
        </p:txBody>
      </p:sp>
    </p:spTree>
    <p:extLst>
      <p:ext uri="{BB962C8B-B14F-4D97-AF65-F5344CB8AC3E}">
        <p14:creationId xmlns:p14="http://schemas.microsoft.com/office/powerpoint/2010/main" val="287995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Determine if prevailing wage applies to the scope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Start with an analysis to determine if the scope of the contract is for the ordinary maintenance provided by a contractor. Meaning is it work on a public building, site, or property that is not performed by DES Public Works because it is ordinary maintenance by a contractor. If so, prevailing wage laws will apply to the goods and services contract procured under 39.26. If no, then prevailing wages will not apply and this is moot.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 isn't really a full definition of what ordinary maintenance is because it's not defined in that public works law or in labor and industries law. It depends on who you talk to, the types of contracts that DES has ran in the past that apply prevailing wage are janitorial services,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Identify applicable prevailing wage rates/occupations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yes and prevailing wages apply, then we must identify what the applicable occupations are from L&amp;I websites. For questions on which prevailing wage rates would apply to the scope L&amp;I has a team email for questions PW1@lni.wa.gov.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Update the solicitation documents and contract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identified prevailing wage occupations should be clearly identified in the solicitation for the cost. Usually Exhibit C would be where the prevailing wage rates are indicated. In addition, the solicitation and contract will require some minor updates. In the solicitation give notice that this contract will have prevailing wage as part of it in the introduction. In the contract itself, there are a set of terms at the very end of the backgrounder that can be copy and pasted into the contract and detailed the public works process in and how contractors can comply with RCW 39.12.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7</a:t>
            </a:fld>
            <a:endParaRPr lang="en-US"/>
          </a:p>
        </p:txBody>
      </p:sp>
    </p:spTree>
    <p:extLst>
      <p:ext uri="{BB962C8B-B14F-4D97-AF65-F5344CB8AC3E}">
        <p14:creationId xmlns:p14="http://schemas.microsoft.com/office/powerpoint/2010/main" val="204510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prevailing wage rates change twice a year in March and September, which rates should the contractors be paying on the contract?</a:t>
            </a:r>
          </a:p>
          <a:p>
            <a:endParaRPr lang="en-US" dirty="0"/>
          </a:p>
          <a:p>
            <a:r>
              <a:rPr lang="en-US" dirty="0"/>
              <a:t>L&amp;I rules defaults to the rate when bids are due or the day that contracts is awarded (if the contract is signed 6 months or more after bids are due). This sets a single rate for the entire project.</a:t>
            </a:r>
          </a:p>
          <a:p>
            <a:r>
              <a:rPr lang="en-US" dirty="0"/>
              <a:t>There are two exceptions. For janitorial contracts, the rate should update annually. For job order contracts, which are large contract and then for each job there is a specific work order. In those cases the rate is the date the work order is signed.</a:t>
            </a:r>
          </a:p>
          <a:p>
            <a:endParaRPr lang="en-US" dirty="0"/>
          </a:p>
          <a:p>
            <a:r>
              <a:rPr lang="en-US" dirty="0"/>
              <a:t>For our internal and small agency teams, it depends on who you're working with, especially for the small agency team on which option the programs want to follow. They can use that L&amp;I default (when the bid is due, or if the bid if the contract is not signed within six months) or using the statewide approach. </a:t>
            </a:r>
          </a:p>
          <a:p>
            <a:endParaRPr lang="en-US" dirty="0"/>
          </a:p>
          <a:p>
            <a:r>
              <a:rPr lang="en-US" dirty="0"/>
              <a:t>For the statewide contracts because our contracts are those long six-year terms, we don't want the rate to be when the date the contract is awarded because now Contracts could be paying the same prevailing rates for entire term when the rates would update 10+ times during the entire term. The DES standard language from the backgrounder is set up is that contractors pay the prevailing wage that is effective on the day that work is performed.</a:t>
            </a:r>
          </a:p>
          <a:p>
            <a:r>
              <a:rPr lang="en-US" dirty="0"/>
              <a:t>For example, if the prevailing wage changes on March 3rd, the new rate is effective March 3rd based on the language in our templates. Any work that's performed before March 3rd is paid at the earlier rate is, and then work performed March 3rd on until the next change is made is paid with the new rate March 3rd rate. </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8</a:t>
            </a:fld>
            <a:endParaRPr lang="en-US"/>
          </a:p>
        </p:txBody>
      </p:sp>
    </p:spTree>
    <p:extLst>
      <p:ext uri="{BB962C8B-B14F-4D97-AF65-F5344CB8AC3E}">
        <p14:creationId xmlns:p14="http://schemas.microsoft.com/office/powerpoint/2010/main" val="118871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contractors with employees located in the state performing public works defined by L&amp;I must pay prevailing wages. The determination on paying prevailing wage is made on an employee-by-employee basis. It doesn't matter where the contractor is located, it matters where the employees are when they're doing the work.</a:t>
            </a:r>
          </a:p>
          <a:p>
            <a:endParaRPr lang="en-US" dirty="0"/>
          </a:p>
          <a:p>
            <a:r>
              <a:rPr lang="en-US" dirty="0"/>
              <a:t>Exceptions</a:t>
            </a:r>
          </a:p>
          <a:p>
            <a:r>
              <a:rPr lang="en-US" dirty="0"/>
              <a:t>There are a couple of exceptions that do come up.</a:t>
            </a:r>
          </a:p>
          <a:p>
            <a:r>
              <a:rPr lang="en-US" dirty="0"/>
              <a:t>The most common is owner operator, anyone who owns the business and is doing the work themselves doesn't have to pay themselves prevailing wages. </a:t>
            </a:r>
          </a:p>
          <a:p>
            <a:r>
              <a:rPr lang="en-US" dirty="0"/>
              <a:t>•	This also applies to sole proprietors, by definition, they own their business and they're the one doing the work, so they don't have to pay themselves prevailing wages. </a:t>
            </a:r>
          </a:p>
          <a:p>
            <a:r>
              <a:rPr lang="en-US" dirty="0"/>
              <a:t>•	Prevailing wage partners is only if it's a partnership the partners are doing the work and each partner owns at least 30% of the company, otherwise, they must pay prevailing wages.</a:t>
            </a:r>
          </a:p>
          <a:p>
            <a:r>
              <a:rPr lang="en-US" dirty="0"/>
              <a:t>•	The rarest owner/operator exception is officers of a corporation. The president, vice president and Treasurer are not required to be paid prevailing wages so long as they each own 30% of the corporation</a:t>
            </a:r>
          </a:p>
          <a:p>
            <a:endParaRPr lang="en-US" dirty="0"/>
          </a:p>
          <a:p>
            <a:r>
              <a:rPr lang="en-US" dirty="0"/>
              <a:t>Another exception that may apply is a family exception on a limited liability company. There is a special rule for partnership and limited liability companies on families who are doing the work.</a:t>
            </a:r>
          </a:p>
          <a:p>
            <a:r>
              <a:rPr lang="en-US" dirty="0"/>
              <a:t>Prevailing wages does not apply to any family member who is within 3 degrees of relation.</a:t>
            </a:r>
          </a:p>
          <a:p>
            <a:endParaRPr lang="en-US" dirty="0"/>
          </a:p>
          <a:p>
            <a:r>
              <a:rPr lang="en-US" dirty="0"/>
              <a:t>The last exception is very rare, it is for “reciprocal States.” This is for any company who has employees who are temporarily working in Washington and who originate from one of those states that requires approval through L&amp;I to make sure that it is under that reciprocal agreement and that the insurance covered from those states is sufficient for the work performed in Washington. If a contractor is claiming this exception DES would want the confirmation from L&amp;I. Otherwise, prevailing wage applies in Washington when the workers are in Washington.</a:t>
            </a:r>
          </a:p>
          <a:p>
            <a:br>
              <a:rPr lang="en-US" dirty="0"/>
            </a:br>
            <a:r>
              <a:rPr lang="en-US" dirty="0"/>
              <a:t>Owner/operator bottom of page: https://www.lni.wa.gov/licensing-permits/public-works-projects/workers#how-much-should-i-be-paid</a:t>
            </a:r>
            <a:br>
              <a:rPr lang="en-US" dirty="0"/>
            </a:br>
            <a:endParaRPr lang="en-US" dirty="0"/>
          </a:p>
          <a:p>
            <a:r>
              <a:rPr lang="en-US" dirty="0"/>
              <a:t>LNI on LLC:</a:t>
            </a:r>
            <a:r>
              <a:rPr lang="en-US" baseline="0" dirty="0"/>
              <a:t> third degree </a:t>
            </a:r>
            <a:r>
              <a:rPr lang="en-US" dirty="0"/>
              <a:t>https://lni.wa.gov/insurance/insurance-requirements/do-i-need-a-workers-comp-account/llc-members</a:t>
            </a:r>
            <a:br>
              <a:rPr lang="en-US" dirty="0"/>
            </a:br>
            <a:endParaRPr lang="en-US" dirty="0"/>
          </a:p>
          <a:p>
            <a:r>
              <a:rPr lang="en-US" dirty="0"/>
              <a:t>Reciprocal states: for when an out of state worker is temporarily working in Washington, must have approval from L&amp;I</a:t>
            </a:r>
            <a:r>
              <a:rPr lang="en-US" baseline="0" dirty="0"/>
              <a:t> and state insurance that covers the work</a:t>
            </a:r>
            <a:br>
              <a:rPr lang="en-US" dirty="0"/>
            </a:br>
            <a:r>
              <a:rPr lang="en-US" dirty="0"/>
              <a:t>https://lni.wa.gov/insurance/insurance-requirements/do-i-need-a-workers-comp-account/out-of-state-employers-and-out-of-state-workers</a:t>
            </a:r>
          </a:p>
          <a:p>
            <a:br>
              <a:rPr lang="en-US" dirty="0"/>
            </a:br>
            <a:endParaRPr lang="en-US" dirty="0"/>
          </a:p>
        </p:txBody>
      </p:sp>
      <p:sp>
        <p:nvSpPr>
          <p:cNvPr id="4" name="Slide Number Placeholder 3"/>
          <p:cNvSpPr>
            <a:spLocks noGrp="1"/>
          </p:cNvSpPr>
          <p:nvPr>
            <p:ph type="sldNum" sz="quarter" idx="5"/>
          </p:nvPr>
        </p:nvSpPr>
        <p:spPr/>
        <p:txBody>
          <a:bodyPr/>
          <a:lstStyle/>
          <a:p>
            <a:pPr>
              <a:defRPr/>
            </a:pPr>
            <a:fld id="{6F605D19-C2F4-4D5F-BB75-4E7AD45ADE11}" type="slidenum">
              <a:rPr lang="en-US" smtClean="0"/>
              <a:pPr>
                <a:defRPr/>
              </a:pPr>
              <a:t>9</a:t>
            </a:fld>
            <a:endParaRPr lang="en-US"/>
          </a:p>
        </p:txBody>
      </p:sp>
    </p:spTree>
    <p:extLst>
      <p:ext uri="{BB962C8B-B14F-4D97-AF65-F5344CB8AC3E}">
        <p14:creationId xmlns:p14="http://schemas.microsoft.com/office/powerpoint/2010/main" val="255417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pic>
        <p:nvPicPr>
          <p:cNvPr id="2" name="Picture 3" descr="Shape, rectangle&#10;&#10;Description automatically generated">
            <a:extLst>
              <a:ext uri="{FF2B5EF4-FFF2-40B4-BE49-F238E27FC236}">
                <a16:creationId xmlns:a16="http://schemas.microsoft.com/office/drawing/2014/main" id="{92BA07B1-95F8-F9CE-E58D-EC6067DA1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79375"/>
            <a:ext cx="11634787" cy="649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1860605" y="1936857"/>
            <a:ext cx="9261483" cy="1217612"/>
          </a:xfrm>
        </p:spPr>
        <p:txBody>
          <a:bodyPr>
            <a:normAutofit/>
          </a:bodyPr>
          <a:lstStyle>
            <a:lvl1pPr marL="0" indent="0" algn="r">
              <a:buNone/>
              <a:defRPr sz="5400"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4015409" y="3388116"/>
            <a:ext cx="7091283" cy="660400"/>
          </a:xfrm>
        </p:spPr>
        <p:txBody>
          <a:bodyPr>
            <a:normAutofit/>
          </a:bodyPr>
          <a:lstStyle>
            <a:lvl1pPr marL="0" indent="0" algn="r">
              <a:buNone/>
              <a:defRPr sz="3600" b="1">
                <a:solidFill>
                  <a:schemeClr val="bg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5772647" y="3976105"/>
            <a:ext cx="5349799" cy="660401"/>
          </a:xfrm>
        </p:spPr>
        <p:txBody>
          <a:bodyPr>
            <a:normAutofit/>
          </a:bodyPr>
          <a:lstStyle>
            <a:lvl1pPr marL="0" indent="0" algn="r">
              <a:buNone/>
              <a:defRPr sz="3600" b="1">
                <a:solidFill>
                  <a:schemeClr val="bg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8484042" y="4978028"/>
            <a:ext cx="2637516" cy="610680"/>
          </a:xfrm>
        </p:spPr>
        <p:txBody>
          <a:bodyPr/>
          <a:lstStyle>
            <a:lvl1pPr marL="0" indent="0" algn="r">
              <a:buNone/>
              <a:defRPr i="1" cap="all" baseline="0">
                <a:solidFill>
                  <a:schemeClr val="bg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8" name="Picture 7" descr="Graphical user interface, application&#10;&#10;Description automatically generated">
            <a:extLst>
              <a:ext uri="{FF2B5EF4-FFF2-40B4-BE49-F238E27FC236}">
                <a16:creationId xmlns:a16="http://schemas.microsoft.com/office/drawing/2014/main" id="{136BBAAF-D953-040B-E52E-BB7DE903CD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7137" y="851379"/>
            <a:ext cx="3439029" cy="745073"/>
          </a:xfrm>
          <a:prstGeom prst="rect">
            <a:avLst/>
          </a:prstGeom>
        </p:spPr>
      </p:pic>
    </p:spTree>
    <p:extLst>
      <p:ext uri="{BB962C8B-B14F-4D97-AF65-F5344CB8AC3E}">
        <p14:creationId xmlns:p14="http://schemas.microsoft.com/office/powerpoint/2010/main" val="313804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8" name="Text Placeholder 3"/>
          <p:cNvSpPr>
            <a:spLocks noGrp="1"/>
          </p:cNvSpPr>
          <p:nvPr>
            <p:ph type="body" sz="quarter" idx="10"/>
          </p:nvPr>
        </p:nvSpPr>
        <p:spPr>
          <a:xfrm>
            <a:off x="1264583" y="1971675"/>
            <a:ext cx="9744075" cy="4052888"/>
          </a:xfrm>
        </p:spPr>
        <p:txBody>
          <a:bodyPr/>
          <a:lstStyle>
            <a:lvl1pPr marL="0" indent="0">
              <a:lnSpc>
                <a:spcPct val="100000"/>
              </a:lnSpc>
              <a:spcBef>
                <a:spcPts val="1800"/>
              </a:spcBef>
              <a:buFont typeface="Arial" panose="020B0604020202020204" pitchFamily="34" charset="0"/>
              <a:buNone/>
              <a:defRPr sz="2400" b="0" baseline="0"/>
            </a:lvl1pPr>
            <a:lvl2pPr marL="800100" marR="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34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descr="Decorative blue box as background" title="Decorative blue box as background">
            <a:extLst>
              <a:ext uri="{FF2B5EF4-FFF2-40B4-BE49-F238E27FC236}">
                <a16:creationId xmlns:a16="http://schemas.microsoft.com/office/drawing/2014/main" id="{367B7830-84CD-E10B-8891-727E50374BA5}"/>
              </a:ext>
            </a:extLst>
          </p:cNvPr>
          <p:cNvSpPr/>
          <p:nvPr/>
        </p:nvSpPr>
        <p:spPr>
          <a:xfrm>
            <a:off x="0" y="3313113"/>
            <a:ext cx="12192000" cy="3544887"/>
          </a:xfrm>
          <a:prstGeom prst="rect">
            <a:avLst/>
          </a:prstGeom>
          <a:solidFill>
            <a:srgbClr val="013D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11"/>
          <p:cNvSpPr>
            <a:spLocks noGrp="1"/>
          </p:cNvSpPr>
          <p:nvPr>
            <p:ph type="title"/>
          </p:nvPr>
        </p:nvSpPr>
        <p:spPr>
          <a:xfrm>
            <a:off x="1223962" y="1347607"/>
            <a:ext cx="9744075" cy="606225"/>
          </a:xfrm>
        </p:spPr>
        <p:txBody>
          <a:bodyPr>
            <a:noAutofit/>
          </a:bodyPr>
          <a:lstStyle>
            <a:lvl1pPr algn="ctr">
              <a:lnSpc>
                <a:spcPct val="100000"/>
              </a:lnSpc>
              <a:defRPr sz="5400" b="1"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8250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0"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11" name="Content Placeholder 2"/>
          <p:cNvSpPr>
            <a:spLocks noGrp="1"/>
          </p:cNvSpPr>
          <p:nvPr>
            <p:ph sz="half" idx="2"/>
          </p:nvPr>
        </p:nvSpPr>
        <p:spPr>
          <a:xfrm>
            <a:off x="1043756" y="3183867"/>
            <a:ext cx="3180374" cy="2831167"/>
          </a:xfrm>
        </p:spPr>
        <p:txBody>
          <a:bodyPr>
            <a:normAutofit/>
          </a:bodyPr>
          <a:lstStyle>
            <a:lvl1pPr marL="0" indent="0">
              <a:buNone/>
              <a:defRPr sz="2000" baseline="0"/>
            </a:lvl1pPr>
          </a:lstStyle>
          <a:p>
            <a:pPr lvl="0"/>
            <a:r>
              <a:rPr lang="en-US"/>
              <a:t>Click to edit Master text styles</a:t>
            </a:r>
          </a:p>
        </p:txBody>
      </p:sp>
      <p:sp>
        <p:nvSpPr>
          <p:cNvPr id="13" name="Content Placeholder 2"/>
          <p:cNvSpPr>
            <a:spLocks noGrp="1"/>
          </p:cNvSpPr>
          <p:nvPr>
            <p:ph sz="half" idx="17"/>
          </p:nvPr>
        </p:nvSpPr>
        <p:spPr>
          <a:xfrm>
            <a:off x="7944030"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a:t>Click to edit Master text styles</a:t>
            </a:r>
          </a:p>
          <a:p>
            <a:pPr lvl="1"/>
            <a:r>
              <a:rPr lang="en-US"/>
              <a:t>Second level</a:t>
            </a:r>
          </a:p>
        </p:txBody>
      </p:sp>
      <p:sp>
        <p:nvSpPr>
          <p:cNvPr id="15" name="Content Placeholder 2"/>
          <p:cNvSpPr>
            <a:spLocks noGrp="1"/>
          </p:cNvSpPr>
          <p:nvPr>
            <p:ph sz="half" idx="19"/>
          </p:nvPr>
        </p:nvSpPr>
        <p:spPr>
          <a:xfrm>
            <a:off x="4493893"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en-US"/>
              <a:t>Click to edit Master text styles</a:t>
            </a:r>
          </a:p>
          <a:p>
            <a:pPr lvl="1"/>
            <a:r>
              <a:rPr lang="en-US"/>
              <a:t>Second level</a:t>
            </a:r>
          </a:p>
        </p:txBody>
      </p:sp>
      <p:sp>
        <p:nvSpPr>
          <p:cNvPr id="9" name="Content Placeholder 7"/>
          <p:cNvSpPr>
            <a:spLocks noGrp="1"/>
          </p:cNvSpPr>
          <p:nvPr>
            <p:ph sz="quarter" idx="14"/>
          </p:nvPr>
        </p:nvSpPr>
        <p:spPr>
          <a:xfrm>
            <a:off x="1043756" y="1927711"/>
            <a:ext cx="3180374" cy="1000125"/>
          </a:xfrm>
        </p:spPr>
        <p:txBody>
          <a:bodyPr/>
          <a:lstStyle>
            <a:lvl1pPr marL="0" indent="0">
              <a:buNone/>
              <a:defRPr b="1"/>
            </a:lvl1pPr>
          </a:lstStyle>
          <a:p>
            <a:pPr lvl="0"/>
            <a:r>
              <a:rPr lang="en-US"/>
              <a:t>Click to edit Master text styles</a:t>
            </a:r>
          </a:p>
        </p:txBody>
      </p:sp>
      <p:sp>
        <p:nvSpPr>
          <p:cNvPr id="12" name="Content Placeholder 7"/>
          <p:cNvSpPr>
            <a:spLocks noGrp="1"/>
          </p:cNvSpPr>
          <p:nvPr>
            <p:ph sz="quarter" idx="18"/>
          </p:nvPr>
        </p:nvSpPr>
        <p:spPr>
          <a:xfrm>
            <a:off x="7944030"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lvl="0"/>
            <a:r>
              <a:rPr lang="en-US"/>
              <a:t>Click to edit Master text styles</a:t>
            </a:r>
          </a:p>
          <a:p>
            <a:pPr lvl="1"/>
            <a:r>
              <a:rPr lang="en-US"/>
              <a:t>Second level</a:t>
            </a:r>
          </a:p>
        </p:txBody>
      </p:sp>
      <p:sp>
        <p:nvSpPr>
          <p:cNvPr id="14" name="Content Placeholder 7"/>
          <p:cNvSpPr>
            <a:spLocks noGrp="1"/>
          </p:cNvSpPr>
          <p:nvPr>
            <p:ph sz="quarter" idx="20"/>
          </p:nvPr>
        </p:nvSpPr>
        <p:spPr>
          <a:xfrm>
            <a:off x="4493893"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452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09515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247A8E-BC81-C657-1806-EBFA9D152C89}"/>
              </a:ext>
            </a:extLst>
          </p:cNvPr>
          <p:cNvCxnSpPr/>
          <p:nvPr/>
        </p:nvCxnSpPr>
        <p:spPr>
          <a:xfrm>
            <a:off x="1022350" y="3359150"/>
            <a:ext cx="10201275" cy="0"/>
          </a:xfrm>
          <a:prstGeom prst="line">
            <a:avLst/>
          </a:prstGeom>
          <a:ln w="34925" cap="rnd">
            <a:solidFill>
              <a:schemeClr val="accent1"/>
            </a:solidFill>
            <a:prstDash val="dash"/>
            <a:round/>
          </a:ln>
        </p:spPr>
        <p:style>
          <a:lnRef idx="1">
            <a:schemeClr val="accent1"/>
          </a:lnRef>
          <a:fillRef idx="0">
            <a:schemeClr val="accent1"/>
          </a:fillRef>
          <a:effectRef idx="0">
            <a:schemeClr val="accent1"/>
          </a:effectRef>
          <a:fontRef idx="minor">
            <a:schemeClr val="tx1"/>
          </a:fontRef>
        </p:style>
      </p:cxnSp>
      <p:sp>
        <p:nvSpPr>
          <p:cNvPr id="5" name="Title 11"/>
          <p:cNvSpPr>
            <a:spLocks noGrp="1"/>
          </p:cNvSpPr>
          <p:nvPr>
            <p:ph type="title"/>
          </p:nvPr>
        </p:nvSpPr>
        <p:spPr>
          <a:xfrm>
            <a:off x="1228724" y="831086"/>
            <a:ext cx="9744075" cy="733533"/>
          </a:xfrm>
        </p:spPr>
        <p:txBody>
          <a:bodyPr/>
          <a:lstStyle>
            <a:lvl1pPr algn="ctr">
              <a:defRPr sz="4400" cap="all"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435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1">
    <p:spTree>
      <p:nvGrpSpPr>
        <p:cNvPr id="1" name=""/>
        <p:cNvGrpSpPr/>
        <p:nvPr/>
      </p:nvGrpSpPr>
      <p:grpSpPr>
        <a:xfrm>
          <a:off x="0" y="0"/>
          <a:ext cx="0" cy="0"/>
          <a:chOff x="0" y="0"/>
          <a:chExt cx="0" cy="0"/>
        </a:xfrm>
      </p:grpSpPr>
      <p:sp>
        <p:nvSpPr>
          <p:cNvPr id="8" name="Title 1"/>
          <p:cNvSpPr>
            <a:spLocks noGrp="1"/>
          </p:cNvSpPr>
          <p:nvPr>
            <p:ph type="title"/>
          </p:nvPr>
        </p:nvSpPr>
        <p:spPr>
          <a:xfrm>
            <a:off x="896223" y="956020"/>
            <a:ext cx="4526472" cy="1080821"/>
          </a:xfrm>
        </p:spPr>
        <p:txBody>
          <a:bodyPr/>
          <a:lstStyle>
            <a:lvl1pPr>
              <a:defRPr sz="3400" baseline="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9" name="Text Placeholder 3"/>
          <p:cNvSpPr>
            <a:spLocks noGrp="1"/>
          </p:cNvSpPr>
          <p:nvPr>
            <p:ph type="body" sz="quarter" idx="10"/>
          </p:nvPr>
        </p:nvSpPr>
        <p:spPr>
          <a:xfrm>
            <a:off x="915274" y="2544763"/>
            <a:ext cx="4526472" cy="2047547"/>
          </a:xfrm>
        </p:spPr>
        <p:txBody>
          <a:bodyPr>
            <a:normAutofit/>
          </a:bodyPr>
          <a:lstStyle>
            <a:lvl1pPr marL="0" indent="0">
              <a:spcBef>
                <a:spcPts val="1200"/>
              </a:spcBef>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p:txBody>
      </p:sp>
      <p:sp>
        <p:nvSpPr>
          <p:cNvPr id="10" name="Text Placeholder 5"/>
          <p:cNvSpPr>
            <a:spLocks noGrp="1"/>
          </p:cNvSpPr>
          <p:nvPr>
            <p:ph type="body" sz="quarter" idx="11"/>
          </p:nvPr>
        </p:nvSpPr>
        <p:spPr>
          <a:xfrm>
            <a:off x="915272" y="4744710"/>
            <a:ext cx="4526474" cy="1322715"/>
          </a:xfrm>
        </p:spPr>
        <p:txBody>
          <a:bodyPr>
            <a:noAutofit/>
          </a:bodyPr>
          <a:lstStyle>
            <a:lvl1pPr marL="0" indent="0">
              <a:spcBef>
                <a:spcPts val="1200"/>
              </a:spcBef>
              <a:buFont typeface="Arial" panose="020B0604020202020204" pitchFamily="34" charset="0"/>
              <a:buNone/>
              <a:defRPr sz="2000" b="1" i="1">
                <a:solidFill>
                  <a:srgbClr val="1F7F9A"/>
                </a:solidFill>
                <a:latin typeface="Segoe UI" panose="020B0502040204020203" pitchFamily="34" charset="0"/>
                <a:cs typeface="Segoe UI" panose="020B0502040204020203" pitchFamily="34" charset="0"/>
              </a:defRPr>
            </a:lvl1pPr>
            <a:lvl2pPr marL="4572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2pPr>
            <a:lvl3pPr marL="9144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3pPr>
            <a:lvl4pPr marL="13716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4pPr>
            <a:lvl5pPr marL="18288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1" name="Picture Placeholder 7"/>
          <p:cNvSpPr>
            <a:spLocks noGrp="1"/>
          </p:cNvSpPr>
          <p:nvPr>
            <p:ph type="pic" sz="quarter" idx="12"/>
          </p:nvPr>
        </p:nvSpPr>
        <p:spPr>
          <a:xfrm>
            <a:off x="6099175" y="0"/>
            <a:ext cx="4816475" cy="6867525"/>
          </a:xfrm>
        </p:spPr>
        <p:txBody>
          <a:bodyPr rtlCol="0">
            <a:normAutofit/>
          </a:bodyPr>
          <a:lstStyle>
            <a:lvl1pPr marL="0" indent="0">
              <a:buNone/>
              <a:defRPr sz="2000" baseline="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30439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8" name="Title 17"/>
          <p:cNvSpPr>
            <a:spLocks noGrp="1"/>
          </p:cNvSpPr>
          <p:nvPr>
            <p:ph type="title"/>
          </p:nvPr>
        </p:nvSpPr>
        <p:spPr>
          <a:xfrm>
            <a:off x="893612" y="1360341"/>
            <a:ext cx="3356915" cy="1015663"/>
          </a:xfrm>
        </p:spPr>
        <p:txBody>
          <a:bodyPr>
            <a:noAutofit/>
          </a:bodyPr>
          <a:lstStyle>
            <a:lvl1pPr>
              <a:defRPr sz="3400">
                <a:solidFill>
                  <a:srgbClr val="1F7F9A"/>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9" name="Text Placeholder 20"/>
          <p:cNvSpPr>
            <a:spLocks noGrp="1"/>
          </p:cNvSpPr>
          <p:nvPr>
            <p:ph type="body" sz="quarter" idx="10"/>
          </p:nvPr>
        </p:nvSpPr>
        <p:spPr>
          <a:xfrm>
            <a:off x="1676401" y="2889580"/>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0" name="Text Placeholder 20"/>
          <p:cNvSpPr>
            <a:spLocks noGrp="1"/>
          </p:cNvSpPr>
          <p:nvPr>
            <p:ph type="body" sz="quarter" idx="11"/>
          </p:nvPr>
        </p:nvSpPr>
        <p:spPr>
          <a:xfrm>
            <a:off x="1663757" y="4512176"/>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1" name="Picture Placeholder 24"/>
          <p:cNvSpPr>
            <a:spLocks noGrp="1"/>
          </p:cNvSpPr>
          <p:nvPr>
            <p:ph type="pic" sz="quarter" idx="12"/>
          </p:nvPr>
        </p:nvSpPr>
        <p:spPr>
          <a:xfrm>
            <a:off x="4772025" y="1014413"/>
            <a:ext cx="3124200" cy="5045075"/>
          </a:xfrm>
        </p:spPr>
        <p:txBody>
          <a:bodyPr rtlCol="0">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endParaRPr lang="en-US" noProof="0" dirty="0"/>
          </a:p>
        </p:txBody>
      </p:sp>
      <p:sp>
        <p:nvSpPr>
          <p:cNvPr id="12" name="Picture Placeholder 26"/>
          <p:cNvSpPr>
            <a:spLocks noGrp="1"/>
          </p:cNvSpPr>
          <p:nvPr>
            <p:ph type="pic" sz="quarter" idx="13"/>
          </p:nvPr>
        </p:nvSpPr>
        <p:spPr>
          <a:xfrm>
            <a:off x="8049621" y="1014413"/>
            <a:ext cx="3123203" cy="2462213"/>
          </a:xfrm>
        </p:spPr>
        <p:txBody>
          <a:bodyPr rtlCol="0">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endParaRPr lang="en-US" noProof="0" dirty="0"/>
          </a:p>
        </p:txBody>
      </p:sp>
      <p:sp>
        <p:nvSpPr>
          <p:cNvPr id="13" name="Picture Placeholder 26"/>
          <p:cNvSpPr>
            <a:spLocks noGrp="1"/>
          </p:cNvSpPr>
          <p:nvPr>
            <p:ph type="pic" sz="quarter" idx="14"/>
          </p:nvPr>
        </p:nvSpPr>
        <p:spPr>
          <a:xfrm>
            <a:off x="8049621" y="3605861"/>
            <a:ext cx="3123203" cy="2453310"/>
          </a:xfrm>
        </p:spPr>
        <p:txBody>
          <a:bodyPr rtlCol="0">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pPr lvl="0"/>
            <a:r>
              <a:rPr lang="en-US" noProof="0"/>
              <a:t>Click icon to add picture</a:t>
            </a:r>
            <a:endParaRPr lang="en-US" noProof="0" dirty="0"/>
          </a:p>
        </p:txBody>
      </p:sp>
      <p:pic>
        <p:nvPicPr>
          <p:cNvPr id="6" name="Picture 5" descr="Icon&#10;&#10;Description automatically generated">
            <a:extLst>
              <a:ext uri="{FF2B5EF4-FFF2-40B4-BE49-F238E27FC236}">
                <a16:creationId xmlns:a16="http://schemas.microsoft.com/office/drawing/2014/main" id="{CE0E42EE-5148-E8E8-8411-AF631C34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63" y="2889250"/>
            <a:ext cx="493097" cy="493776"/>
          </a:xfrm>
          <a:prstGeom prst="rect">
            <a:avLst/>
          </a:prstGeom>
        </p:spPr>
      </p:pic>
      <p:pic>
        <p:nvPicPr>
          <p:cNvPr id="14" name="Picture 13" descr="Icon&#10;&#10;Description automatically generated">
            <a:extLst>
              <a:ext uri="{FF2B5EF4-FFF2-40B4-BE49-F238E27FC236}">
                <a16:creationId xmlns:a16="http://schemas.microsoft.com/office/drawing/2014/main" id="{CEA3A37E-0796-AC59-1B33-F174BE77C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462" y="4458567"/>
            <a:ext cx="493097" cy="493776"/>
          </a:xfrm>
          <a:prstGeom prst="rect">
            <a:avLst/>
          </a:prstGeom>
        </p:spPr>
      </p:pic>
    </p:spTree>
    <p:extLst>
      <p:ext uri="{BB962C8B-B14F-4D97-AF65-F5344CB8AC3E}">
        <p14:creationId xmlns:p14="http://schemas.microsoft.com/office/powerpoint/2010/main" val="267432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85963" y="1828800"/>
            <a:ext cx="8007350" cy="2814638"/>
          </a:xfrm>
        </p:spPr>
        <p:txBody>
          <a:bodyPr>
            <a:normAutofit/>
          </a:bodyPr>
          <a:lstStyle>
            <a:lvl1pPr marL="0" indent="0" algn="ctr">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23366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EC89F1B5-C786-B4C1-D76A-764093721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975" y="4037013"/>
            <a:ext cx="13223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Icon&#10;&#10;Description automatically generated">
            <a:extLst>
              <a:ext uri="{FF2B5EF4-FFF2-40B4-BE49-F238E27FC236}">
                <a16:creationId xmlns:a16="http://schemas.microsoft.com/office/drawing/2014/main" id="{71B533F8-FCA6-030A-CF21-45B865BCC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4046538"/>
            <a:ext cx="1325563"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Icon&#10;&#10;Description automatically generated">
            <a:extLst>
              <a:ext uri="{FF2B5EF4-FFF2-40B4-BE49-F238E27FC236}">
                <a16:creationId xmlns:a16="http://schemas.microsoft.com/office/drawing/2014/main" id="{AD319CF5-5110-4DF4-2BB9-AB4E62375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4046538"/>
            <a:ext cx="13223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Decorative blue box as background" title="Decorative blue box as background">
            <a:extLst>
              <a:ext uri="{FF2B5EF4-FFF2-40B4-BE49-F238E27FC236}">
                <a16:creationId xmlns:a16="http://schemas.microsoft.com/office/drawing/2014/main" id="{486A5101-6296-8074-237B-52B7EE9D6981}"/>
              </a:ext>
            </a:extLst>
          </p:cNvPr>
          <p:cNvSpPr/>
          <p:nvPr/>
        </p:nvSpPr>
        <p:spPr>
          <a:xfrm>
            <a:off x="-9525" y="-1588"/>
            <a:ext cx="12201525" cy="3544888"/>
          </a:xfrm>
          <a:prstGeom prst="rect">
            <a:avLst/>
          </a:prstGeom>
          <a:solidFill>
            <a:srgbClr val="013D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 Placeholder 2"/>
          <p:cNvSpPr>
            <a:spLocks noGrp="1"/>
          </p:cNvSpPr>
          <p:nvPr>
            <p:ph type="body" sz="quarter" idx="10"/>
          </p:nvPr>
        </p:nvSpPr>
        <p:spPr>
          <a:xfrm>
            <a:off x="1167412" y="5666576"/>
            <a:ext cx="3056084" cy="762000"/>
          </a:xfrm>
        </p:spPr>
        <p:txBody>
          <a:bodyPr>
            <a:noAutofit/>
          </a:bodyPr>
          <a:lstStyle>
            <a:lvl1pPr marL="0" indent="0" algn="ctr">
              <a:buNone/>
              <a:defRPr sz="1800" baseline="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a:t>Click to edit Master text styles</a:t>
            </a:r>
          </a:p>
        </p:txBody>
      </p:sp>
      <p:sp>
        <p:nvSpPr>
          <p:cNvPr id="9" name="Text Placeholder 2"/>
          <p:cNvSpPr>
            <a:spLocks noGrp="1"/>
          </p:cNvSpPr>
          <p:nvPr>
            <p:ph type="body" sz="quarter" idx="11"/>
          </p:nvPr>
        </p:nvSpPr>
        <p:spPr>
          <a:xfrm>
            <a:off x="4632300" y="5666576"/>
            <a:ext cx="2891448"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a:t>Click to edit Master text styles</a:t>
            </a:r>
          </a:p>
        </p:txBody>
      </p:sp>
      <p:sp>
        <p:nvSpPr>
          <p:cNvPr id="10" name="Text Placeholder 2"/>
          <p:cNvSpPr>
            <a:spLocks noGrp="1"/>
          </p:cNvSpPr>
          <p:nvPr>
            <p:ph type="body" sz="quarter" idx="12"/>
          </p:nvPr>
        </p:nvSpPr>
        <p:spPr>
          <a:xfrm>
            <a:off x="7949895" y="5666576"/>
            <a:ext cx="3056084"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a:t>Click to edit Master text styles</a:t>
            </a:r>
          </a:p>
        </p:txBody>
      </p:sp>
      <p:sp>
        <p:nvSpPr>
          <p:cNvPr id="21" name="Title 11"/>
          <p:cNvSpPr>
            <a:spLocks noGrp="1"/>
          </p:cNvSpPr>
          <p:nvPr>
            <p:ph type="title"/>
          </p:nvPr>
        </p:nvSpPr>
        <p:spPr>
          <a:xfrm>
            <a:off x="1148453" y="1447620"/>
            <a:ext cx="9744075" cy="606225"/>
          </a:xfrm>
        </p:spPr>
        <p:txBody>
          <a:bodyPr>
            <a:noAutofit/>
          </a:bodyPr>
          <a:lstStyle>
            <a:lvl1pPr algn="ctr">
              <a:defRPr sz="5400" b="1" cap="all" baseline="0">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1884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3" descr="Chart, histogram&#10;&#10;Description automatically generated">
            <a:extLst>
              <a:ext uri="{FF2B5EF4-FFF2-40B4-BE49-F238E27FC236}">
                <a16:creationId xmlns:a16="http://schemas.microsoft.com/office/drawing/2014/main" id="{127991BF-87BD-CEE1-EE89-84A20E9F1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87" r="51984"/>
          <a:stretch>
            <a:fillRect/>
          </a:stretch>
        </p:blipFill>
        <p:spPr bwMode="auto">
          <a:xfrm>
            <a:off x="2054225" y="0"/>
            <a:ext cx="10137775" cy="619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0"/>
          <p:cNvSpPr>
            <a:spLocks noGrp="1"/>
          </p:cNvSpPr>
          <p:nvPr>
            <p:ph type="body" sz="quarter" idx="13"/>
          </p:nvPr>
        </p:nvSpPr>
        <p:spPr>
          <a:xfrm>
            <a:off x="1101774" y="2147972"/>
            <a:ext cx="5356225" cy="1839198"/>
          </a:xfrm>
        </p:spPr>
        <p:txBody>
          <a:bodyPr>
            <a:normAutofit/>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4"/>
          </p:nvPr>
        </p:nvSpPr>
        <p:spPr>
          <a:xfrm>
            <a:off x="1101775" y="4167345"/>
            <a:ext cx="8664058" cy="761367"/>
          </a:xfrm>
        </p:spPr>
        <p:txBody>
          <a:bodyPr>
            <a:norm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24"/>
          <p:cNvSpPr>
            <a:spLocks noGrp="1"/>
          </p:cNvSpPr>
          <p:nvPr>
            <p:ph type="body" sz="quarter" idx="15"/>
          </p:nvPr>
        </p:nvSpPr>
        <p:spPr>
          <a:xfrm>
            <a:off x="1109220" y="4735890"/>
            <a:ext cx="8664058" cy="798513"/>
          </a:xfrm>
        </p:spPr>
        <p:txBody>
          <a:bodyPr>
            <a:norm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9" name="Text Placeholder 27"/>
          <p:cNvSpPr>
            <a:spLocks noGrp="1"/>
          </p:cNvSpPr>
          <p:nvPr>
            <p:ph type="body" sz="quarter" idx="16"/>
          </p:nvPr>
        </p:nvSpPr>
        <p:spPr>
          <a:xfrm>
            <a:off x="1109196" y="5579009"/>
            <a:ext cx="3661588" cy="869950"/>
          </a:xfrm>
        </p:spPr>
        <p:txBody>
          <a:bodyPr/>
          <a:lstStyle>
            <a:lvl1pPr marL="0" indent="0">
              <a:buNone/>
              <a:defRPr i="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Graphical user interface&#10;&#10;Description automatically generated with low confidence">
            <a:extLst>
              <a:ext uri="{FF2B5EF4-FFF2-40B4-BE49-F238E27FC236}">
                <a16:creationId xmlns:a16="http://schemas.microsoft.com/office/drawing/2014/main" id="{F3671283-B0BC-B40D-4BDB-D25AA6662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642" y="843702"/>
            <a:ext cx="3460886" cy="749808"/>
          </a:xfrm>
          <a:prstGeom prst="rect">
            <a:avLst/>
          </a:prstGeom>
        </p:spPr>
      </p:pic>
    </p:spTree>
    <p:extLst>
      <p:ext uri="{BB962C8B-B14F-4D97-AF65-F5344CB8AC3E}">
        <p14:creationId xmlns:p14="http://schemas.microsoft.com/office/powerpoint/2010/main" val="361977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3" descr="Background pattern&#10;&#10;Description automatically generated">
            <a:extLst>
              <a:ext uri="{FF2B5EF4-FFF2-40B4-BE49-F238E27FC236}">
                <a16:creationId xmlns:a16="http://schemas.microsoft.com/office/drawing/2014/main" id="{A24E6BE7-E794-8058-68E3-7A4F088D42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3" r="1772" b="21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5"/>
          <p:cNvSpPr>
            <a:spLocks noGrp="1"/>
          </p:cNvSpPr>
          <p:nvPr>
            <p:ph type="body" sz="quarter" idx="15"/>
          </p:nvPr>
        </p:nvSpPr>
        <p:spPr>
          <a:xfrm>
            <a:off x="1367519" y="4462253"/>
            <a:ext cx="9244332" cy="512079"/>
          </a:xfrm>
        </p:spPr>
        <p:txBody>
          <a:bodyPr>
            <a:normAutofit/>
          </a:bodyPr>
          <a:lstStyle>
            <a:lvl1pPr marL="0" indent="0" algn="ctr">
              <a:buNone/>
              <a:defRPr sz="2800" b="1" cap="all" spc="3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2" name="Text Placeholder 14"/>
          <p:cNvSpPr>
            <a:spLocks noGrp="1"/>
          </p:cNvSpPr>
          <p:nvPr>
            <p:ph type="body" sz="quarter" idx="16"/>
          </p:nvPr>
        </p:nvSpPr>
        <p:spPr>
          <a:xfrm>
            <a:off x="1359568" y="4982699"/>
            <a:ext cx="9260234" cy="585787"/>
          </a:xfrm>
        </p:spPr>
        <p:txBody>
          <a:bodyPr>
            <a:normAutofit/>
          </a:bodyPr>
          <a:lstStyle>
            <a:lvl1pPr marL="0" indent="0" algn="ctr">
              <a:buNone/>
              <a:defRPr sz="2800" cap="all" spc="3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5" name="Text Placeholder 19"/>
          <p:cNvSpPr>
            <a:spLocks noGrp="1"/>
          </p:cNvSpPr>
          <p:nvPr>
            <p:ph type="body" sz="quarter" idx="17"/>
          </p:nvPr>
        </p:nvSpPr>
        <p:spPr>
          <a:xfrm>
            <a:off x="4662487" y="5751664"/>
            <a:ext cx="2867025" cy="585787"/>
          </a:xfrm>
        </p:spPr>
        <p:txBody>
          <a:bodyPr/>
          <a:lstStyle>
            <a:lvl1pPr marL="0" indent="0" algn="ctr">
              <a:buNone/>
              <a:defRPr sz="2200" b="1" baseline="0">
                <a:solidFill>
                  <a:schemeClr val="bg1"/>
                </a:solidFill>
              </a:defRPr>
            </a:lvl1pPr>
            <a:lvl2pPr marL="457200" indent="0">
              <a:buNone/>
              <a:defRPr sz="2200" b="1">
                <a:solidFill>
                  <a:schemeClr val="bg1"/>
                </a:solidFill>
              </a:defRPr>
            </a:lvl2pPr>
            <a:lvl3pPr marL="914400" indent="0">
              <a:buNone/>
              <a:defRPr sz="2200" b="1">
                <a:solidFill>
                  <a:schemeClr val="bg1"/>
                </a:solidFill>
              </a:defRPr>
            </a:lvl3pPr>
            <a:lvl4pPr marL="1371600" indent="0">
              <a:buNone/>
              <a:defRPr sz="2200" b="1">
                <a:solidFill>
                  <a:schemeClr val="bg1"/>
                </a:solidFill>
              </a:defRPr>
            </a:lvl4pPr>
            <a:lvl5pPr marL="1828800" indent="0">
              <a:buNone/>
              <a:defRPr sz="2200" b="1">
                <a:solidFill>
                  <a:schemeClr val="bg1"/>
                </a:solidFill>
              </a:defRPr>
            </a:lvl5pPr>
          </a:lstStyle>
          <a:p>
            <a:pPr lvl="0"/>
            <a:r>
              <a:rPr lang="en-US"/>
              <a:t>Click to edit Master text styles</a:t>
            </a:r>
          </a:p>
        </p:txBody>
      </p:sp>
      <p:sp>
        <p:nvSpPr>
          <p:cNvPr id="29" name="Text Placeholder 25"/>
          <p:cNvSpPr>
            <a:spLocks noGrp="1"/>
          </p:cNvSpPr>
          <p:nvPr>
            <p:ph type="body" sz="quarter" idx="18"/>
          </p:nvPr>
        </p:nvSpPr>
        <p:spPr>
          <a:xfrm>
            <a:off x="1374229" y="2689658"/>
            <a:ext cx="9261475" cy="1795462"/>
          </a:xfrm>
        </p:spPr>
        <p:txBody>
          <a:bodyPr/>
          <a:lstStyle>
            <a:lvl1pPr marL="0" indent="0" algn="ctr">
              <a:buNone/>
              <a:defRPr sz="6500" b="1">
                <a:solidFill>
                  <a:schemeClr val="bg1"/>
                </a:solidFill>
              </a:defRPr>
            </a:lvl1pPr>
            <a:lvl2pPr marL="457200" indent="0" algn="ctr">
              <a:buNone/>
              <a:defRPr sz="6500" b="1">
                <a:solidFill>
                  <a:schemeClr val="bg1"/>
                </a:solidFill>
              </a:defRPr>
            </a:lvl2pPr>
            <a:lvl3pPr marL="914400" indent="0" algn="ctr">
              <a:buNone/>
              <a:defRPr sz="6500" b="1">
                <a:solidFill>
                  <a:schemeClr val="bg1"/>
                </a:solidFill>
              </a:defRPr>
            </a:lvl3pPr>
            <a:lvl4pPr marL="1371600" indent="0" algn="ctr">
              <a:buNone/>
              <a:defRPr sz="6500" b="1">
                <a:solidFill>
                  <a:schemeClr val="bg1"/>
                </a:solidFill>
              </a:defRPr>
            </a:lvl4pPr>
            <a:lvl5pPr marL="1828800" indent="0" algn="ctr">
              <a:buNone/>
              <a:defRPr sz="6500" b="1">
                <a:solidFill>
                  <a:schemeClr val="bg1"/>
                </a:solidFill>
              </a:defRPr>
            </a:lvl5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8BBD39B3-1DE6-7766-6997-F4F3D1A6ED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9741" y="775643"/>
            <a:ext cx="1792515" cy="1730837"/>
          </a:xfrm>
          <a:prstGeom prst="rect">
            <a:avLst/>
          </a:prstGeom>
        </p:spPr>
      </p:pic>
    </p:spTree>
    <p:extLst>
      <p:ext uri="{BB962C8B-B14F-4D97-AF65-F5344CB8AC3E}">
        <p14:creationId xmlns:p14="http://schemas.microsoft.com/office/powerpoint/2010/main" val="11856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B8975931-3EDD-D9C3-CE7C-2B464211B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0"/>
            <a:ext cx="1228883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Text&#10;&#10;Description automatically generated">
            <a:extLst>
              <a:ext uri="{FF2B5EF4-FFF2-40B4-BE49-F238E27FC236}">
                <a16:creationId xmlns:a16="http://schemas.microsoft.com/office/drawing/2014/main" id="{12BD66E8-8E27-66B6-BDAA-06514F7EC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942975"/>
            <a:ext cx="3263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1109195" y="1936857"/>
            <a:ext cx="10012893" cy="1217612"/>
          </a:xfrm>
        </p:spPr>
        <p:txBody>
          <a:bodyPr>
            <a:normAutofit/>
          </a:bodyPr>
          <a:lstStyle>
            <a:lvl1pPr marL="0" indent="0" algn="l">
              <a:buNone/>
              <a:defRPr sz="54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1109195" y="3388116"/>
            <a:ext cx="9997497" cy="660400"/>
          </a:xfrm>
        </p:spPr>
        <p:txBody>
          <a:bodyPr>
            <a:normAutofit/>
          </a:bodyPr>
          <a:lstStyle>
            <a:lvl1pPr marL="0" indent="0" algn="l">
              <a:buNone/>
              <a:defRPr sz="3600" b="1">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1109196" y="3976105"/>
            <a:ext cx="5872050" cy="660401"/>
          </a:xfrm>
        </p:spPr>
        <p:txBody>
          <a:bodyPr>
            <a:normAutofit/>
          </a:bodyPr>
          <a:lstStyle>
            <a:lvl1pPr marL="0" indent="0" algn="l">
              <a:buNone/>
              <a:defRPr sz="36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1108307" y="4978028"/>
            <a:ext cx="3749940" cy="610680"/>
          </a:xfrm>
        </p:spPr>
        <p:txBody>
          <a:bodyPr/>
          <a:lstStyle>
            <a:lvl1pPr marL="0" indent="0" algn="l">
              <a:buNone/>
              <a:defRPr i="1" cap="all" baseline="0">
                <a:solidFill>
                  <a:schemeClr val="tx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5" name="Picture 4" descr="Graphical user interface&#10;&#10;Description automatically generated with low confidence">
            <a:extLst>
              <a:ext uri="{FF2B5EF4-FFF2-40B4-BE49-F238E27FC236}">
                <a16:creationId xmlns:a16="http://schemas.microsoft.com/office/drawing/2014/main" id="{6371135F-7291-338A-BC1B-51673D4FE7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642" y="843702"/>
            <a:ext cx="3460886" cy="749808"/>
          </a:xfrm>
          <a:prstGeom prst="rect">
            <a:avLst/>
          </a:prstGeom>
        </p:spPr>
      </p:pic>
    </p:spTree>
    <p:extLst>
      <p:ext uri="{BB962C8B-B14F-4D97-AF65-F5344CB8AC3E}">
        <p14:creationId xmlns:p14="http://schemas.microsoft.com/office/powerpoint/2010/main" val="8948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pic>
        <p:nvPicPr>
          <p:cNvPr id="2" name="Picture 3" descr="Icon&#10;&#10;Description automatically generated">
            <a:extLst>
              <a:ext uri="{FF2B5EF4-FFF2-40B4-BE49-F238E27FC236}">
                <a16:creationId xmlns:a16="http://schemas.microsoft.com/office/drawing/2014/main" id="{741EF09B-E121-A971-F284-7B053861C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4"/>
          <a:stretch>
            <a:fillRect/>
          </a:stretch>
        </p:blipFill>
        <p:spPr bwMode="auto">
          <a:xfrm>
            <a:off x="-31750" y="-47625"/>
            <a:ext cx="1222375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1109195" y="2660427"/>
            <a:ext cx="10012893" cy="1217612"/>
          </a:xfrm>
        </p:spPr>
        <p:txBody>
          <a:bodyPr>
            <a:normAutofit/>
          </a:bodyPr>
          <a:lstStyle>
            <a:lvl1pPr marL="0" indent="0" algn="r">
              <a:buNone/>
              <a:defRPr sz="54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1109195" y="4079883"/>
            <a:ext cx="9997497" cy="660400"/>
          </a:xfrm>
        </p:spPr>
        <p:txBody>
          <a:bodyPr>
            <a:normAutofit/>
          </a:bodyPr>
          <a:lstStyle>
            <a:lvl1pPr marL="0" indent="0" algn="r">
              <a:buNone/>
              <a:defRPr sz="3600" b="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1109195" y="4699675"/>
            <a:ext cx="10013251" cy="660401"/>
          </a:xfrm>
        </p:spPr>
        <p:txBody>
          <a:bodyPr>
            <a:normAutofit/>
          </a:bodyPr>
          <a:lstStyle>
            <a:lvl1pPr marL="0" indent="0" algn="r">
              <a:buNone/>
              <a:defRPr sz="3600" b="0">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7911548" y="5606180"/>
            <a:ext cx="3209650" cy="610680"/>
          </a:xfrm>
        </p:spPr>
        <p:txBody>
          <a:bodyPr/>
          <a:lstStyle>
            <a:lvl1pPr marL="0" indent="0" algn="r">
              <a:buNone/>
              <a:defRPr i="1" cap="all" baseline="0">
                <a:solidFill>
                  <a:schemeClr val="bg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5" name="Picture 4" descr="Graphical user interface, application&#10;&#10;Description automatically generated">
            <a:extLst>
              <a:ext uri="{FF2B5EF4-FFF2-40B4-BE49-F238E27FC236}">
                <a16:creationId xmlns:a16="http://schemas.microsoft.com/office/drawing/2014/main" id="{62F9BF4B-CFFD-96C9-9F85-8151806215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7137" y="851379"/>
            <a:ext cx="3439029" cy="745073"/>
          </a:xfrm>
          <a:prstGeom prst="rect">
            <a:avLst/>
          </a:prstGeom>
        </p:spPr>
      </p:pic>
    </p:spTree>
    <p:extLst>
      <p:ext uri="{BB962C8B-B14F-4D97-AF65-F5344CB8AC3E}">
        <p14:creationId xmlns:p14="http://schemas.microsoft.com/office/powerpoint/2010/main" val="305694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pic>
        <p:nvPicPr>
          <p:cNvPr id="2" name="Picture 3" descr="Icon&#10;&#10;Description automatically generated with medium confidence">
            <a:extLst>
              <a:ext uri="{FF2B5EF4-FFF2-40B4-BE49-F238E27FC236}">
                <a16:creationId xmlns:a16="http://schemas.microsoft.com/office/drawing/2014/main" id="{E05C6F37-2088-C059-D98C-D7FEBD461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31750"/>
            <a:ext cx="12299950"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7"/>
          </p:nvPr>
        </p:nvSpPr>
        <p:spPr>
          <a:xfrm>
            <a:off x="3371353" y="2660427"/>
            <a:ext cx="7750735" cy="1217612"/>
          </a:xfrm>
        </p:spPr>
        <p:txBody>
          <a:bodyPr>
            <a:normAutofit/>
          </a:bodyPr>
          <a:lstStyle>
            <a:lvl1pPr marL="0" indent="0" algn="r">
              <a:buNone/>
              <a:defRPr sz="5400" b="1">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14" name="Text Placeholder 5"/>
          <p:cNvSpPr>
            <a:spLocks noGrp="1"/>
          </p:cNvSpPr>
          <p:nvPr>
            <p:ph type="body" sz="quarter" idx="18"/>
          </p:nvPr>
        </p:nvSpPr>
        <p:spPr>
          <a:xfrm>
            <a:off x="3800723" y="4079883"/>
            <a:ext cx="7305969" cy="660400"/>
          </a:xfrm>
        </p:spPr>
        <p:txBody>
          <a:bodyPr>
            <a:normAutofit/>
          </a:bodyPr>
          <a:lstStyle>
            <a:lvl1pPr marL="0" indent="0" algn="r">
              <a:buNone/>
              <a:defRPr sz="3600" b="0">
                <a:solidFill>
                  <a:schemeClr val="tx1"/>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
        <p:nvSpPr>
          <p:cNvPr id="17" name="Text Placeholder 8"/>
          <p:cNvSpPr>
            <a:spLocks noGrp="1"/>
          </p:cNvSpPr>
          <p:nvPr>
            <p:ph type="body" sz="quarter" idx="19"/>
          </p:nvPr>
        </p:nvSpPr>
        <p:spPr>
          <a:xfrm>
            <a:off x="4007457" y="4699675"/>
            <a:ext cx="7114989" cy="660401"/>
          </a:xfrm>
        </p:spPr>
        <p:txBody>
          <a:bodyPr>
            <a:normAutofit/>
          </a:bodyPr>
          <a:lstStyle>
            <a:lvl1pPr marL="0" indent="0" algn="r">
              <a:buNone/>
              <a:defRPr sz="3600" b="0">
                <a:solidFill>
                  <a:schemeClr val="tx1"/>
                </a:solidFill>
              </a:defRPr>
            </a:lvl1pPr>
            <a:lvl2pPr marL="457200" indent="0" algn="r">
              <a:buNone/>
              <a:defRPr b="1">
                <a:solidFill>
                  <a:schemeClr val="bg1"/>
                </a:solidFill>
              </a:defRPr>
            </a:lvl2pPr>
            <a:lvl3pPr marL="914400" indent="0" algn="r">
              <a:buNone/>
              <a:defRPr b="1">
                <a:solidFill>
                  <a:schemeClr val="bg1"/>
                </a:solidFill>
              </a:defRPr>
            </a:lvl3pPr>
            <a:lvl4pPr marL="1371600" indent="0" algn="r">
              <a:buNone/>
              <a:defRPr b="1">
                <a:solidFill>
                  <a:schemeClr val="bg1"/>
                </a:solidFill>
              </a:defRPr>
            </a:lvl4pPr>
            <a:lvl5pPr marL="1828800" indent="0" algn="r">
              <a:buNone/>
              <a:defRPr b="1">
                <a:solidFill>
                  <a:schemeClr val="bg1"/>
                </a:solidFill>
              </a:defRPr>
            </a:lvl5pPr>
          </a:lstStyle>
          <a:p>
            <a:pPr lvl="0"/>
            <a:r>
              <a:rPr lang="en-US"/>
              <a:t>Click to edit Master text styles</a:t>
            </a:r>
          </a:p>
        </p:txBody>
      </p:sp>
      <p:sp>
        <p:nvSpPr>
          <p:cNvPr id="20" name="Text Placeholder 12"/>
          <p:cNvSpPr>
            <a:spLocks noGrp="1"/>
          </p:cNvSpPr>
          <p:nvPr>
            <p:ph type="body" sz="quarter" idx="20"/>
          </p:nvPr>
        </p:nvSpPr>
        <p:spPr>
          <a:xfrm>
            <a:off x="7657105" y="5606180"/>
            <a:ext cx="3464093" cy="610680"/>
          </a:xfrm>
        </p:spPr>
        <p:txBody>
          <a:bodyPr/>
          <a:lstStyle>
            <a:lvl1pPr marL="0" indent="0" algn="r">
              <a:buNone/>
              <a:defRPr i="1" cap="all" baseline="0">
                <a:solidFill>
                  <a:schemeClr val="tx1"/>
                </a:solidFill>
              </a:defRPr>
            </a:lvl1pPr>
            <a:lvl2pPr marL="457200" indent="0" algn="r">
              <a:buNone/>
              <a:defRPr i="1" cap="all" baseline="0">
                <a:solidFill>
                  <a:schemeClr val="bg1"/>
                </a:solidFill>
              </a:defRPr>
            </a:lvl2pPr>
            <a:lvl3pPr marL="914400" indent="0" algn="r">
              <a:buNone/>
              <a:defRPr i="1" cap="all" baseline="0">
                <a:solidFill>
                  <a:schemeClr val="bg1"/>
                </a:solidFill>
              </a:defRPr>
            </a:lvl3pPr>
            <a:lvl4pPr marL="1371600" indent="0" algn="r">
              <a:buNone/>
              <a:defRPr i="1" cap="all" baseline="0">
                <a:solidFill>
                  <a:schemeClr val="bg1"/>
                </a:solidFill>
              </a:defRPr>
            </a:lvl4pPr>
            <a:lvl5pPr marL="1828800" indent="0" algn="r">
              <a:buNone/>
              <a:defRPr i="1" cap="all" baseline="0">
                <a:solidFill>
                  <a:schemeClr val="bg1"/>
                </a:solidFill>
              </a:defRPr>
            </a:lvl5pPr>
          </a:lstStyle>
          <a:p>
            <a:pPr lvl="0"/>
            <a:r>
              <a:rPr lang="en-US"/>
              <a:t>Click to edit Master text styles</a:t>
            </a:r>
          </a:p>
        </p:txBody>
      </p:sp>
      <p:pic>
        <p:nvPicPr>
          <p:cNvPr id="5" name="Picture 4" descr="Graphical user interface&#10;&#10;Description automatically generated with low confidence">
            <a:extLst>
              <a:ext uri="{FF2B5EF4-FFF2-40B4-BE49-F238E27FC236}">
                <a16:creationId xmlns:a16="http://schemas.microsoft.com/office/drawing/2014/main" id="{1D46EEF2-F74C-B9E9-25FE-BF27DEBFB7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935" y="873682"/>
            <a:ext cx="3460886" cy="749808"/>
          </a:xfrm>
          <a:prstGeom prst="rect">
            <a:avLst/>
          </a:prstGeom>
        </p:spPr>
      </p:pic>
    </p:spTree>
    <p:extLst>
      <p:ext uri="{BB962C8B-B14F-4D97-AF65-F5344CB8AC3E}">
        <p14:creationId xmlns:p14="http://schemas.microsoft.com/office/powerpoint/2010/main" val="147253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5351463" cy="6858000"/>
          </a:xfrm>
        </p:spPr>
        <p:txBody>
          <a:bodyPr rtlCol="0">
            <a:normAutofit/>
          </a:bodyPr>
          <a:lstStyle>
            <a:lvl1pPr marL="0" indent="0">
              <a:buNone/>
              <a:defRPr sz="1600"/>
            </a:lvl1pPr>
          </a:lstStyle>
          <a:p>
            <a:pPr lvl="0"/>
            <a:r>
              <a:rPr lang="en-US" noProof="0"/>
              <a:t>Click icon to add picture</a:t>
            </a:r>
            <a:endParaRPr lang="en-US" noProof="0" dirty="0"/>
          </a:p>
        </p:txBody>
      </p:sp>
      <p:sp>
        <p:nvSpPr>
          <p:cNvPr id="19" name="Text Placeholder 17"/>
          <p:cNvSpPr>
            <a:spLocks noGrp="1"/>
          </p:cNvSpPr>
          <p:nvPr>
            <p:ph type="body" sz="quarter" idx="12"/>
          </p:nvPr>
        </p:nvSpPr>
        <p:spPr>
          <a:xfrm>
            <a:off x="5945188" y="2494770"/>
            <a:ext cx="4946650" cy="1581150"/>
          </a:xfrm>
        </p:spPr>
        <p:txBody>
          <a:bodyPr>
            <a:normAutofit/>
          </a:bodyPr>
          <a:lstStyle>
            <a:lvl1pPr marL="0" indent="0">
              <a:buNone/>
              <a:defRPr sz="45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0"/>
          <p:cNvSpPr>
            <a:spLocks noGrp="1"/>
          </p:cNvSpPr>
          <p:nvPr>
            <p:ph type="body" sz="quarter" idx="13"/>
          </p:nvPr>
        </p:nvSpPr>
        <p:spPr>
          <a:xfrm>
            <a:off x="5967673" y="4221240"/>
            <a:ext cx="4870450" cy="553883"/>
          </a:xfrm>
        </p:spPr>
        <p:txBody>
          <a:bodyPr/>
          <a:lstStyle>
            <a:lvl1pPr marL="0" indent="0">
              <a:spcBef>
                <a:spcPts val="1500"/>
              </a:spcBef>
              <a:buNone/>
              <a:defRPr b="0" i="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4"/>
          <p:cNvSpPr>
            <a:spLocks noGrp="1"/>
          </p:cNvSpPr>
          <p:nvPr>
            <p:ph type="body" sz="quarter" idx="14"/>
          </p:nvPr>
        </p:nvSpPr>
        <p:spPr>
          <a:xfrm>
            <a:off x="5967673" y="4775123"/>
            <a:ext cx="4884737" cy="479425"/>
          </a:xfrm>
        </p:spPr>
        <p:txBody>
          <a:bodyPr/>
          <a:lstStyle>
            <a:lvl1pPr marL="0" indent="0">
              <a:buNone/>
              <a:defRPr i="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26"/>
          <p:cNvSpPr>
            <a:spLocks noGrp="1"/>
          </p:cNvSpPr>
          <p:nvPr>
            <p:ph type="body" sz="quarter" idx="15"/>
          </p:nvPr>
        </p:nvSpPr>
        <p:spPr>
          <a:xfrm>
            <a:off x="5967673" y="5329575"/>
            <a:ext cx="4906962" cy="698500"/>
          </a:xfrm>
        </p:spPr>
        <p:txBody>
          <a:bodyPr/>
          <a:lstStyle>
            <a:lvl1pPr marL="0" indent="0">
              <a:buNone/>
              <a:defRPr i="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Graphical user interface&#10;&#10;Description automatically generated with medium confidence">
            <a:extLst>
              <a:ext uri="{FF2B5EF4-FFF2-40B4-BE49-F238E27FC236}">
                <a16:creationId xmlns:a16="http://schemas.microsoft.com/office/drawing/2014/main" id="{962EDF28-CB6F-664A-56DC-E7B3D80C0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0117" y="761257"/>
            <a:ext cx="3460885" cy="749808"/>
          </a:xfrm>
          <a:prstGeom prst="rect">
            <a:avLst/>
          </a:prstGeom>
        </p:spPr>
      </p:pic>
    </p:spTree>
    <p:extLst>
      <p:ext uri="{BB962C8B-B14F-4D97-AF65-F5344CB8AC3E}">
        <p14:creationId xmlns:p14="http://schemas.microsoft.com/office/powerpoint/2010/main" val="422433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3" descr="A picture containing text&#10;&#10;Description automatically generated">
            <a:extLst>
              <a:ext uri="{FF2B5EF4-FFF2-40B4-BE49-F238E27FC236}">
                <a16:creationId xmlns:a16="http://schemas.microsoft.com/office/drawing/2014/main" id="{9F89DA95-1B35-C0CA-DC63-C3C813F11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picture containing text, display, electronics, screenshot&#10;&#10;Description automatically generated">
            <a:extLst>
              <a:ext uri="{FF2B5EF4-FFF2-40B4-BE49-F238E27FC236}">
                <a16:creationId xmlns:a16="http://schemas.microsoft.com/office/drawing/2014/main" id="{C5B9DEED-ADC1-C466-EFD6-4F9B08AEB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1263650"/>
            <a:ext cx="6103937"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6829425" y="2562226"/>
            <a:ext cx="4946457" cy="1581150"/>
          </a:xfrm>
        </p:spPr>
        <p:txBody>
          <a:bodyPr>
            <a:noAutofit/>
          </a:bodyPr>
          <a:lstStyle>
            <a:lvl1pPr marL="0" indent="0">
              <a:lnSpc>
                <a:spcPct val="90000"/>
              </a:lnSpc>
              <a:buNone/>
              <a:defRPr sz="4500" b="1">
                <a:solidFill>
                  <a:schemeClr val="tx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Click to edit Master text styles</a:t>
            </a:r>
          </a:p>
        </p:txBody>
      </p:sp>
      <p:sp>
        <p:nvSpPr>
          <p:cNvPr id="8" name="Text Placeholder 7"/>
          <p:cNvSpPr>
            <a:spLocks noGrp="1"/>
          </p:cNvSpPr>
          <p:nvPr>
            <p:ph type="body" sz="quarter" idx="11"/>
          </p:nvPr>
        </p:nvSpPr>
        <p:spPr>
          <a:xfrm>
            <a:off x="6829425" y="4287743"/>
            <a:ext cx="4946457" cy="451237"/>
          </a:xfrm>
        </p:spPr>
        <p:txBody>
          <a:bodyPr/>
          <a:lstStyle>
            <a:lvl1pPr marL="0" indent="0">
              <a:lnSpc>
                <a:spcPct val="80000"/>
              </a:lnSpc>
              <a:buNone/>
              <a:defRPr cap="all"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p:cNvSpPr>
            <a:spLocks noGrp="1"/>
          </p:cNvSpPr>
          <p:nvPr>
            <p:ph type="body" sz="quarter" idx="12"/>
          </p:nvPr>
        </p:nvSpPr>
        <p:spPr>
          <a:xfrm>
            <a:off x="6819900" y="5334000"/>
            <a:ext cx="3743325" cy="523875"/>
          </a:xfrm>
        </p:spPr>
        <p:txBody>
          <a:bodyPr/>
          <a:lstStyle>
            <a:lvl1pPr marL="0" indent="0">
              <a:buNone/>
              <a:defRPr b="0"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7"/>
          <p:cNvSpPr>
            <a:spLocks noGrp="1"/>
          </p:cNvSpPr>
          <p:nvPr>
            <p:ph type="body" sz="quarter" idx="13"/>
          </p:nvPr>
        </p:nvSpPr>
        <p:spPr>
          <a:xfrm>
            <a:off x="6830750" y="4790002"/>
            <a:ext cx="4946457" cy="451237"/>
          </a:xfrm>
        </p:spPr>
        <p:txBody>
          <a:bodyPr/>
          <a:lstStyle>
            <a:lvl1pPr marL="0" indent="0">
              <a:lnSpc>
                <a:spcPct val="80000"/>
              </a:lnSpc>
              <a:buNone/>
              <a:defRPr cap="all"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5" name="Picture 4" descr="Graphical user interface&#10;&#10;Description automatically generated with low confidence">
            <a:extLst>
              <a:ext uri="{FF2B5EF4-FFF2-40B4-BE49-F238E27FC236}">
                <a16:creationId xmlns:a16="http://schemas.microsoft.com/office/drawing/2014/main" id="{D5909CA3-711F-81DF-D273-C2ECC329F6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642" y="319052"/>
            <a:ext cx="3007584" cy="651599"/>
          </a:xfrm>
          <a:prstGeom prst="rect">
            <a:avLst/>
          </a:prstGeom>
        </p:spPr>
      </p:pic>
    </p:spTree>
    <p:extLst>
      <p:ext uri="{BB962C8B-B14F-4D97-AF65-F5344CB8AC3E}">
        <p14:creationId xmlns:p14="http://schemas.microsoft.com/office/powerpoint/2010/main" val="46632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3E46A25-D3D6-5AE3-FF6B-A374823A9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3207EAD-B279-B30B-07BE-17F57973A4AF}"/>
              </a:ext>
            </a:extLst>
          </p:cNvPr>
          <p:cNvCxnSpPr>
            <a:cxnSpLocks/>
          </p:cNvCxnSpPr>
          <p:nvPr/>
        </p:nvCxnSpPr>
        <p:spPr>
          <a:xfrm>
            <a:off x="5080000" y="5219700"/>
            <a:ext cx="4676775" cy="0"/>
          </a:xfrm>
          <a:prstGeom prst="line">
            <a:avLst/>
          </a:prstGeom>
          <a:ln w="76200" cap="rnd">
            <a:solidFill>
              <a:srgbClr val="18809B"/>
            </a:solidFill>
            <a:round/>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0"/>
          </p:nvPr>
        </p:nvSpPr>
        <p:spPr>
          <a:xfrm>
            <a:off x="4914900" y="4410076"/>
            <a:ext cx="6334125" cy="704850"/>
          </a:xfrm>
        </p:spPr>
        <p:txBody>
          <a:bodyPr>
            <a:normAutofit/>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4"/>
          <p:cNvSpPr>
            <a:spLocks noGrp="1"/>
          </p:cNvSpPr>
          <p:nvPr>
            <p:ph type="body" sz="quarter" idx="11"/>
          </p:nvPr>
        </p:nvSpPr>
        <p:spPr>
          <a:xfrm>
            <a:off x="4943475" y="5372101"/>
            <a:ext cx="6296025" cy="393120"/>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
        <p:nvSpPr>
          <p:cNvPr id="21" name="Text Placeholder 14"/>
          <p:cNvSpPr>
            <a:spLocks noGrp="1"/>
          </p:cNvSpPr>
          <p:nvPr>
            <p:ph type="body" sz="quarter" idx="12"/>
          </p:nvPr>
        </p:nvSpPr>
        <p:spPr>
          <a:xfrm>
            <a:off x="4946650" y="5772151"/>
            <a:ext cx="6296025" cy="313402"/>
          </a:xfrm>
        </p:spPr>
        <p:txBody>
          <a:bodyPr>
            <a:normAutofit/>
          </a:bodyPr>
          <a:lstStyle>
            <a:lvl1pPr marL="0" indent="0">
              <a:buNone/>
              <a:defRPr sz="1800" cap="all"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27" name="Text Placeholder 25"/>
          <p:cNvSpPr>
            <a:spLocks noGrp="1"/>
          </p:cNvSpPr>
          <p:nvPr>
            <p:ph type="body" sz="quarter" idx="13"/>
          </p:nvPr>
        </p:nvSpPr>
        <p:spPr>
          <a:xfrm>
            <a:off x="4943475" y="6094413"/>
            <a:ext cx="2905125" cy="393120"/>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Text&#10;&#10;Description automatically generated">
            <a:extLst>
              <a:ext uri="{FF2B5EF4-FFF2-40B4-BE49-F238E27FC236}">
                <a16:creationId xmlns:a16="http://schemas.microsoft.com/office/drawing/2014/main" id="{FF9780F2-2835-6B2F-9FBC-F2E322B76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684" y="4600331"/>
            <a:ext cx="1649997" cy="1593223"/>
          </a:xfrm>
          <a:prstGeom prst="rect">
            <a:avLst/>
          </a:prstGeom>
        </p:spPr>
      </p:pic>
      <p:cxnSp>
        <p:nvCxnSpPr>
          <p:cNvPr id="10" name="Straight Connector 9">
            <a:extLst>
              <a:ext uri="{FF2B5EF4-FFF2-40B4-BE49-F238E27FC236}">
                <a16:creationId xmlns:a16="http://schemas.microsoft.com/office/drawing/2014/main" id="{A51D39F9-1F98-49AB-B4F0-9DFB2669C909}"/>
              </a:ext>
            </a:extLst>
          </p:cNvPr>
          <p:cNvCxnSpPr/>
          <p:nvPr userDrawn="1"/>
        </p:nvCxnSpPr>
        <p:spPr>
          <a:xfrm>
            <a:off x="5080000" y="5219700"/>
            <a:ext cx="4676775" cy="0"/>
          </a:xfrm>
          <a:prstGeom prst="line">
            <a:avLst/>
          </a:prstGeom>
          <a:ln w="82550"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21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79261-1895-7571-82C2-EE50CA3E3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251654DE-60ED-AFFB-5FA3-5A2AA0225A1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83" r:id="rId10"/>
    <p:sldLayoutId id="2147483697" r:id="rId11"/>
    <p:sldLayoutId id="2147483684" r:id="rId12"/>
    <p:sldLayoutId id="2147483685" r:id="rId13"/>
    <p:sldLayoutId id="2147483698" r:id="rId14"/>
    <p:sldLayoutId id="2147483686" r:id="rId15"/>
    <p:sldLayoutId id="2147483699" r:id="rId16"/>
    <p:sldLayoutId id="2147483687" r:id="rId17"/>
    <p:sldLayoutId id="2147483700" r:id="rId18"/>
  </p:sldLayoutIdLst>
  <p:txStyles>
    <p:titleStyle>
      <a:lvl1pPr algn="l" rtl="0" eaLnBrk="1" fontAlgn="base" hangingPunct="1">
        <a:spcBef>
          <a:spcPct val="0"/>
        </a:spcBef>
        <a:spcAft>
          <a:spcPct val="0"/>
        </a:spcAft>
        <a:defRPr sz="4400" kern="1200" cap="all">
          <a:solidFill>
            <a:schemeClr val="accent2"/>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5pPr>
      <a:lvl6pPr marL="4572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6pPr>
      <a:lvl7pPr marL="9144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7pPr>
      <a:lvl8pPr marL="13716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8pPr>
      <a:lvl9pPr marL="18288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9pPr>
    </p:titleStyle>
    <p:bodyStyle>
      <a:lvl1pPr marL="228600" indent="-228600" algn="l" rtl="0" eaLnBrk="1" fontAlgn="base" hangingPunct="1">
        <a:spcBef>
          <a:spcPts val="1000"/>
        </a:spcBef>
        <a:spcAft>
          <a:spcPct val="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rtl="0" eaLnBrk="1" fontAlgn="base" hangingPunct="1">
        <a:spcBef>
          <a:spcPts val="1800"/>
        </a:spcBef>
        <a:spcAft>
          <a:spcPct val="0"/>
        </a:spcAft>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1" fontAlgn="base" hangingPunct="1">
        <a:spcBef>
          <a:spcPts val="1800"/>
        </a:spcBef>
        <a:spcAft>
          <a:spcPct val="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rtl="0" eaLnBrk="1" fontAlgn="base" hangingPunct="1">
        <a:spcBef>
          <a:spcPts val="18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4pPr>
      <a:lvl5pPr marL="2057400" indent="-228600" algn="l" rtl="0" eaLnBrk="1" fontAlgn="base" hangingPunct="1">
        <a:spcBef>
          <a:spcPts val="18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app.leg.wa.gov/WAC/default.aspx?cite=296-127&amp;full=true" TargetMode="External"/><Relationship Id="rId2" Type="http://schemas.openxmlformats.org/officeDocument/2006/relationships/hyperlink" Target="https://app.leg.wa.gov/rcw/default.aspx?cite=39.12" TargetMode="External"/><Relationship Id="rId1" Type="http://schemas.openxmlformats.org/officeDocument/2006/relationships/slideLayout" Target="../slideLayouts/slideLayout10.xml"/><Relationship Id="rId6" Type="http://schemas.openxmlformats.org/officeDocument/2006/relationships/hyperlink" Target="https://lni.wa.gov/licensing-permits/public-works-projects/contractors-employers/" TargetMode="External"/><Relationship Id="rId5" Type="http://schemas.openxmlformats.org/officeDocument/2006/relationships/hyperlink" Target="https://lni.wa.gov/licensing-permits/public-works-projects/scopes-of-work" TargetMode="External"/><Relationship Id="rId4" Type="http://schemas.openxmlformats.org/officeDocument/2006/relationships/hyperlink" Target="https://lni.wa.gov/licensing-permits/public-works-projects/prevailing-wage-rat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3AB6F-7851-C915-595C-0B22414FDEFA}"/>
              </a:ext>
            </a:extLst>
          </p:cNvPr>
          <p:cNvSpPr>
            <a:spLocks noGrp="1"/>
          </p:cNvSpPr>
          <p:nvPr>
            <p:ph type="title" idx="4294967295"/>
          </p:nvPr>
        </p:nvSpPr>
        <p:spPr>
          <a:xfrm>
            <a:off x="1860550" y="1936750"/>
            <a:ext cx="9261475" cy="1217613"/>
          </a:xfrm>
        </p:spPr>
        <p:txBody>
          <a:bodyPr rot="0" spcFirstLastPara="0" vertOverflow="overflow" horzOverflow="overflow" wrap="square" numCol="1" spcCol="0" fromWordArt="0" anchor="t" anchorCtr="0" forceAA="0" compatLnSpc="1">
            <a:prstTxWarp prst="textNoShape">
              <a:avLst/>
            </a:prstTxWarp>
          </a:bodyPr>
          <a:lstStyle/>
          <a:p>
            <a:pPr algn="r" fontAlgn="auto">
              <a:spcBef>
                <a:spcPts val="1000"/>
              </a:spcBef>
              <a:spcAft>
                <a:spcPts val="0"/>
              </a:spcAft>
              <a:buFont typeface="Arial" panose="020B0604020202020204" pitchFamily="34" charset="0"/>
              <a:buNone/>
              <a:defRPr/>
            </a:pPr>
            <a:r>
              <a:rPr lang="en-US" sz="5400" b="1" cap="none" dirty="0">
                <a:solidFill>
                  <a:schemeClr val="bg1"/>
                </a:solidFill>
                <a:ea typeface="+mn-ea"/>
              </a:rPr>
              <a:t>Prevailing Wages</a:t>
            </a:r>
          </a:p>
        </p:txBody>
      </p:sp>
      <p:sp>
        <p:nvSpPr>
          <p:cNvPr id="5" name="Text Placeholder 4">
            <a:extLst>
              <a:ext uri="{FF2B5EF4-FFF2-40B4-BE49-F238E27FC236}">
                <a16:creationId xmlns:a16="http://schemas.microsoft.com/office/drawing/2014/main" id="{F068B9D0-B13B-23E6-3A75-18BBE3BDD6DA}"/>
              </a:ext>
            </a:extLst>
          </p:cNvPr>
          <p:cNvSpPr>
            <a:spLocks noGrp="1"/>
          </p:cNvSpPr>
          <p:nvPr>
            <p:ph type="body" sz="quarter" idx="20"/>
          </p:nvPr>
        </p:nvSpPr>
        <p:spPr>
          <a:xfrm>
            <a:off x="8483600" y="4978400"/>
            <a:ext cx="2638425" cy="609600"/>
          </a:xfrm>
        </p:spPr>
        <p:txBody>
          <a:bodyPr rtlCol="0">
            <a:normAutofit fontScale="92500"/>
          </a:bodyPr>
          <a:lstStyle/>
          <a:p>
            <a:pPr fontAlgn="auto">
              <a:spcAft>
                <a:spcPts val="0"/>
              </a:spcAft>
              <a:defRPr/>
            </a:pPr>
            <a:r>
              <a:rPr lang="en-US" dirty="0"/>
              <a:t>September 4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AB55-D67D-53DF-61D7-680BF2EC40C5}"/>
              </a:ext>
            </a:extLst>
          </p:cNvPr>
          <p:cNvSpPr>
            <a:spLocks noGrp="1"/>
          </p:cNvSpPr>
          <p:nvPr>
            <p:ph type="title"/>
          </p:nvPr>
        </p:nvSpPr>
        <p:spPr/>
        <p:txBody>
          <a:bodyPr>
            <a:normAutofit fontScale="90000"/>
          </a:bodyPr>
          <a:lstStyle/>
          <a:p>
            <a:r>
              <a:rPr lang="en-US" dirty="0"/>
              <a:t>FAQ on prevailing wage</a:t>
            </a:r>
          </a:p>
        </p:txBody>
      </p:sp>
      <p:sp>
        <p:nvSpPr>
          <p:cNvPr id="3" name="Text Placeholder 2">
            <a:extLst>
              <a:ext uri="{FF2B5EF4-FFF2-40B4-BE49-F238E27FC236}">
                <a16:creationId xmlns:a16="http://schemas.microsoft.com/office/drawing/2014/main" id="{75E02DE5-0C12-3E4B-ADAF-936AD6B45E11}"/>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Since prevailing wage applies, shouldn’t it be procured by public works or under 39.04 </a:t>
            </a:r>
          </a:p>
          <a:p>
            <a:pPr marL="1143000" lvl="1"/>
            <a:r>
              <a:rPr lang="en-US" dirty="0"/>
              <a:t>No, prevailing wage applies to the activities procured under 39.12 definitions and are not based on the public works procurement law</a:t>
            </a:r>
          </a:p>
          <a:p>
            <a:pPr marL="342900" indent="-342900">
              <a:buFont typeface="Arial" panose="020B0604020202020204" pitchFamily="34" charset="0"/>
              <a:buChar char="•"/>
            </a:pPr>
            <a:r>
              <a:rPr lang="en-US" dirty="0"/>
              <a:t>Do other public works procurement requirements apply </a:t>
            </a:r>
          </a:p>
          <a:p>
            <a:pPr marL="1143000" lvl="1"/>
            <a:r>
              <a:rPr lang="en-US" dirty="0"/>
              <a:t>No, only 39.26 and 39.12 apply to ordinary maintenance by Contractors – no public works responsibility, retainage, or bonding, </a:t>
            </a:r>
          </a:p>
          <a:p>
            <a:pPr marL="342900" indent="-342900">
              <a:buFont typeface="Arial" panose="020B0604020202020204" pitchFamily="34" charset="0"/>
              <a:buChar char="•"/>
            </a:pPr>
            <a:r>
              <a:rPr lang="en-US" dirty="0"/>
              <a:t>Is the L&amp;I training required at time of bid</a:t>
            </a:r>
          </a:p>
          <a:p>
            <a:pPr marL="1143000" lvl="1"/>
            <a:r>
              <a:rPr lang="en-US" dirty="0"/>
              <a:t>No, for responsibility training should be completed before ASB notice (best practice is by the time of bid) – supplier diversity consideration for potential barrier</a:t>
            </a:r>
          </a:p>
        </p:txBody>
      </p:sp>
    </p:spTree>
    <p:extLst>
      <p:ext uri="{BB962C8B-B14F-4D97-AF65-F5344CB8AC3E}">
        <p14:creationId xmlns:p14="http://schemas.microsoft.com/office/powerpoint/2010/main" val="334796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E66C-5847-B210-1B6D-330A272841CD}"/>
              </a:ext>
            </a:extLst>
          </p:cNvPr>
          <p:cNvSpPr>
            <a:spLocks noGrp="1"/>
          </p:cNvSpPr>
          <p:nvPr>
            <p:ph type="title"/>
          </p:nvPr>
        </p:nvSpPr>
        <p:spPr/>
        <p:txBody>
          <a:bodyPr>
            <a:normAutofit fontScale="90000"/>
          </a:bodyPr>
          <a:lstStyle/>
          <a:p>
            <a:r>
              <a:rPr lang="en-US" dirty="0"/>
              <a:t>Resources</a:t>
            </a:r>
          </a:p>
        </p:txBody>
      </p:sp>
      <p:sp>
        <p:nvSpPr>
          <p:cNvPr id="3" name="Text Placeholder 2">
            <a:extLst>
              <a:ext uri="{FF2B5EF4-FFF2-40B4-BE49-F238E27FC236}">
                <a16:creationId xmlns:a16="http://schemas.microsoft.com/office/drawing/2014/main" id="{6D0CCB8F-70D1-74A1-3C2E-5B531C651EC8}"/>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hlinkClick r:id="rId2"/>
              </a:rPr>
              <a:t>RCW 39.12</a:t>
            </a:r>
            <a:endParaRPr lang="en-US" dirty="0"/>
          </a:p>
          <a:p>
            <a:pPr marL="342900" indent="-342900">
              <a:buFont typeface="Arial" panose="020B0604020202020204" pitchFamily="34" charset="0"/>
              <a:buChar char="•"/>
            </a:pPr>
            <a:r>
              <a:rPr lang="en-US" dirty="0">
                <a:hlinkClick r:id="rId3"/>
              </a:rPr>
              <a:t>WAC 296-127</a:t>
            </a:r>
            <a:endParaRPr lang="en-US" dirty="0"/>
          </a:p>
          <a:p>
            <a:pPr marL="342900" indent="-342900">
              <a:buFont typeface="Arial" panose="020B0604020202020204" pitchFamily="34" charset="0"/>
              <a:buChar char="•"/>
            </a:pPr>
            <a:r>
              <a:rPr lang="en-US" dirty="0"/>
              <a:t>L&amp;I website: </a:t>
            </a:r>
          </a:p>
          <a:p>
            <a:pPr marL="1143000" lvl="1"/>
            <a:r>
              <a:rPr lang="en-US" dirty="0">
                <a:hlinkClick r:id="rId4"/>
              </a:rPr>
              <a:t>Prevailing Wage rates</a:t>
            </a:r>
            <a:endParaRPr lang="en-US" dirty="0"/>
          </a:p>
          <a:p>
            <a:pPr marL="1143000" lvl="1"/>
            <a:r>
              <a:rPr lang="en-US" dirty="0">
                <a:hlinkClick r:id="rId5"/>
              </a:rPr>
              <a:t>Scopes of work (trade/occupation)  </a:t>
            </a:r>
            <a:endParaRPr lang="en-US" dirty="0"/>
          </a:p>
          <a:p>
            <a:pPr marL="1143000" lvl="1"/>
            <a:r>
              <a:rPr lang="en-US" dirty="0">
                <a:hlinkClick r:id="rId6"/>
              </a:rPr>
              <a:t>Contractors</a:t>
            </a:r>
            <a:endParaRPr lang="en-US" dirty="0"/>
          </a:p>
        </p:txBody>
      </p:sp>
    </p:spTree>
    <p:extLst>
      <p:ext uri="{BB962C8B-B14F-4D97-AF65-F5344CB8AC3E}">
        <p14:creationId xmlns:p14="http://schemas.microsoft.com/office/powerpoint/2010/main" val="389170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2BE0-FD4E-BE30-09B2-5E85566068EC}"/>
              </a:ext>
            </a:extLst>
          </p:cNvPr>
          <p:cNvSpPr>
            <a:spLocks noGrp="1"/>
          </p:cNvSpPr>
          <p:nvPr>
            <p:ph type="title"/>
          </p:nvPr>
        </p:nvSpPr>
        <p:spPr>
          <a:xfrm>
            <a:off x="1223963" y="1347788"/>
            <a:ext cx="9744075" cy="606425"/>
          </a:xfrm>
        </p:spPr>
        <p:txBody>
          <a:bodyPr/>
          <a:lstStyle/>
          <a:p>
            <a:pPr fontAlgn="auto">
              <a:spcAft>
                <a:spcPts val="0"/>
              </a:spcAft>
              <a:defRPr/>
            </a:pPr>
            <a:r>
              <a:rPr lang="en-US" dirty="0"/>
              <a:t>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3893-3B9F-A5D2-9D46-F15F71CA042C}"/>
              </a:ext>
            </a:extLst>
          </p:cNvPr>
          <p:cNvSpPr>
            <a:spLocks noGrp="1"/>
          </p:cNvSpPr>
          <p:nvPr>
            <p:ph type="title"/>
          </p:nvPr>
        </p:nvSpPr>
        <p:spPr/>
        <p:txBody>
          <a:bodyPr/>
          <a:lstStyle/>
          <a:p>
            <a:r>
              <a:rPr lang="en-US" dirty="0"/>
              <a:t>Thank You</a:t>
            </a:r>
          </a:p>
        </p:txBody>
      </p:sp>
      <p:sp>
        <p:nvSpPr>
          <p:cNvPr id="3" name="Title 1">
            <a:extLst>
              <a:ext uri="{FF2B5EF4-FFF2-40B4-BE49-F238E27FC236}">
                <a16:creationId xmlns:a16="http://schemas.microsoft.com/office/drawing/2014/main" id="{67E757A3-EF88-22BC-94BB-CBBD12CEEC60}"/>
              </a:ext>
            </a:extLst>
          </p:cNvPr>
          <p:cNvSpPr txBox="1">
            <a:spLocks/>
          </p:cNvSpPr>
          <p:nvPr/>
        </p:nvSpPr>
        <p:spPr>
          <a:xfrm>
            <a:off x="1223962" y="4904169"/>
            <a:ext cx="9744075" cy="606225"/>
          </a:xfrm>
          <a:prstGeom prst="rect">
            <a:avLst/>
          </a:prstGeom>
        </p:spPr>
        <p:txBody>
          <a:bodyPr vert="horz" lIns="91440" tIns="45720" rIns="91440" bIns="45720" rtlCol="0" anchor="ctr">
            <a:noAutofit/>
          </a:bodyPr>
          <a:lstStyle>
            <a:lvl1pPr algn="ctr" rtl="0" eaLnBrk="1" fontAlgn="base" hangingPunct="1">
              <a:lnSpc>
                <a:spcPct val="100000"/>
              </a:lnSpc>
              <a:spcBef>
                <a:spcPct val="0"/>
              </a:spcBef>
              <a:spcAft>
                <a:spcPct val="0"/>
              </a:spcAft>
              <a:defRPr sz="5400" b="1" kern="1200" cap="all" baseline="0">
                <a:solidFill>
                  <a:srgbClr val="1F7F9A"/>
                </a:solidFill>
                <a:latin typeface="Segoe UI" panose="020B0502040204020203" pitchFamily="34" charset="0"/>
                <a:ea typeface="+mj-ea"/>
                <a:cs typeface="Segoe UI" panose="020B0502040204020203" pitchFamily="34" charset="0"/>
              </a:defRPr>
            </a:lvl1pPr>
            <a:lvl2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2pPr>
            <a:lvl3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3pPr>
            <a:lvl4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4pPr>
            <a:lvl5pPr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5pPr>
            <a:lvl6pPr marL="4572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6pPr>
            <a:lvl7pPr marL="9144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7pPr>
            <a:lvl8pPr marL="13716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8pPr>
            <a:lvl9pPr marL="1828800" algn="l" rtl="0" eaLnBrk="1" fontAlgn="base" hangingPunct="1">
              <a:spcBef>
                <a:spcPct val="0"/>
              </a:spcBef>
              <a:spcAft>
                <a:spcPct val="0"/>
              </a:spcAft>
              <a:defRPr sz="4400">
                <a:solidFill>
                  <a:schemeClr val="accent2"/>
                </a:solidFill>
                <a:latin typeface="Segoe UI" panose="020B0502040204020203" pitchFamily="34" charset="0"/>
                <a:cs typeface="Segoe UI" panose="020B0502040204020203" pitchFamily="34" charset="0"/>
              </a:defRPr>
            </a:lvl9pPr>
          </a:lstStyle>
          <a:p>
            <a:r>
              <a:rPr lang="en-US" sz="4000" cap="small" dirty="0">
                <a:solidFill>
                  <a:srgbClr val="F9F9F9"/>
                </a:solidFill>
              </a:rPr>
              <a:t>Legal Support Team</a:t>
            </a:r>
          </a:p>
          <a:p>
            <a:r>
              <a:rPr lang="en-US" sz="3200" b="0" cap="none" dirty="0">
                <a:solidFill>
                  <a:srgbClr val="F9F9F9"/>
                </a:solidFill>
              </a:rPr>
              <a:t>Angie McLane</a:t>
            </a:r>
          </a:p>
          <a:p>
            <a:r>
              <a:rPr lang="en-US" sz="3200" b="0" cap="none" dirty="0">
                <a:solidFill>
                  <a:srgbClr val="F9F9F9"/>
                </a:solidFill>
              </a:rPr>
              <a:t>David Mgebroff</a:t>
            </a:r>
          </a:p>
          <a:p>
            <a:r>
              <a:rPr lang="en-US" sz="3200" b="0" cap="none" dirty="0">
                <a:solidFill>
                  <a:srgbClr val="F9F9F9"/>
                </a:solidFill>
              </a:rPr>
              <a:t>Greg Tolbert</a:t>
            </a:r>
          </a:p>
        </p:txBody>
      </p:sp>
    </p:spTree>
    <p:extLst>
      <p:ext uri="{BB962C8B-B14F-4D97-AF65-F5344CB8AC3E}">
        <p14:creationId xmlns:p14="http://schemas.microsoft.com/office/powerpoint/2010/main" val="73792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prevailing wage In WA</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marL="342900" indent="-342900" fontAlgn="auto">
              <a:spcAft>
                <a:spcPts val="0"/>
              </a:spcAft>
              <a:buFont typeface="Arial" panose="020B0604020202020204" pitchFamily="34" charset="0"/>
              <a:buChar char="•"/>
              <a:defRPr/>
            </a:pPr>
            <a:r>
              <a:rPr lang="en-US" dirty="0"/>
              <a:t>“The hourly wage, usual benefits, and overtime paid in the largest city in each county, to the majority of workers, laborers, and mechanics performing the same work.”</a:t>
            </a:r>
          </a:p>
          <a:p>
            <a:pPr marL="342900" indent="-342900" fontAlgn="auto">
              <a:spcAft>
                <a:spcPts val="0"/>
              </a:spcAft>
              <a:buFont typeface="Arial" panose="020B0604020202020204" pitchFamily="34" charset="0"/>
              <a:buChar char="•"/>
              <a:defRPr/>
            </a:pPr>
            <a:r>
              <a:rPr lang="en-US" dirty="0"/>
              <a:t>Rates set by Washington Labor and Industries</a:t>
            </a:r>
          </a:p>
          <a:p>
            <a:pPr marL="342900" indent="-342900" fontAlgn="auto">
              <a:spcAft>
                <a:spcPts val="0"/>
              </a:spcAft>
              <a:buFont typeface="Arial" panose="020B0604020202020204" pitchFamily="34" charset="0"/>
              <a:buChar char="•"/>
              <a:defRPr/>
            </a:pPr>
            <a:r>
              <a:rPr lang="en-US" dirty="0"/>
              <a:t>Rates by county for each trade/occupation</a:t>
            </a:r>
          </a:p>
          <a:p>
            <a:pPr marL="342900" indent="-342900" fontAlgn="auto">
              <a:spcAft>
                <a:spcPts val="0"/>
              </a:spcAft>
              <a:buFont typeface="Arial" panose="020B0604020202020204" pitchFamily="34" charset="0"/>
              <a:buChar char="•"/>
              <a:defRPr/>
            </a:pPr>
            <a:r>
              <a:rPr lang="en-US" dirty="0"/>
              <a:t>Rates set twice/year</a:t>
            </a:r>
          </a:p>
          <a:p>
            <a:pPr marL="342900" indent="-342900" fontAlgn="auto">
              <a:spcAft>
                <a:spcPts val="0"/>
              </a:spcAft>
              <a:buFont typeface="Arial" panose="020B0604020202020204" pitchFamily="34" charset="0"/>
              <a:buChar char="•"/>
              <a:defRPr/>
            </a:pPr>
            <a:r>
              <a:rPr lang="en-US" dirty="0"/>
              <a:t>Rules: RCW 39.12, WAC 296-127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3756-918D-52B6-6E7C-400F787C3633}"/>
              </a:ext>
            </a:extLst>
          </p:cNvPr>
          <p:cNvSpPr>
            <a:spLocks noGrp="1"/>
          </p:cNvSpPr>
          <p:nvPr>
            <p:ph type="title"/>
          </p:nvPr>
        </p:nvSpPr>
        <p:spPr/>
        <p:txBody>
          <a:bodyPr>
            <a:normAutofit fontScale="90000"/>
          </a:bodyPr>
          <a:lstStyle/>
          <a:p>
            <a:r>
              <a:rPr lang="en-US" dirty="0"/>
              <a:t>Requirements of Prevailing Wage</a:t>
            </a:r>
          </a:p>
        </p:txBody>
      </p:sp>
      <p:sp>
        <p:nvSpPr>
          <p:cNvPr id="3" name="Text Placeholder 2">
            <a:extLst>
              <a:ext uri="{FF2B5EF4-FFF2-40B4-BE49-F238E27FC236}">
                <a16:creationId xmlns:a16="http://schemas.microsoft.com/office/drawing/2014/main" id="{54BBD5A2-C10F-4820-9E93-0DFC4A323473}"/>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Make a log in for Washington L&amp;I Contractor Portal</a:t>
            </a:r>
          </a:p>
          <a:p>
            <a:pPr marL="342900" indent="-342900">
              <a:buFont typeface="Arial" panose="020B0604020202020204" pitchFamily="34" charset="0"/>
              <a:buChar char="•"/>
            </a:pPr>
            <a:r>
              <a:rPr lang="en-US" dirty="0"/>
              <a:t>File a Statement of Intent to Pay Prevailing Wages</a:t>
            </a:r>
          </a:p>
          <a:p>
            <a:pPr marL="342900" indent="-342900">
              <a:buFont typeface="Arial" panose="020B0604020202020204" pitchFamily="34" charset="0"/>
              <a:buChar char="•"/>
            </a:pPr>
            <a:r>
              <a:rPr lang="en-US" dirty="0"/>
              <a:t>Post the intent at the jobsite</a:t>
            </a:r>
          </a:p>
          <a:p>
            <a:pPr marL="342900" indent="-342900">
              <a:buFont typeface="Arial" panose="020B0604020202020204" pitchFamily="34" charset="0"/>
              <a:buChar char="•"/>
            </a:pPr>
            <a:r>
              <a:rPr lang="en-US" dirty="0"/>
              <a:t>File weekly certified payroll reports with L&amp;I at least once a month</a:t>
            </a:r>
          </a:p>
          <a:p>
            <a:pPr marL="342900" indent="-342900">
              <a:buFont typeface="Arial" panose="020B0604020202020204" pitchFamily="34" charset="0"/>
              <a:buChar char="•"/>
            </a:pPr>
            <a:r>
              <a:rPr lang="en-US" dirty="0"/>
              <a:t>After work is complete file an affidavit of wages paid</a:t>
            </a:r>
          </a:p>
          <a:p>
            <a:pPr marL="342900" indent="-342900">
              <a:buFont typeface="Arial" panose="020B0604020202020204" pitchFamily="34" charset="0"/>
              <a:buChar char="•"/>
            </a:pPr>
            <a:r>
              <a:rPr lang="en-US" dirty="0"/>
              <a:t>Ensure subcontractors file required forms</a:t>
            </a:r>
          </a:p>
        </p:txBody>
      </p:sp>
    </p:spTree>
    <p:extLst>
      <p:ext uri="{BB962C8B-B14F-4D97-AF65-F5344CB8AC3E}">
        <p14:creationId xmlns:p14="http://schemas.microsoft.com/office/powerpoint/2010/main" val="11987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Benefits of Prevailing Wage in Contract</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marL="342900" indent="-342900" fontAlgn="auto">
              <a:spcAft>
                <a:spcPts val="0"/>
              </a:spcAft>
              <a:buFont typeface="Arial" panose="020B0604020202020204" pitchFamily="34" charset="0"/>
              <a:buChar char="•"/>
              <a:defRPr/>
            </a:pPr>
            <a:r>
              <a:rPr lang="en-US" dirty="0"/>
              <a:t>Workers paid a “fair rate”</a:t>
            </a:r>
          </a:p>
          <a:p>
            <a:pPr marL="342900" indent="-342900" fontAlgn="auto">
              <a:spcAft>
                <a:spcPts val="0"/>
              </a:spcAft>
              <a:buFont typeface="Arial" panose="020B0604020202020204" pitchFamily="34" charset="0"/>
              <a:buChar char="•"/>
              <a:defRPr/>
            </a:pPr>
            <a:r>
              <a:rPr lang="en-US" dirty="0"/>
              <a:t>Assists in scope of work with occupational definitions</a:t>
            </a:r>
          </a:p>
          <a:p>
            <a:pPr marL="342900" indent="-342900" fontAlgn="auto">
              <a:spcAft>
                <a:spcPts val="0"/>
              </a:spcAft>
              <a:buFont typeface="Arial" panose="020B0604020202020204" pitchFamily="34" charset="0"/>
              <a:buChar char="•"/>
              <a:defRPr/>
            </a:pPr>
            <a:r>
              <a:rPr lang="en-US" dirty="0"/>
              <a:t>Clear standard of pay for companies to provide price</a:t>
            </a:r>
          </a:p>
          <a:p>
            <a:pPr marL="342900" indent="-342900" fontAlgn="auto">
              <a:spcAft>
                <a:spcPts val="0"/>
              </a:spcAft>
              <a:buFont typeface="Arial" panose="020B0604020202020204" pitchFamily="34" charset="0"/>
              <a:buChar char="•"/>
              <a:defRPr/>
            </a:pPr>
            <a:r>
              <a:rPr lang="en-US" dirty="0"/>
              <a:t>L&amp;I sanctions on businesses that don’t comply</a:t>
            </a:r>
          </a:p>
          <a:p>
            <a:pPr marL="342900" indent="-342900" fontAlgn="auto">
              <a:spcAft>
                <a:spcPts val="0"/>
              </a:spcAft>
              <a:buFont typeface="Arial" panose="020B0604020202020204" pitchFamily="34" charset="0"/>
              <a:buChar char="•"/>
              <a:defRPr/>
            </a:pPr>
            <a:r>
              <a:rPr lang="en-US"/>
              <a:t>Boost worker productivity, reduce injury rates, and increase apprenticeship training</a:t>
            </a:r>
            <a:endParaRPr lang="en-US" dirty="0"/>
          </a:p>
        </p:txBody>
      </p:sp>
    </p:spTree>
    <p:extLst>
      <p:ext uri="{BB962C8B-B14F-4D97-AF65-F5344CB8AC3E}">
        <p14:creationId xmlns:p14="http://schemas.microsoft.com/office/powerpoint/2010/main" val="357549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When does prevailing wage apply</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lnSpcReduction="10000"/>
          </a:bodyPr>
          <a:lstStyle/>
          <a:p>
            <a:pPr algn="ctr" fontAlgn="auto">
              <a:spcAft>
                <a:spcPts val="0"/>
              </a:spcAft>
              <a:defRPr/>
            </a:pPr>
            <a:r>
              <a:rPr lang="en-US" dirty="0"/>
              <a:t>The hourly wages to be paid to laborers, workers, or mechanics, upon all </a:t>
            </a:r>
            <a:r>
              <a:rPr lang="en-US" b="1" dirty="0"/>
              <a:t>public works </a:t>
            </a:r>
            <a:r>
              <a:rPr lang="en-US" dirty="0"/>
              <a:t>and under all </a:t>
            </a:r>
            <a:r>
              <a:rPr lang="en-US" b="1" dirty="0"/>
              <a:t>public building service maintenance contracts </a:t>
            </a:r>
            <a:r>
              <a:rPr lang="en-US" dirty="0"/>
              <a:t>of the state or any county, municipality or political subdivision created by its laws, shall be not less than the prevailing rate of wage for an hour's work in the same trade or occupation in the locality within the state where such labor is performed. </a:t>
            </a:r>
          </a:p>
          <a:p>
            <a:pPr algn="ctr" fontAlgn="auto">
              <a:spcAft>
                <a:spcPts val="0"/>
              </a:spcAft>
              <a:defRPr/>
            </a:pPr>
            <a:r>
              <a:rPr lang="en-US" dirty="0"/>
              <a:t>RCW 39.12.020</a:t>
            </a:r>
          </a:p>
          <a:p>
            <a:pPr algn="ctr" fontAlgn="auto">
              <a:spcAft>
                <a:spcPts val="0"/>
              </a:spcAft>
              <a:defRPr/>
            </a:pPr>
            <a:r>
              <a:rPr lang="en-US" dirty="0"/>
              <a:t>Public Works Contract = prevailing wage applies</a:t>
            </a:r>
            <a:br>
              <a:rPr lang="en-US" dirty="0"/>
            </a:br>
            <a:r>
              <a:rPr lang="en-US" dirty="0"/>
              <a:t>Goods/Services = if for “public building” ordinary maintenance performed by a Contractor</a:t>
            </a:r>
          </a:p>
        </p:txBody>
      </p:sp>
    </p:spTree>
    <p:extLst>
      <p:ext uri="{BB962C8B-B14F-4D97-AF65-F5344CB8AC3E}">
        <p14:creationId xmlns:p14="http://schemas.microsoft.com/office/powerpoint/2010/main" val="111508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E176-7030-176F-8AA8-AE29A19DDDC2}"/>
              </a:ext>
            </a:extLst>
          </p:cNvPr>
          <p:cNvSpPr>
            <a:spLocks noGrp="1"/>
          </p:cNvSpPr>
          <p:nvPr>
            <p:ph type="title"/>
          </p:nvPr>
        </p:nvSpPr>
        <p:spPr/>
        <p:txBody>
          <a:bodyPr>
            <a:normAutofit fontScale="90000"/>
          </a:bodyPr>
          <a:lstStyle/>
          <a:p>
            <a:r>
              <a:rPr lang="en-US" dirty="0"/>
              <a:t>Ordinary Maintenance</a:t>
            </a:r>
          </a:p>
        </p:txBody>
      </p:sp>
      <p:sp>
        <p:nvSpPr>
          <p:cNvPr id="3" name="Text Placeholder 2">
            <a:extLst>
              <a:ext uri="{FF2B5EF4-FFF2-40B4-BE49-F238E27FC236}">
                <a16:creationId xmlns:a16="http://schemas.microsoft.com/office/drawing/2014/main" id="{B15DA307-AD7F-53D4-E356-2C738740B812}"/>
              </a:ext>
            </a:extLst>
          </p:cNvPr>
          <p:cNvSpPr>
            <a:spLocks noGrp="1"/>
          </p:cNvSpPr>
          <p:nvPr>
            <p:ph type="body" sz="quarter" idx="10"/>
          </p:nvPr>
        </p:nvSpPr>
        <p:spPr>
          <a:xfrm>
            <a:off x="300583" y="2098084"/>
            <a:ext cx="6673187" cy="4052888"/>
          </a:xfrm>
        </p:spPr>
        <p:txBody>
          <a:bodyPr/>
          <a:lstStyle/>
          <a:p>
            <a:pPr marL="342900" indent="-342900">
              <a:buFont typeface="Arial" panose="020B0604020202020204" pitchFamily="34" charset="0"/>
              <a:buChar char="•"/>
            </a:pPr>
            <a:r>
              <a:rPr lang="en-US" dirty="0"/>
              <a:t>L&amp;I: maintenance performed by Contractors</a:t>
            </a:r>
          </a:p>
          <a:p>
            <a:pPr marL="342900" indent="-342900">
              <a:buFont typeface="Arial" panose="020B0604020202020204" pitchFamily="34" charset="0"/>
              <a:buChar char="•"/>
            </a:pPr>
            <a:r>
              <a:rPr lang="en-US" dirty="0"/>
              <a:t>Public works: public works is not ordinary maintenance</a:t>
            </a:r>
          </a:p>
          <a:p>
            <a:pPr marL="342900" indent="-342900">
              <a:buFont typeface="Arial" panose="020B0604020202020204" pitchFamily="34" charset="0"/>
              <a:buChar char="•"/>
            </a:pPr>
            <a:r>
              <a:rPr lang="en-US" b="1" dirty="0"/>
              <a:t>Gap</a:t>
            </a:r>
            <a:r>
              <a:rPr lang="en-US" dirty="0"/>
              <a:t> – services performed as ordinary maintenance of public property by Contractors</a:t>
            </a:r>
          </a:p>
          <a:p>
            <a:pPr marL="342900" indent="-342900">
              <a:buFont typeface="Arial" panose="020B0604020202020204" pitchFamily="34" charset="0"/>
              <a:buChar char="•"/>
            </a:pPr>
            <a:r>
              <a:rPr lang="en-US" dirty="0"/>
              <a:t>Prevailing wage apples to these Goods and Services contracts under RCW 39.26</a:t>
            </a:r>
          </a:p>
        </p:txBody>
      </p:sp>
      <p:grpSp>
        <p:nvGrpSpPr>
          <p:cNvPr id="5" name="Group 4">
            <a:extLst>
              <a:ext uri="{FF2B5EF4-FFF2-40B4-BE49-F238E27FC236}">
                <a16:creationId xmlns:a16="http://schemas.microsoft.com/office/drawing/2014/main" id="{97EF9890-402E-9704-60EA-18B7CD919C68}"/>
              </a:ext>
            </a:extLst>
          </p:cNvPr>
          <p:cNvGrpSpPr/>
          <p:nvPr/>
        </p:nvGrpSpPr>
        <p:grpSpPr>
          <a:xfrm>
            <a:off x="6745775" y="2699601"/>
            <a:ext cx="5145642" cy="3324962"/>
            <a:chOff x="6745775" y="2699601"/>
            <a:chExt cx="5145642" cy="3324962"/>
          </a:xfrm>
        </p:grpSpPr>
        <p:sp>
          <p:nvSpPr>
            <p:cNvPr id="7" name="Freeform: Shape 6">
              <a:extLst>
                <a:ext uri="{FF2B5EF4-FFF2-40B4-BE49-F238E27FC236}">
                  <a16:creationId xmlns:a16="http://schemas.microsoft.com/office/drawing/2014/main" id="{A86D0A9B-5A14-912C-FDED-4E08F6E4F595}"/>
                </a:ext>
              </a:extLst>
            </p:cNvPr>
            <p:cNvSpPr/>
            <p:nvPr/>
          </p:nvSpPr>
          <p:spPr>
            <a:xfrm>
              <a:off x="6745775" y="4124528"/>
              <a:ext cx="1642260" cy="1581747"/>
            </a:xfrm>
            <a:custGeom>
              <a:avLst/>
              <a:gdLst>
                <a:gd name="connsiteX0" fmla="*/ 0 w 2744228"/>
                <a:gd name="connsiteY0" fmla="*/ 1372114 h 2744228"/>
                <a:gd name="connsiteX1" fmla="*/ 1372114 w 2744228"/>
                <a:gd name="connsiteY1" fmla="*/ 0 h 2744228"/>
                <a:gd name="connsiteX2" fmla="*/ 2744228 w 2744228"/>
                <a:gd name="connsiteY2" fmla="*/ 1372114 h 2744228"/>
                <a:gd name="connsiteX3" fmla="*/ 1372114 w 2744228"/>
                <a:gd name="connsiteY3" fmla="*/ 2744228 h 2744228"/>
                <a:gd name="connsiteX4" fmla="*/ 0 w 2744228"/>
                <a:gd name="connsiteY4" fmla="*/ 1372114 h 274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228" h="2744228">
                  <a:moveTo>
                    <a:pt x="0" y="1372114"/>
                  </a:moveTo>
                  <a:cubicBezTo>
                    <a:pt x="0" y="614316"/>
                    <a:pt x="614316" y="0"/>
                    <a:pt x="1372114" y="0"/>
                  </a:cubicBezTo>
                  <a:cubicBezTo>
                    <a:pt x="2129912" y="0"/>
                    <a:pt x="2744228" y="614316"/>
                    <a:pt x="2744228" y="1372114"/>
                  </a:cubicBezTo>
                  <a:cubicBezTo>
                    <a:pt x="2744228" y="2129912"/>
                    <a:pt x="2129912" y="2744228"/>
                    <a:pt x="1372114" y="2744228"/>
                  </a:cubicBezTo>
                  <a:cubicBezTo>
                    <a:pt x="614316" y="2744228"/>
                    <a:pt x="0" y="2129912"/>
                    <a:pt x="0" y="1372114"/>
                  </a:cubicBezTo>
                  <a:close/>
                </a:path>
              </a:pathLst>
            </a:custGeom>
          </p:spPr>
          <p:style>
            <a:lnRef idx="2">
              <a:schemeClr val="accent4">
                <a:shade val="15000"/>
              </a:schemeClr>
            </a:lnRef>
            <a:fillRef idx="1">
              <a:schemeClr val="accent4"/>
            </a:fillRef>
            <a:effectRef idx="0">
              <a:schemeClr val="accent4"/>
            </a:effectRef>
            <a:fontRef idx="minor">
              <a:schemeClr val="lt1"/>
            </a:fontRef>
          </p:style>
          <p:txBody>
            <a:bodyPr spcFirstLastPara="0" vert="horz" wrap="square" lIns="839276" tIns="708925" rIns="258415" bIns="525978" numCol="1" spcCol="1270" anchor="ctr" anchorCtr="0">
              <a:noAutofit/>
            </a:bodyPr>
            <a:lstStyle/>
            <a:p>
              <a:pPr marL="0" lvl="0" indent="0" defTabSz="1066800">
                <a:lnSpc>
                  <a:spcPct val="90000"/>
                </a:lnSpc>
                <a:spcBef>
                  <a:spcPct val="0"/>
                </a:spcBef>
                <a:spcAft>
                  <a:spcPct val="35000"/>
                </a:spcAft>
                <a:buNone/>
              </a:pPr>
              <a:endParaRPr lang="en-US" sz="2400" kern="1200" dirty="0"/>
            </a:p>
          </p:txBody>
        </p:sp>
        <p:sp>
          <p:nvSpPr>
            <p:cNvPr id="8" name="Freeform: Shape 7">
              <a:extLst>
                <a:ext uri="{FF2B5EF4-FFF2-40B4-BE49-F238E27FC236}">
                  <a16:creationId xmlns:a16="http://schemas.microsoft.com/office/drawing/2014/main" id="{FF04766B-B543-4ADE-BD68-43C41F89956A}"/>
                </a:ext>
              </a:extLst>
            </p:cNvPr>
            <p:cNvSpPr/>
            <p:nvPr/>
          </p:nvSpPr>
          <p:spPr>
            <a:xfrm>
              <a:off x="8308635" y="2699601"/>
              <a:ext cx="3582782" cy="3324962"/>
            </a:xfrm>
            <a:custGeom>
              <a:avLst/>
              <a:gdLst>
                <a:gd name="connsiteX0" fmla="*/ 0 w 3582782"/>
                <a:gd name="connsiteY0" fmla="*/ 1662481 h 3324962"/>
                <a:gd name="connsiteX1" fmla="*/ 1791391 w 3582782"/>
                <a:gd name="connsiteY1" fmla="*/ 0 h 3324962"/>
                <a:gd name="connsiteX2" fmla="*/ 3582782 w 3582782"/>
                <a:gd name="connsiteY2" fmla="*/ 1662481 h 3324962"/>
                <a:gd name="connsiteX3" fmla="*/ 1791391 w 3582782"/>
                <a:gd name="connsiteY3" fmla="*/ 3324962 h 3324962"/>
                <a:gd name="connsiteX4" fmla="*/ 0 w 3582782"/>
                <a:gd name="connsiteY4" fmla="*/ 1662481 h 332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82" h="3324962">
                  <a:moveTo>
                    <a:pt x="0" y="1662481"/>
                  </a:moveTo>
                  <a:cubicBezTo>
                    <a:pt x="0" y="744318"/>
                    <a:pt x="802033" y="0"/>
                    <a:pt x="1791391" y="0"/>
                  </a:cubicBezTo>
                  <a:cubicBezTo>
                    <a:pt x="2780749" y="0"/>
                    <a:pt x="3582782" y="744318"/>
                    <a:pt x="3582782" y="1662481"/>
                  </a:cubicBezTo>
                  <a:cubicBezTo>
                    <a:pt x="3582782" y="2580644"/>
                    <a:pt x="2780749" y="3324962"/>
                    <a:pt x="1791391" y="3324962"/>
                  </a:cubicBezTo>
                  <a:cubicBezTo>
                    <a:pt x="802033" y="3324962"/>
                    <a:pt x="0" y="2580644"/>
                    <a:pt x="0" y="1662481"/>
                  </a:cubicBezTo>
                  <a:close/>
                </a:path>
              </a:pathLst>
            </a:custGeom>
          </p:spPr>
          <p:style>
            <a:lnRef idx="2">
              <a:schemeClr val="dk1">
                <a:shade val="15000"/>
              </a:schemeClr>
            </a:lnRef>
            <a:fillRef idx="1">
              <a:schemeClr val="dk1"/>
            </a:fillRef>
            <a:effectRef idx="0">
              <a:schemeClr val="dk1"/>
            </a:effectRef>
            <a:fontRef idx="minor">
              <a:schemeClr val="lt1"/>
            </a:fontRef>
          </p:style>
          <p:txBody>
            <a:bodyPr spcFirstLastPara="0" vert="horz" wrap="square" lIns="337379" tIns="858948" rIns="1095734" bIns="637285" numCol="1" spcCol="1270" anchor="ctr" anchorCtr="0">
              <a:noAutofit/>
            </a:bodyPr>
            <a:lstStyle/>
            <a:p>
              <a:pPr marL="0" lvl="0" indent="0" algn="r" defTabSz="1066800">
                <a:lnSpc>
                  <a:spcPct val="90000"/>
                </a:lnSpc>
                <a:spcBef>
                  <a:spcPct val="0"/>
                </a:spcBef>
                <a:spcAft>
                  <a:spcPct val="35000"/>
                </a:spcAft>
                <a:buNone/>
              </a:pPr>
              <a:br>
                <a:rPr lang="en-US" sz="2400" kern="1200" dirty="0"/>
              </a:br>
              <a:br>
                <a:rPr lang="en-US" sz="2400" kern="1200" dirty="0"/>
              </a:br>
              <a:br>
                <a:rPr lang="en-US" sz="2400" kern="1200" dirty="0"/>
              </a:br>
              <a:br>
                <a:rPr lang="en-US" sz="2400" kern="1200" dirty="0"/>
              </a:br>
              <a:r>
                <a:rPr lang="en-US" sz="2400" kern="1200" dirty="0"/>
                <a:t>DES public Works</a:t>
              </a:r>
              <a:br>
                <a:rPr lang="en-US" sz="2400" kern="1200" dirty="0"/>
              </a:br>
              <a:br>
                <a:rPr lang="en-US" sz="2400" kern="1200" dirty="0"/>
              </a:br>
              <a:endParaRPr lang="en-US" sz="2400" kern="1200" dirty="0"/>
            </a:p>
          </p:txBody>
        </p:sp>
        <p:sp>
          <p:nvSpPr>
            <p:cNvPr id="6" name="Freeform: Shape 5">
              <a:extLst>
                <a:ext uri="{FF2B5EF4-FFF2-40B4-BE49-F238E27FC236}">
                  <a16:creationId xmlns:a16="http://schemas.microsoft.com/office/drawing/2014/main" id="{6DCDB31E-8C98-E946-EAA9-A80846510836}"/>
                </a:ext>
              </a:extLst>
            </p:cNvPr>
            <p:cNvSpPr/>
            <p:nvPr/>
          </p:nvSpPr>
          <p:spPr>
            <a:xfrm>
              <a:off x="7937770" y="2699601"/>
              <a:ext cx="3582782" cy="3324962"/>
            </a:xfrm>
            <a:custGeom>
              <a:avLst/>
              <a:gdLst>
                <a:gd name="connsiteX0" fmla="*/ 0 w 3582782"/>
                <a:gd name="connsiteY0" fmla="*/ 1662481 h 3324962"/>
                <a:gd name="connsiteX1" fmla="*/ 1791391 w 3582782"/>
                <a:gd name="connsiteY1" fmla="*/ 0 h 3324962"/>
                <a:gd name="connsiteX2" fmla="*/ 3582782 w 3582782"/>
                <a:gd name="connsiteY2" fmla="*/ 1662481 h 3324962"/>
                <a:gd name="connsiteX3" fmla="*/ 1791391 w 3582782"/>
                <a:gd name="connsiteY3" fmla="*/ 3324962 h 3324962"/>
                <a:gd name="connsiteX4" fmla="*/ 0 w 3582782"/>
                <a:gd name="connsiteY4" fmla="*/ 1662481 h 332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82" h="3324962">
                  <a:moveTo>
                    <a:pt x="0" y="1662481"/>
                  </a:moveTo>
                  <a:cubicBezTo>
                    <a:pt x="0" y="744318"/>
                    <a:pt x="802033" y="0"/>
                    <a:pt x="1791391" y="0"/>
                  </a:cubicBezTo>
                  <a:cubicBezTo>
                    <a:pt x="2780749" y="0"/>
                    <a:pt x="3582782" y="744318"/>
                    <a:pt x="3582782" y="1662481"/>
                  </a:cubicBezTo>
                  <a:cubicBezTo>
                    <a:pt x="3582782" y="2580644"/>
                    <a:pt x="2780749" y="3324962"/>
                    <a:pt x="1791391" y="3324962"/>
                  </a:cubicBezTo>
                  <a:cubicBezTo>
                    <a:pt x="802033" y="3324962"/>
                    <a:pt x="0" y="2580644"/>
                    <a:pt x="0" y="1662481"/>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77704" tIns="581867" rIns="477705" bIns="1246863"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lumMod val="95000"/>
                    </a:schemeClr>
                  </a:solidFill>
                </a:rPr>
                <a:t>Prevailing wage</a:t>
              </a:r>
            </a:p>
          </p:txBody>
        </p:sp>
      </p:grpSp>
      <p:sp>
        <p:nvSpPr>
          <p:cNvPr id="9" name="TextBox 8">
            <a:extLst>
              <a:ext uri="{FF2B5EF4-FFF2-40B4-BE49-F238E27FC236}">
                <a16:creationId xmlns:a16="http://schemas.microsoft.com/office/drawing/2014/main" id="{A6494C49-B1FC-FF94-84E7-CA303A414B66}"/>
              </a:ext>
            </a:extLst>
          </p:cNvPr>
          <p:cNvSpPr txBox="1"/>
          <p:nvPr/>
        </p:nvSpPr>
        <p:spPr>
          <a:xfrm>
            <a:off x="6915759" y="4362082"/>
            <a:ext cx="1284658" cy="1200329"/>
          </a:xfrm>
          <a:prstGeom prst="rect">
            <a:avLst/>
          </a:prstGeom>
          <a:noFill/>
        </p:spPr>
        <p:txBody>
          <a:bodyPr wrap="square" rtlCol="0">
            <a:spAutoFit/>
          </a:bodyPr>
          <a:lstStyle/>
          <a:p>
            <a:r>
              <a:rPr lang="en-US" sz="2400" dirty="0"/>
              <a:t>Goods</a:t>
            </a:r>
            <a:br>
              <a:rPr lang="en-US" sz="2400" dirty="0"/>
            </a:br>
            <a:r>
              <a:rPr lang="en-US" sz="2400" dirty="0"/>
              <a:t>&amp; Services</a:t>
            </a:r>
          </a:p>
        </p:txBody>
      </p:sp>
      <p:sp>
        <p:nvSpPr>
          <p:cNvPr id="12" name="Arrow: Down 11">
            <a:extLst>
              <a:ext uri="{FF2B5EF4-FFF2-40B4-BE49-F238E27FC236}">
                <a16:creationId xmlns:a16="http://schemas.microsoft.com/office/drawing/2014/main" id="{91AFA299-1400-BD43-0287-D5DFAF29989B}"/>
              </a:ext>
            </a:extLst>
          </p:cNvPr>
          <p:cNvSpPr/>
          <p:nvPr/>
        </p:nvSpPr>
        <p:spPr>
          <a:xfrm>
            <a:off x="7859949" y="1564619"/>
            <a:ext cx="528086" cy="2968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587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78A3-04AB-A8F8-5FB4-E6FB102A96D4}"/>
              </a:ext>
            </a:extLst>
          </p:cNvPr>
          <p:cNvSpPr>
            <a:spLocks noGrp="1"/>
          </p:cNvSpPr>
          <p:nvPr>
            <p:ph type="title"/>
          </p:nvPr>
        </p:nvSpPr>
        <p:spPr/>
        <p:txBody>
          <a:bodyPr>
            <a:normAutofit fontScale="90000"/>
          </a:bodyPr>
          <a:lstStyle/>
          <a:p>
            <a:r>
              <a:rPr lang="en-US" dirty="0"/>
              <a:t>What does it mean for Goods/</a:t>
            </a:r>
            <a:r>
              <a:rPr lang="en-US" dirty="0" err="1"/>
              <a:t>sErvice</a:t>
            </a:r>
            <a:r>
              <a:rPr lang="en-US" dirty="0"/>
              <a:t> Contracts TL:DR</a:t>
            </a:r>
          </a:p>
        </p:txBody>
      </p:sp>
      <p:sp>
        <p:nvSpPr>
          <p:cNvPr id="3" name="Text Placeholder 2">
            <a:extLst>
              <a:ext uri="{FF2B5EF4-FFF2-40B4-BE49-F238E27FC236}">
                <a16:creationId xmlns:a16="http://schemas.microsoft.com/office/drawing/2014/main" id="{A4E10F8B-3481-EB16-F073-F0CE0256A3CF}"/>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Determine whether the scope is in the ordinary maintenance gap</a:t>
            </a:r>
          </a:p>
          <a:p>
            <a:pPr marL="342900" indent="-342900">
              <a:buFont typeface="Arial" panose="020B0604020202020204" pitchFamily="34" charset="0"/>
              <a:buChar char="•"/>
            </a:pPr>
            <a:r>
              <a:rPr lang="en-US" dirty="0"/>
              <a:t>Identify the applicable occupations from L&amp;I</a:t>
            </a:r>
          </a:p>
          <a:p>
            <a:pPr marL="342900" indent="-342900">
              <a:buFont typeface="Arial" panose="020B0604020202020204" pitchFamily="34" charset="0"/>
              <a:buChar char="•"/>
            </a:pPr>
            <a:r>
              <a:rPr lang="en-US" dirty="0"/>
              <a:t>Put prevailing wage occupations in cost sheet and have bidders bid based on prevailing wage. PW + X% or $ amount if short term.</a:t>
            </a:r>
          </a:p>
          <a:p>
            <a:pPr marL="342900" indent="-342900">
              <a:buFont typeface="Arial" panose="020B0604020202020204" pitchFamily="34" charset="0"/>
              <a:buChar char="•"/>
            </a:pPr>
            <a:r>
              <a:rPr lang="en-US" dirty="0"/>
              <a:t>Add prevailing wage terms from the backgrounder to the solicitation and contract</a:t>
            </a:r>
          </a:p>
        </p:txBody>
      </p:sp>
      <p:graphicFrame>
        <p:nvGraphicFramePr>
          <p:cNvPr id="5" name="Diagram 4">
            <a:extLst>
              <a:ext uri="{FF2B5EF4-FFF2-40B4-BE49-F238E27FC236}">
                <a16:creationId xmlns:a16="http://schemas.microsoft.com/office/drawing/2014/main" id="{07C23498-11EF-3545-2BBA-47106E5CC933}"/>
              </a:ext>
            </a:extLst>
          </p:cNvPr>
          <p:cNvGraphicFramePr/>
          <p:nvPr>
            <p:extLst>
              <p:ext uri="{D42A27DB-BD31-4B8C-83A1-F6EECF244321}">
                <p14:modId xmlns:p14="http://schemas.microsoft.com/office/powerpoint/2010/main" val="1284233183"/>
              </p:ext>
            </p:extLst>
          </p:nvPr>
        </p:nvGraphicFramePr>
        <p:xfrm>
          <a:off x="2032000" y="4834467"/>
          <a:ext cx="8128000" cy="2023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B6FBB43-AF43-3E8C-2CD9-B5E211096EAB}"/>
              </a:ext>
            </a:extLst>
          </p:cNvPr>
          <p:cNvSpPr txBox="1"/>
          <p:nvPr/>
        </p:nvSpPr>
        <p:spPr>
          <a:xfrm>
            <a:off x="4655540" y="4824560"/>
            <a:ext cx="2880920" cy="369332"/>
          </a:xfrm>
          <a:prstGeom prst="rect">
            <a:avLst/>
          </a:prstGeom>
          <a:noFill/>
        </p:spPr>
        <p:txBody>
          <a:bodyPr wrap="square" rtlCol="0">
            <a:spAutoFit/>
          </a:bodyPr>
          <a:lstStyle/>
          <a:p>
            <a:r>
              <a:rPr lang="en-US" dirty="0"/>
              <a:t>Ordinary maintenance gap</a:t>
            </a:r>
          </a:p>
        </p:txBody>
      </p:sp>
    </p:spTree>
    <p:extLst>
      <p:ext uri="{BB962C8B-B14F-4D97-AF65-F5344CB8AC3E}">
        <p14:creationId xmlns:p14="http://schemas.microsoft.com/office/powerpoint/2010/main" val="332844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7CBC-4C32-E260-61AD-89604B200D75}"/>
              </a:ext>
            </a:extLst>
          </p:cNvPr>
          <p:cNvSpPr>
            <a:spLocks noGrp="1"/>
          </p:cNvSpPr>
          <p:nvPr>
            <p:ph type="title"/>
          </p:nvPr>
        </p:nvSpPr>
        <p:spPr/>
        <p:txBody>
          <a:bodyPr>
            <a:normAutofit fontScale="90000"/>
          </a:bodyPr>
          <a:lstStyle/>
          <a:p>
            <a:r>
              <a:rPr lang="en-US" dirty="0"/>
              <a:t>Which rate applies/When</a:t>
            </a:r>
          </a:p>
        </p:txBody>
      </p:sp>
      <p:sp>
        <p:nvSpPr>
          <p:cNvPr id="3" name="Text Placeholder 2">
            <a:extLst>
              <a:ext uri="{FF2B5EF4-FFF2-40B4-BE49-F238E27FC236}">
                <a16:creationId xmlns:a16="http://schemas.microsoft.com/office/drawing/2014/main" id="{3D446E8B-657D-552C-B0B3-151CB126EC4F}"/>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For L&amp;I default: rate when the bid is due or contract award date</a:t>
            </a:r>
          </a:p>
          <a:p>
            <a:pPr marL="342900" indent="-342900">
              <a:buFont typeface="Arial" panose="020B0604020202020204" pitchFamily="34" charset="0"/>
              <a:buChar char="•"/>
            </a:pPr>
            <a:r>
              <a:rPr lang="en-US" dirty="0"/>
              <a:t>Applicable exceptions: Janitorial contracts, Job Order Contracts</a:t>
            </a:r>
          </a:p>
          <a:p>
            <a:pPr marL="342900" indent="-342900">
              <a:buFont typeface="Arial" panose="020B0604020202020204" pitchFamily="34" charset="0"/>
              <a:buChar char="•"/>
            </a:pPr>
            <a:r>
              <a:rPr lang="en-US" dirty="0"/>
              <a:t>For agency: can use L&amp;I default or DES statewide approach</a:t>
            </a:r>
          </a:p>
          <a:p>
            <a:pPr marL="342900" indent="-342900">
              <a:buFont typeface="Arial" panose="020B0604020202020204" pitchFamily="34" charset="0"/>
              <a:buChar char="•"/>
            </a:pPr>
            <a:r>
              <a:rPr lang="en-US" dirty="0"/>
              <a:t>For DES statewide how does that work: Pay the rate effective when the work is performed</a:t>
            </a:r>
          </a:p>
        </p:txBody>
      </p:sp>
    </p:spTree>
    <p:extLst>
      <p:ext uri="{BB962C8B-B14F-4D97-AF65-F5344CB8AC3E}">
        <p14:creationId xmlns:p14="http://schemas.microsoft.com/office/powerpoint/2010/main" val="86408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0E7D-C3DC-EFE0-64A7-C2A20FD91839}"/>
              </a:ext>
            </a:extLst>
          </p:cNvPr>
          <p:cNvSpPr>
            <a:spLocks noGrp="1"/>
          </p:cNvSpPr>
          <p:nvPr>
            <p:ph type="title"/>
          </p:nvPr>
        </p:nvSpPr>
        <p:spPr>
          <a:xfrm>
            <a:off x="1228725" y="831850"/>
            <a:ext cx="9744075" cy="733425"/>
          </a:xfrm>
        </p:spPr>
        <p:txBody>
          <a:bodyPr>
            <a:normAutofit fontScale="90000"/>
          </a:bodyPr>
          <a:lstStyle/>
          <a:p>
            <a:pPr fontAlgn="auto">
              <a:spcAft>
                <a:spcPts val="0"/>
              </a:spcAft>
              <a:defRPr/>
            </a:pPr>
            <a:r>
              <a:rPr lang="en-US" dirty="0"/>
              <a:t>Who has to pay Prevailing Wage</a:t>
            </a:r>
          </a:p>
        </p:txBody>
      </p:sp>
      <p:sp>
        <p:nvSpPr>
          <p:cNvPr id="3" name="Text Placeholder 2">
            <a:extLst>
              <a:ext uri="{FF2B5EF4-FFF2-40B4-BE49-F238E27FC236}">
                <a16:creationId xmlns:a16="http://schemas.microsoft.com/office/drawing/2014/main" id="{EB436D52-8D8F-899E-E5F6-96E20E867D9C}"/>
              </a:ext>
            </a:extLst>
          </p:cNvPr>
          <p:cNvSpPr>
            <a:spLocks noGrp="1"/>
          </p:cNvSpPr>
          <p:nvPr>
            <p:ph type="body" sz="quarter" idx="10"/>
          </p:nvPr>
        </p:nvSpPr>
        <p:spPr>
          <a:xfrm>
            <a:off x="1265238" y="1971675"/>
            <a:ext cx="9744075" cy="4052888"/>
          </a:xfrm>
        </p:spPr>
        <p:txBody>
          <a:bodyPr rtlCol="0">
            <a:normAutofit/>
          </a:bodyPr>
          <a:lstStyle/>
          <a:p>
            <a:pPr marL="342900" indent="-342900" fontAlgn="auto">
              <a:spcAft>
                <a:spcPts val="0"/>
              </a:spcAft>
              <a:buFont typeface="Arial" panose="020B0604020202020204" pitchFamily="34" charset="0"/>
              <a:buChar char="•"/>
              <a:defRPr/>
            </a:pPr>
            <a:r>
              <a:rPr lang="en-US" dirty="0"/>
              <a:t>Contractors with employee located in the State of WA performing “public works” under L&amp;I’s definition under RCW 39.12</a:t>
            </a:r>
          </a:p>
          <a:p>
            <a:pPr marL="342900" indent="-342900" fontAlgn="auto">
              <a:spcAft>
                <a:spcPts val="0"/>
              </a:spcAft>
              <a:buFont typeface="Arial" panose="020B0604020202020204" pitchFamily="34" charset="0"/>
              <a:buChar char="•"/>
              <a:defRPr/>
            </a:pPr>
            <a:r>
              <a:rPr lang="en-US" dirty="0"/>
              <a:t>Made on an employee basis</a:t>
            </a:r>
          </a:p>
          <a:p>
            <a:pPr marL="342900" indent="-342900" fontAlgn="auto">
              <a:spcAft>
                <a:spcPts val="0"/>
              </a:spcAft>
              <a:buFont typeface="Arial" panose="020B0604020202020204" pitchFamily="34" charset="0"/>
              <a:buChar char="•"/>
              <a:defRPr/>
            </a:pPr>
            <a:r>
              <a:rPr lang="en-US" dirty="0"/>
              <a:t>LNI exceptions:</a:t>
            </a:r>
          </a:p>
          <a:p>
            <a:pPr marL="1143000" lvl="1">
              <a:defRPr/>
            </a:pPr>
            <a:r>
              <a:rPr lang="en-US" dirty="0"/>
              <a:t>Owner/operator – sole proprietors, partners*, corp. officers</a:t>
            </a:r>
          </a:p>
          <a:p>
            <a:pPr marL="1143000" lvl="1">
              <a:defRPr/>
            </a:pPr>
            <a:r>
              <a:rPr lang="en-US" dirty="0"/>
              <a:t>LLC – family exception</a:t>
            </a:r>
          </a:p>
          <a:p>
            <a:pPr marL="1143000" lvl="1">
              <a:defRPr/>
            </a:pPr>
            <a:r>
              <a:rPr lang="en-US" dirty="0"/>
              <a:t>Reciprocal states*: ID, MT, NV, ND, OR, SD, UT, WY</a:t>
            </a:r>
          </a:p>
        </p:txBody>
      </p:sp>
    </p:spTree>
    <p:extLst>
      <p:ext uri="{BB962C8B-B14F-4D97-AF65-F5344CB8AC3E}">
        <p14:creationId xmlns:p14="http://schemas.microsoft.com/office/powerpoint/2010/main" val="2864563780"/>
      </p:ext>
    </p:extLst>
  </p:cSld>
  <p:clrMapOvr>
    <a:masterClrMapping/>
  </p:clrMapOvr>
</p:sld>
</file>

<file path=ppt/theme/theme1.xml><?xml version="1.0" encoding="utf-8"?>
<a:theme xmlns:a="http://schemas.openxmlformats.org/drawingml/2006/main" name="Office Theme">
  <a:themeElements>
    <a:clrScheme name="NEW DES colors">
      <a:dk1>
        <a:srgbClr val="000000"/>
      </a:dk1>
      <a:lt1>
        <a:srgbClr val="FFFFFF"/>
      </a:lt1>
      <a:dk2>
        <a:srgbClr val="000000"/>
      </a:dk2>
      <a:lt2>
        <a:srgbClr val="1F7F9A"/>
      </a:lt2>
      <a:accent1>
        <a:srgbClr val="003B4A"/>
      </a:accent1>
      <a:accent2>
        <a:srgbClr val="39B4E7"/>
      </a:accent2>
      <a:accent3>
        <a:srgbClr val="00BFB2"/>
      </a:accent3>
      <a:accent4>
        <a:srgbClr val="FCBC00"/>
      </a:accent4>
      <a:accent5>
        <a:srgbClr val="FB5226"/>
      </a:accent5>
      <a:accent6>
        <a:srgbClr val="E5E4E4"/>
      </a:accent6>
      <a:hlink>
        <a:srgbClr val="003B4A"/>
      </a:hlink>
      <a:folHlink>
        <a:srgbClr val="000000"/>
      </a:folHlink>
    </a:clrScheme>
    <a:fontScheme name="DES PowerPoi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 PPT template 2023" id="{E2A98BED-481C-40DF-9031-03B775364C48}" vid="{FFFECB33-0DEC-4808-9C16-D99B75EED2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TaxCatchAll xmlns="fdb9e8f5-e773-48b6-ac01-e4d5d934d6b8" xsi:nil="true"/>
    <lcf76f155ced4ddcb4097134ff3c332f xmlns="144d2b4e-dbb3-420c-8e5a-b02f38acd95e">
      <Terms xmlns="http://schemas.microsoft.com/office/infopath/2007/PartnerControls"/>
    </lcf76f155ced4ddcb4097134ff3c332f>
    <PublishingExpirationDate xmlns="http://schemas.microsoft.com/sharepoint/v3" xsi:nil="true"/>
    <Category xmlns="144d2b4e-dbb3-420c-8e5a-b02f38acd95e">Template</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9000AA3E62B748998FB1DC3EC12C2C" ma:contentTypeVersion="26" ma:contentTypeDescription="Create a new document." ma:contentTypeScope="" ma:versionID="1f5e9e2c6353b142bd1caf241f13ecec">
  <xsd:schema xmlns:xsd="http://www.w3.org/2001/XMLSchema" xmlns:xs="http://www.w3.org/2001/XMLSchema" xmlns:p="http://schemas.microsoft.com/office/2006/metadata/properties" xmlns:ns1="http://schemas.microsoft.com/sharepoint/v3" xmlns:ns2="144d2b4e-dbb3-420c-8e5a-b02f38acd95e" xmlns:ns3="fdb9e8f5-e773-48b6-ac01-e4d5d934d6b8" targetNamespace="http://schemas.microsoft.com/office/2006/metadata/properties" ma:root="true" ma:fieldsID="c8159785f0e312c55c129ee9b369d556" ns1:_="" ns2:_="" ns3:_="">
    <xsd:import namespace="http://schemas.microsoft.com/sharepoint/v3"/>
    <xsd:import namespace="144d2b4e-dbb3-420c-8e5a-b02f38acd95e"/>
    <xsd:import namespace="fdb9e8f5-e773-48b6-ac01-e4d5d934d6b8"/>
    <xsd:element name="properties">
      <xsd:complexType>
        <xsd:sequence>
          <xsd:element name="documentManagement">
            <xsd:complexType>
              <xsd:all>
                <xsd:element ref="ns1:PublishingStartDate" minOccurs="0"/>
                <xsd:element ref="ns1:PublishingExpirationDate" minOccurs="0"/>
                <xsd:element ref="ns2:Category"/>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 ma:internalName="PublishingStartDate" ma:readOnly="false">
      <xsd:simpleType>
        <xsd:restriction base="dms:Unknown"/>
      </xsd:simpleType>
    </xsd:element>
    <xsd:element name="PublishingExpirationDate" ma:index="3" nillable="true" ma:displayName="Scheduling End Date" ma:description=""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4d2b4e-dbb3-420c-8e5a-b02f38acd95e" elementFormDefault="qualified">
    <xsd:import namespace="http://schemas.microsoft.com/office/2006/documentManagement/types"/>
    <xsd:import namespace="http://schemas.microsoft.com/office/infopath/2007/PartnerControls"/>
    <xsd:element name="Category" ma:index="4" ma:displayName="Category" ma:format="Dropdown" ma:internalName="Category" ma:readOnly="false">
      <xsd:simpleType>
        <xsd:restriction base="dms:Choice">
          <xsd:enumeration value="Delegation"/>
          <xsd:enumeration value="Event Fliers"/>
          <xsd:enumeration value="Fact Sheets"/>
          <xsd:enumeration value="Form"/>
          <xsd:enumeration value="Policy"/>
          <xsd:enumeration value="Presentations"/>
          <xsd:enumeration value="Procedure"/>
          <xsd:enumeration value="Publication"/>
          <xsd:enumeration value="Template"/>
          <xsd:enumeration value="Get Help"/>
          <xsd:enumeration value="Other"/>
          <xsd:enumeration value="News"/>
          <xsd:enumeration value="Newsletters"/>
          <xsd:enumeration value="Tenant Bulletins"/>
          <xsd:enumeration value="CFD"/>
          <xsd:enumeration value="Draft"/>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b9e8f5-e773-48b6-ac01-e4d5d934d6b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60dee4-f804-460f-b5db-54dd729e3095}" ma:internalName="TaxCatchAll" ma:showField="CatchAllData" ma:web="fdb9e8f5-e773-48b6-ac01-e4d5d934d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D3E45-3722-4B3E-8636-F8F8E1912980}">
  <ds:schemaRefs>
    <ds:schemaRef ds:uri="http://schemas.microsoft.com/office/2006/metadata/longProperties"/>
  </ds:schemaRefs>
</ds:datastoreItem>
</file>

<file path=customXml/itemProps2.xml><?xml version="1.0" encoding="utf-8"?>
<ds:datastoreItem xmlns:ds="http://schemas.openxmlformats.org/officeDocument/2006/customXml" ds:itemID="{E5D9DE65-0255-4B6E-81D5-9512D85CAE8C}">
  <ds:schemaRefs>
    <ds:schemaRef ds:uri="http://schemas.microsoft.com/office/2006/metadata/properties"/>
    <ds:schemaRef ds:uri="http://schemas.microsoft.com/office/infopath/2007/PartnerControls"/>
    <ds:schemaRef ds:uri="a3bc4ead-81a3-429b-b226-64c90ab4827f"/>
    <ds:schemaRef ds:uri="19481a70-35b0-4b8b-a7ee-b612235177f8"/>
    <ds:schemaRef ds:uri="http://schemas.microsoft.com/sharepoint/v3"/>
    <ds:schemaRef ds:uri="fdb9e8f5-e773-48b6-ac01-e4d5d934d6b8"/>
    <ds:schemaRef ds:uri="144d2b4e-dbb3-420c-8e5a-b02f38acd95e"/>
  </ds:schemaRefs>
</ds:datastoreItem>
</file>

<file path=customXml/itemProps3.xml><?xml version="1.0" encoding="utf-8"?>
<ds:datastoreItem xmlns:ds="http://schemas.openxmlformats.org/officeDocument/2006/customXml" ds:itemID="{FC38641D-2061-4CF4-ADC6-7524C1048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4d2b4e-dbb3-420c-8e5a-b02f38acd95e"/>
    <ds:schemaRef ds:uri="fdb9e8f5-e773-48b6-ac01-e4d5d934d6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562BB27-1B15-42DF-9C67-710602A50E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(1)</Template>
  <TotalTime>899</TotalTime>
  <Words>3589</Words>
  <Application>Microsoft Office PowerPoint</Application>
  <PresentationFormat>Widescreen</PresentationFormat>
  <Paragraphs>148</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Segoe UI</vt:lpstr>
      <vt:lpstr>Times New Roman</vt:lpstr>
      <vt:lpstr>Ubuntu</vt:lpstr>
      <vt:lpstr>Office Theme</vt:lpstr>
      <vt:lpstr>Prevailing Wages</vt:lpstr>
      <vt:lpstr>prevailing wage In WA</vt:lpstr>
      <vt:lpstr>Requirements of Prevailing Wage</vt:lpstr>
      <vt:lpstr>Benefits of Prevailing Wage in Contract</vt:lpstr>
      <vt:lpstr>When does prevailing wage apply</vt:lpstr>
      <vt:lpstr>Ordinary Maintenance</vt:lpstr>
      <vt:lpstr>What does it mean for Goods/sErvice Contracts TL:DR</vt:lpstr>
      <vt:lpstr>Which rate applies/When</vt:lpstr>
      <vt:lpstr>Who has to pay Prevailing Wage</vt:lpstr>
      <vt:lpstr>FAQ on prevailing wage</vt:lpstr>
      <vt:lpstr>Resources</vt:lpstr>
      <vt:lpstr>Questions</vt:lpstr>
      <vt:lpstr>Thank You</vt:lpstr>
    </vt:vector>
  </TitlesOfParts>
  <Company>Department of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Prevailing Wages</dc:title>
  <dc:creator>Mgebroff, David (DES)</dc:creator>
  <cp:lastModifiedBy>Mgebroff, David (DES)</cp:lastModifiedBy>
  <cp:revision>23</cp:revision>
  <dcterms:created xsi:type="dcterms:W3CDTF">2024-07-16T18:59:14Z</dcterms:created>
  <dcterms:modified xsi:type="dcterms:W3CDTF">2024-08-30T16:52:05Z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800</vt:r8>
  </property>
  <property fmtid="{D5CDD505-2E9C-101B-9397-08002B2CF9AE}" pid="3" name="Category">
    <vt:lpwstr>Template</vt:lpwstr>
  </property>
  <property fmtid="{D5CDD505-2E9C-101B-9397-08002B2CF9AE}" pid="4" name="xd_Signature">
    <vt:bool>false</vt:bool>
  </property>
  <property fmtid="{D5CDD505-2E9C-101B-9397-08002B2CF9AE}" pid="5" name="xd_ProgID">
    <vt:lpwstr/>
  </property>
  <property fmtid="{D5CDD505-2E9C-101B-9397-08002B2CF9AE}" pid="6" name="ContentTypeId">
    <vt:lpwstr>0x010100DC9000AA3E62B748998FB1DC3EC12C2C</vt:lpwstr>
  </property>
  <property fmtid="{D5CDD505-2E9C-101B-9397-08002B2CF9AE}" pid="7" name="TemplateUrl">
    <vt:lpwstr/>
  </property>
  <property fmtid="{D5CDD505-2E9C-101B-9397-08002B2CF9AE}" pid="8" name="MSIP_Label_1520fa42-cf58-4c22-8b93-58cf1d3bd1cb_Enabled">
    <vt:lpwstr>true</vt:lpwstr>
  </property>
  <property fmtid="{D5CDD505-2E9C-101B-9397-08002B2CF9AE}" pid="9" name="MSIP_Label_1520fa42-cf58-4c22-8b93-58cf1d3bd1cb_SetDate">
    <vt:lpwstr>2022-01-11T17:46:51Z</vt:lpwstr>
  </property>
  <property fmtid="{D5CDD505-2E9C-101B-9397-08002B2CF9AE}" pid="10" name="MSIP_Label_1520fa42-cf58-4c22-8b93-58cf1d3bd1cb_Method">
    <vt:lpwstr>Standard</vt:lpwstr>
  </property>
  <property fmtid="{D5CDD505-2E9C-101B-9397-08002B2CF9AE}" pid="11" name="MSIP_Label_1520fa42-cf58-4c22-8b93-58cf1d3bd1cb_Name">
    <vt:lpwstr>Public Information</vt:lpwstr>
  </property>
  <property fmtid="{D5CDD505-2E9C-101B-9397-08002B2CF9AE}" pid="12" name="MSIP_Label_1520fa42-cf58-4c22-8b93-58cf1d3bd1cb_SiteId">
    <vt:lpwstr>11d0e217-264e-400a-8ba0-57dcc127d72d</vt:lpwstr>
  </property>
  <property fmtid="{D5CDD505-2E9C-101B-9397-08002B2CF9AE}" pid="13" name="MSIP_Label_1520fa42-cf58-4c22-8b93-58cf1d3bd1cb_ActionId">
    <vt:lpwstr>93b5d339-b29d-4453-a0cc-a1531c7210bd</vt:lpwstr>
  </property>
  <property fmtid="{D5CDD505-2E9C-101B-9397-08002B2CF9AE}" pid="14" name="MSIP_Label_1520fa42-cf58-4c22-8b93-58cf1d3bd1cb_ContentBits">
    <vt:lpwstr>0</vt:lpwstr>
  </property>
  <property fmtid="{D5CDD505-2E9C-101B-9397-08002B2CF9AE}" pid="15" name="MediaServiceImageTags">
    <vt:lpwstr/>
  </property>
  <property fmtid="{D5CDD505-2E9C-101B-9397-08002B2CF9AE}" pid="16" name="TaxCatchAll">
    <vt:lpwstr/>
  </property>
  <property fmtid="{D5CDD505-2E9C-101B-9397-08002B2CF9AE}" pid="17" name="lcf76f155ced4ddcb4097134ff3c332f">
    <vt:lpwstr/>
  </property>
</Properties>
</file>