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slides/slide10.xml" ContentType="application/vnd.openxmlformats-officedocument.presentationml.slide+xml"/>
  <Override PartName="/ppt/slides/slide11.xml" ContentType="application/vnd.openxmlformats-officedocument.presentationml.slide+xml"/>
  <Override PartName="/ppt/presentation.xml" ContentType="application/vnd.openxmlformats-officedocument.presentationml.presentation.main+xml"/>
  <Override PartName="/ppt/slides/slide9.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333" r:id="rId5"/>
    <p:sldId id="335" r:id="rId6"/>
    <p:sldId id="363" r:id="rId7"/>
    <p:sldId id="343" r:id="rId8"/>
    <p:sldId id="344" r:id="rId9"/>
    <p:sldId id="345" r:id="rId10"/>
    <p:sldId id="357" r:id="rId11"/>
    <p:sldId id="390" r:id="rId12"/>
    <p:sldId id="364" r:id="rId13"/>
    <p:sldId id="391" r:id="rId14"/>
    <p:sldId id="379" r:id="rId1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B33F"/>
    <a:srgbClr val="032B6D"/>
    <a:srgbClr val="ADA6B4"/>
    <a:srgbClr val="A4A3B7"/>
    <a:srgbClr val="021F4E"/>
    <a:srgbClr val="243962"/>
    <a:srgbClr val="28315E"/>
    <a:srgbClr val="055B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9167" autoAdjust="0"/>
  </p:normalViewPr>
  <p:slideViewPr>
    <p:cSldViewPr>
      <p:cViewPr>
        <p:scale>
          <a:sx n="70" d="100"/>
          <a:sy n="70" d="100"/>
        </p:scale>
        <p:origin x="-2178" y="-498"/>
      </p:cViewPr>
      <p:guideLst>
        <p:guide orient="horz" pos="2160"/>
        <p:guide pos="2880"/>
      </p:guideLst>
    </p:cSldViewPr>
  </p:slideViewPr>
  <p:notesTextViewPr>
    <p:cViewPr>
      <p:scale>
        <a:sx n="100" d="100"/>
        <a:sy n="100" d="100"/>
      </p:scale>
      <p:origin x="0" y="0"/>
    </p:cViewPr>
  </p:notesTextViewPr>
  <p:sorterViewPr>
    <p:cViewPr>
      <p:scale>
        <a:sx n="51" d="100"/>
        <a:sy n="51"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ustomXml" Target="../customXml/item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928AD77-28E1-4F8C-A836-0055990D16EA}" type="datetimeFigureOut">
              <a:rPr lang="en-US" smtClean="0"/>
              <a:pPr/>
              <a:t>4/24/2014</a:t>
            </a:fld>
            <a:endParaRPr lang="en-US" dirty="0"/>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5AE7113A-F638-4800-A527-4F86C39CE476}" type="slidenum">
              <a:rPr lang="en-US" smtClean="0"/>
              <a:pPr/>
              <a:t>‹#›</a:t>
            </a:fld>
            <a:endParaRPr lang="en-US" dirty="0"/>
          </a:p>
        </p:txBody>
      </p:sp>
    </p:spTree>
    <p:extLst>
      <p:ext uri="{BB962C8B-B14F-4D97-AF65-F5344CB8AC3E}">
        <p14:creationId xmlns:p14="http://schemas.microsoft.com/office/powerpoint/2010/main" val="35062854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5294D073-375B-4414-951B-1CB3216E2BB8}" type="datetimeFigureOut">
              <a:rPr lang="en-US" smtClean="0"/>
              <a:pPr/>
              <a:t>4/24/2014</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906C41FE-50D3-409A-B028-0F48A32A3A64}" type="slidenum">
              <a:rPr lang="en-US" smtClean="0"/>
              <a:pPr/>
              <a:t>‹#›</a:t>
            </a:fld>
            <a:endParaRPr lang="en-US" dirty="0"/>
          </a:p>
        </p:txBody>
      </p:sp>
    </p:spTree>
    <p:extLst>
      <p:ext uri="{BB962C8B-B14F-4D97-AF65-F5344CB8AC3E}">
        <p14:creationId xmlns:p14="http://schemas.microsoft.com/office/powerpoint/2010/main" val="1071681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Pick a logo for the main page of your presentation.  Delet</a:t>
            </a:r>
            <a:r>
              <a:rPr lang="en-US" baseline="0" dirty="0" smtClean="0"/>
              <a:t>e the other logo.</a:t>
            </a:r>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3</a:t>
            </a:fld>
            <a:endParaRPr lang="en-US" dirty="0"/>
          </a:p>
        </p:txBody>
      </p:sp>
    </p:spTree>
    <p:extLst>
      <p:ext uri="{BB962C8B-B14F-4D97-AF65-F5344CB8AC3E}">
        <p14:creationId xmlns:p14="http://schemas.microsoft.com/office/powerpoint/2010/main" val="3484602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lang="en-US" b="1" dirty="0" smtClean="0"/>
              <a:t>Work Groups </a:t>
            </a:r>
            <a:r>
              <a:rPr lang="en-US" dirty="0" smtClean="0"/>
              <a:t>- </a:t>
            </a:r>
            <a:r>
              <a:rPr lang="en-US" sz="1200" b="0" i="0" u="none" strike="noStrike" kern="1200" baseline="0" dirty="0" smtClean="0">
                <a:solidFill>
                  <a:schemeClr val="tx1"/>
                </a:solidFill>
                <a:latin typeface="+mn-lt"/>
                <a:ea typeface="+mn-ea"/>
                <a:cs typeface="+mn-cs"/>
              </a:rPr>
              <a:t>Develop and Facilitate 18 Work Groups Comprised of Agency, Vendor and Business Communities which provided input and Proposals Regarding Procurement Reform Policies and Process</a:t>
            </a:r>
          </a:p>
          <a:p>
            <a:pPr marL="171450" indent="-171450" rtl="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Initial Delegation of Authority </a:t>
            </a:r>
            <a:r>
              <a:rPr lang="en-US" sz="1200" b="0" i="0" u="none" strike="noStrike" kern="1200" baseline="0" dirty="0" smtClean="0">
                <a:solidFill>
                  <a:schemeClr val="tx1"/>
                </a:solidFill>
                <a:latin typeface="+mn-lt"/>
                <a:ea typeface="+mn-ea"/>
                <a:cs typeface="+mn-cs"/>
              </a:rPr>
              <a:t>- Through in-person engagement with each state agency, issued the appropriate delegation of authority for purchasing good and services.  Developed and implemented a process to review and issue additional delegated authority as requested; and a model on-going review and delegation process in concert with the Risk Assessment tool.</a:t>
            </a:r>
          </a:p>
          <a:p>
            <a:pPr marL="171450" indent="-171450" rtl="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Policies established to date </a:t>
            </a:r>
            <a:r>
              <a:rPr lang="en-US" sz="1200" b="0" i="0" u="none" strike="noStrike" kern="1200" baseline="0" dirty="0" smtClean="0">
                <a:solidFill>
                  <a:schemeClr val="tx1"/>
                </a:solidFill>
                <a:latin typeface="+mn-lt"/>
                <a:ea typeface="+mn-ea"/>
                <a:cs typeface="+mn-cs"/>
              </a:rPr>
              <a:t>- Delegation of Authority (DES-090-00), Sole Source Contracts (DES-140-00), Emergency Procurement/Purchases (DES-130-00), Direct Buy Procurements/Purchases (DES-125-03), Complaints and Protests (DES-170-00), Agency Contract Reporting (DES-210-01), Protest Bonds (IN DRAFT).</a:t>
            </a:r>
          </a:p>
          <a:p>
            <a:pPr marL="171450" indent="-171450" rtl="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Sole Source - Repurposed and developed a technical system, manual and training to meet the collection, storage and reporting needs per policy and RCWs 39.26.040.</a:t>
            </a:r>
          </a:p>
          <a:p>
            <a:pPr marL="0" indent="0" rtl="0">
              <a:buFont typeface="Arial" panose="020B0604020202020204" pitchFamily="34" charset="0"/>
              <a:buNone/>
            </a:pPr>
            <a:endParaRPr lang="en-US" b="0"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7</a:t>
            </a:fld>
            <a:endParaRPr lang="en-US" dirty="0"/>
          </a:p>
        </p:txBody>
      </p:sp>
    </p:spTree>
    <p:extLst>
      <p:ext uri="{BB962C8B-B14F-4D97-AF65-F5344CB8AC3E}">
        <p14:creationId xmlns:p14="http://schemas.microsoft.com/office/powerpoint/2010/main" val="3124936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171450" indent="-171450" rtl="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Risk Assessment Implementation Planning Project </a:t>
            </a:r>
            <a:r>
              <a:rPr lang="en-US" sz="1200" b="0" i="0" u="none" strike="noStrike" kern="1200" baseline="0" dirty="0" smtClean="0">
                <a:solidFill>
                  <a:schemeClr val="tx1"/>
                </a:solidFill>
                <a:latin typeface="+mn-lt"/>
                <a:ea typeface="+mn-ea"/>
                <a:cs typeface="+mn-cs"/>
              </a:rPr>
              <a:t>- Establish a schedule and communication plan to deploy risk assessment tool to assess and validate an agencies risk for purposes of delegating the appropriate purchasing authority to remaining agencies.</a:t>
            </a:r>
          </a:p>
          <a:p>
            <a:pPr marL="171450" indent="-171450">
              <a:buFont typeface="Arial" panose="020B0604020202020204" pitchFamily="34" charset="0"/>
              <a:buChar char="•"/>
            </a:pPr>
            <a:r>
              <a:rPr lang="en-US" b="1" dirty="0" smtClean="0"/>
              <a:t>Agency Contract Reportin</a:t>
            </a:r>
            <a:r>
              <a:rPr lang="en-US" b="1" baseline="0" dirty="0" smtClean="0"/>
              <a:t>g Technology Project </a:t>
            </a:r>
            <a:r>
              <a:rPr lang="en-US" baseline="0" dirty="0" smtClean="0"/>
              <a:t>– </a:t>
            </a:r>
            <a:r>
              <a:rPr lang="en-US" sz="1200" b="0" i="0" u="none" strike="noStrike" kern="1200" baseline="0" dirty="0" smtClean="0">
                <a:solidFill>
                  <a:schemeClr val="tx1"/>
                </a:solidFill>
                <a:latin typeface="+mn-lt"/>
                <a:ea typeface="+mn-ea"/>
                <a:cs typeface="+mn-cs"/>
              </a:rPr>
              <a:t>Develop the technical tool and process to facilitate the collection and storage of specific contract and related procurement data as defined by RCW 39.26.210(1) and make the date publically available.</a:t>
            </a:r>
          </a:p>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Agency Contract Reporting Pilot </a:t>
            </a:r>
            <a:r>
              <a:rPr lang="en-US" sz="1200" b="0" i="0" u="none" strike="noStrike" kern="1200" baseline="0" dirty="0" smtClean="0">
                <a:solidFill>
                  <a:schemeClr val="tx1"/>
                </a:solidFill>
                <a:latin typeface="+mn-lt"/>
                <a:ea typeface="+mn-ea"/>
                <a:cs typeface="+mn-cs"/>
              </a:rPr>
              <a:t>-- Pilot the process and tool with 14 participating agencies to meet the mandates of RCW 39.26.210(1).  Two additional opt-in periods (March 31, 2014 contract reporting deadline (training will be available in February) and (June 30, 2014 contact reporting deadline (training will be available in May). Organizations that cannot, or choose not to participate in the opt-in opportunities must attend training offered in June/July 2014; and, subsequently report agency contract data for the full period of January 1, 2013 through June 30, 2014. The statutory reporting deadline is September 1, 2014.  Participation in the opt-in opportunities is voluntary. However, it will give state agencies and higher education institutions the ability to report a smaller initial data set, and work out internal data or reporting issues before the legislatively mandated deadline. Agencies that opt-in are still required to report contracts for the July 1, 2013, through June 30, 2014, period by the September 1, 2014, deadline. </a:t>
            </a:r>
          </a:p>
          <a:p>
            <a:pPr marL="171450" indent="-171450">
              <a:buFont typeface="Arial" panose="020B0604020202020204" pitchFamily="34" charset="0"/>
              <a:buChar char="•"/>
            </a:pPr>
            <a:r>
              <a:rPr lang="en-US" b="1" baseline="0" dirty="0" smtClean="0"/>
              <a:t>Small, Mini, Micro </a:t>
            </a:r>
            <a:r>
              <a:rPr lang="en-US" baseline="0" dirty="0" smtClean="0"/>
              <a:t>- </a:t>
            </a:r>
            <a:r>
              <a:rPr lang="en-US" sz="1200" b="0" i="0" u="none" strike="noStrike" kern="1200" baseline="0" dirty="0" smtClean="0">
                <a:solidFill>
                  <a:schemeClr val="tx1"/>
                </a:solidFill>
                <a:latin typeface="+mn-lt"/>
                <a:ea typeface="+mn-ea"/>
                <a:cs typeface="+mn-cs"/>
              </a:rPr>
              <a:t>Develop or retool existing systems to allow for the collection and accurate reporting of data regarding the number of small businesses registered in WEBS, the number of those registered small businesses annually receiving state contracts, and the percentage of state dollars spent for goods and services from registered small businesses; to meet RCW 43.19.725.  Developed one WEBS report for tracking small and diverse business registration in WEBS and Small and Diverse Spend Report which allows agencies to review how much of their total spend went to small or diverse businesses.  This report is available only to state agencies and higher education.  Note: Higher Education reports spend at a summary level and this report most likely will not show a breakdown.  Also included in this project was an update to the OMWBE ORS Report.</a:t>
            </a:r>
          </a:p>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Technical Assistance Report </a:t>
            </a:r>
            <a:r>
              <a:rPr lang="en-US" sz="1200" b="0" i="0" u="none" strike="noStrike" kern="1200" baseline="0" dirty="0" smtClean="0">
                <a:solidFill>
                  <a:schemeClr val="tx1"/>
                </a:solidFill>
                <a:latin typeface="+mn-lt"/>
                <a:ea typeface="+mn-ea"/>
                <a:cs typeface="+mn-cs"/>
              </a:rPr>
              <a:t>– A written report to mandated by RCW 43.19.725 and .727 which requires the agencies with purchasing authority (DES, WSDOT and Higher Education) to show how providing technical assistance is assisting small and diverse businesses registered in WEBS is increasing State Spend, Contracts Awarded and businesses registering in WEBS over a specific period of time.</a:t>
            </a:r>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8</a:t>
            </a:fld>
            <a:endParaRPr lang="en-US" dirty="0"/>
          </a:p>
        </p:txBody>
      </p:sp>
    </p:spTree>
    <p:extLst>
      <p:ext uri="{BB962C8B-B14F-4D97-AF65-F5344CB8AC3E}">
        <p14:creationId xmlns:p14="http://schemas.microsoft.com/office/powerpoint/2010/main" val="1704243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smtClean="0"/>
              <a:t>Risk Assessment Pilot</a:t>
            </a:r>
            <a:r>
              <a:rPr lang="en-US" b="1" baseline="0" dirty="0" smtClean="0"/>
              <a:t> </a:t>
            </a:r>
            <a:r>
              <a:rPr lang="en-US" baseline="0" dirty="0" smtClean="0"/>
              <a:t>- </a:t>
            </a:r>
            <a:r>
              <a:rPr lang="en-US" sz="1200" b="0" i="0" u="none" strike="noStrike" kern="1200" baseline="0" dirty="0" smtClean="0">
                <a:solidFill>
                  <a:schemeClr val="tx1"/>
                </a:solidFill>
                <a:latin typeface="+mn-lt"/>
                <a:ea typeface="+mn-ea"/>
                <a:cs typeface="+mn-cs"/>
              </a:rPr>
              <a:t>With the assistance of representatives from a cross-section of small, medium and large agencies, develop and pilot a risk assessment tool to asses and validate an agencies risk for purposes of delegating the appropriate purchasing authority.  This is finished up in tandem with Risk Assessment Review Project which addresses the remaining 89 agencies.</a:t>
            </a:r>
          </a:p>
          <a:p>
            <a:r>
              <a:rPr lang="en-US" sz="1200" b="1" i="0" u="none" strike="noStrike" kern="1200" baseline="0" dirty="0" smtClean="0">
                <a:solidFill>
                  <a:schemeClr val="tx1"/>
                </a:solidFill>
                <a:latin typeface="+mn-lt"/>
                <a:ea typeface="+mn-ea"/>
                <a:cs typeface="+mn-cs"/>
              </a:rPr>
              <a:t>Training Project (In Progress)</a:t>
            </a:r>
            <a:r>
              <a:rPr lang="en-US" sz="1200" b="0" i="0" u="none" strike="noStrike" kern="1200" baseline="0" dirty="0" smtClean="0">
                <a:solidFill>
                  <a:schemeClr val="tx1"/>
                </a:solidFill>
                <a:latin typeface="+mn-lt"/>
                <a:ea typeface="+mn-ea"/>
                <a:cs typeface="+mn-cs"/>
              </a:rPr>
              <a:t>– This phase of the project is responsible for developing the framework and initial training curriculum for procurement of goods and services.  Additional phases will address certification.  This project is advised by the Training Advisory Group with robust cross-section of agencies and higher education represented (20+).</a:t>
            </a:r>
          </a:p>
          <a:p>
            <a:r>
              <a:rPr lang="en-US" sz="1200" b="1" i="0" u="none" strike="noStrike" kern="1200" baseline="0" dirty="0" smtClean="0">
                <a:solidFill>
                  <a:schemeClr val="tx1"/>
                </a:solidFill>
                <a:latin typeface="+mn-lt"/>
                <a:ea typeface="+mn-ea"/>
                <a:cs typeface="+mn-cs"/>
              </a:rPr>
              <a:t>Policy Project (In Progress) </a:t>
            </a:r>
            <a:r>
              <a:rPr lang="en-US" sz="1200" b="0" i="0" u="none" strike="noStrike" kern="1200" baseline="0" dirty="0" smtClean="0">
                <a:solidFill>
                  <a:schemeClr val="tx1"/>
                </a:solidFill>
                <a:latin typeface="+mn-lt"/>
                <a:ea typeface="+mn-ea"/>
                <a:cs typeface="+mn-cs"/>
              </a:rPr>
              <a:t>– Identifying and establishing policies / rules not already addressed &amp; model process to review. may included updating existing policies.  Is important to provide a solid base for training and procurement manual projects.</a:t>
            </a:r>
          </a:p>
          <a:p>
            <a:r>
              <a:rPr lang="en-US" sz="1200" b="1" i="0" u="none" strike="noStrike" kern="1200" baseline="0" dirty="0" smtClean="0">
                <a:solidFill>
                  <a:schemeClr val="tx1"/>
                </a:solidFill>
                <a:latin typeface="+mn-lt"/>
                <a:ea typeface="+mn-ea"/>
                <a:cs typeface="+mn-cs"/>
              </a:rPr>
              <a:t>Procurement Manual (Being Scoped) </a:t>
            </a:r>
            <a:r>
              <a:rPr lang="en-US" sz="1200" b="0" i="0" u="none" strike="noStrike" kern="1200" baseline="0" dirty="0" smtClean="0">
                <a:solidFill>
                  <a:schemeClr val="tx1"/>
                </a:solidFill>
                <a:latin typeface="+mn-lt"/>
                <a:ea typeface="+mn-ea"/>
                <a:cs typeface="+mn-cs"/>
              </a:rPr>
              <a:t>– Project is in scoping phase but ties in closely with Training and Policy efforts.</a:t>
            </a:r>
          </a:p>
          <a:p>
            <a:r>
              <a:rPr lang="en-US" sz="1200" b="1" i="0" u="none" strike="noStrike" kern="1200" baseline="0" dirty="0" smtClean="0">
                <a:solidFill>
                  <a:schemeClr val="tx1"/>
                </a:solidFill>
                <a:latin typeface="+mn-lt"/>
                <a:ea typeface="+mn-ea"/>
                <a:cs typeface="+mn-cs"/>
              </a:rPr>
              <a:t>2014 Model Plan (In Progress) </a:t>
            </a:r>
            <a:r>
              <a:rPr lang="en-US" sz="1200" b="0" i="0" u="none" strike="noStrike" kern="1200" baseline="0" dirty="0" smtClean="0">
                <a:solidFill>
                  <a:schemeClr val="tx1"/>
                </a:solidFill>
                <a:latin typeface="+mn-lt"/>
                <a:ea typeface="+mn-ea"/>
                <a:cs typeface="+mn-cs"/>
              </a:rPr>
              <a:t>- Develop a model plan for state agencies to increase he number of small businesses registered in WEBS, the number of those registered small businesses annually receiving state contracts, and the percentage of state dollars spent for goods and services from registered small businesses; to meet RCW 43.19.725.  DES in collaboration with WSDOT and some higher education has begun identifying the framework for the model plan.</a:t>
            </a:r>
          </a:p>
          <a:p>
            <a:pPr rtl="0"/>
            <a:r>
              <a:rPr lang="en-US" sz="1200" b="0" i="0" u="none" strike="noStrike" kern="1200" baseline="0" dirty="0" err="1" smtClean="0">
                <a:solidFill>
                  <a:schemeClr val="tx1"/>
                </a:solidFill>
                <a:latin typeface="+mn-lt"/>
                <a:ea typeface="+mn-ea"/>
                <a:cs typeface="+mn-cs"/>
              </a:rPr>
              <a:t>Ebid</a:t>
            </a:r>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(Not Scoped Yet/Future) - </a:t>
            </a:r>
            <a:r>
              <a:rPr lang="en-US" sz="1200" b="0" i="0" u="none" strike="noStrike" kern="1200" baseline="0" dirty="0" smtClean="0">
                <a:solidFill>
                  <a:schemeClr val="tx1"/>
                </a:solidFill>
                <a:latin typeface="+mn-lt"/>
                <a:ea typeface="+mn-ea"/>
                <a:cs typeface="+mn-cs"/>
              </a:rPr>
              <a:t>Explore SAAS Bidding Solutions</a:t>
            </a:r>
          </a:p>
          <a:p>
            <a:pPr rtl="0"/>
            <a:r>
              <a:rPr lang="en-US" sz="1200" b="0" i="0" u="none" strike="noStrike" kern="1200" baseline="0" dirty="0" err="1" smtClean="0">
                <a:solidFill>
                  <a:schemeClr val="tx1"/>
                </a:solidFill>
                <a:latin typeface="+mn-lt"/>
                <a:ea typeface="+mn-ea"/>
                <a:cs typeface="+mn-cs"/>
              </a:rPr>
              <a:t>Esignature</a:t>
            </a:r>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(Not Scoped Yet/Future)  - </a:t>
            </a:r>
            <a:r>
              <a:rPr lang="en-US" sz="1200" b="0" i="0" u="none" strike="noStrike" kern="1200" baseline="0" dirty="0" smtClean="0">
                <a:solidFill>
                  <a:schemeClr val="tx1"/>
                </a:solidFill>
                <a:latin typeface="+mn-lt"/>
                <a:ea typeface="+mn-ea"/>
                <a:cs typeface="+mn-cs"/>
              </a:rPr>
              <a:t>In concert with </a:t>
            </a:r>
            <a:r>
              <a:rPr lang="en-US" sz="1200" b="0" i="0" u="none" strike="noStrike" kern="1200" baseline="0" dirty="0" err="1" smtClean="0">
                <a:solidFill>
                  <a:schemeClr val="tx1"/>
                </a:solidFill>
                <a:latin typeface="+mn-lt"/>
                <a:ea typeface="+mn-ea"/>
                <a:cs typeface="+mn-cs"/>
              </a:rPr>
              <a:t>eBid</a:t>
            </a:r>
            <a:r>
              <a:rPr lang="en-US" sz="1200" b="0" i="0" u="none" strike="noStrike" kern="1200" baseline="0" dirty="0" smtClean="0">
                <a:solidFill>
                  <a:schemeClr val="tx1"/>
                </a:solidFill>
                <a:latin typeface="+mn-lt"/>
                <a:ea typeface="+mn-ea"/>
                <a:cs typeface="+mn-cs"/>
              </a:rPr>
              <a:t> or Separate Project Explore Alternatives Available to Use </a:t>
            </a:r>
            <a:r>
              <a:rPr lang="en-US" sz="1200" b="0" i="0" u="none" strike="noStrike" kern="1200" baseline="0" dirty="0" err="1" smtClean="0">
                <a:solidFill>
                  <a:schemeClr val="tx1"/>
                </a:solidFill>
                <a:latin typeface="+mn-lt"/>
                <a:ea typeface="+mn-ea"/>
                <a:cs typeface="+mn-cs"/>
              </a:rPr>
              <a:t>eSignatures</a:t>
            </a:r>
            <a:r>
              <a:rPr lang="en-US" sz="1200" b="0" i="0" u="none" strike="noStrike" kern="1200" baseline="0" dirty="0" smtClean="0">
                <a:solidFill>
                  <a:schemeClr val="tx1"/>
                </a:solidFill>
                <a:latin typeface="+mn-lt"/>
                <a:ea typeface="+mn-ea"/>
                <a:cs typeface="+mn-cs"/>
              </a:rPr>
              <a:t> during Procurement Processes</a:t>
            </a:r>
            <a:endParaRPr lang="en-US" sz="1200" b="1" i="0" u="none" strike="noStrike" kern="1200" baseline="0" dirty="0" smtClean="0">
              <a:solidFill>
                <a:schemeClr val="tx1"/>
              </a:solidFill>
              <a:latin typeface="+mn-lt"/>
              <a:ea typeface="+mn-ea"/>
              <a:cs typeface="+mn-cs"/>
            </a:endParaRPr>
          </a:p>
          <a:p>
            <a:endParaRPr lang="en-US" sz="1200" b="1"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9</a:t>
            </a:fld>
            <a:endParaRPr lang="en-US" dirty="0"/>
          </a:p>
        </p:txBody>
      </p:sp>
    </p:spTree>
    <p:extLst>
      <p:ext uri="{BB962C8B-B14F-4D97-AF65-F5344CB8AC3E}">
        <p14:creationId xmlns:p14="http://schemas.microsoft.com/office/powerpoint/2010/main" val="2001978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78413" lvl="1" indent="-111794">
              <a:spcBef>
                <a:spcPct val="20000"/>
              </a:spcBef>
              <a:buFont typeface="Arial" pitchFamily="34" charset="0"/>
              <a:buChar char="•"/>
              <a:defRPr/>
            </a:pPr>
            <a:endParaRPr lang="en-US" baseline="0" dirty="0" smtClean="0">
              <a:latin typeface="Arial" pitchFamily="34" charset="0"/>
              <a:cs typeface="Arial" pitchFamily="34" charset="0"/>
            </a:endParaRPr>
          </a:p>
          <a:p>
            <a:pPr marL="466619" lvl="1" indent="0">
              <a:spcBef>
                <a:spcPct val="20000"/>
              </a:spcBef>
              <a:buFont typeface="Arial" pitchFamily="34" charset="0"/>
              <a:buNone/>
              <a:defRPr/>
            </a:pPr>
            <a:r>
              <a:rPr lang="en-US" dirty="0" smtClean="0">
                <a:latin typeface="Arial" pitchFamily="34" charset="0"/>
                <a:cs typeface="Arial" pitchFamily="34" charset="0"/>
              </a:rPr>
              <a:t>Please visit the Procurement Reform Website for More Information</a:t>
            </a:r>
          </a:p>
          <a:p>
            <a:pPr marL="466619" lvl="1" indent="0">
              <a:spcBef>
                <a:spcPct val="20000"/>
              </a:spcBef>
              <a:buFont typeface="Arial" pitchFamily="34" charset="0"/>
              <a:buNone/>
              <a:defRPr/>
            </a:pPr>
            <a:r>
              <a:rPr lang="en-US" dirty="0" smtClean="0">
                <a:latin typeface="Arial" pitchFamily="34" charset="0"/>
                <a:cs typeface="Arial" pitchFamily="34" charset="0"/>
              </a:rPr>
              <a:t>Anyone</a:t>
            </a:r>
            <a:r>
              <a:rPr lang="en-US" baseline="0" dirty="0" smtClean="0">
                <a:latin typeface="Arial" pitchFamily="34" charset="0"/>
                <a:cs typeface="Arial" pitchFamily="34" charset="0"/>
              </a:rPr>
              <a:t> can subscribe for updates regarding procurement reform – link is on front page</a:t>
            </a:r>
          </a:p>
          <a:p>
            <a:pPr marL="466619" lvl="1" indent="0">
              <a:spcBef>
                <a:spcPct val="20000"/>
              </a:spcBef>
              <a:buFont typeface="Arial" pitchFamily="34" charset="0"/>
              <a:buNone/>
              <a:defRPr/>
            </a:pPr>
            <a:r>
              <a:rPr lang="en-US" baseline="0" dirty="0" smtClean="0">
                <a:latin typeface="Arial" pitchFamily="34" charset="0"/>
                <a:cs typeface="Arial" pitchFamily="34" charset="0"/>
              </a:rPr>
              <a:t>See the communications link for further information – located on the site tree on the left</a:t>
            </a:r>
            <a:endParaRPr lang="en-US"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06C41FE-50D3-409A-B028-0F48A32A3A64}"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a:prstGeom prst="rect">
            <a:avLst/>
          </a:prstGeom>
        </p:spPr>
        <p:txBody>
          <a:bodyPr>
            <a:normAutofit/>
          </a:bodyPr>
          <a:lstStyle>
            <a:lvl1pPr>
              <a:defRPr sz="4200" b="1">
                <a:solidFill>
                  <a:schemeClr val="tx1"/>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733800"/>
            <a:ext cx="6400800" cy="1295400"/>
          </a:xfrm>
        </p:spPr>
        <p:txBody>
          <a:bodyPr/>
          <a:lstStyle>
            <a:lvl1pPr marL="0" indent="0" algn="ctr">
              <a:buNone/>
              <a:defRPr i="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fld id="{466F246E-941F-4AB9-B9F8-5331F944BE73}" type="datetime1">
              <a:rPr lang="en-US" smtClean="0"/>
              <a:pPr/>
              <a:t>4/24/2014</a:t>
            </a:fld>
            <a:endParaRPr lang="en-US" dirty="0"/>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AF4633DB-60EA-4E8C-BBF5-C6905058522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768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fld id="{09F63E8B-B9F0-40BF-B589-403FB0352033}" type="datetime1">
              <a:rPr lang="en-US" smtClean="0"/>
              <a:pPr/>
              <a:t>4/24/2014</a:t>
            </a:fld>
            <a:endParaRPr lang="en-US" dirty="0"/>
          </a:p>
        </p:txBody>
      </p:sp>
      <p:sp>
        <p:nvSpPr>
          <p:cNvPr id="6" name="Slide Number Placeholder 5"/>
          <p:cNvSpPr>
            <a:spLocks noGrp="1"/>
          </p:cNvSpPr>
          <p:nvPr>
            <p:ph type="sldNum" sz="quarter" idx="12"/>
          </p:nvPr>
        </p:nvSpPr>
        <p:spPr>
          <a:xfrm>
            <a:off x="2667000" y="6356350"/>
            <a:ext cx="2133600" cy="365125"/>
          </a:xfrm>
        </p:spPr>
        <p:txBody>
          <a:bodyPr/>
          <a:lstStyle>
            <a:lvl1pPr algn="ctr">
              <a:defRPr>
                <a:latin typeface="Arial" pitchFamily="34" charset="0"/>
                <a:cs typeface="Arial" pitchFamily="34" charset="0"/>
              </a:defRPr>
            </a:lvl1pPr>
          </a:lstStyle>
          <a:p>
            <a:fld id="{AF4633DB-60EA-4E8C-BBF5-C69050585220}" type="slidenum">
              <a:rPr lang="en-US" smtClean="0"/>
              <a:pPr/>
              <a:t>‹#›</a:t>
            </a:fld>
            <a:endParaRPr lang="en-US" dirty="0"/>
          </a:p>
        </p:txBody>
      </p:sp>
      <p:pic>
        <p:nvPicPr>
          <p:cNvPr id="2050" name="Picture 2" descr="C:\Documents and Settings\jessicam\Desktop\George-only_Grayscale50%transp.gif"/>
          <p:cNvPicPr>
            <a:picLocks noChangeAspect="1" noChangeArrowheads="1"/>
          </p:cNvPicPr>
          <p:nvPr userDrawn="1"/>
        </p:nvPicPr>
        <p:blipFill>
          <a:blip r:embed="rId2" cstate="print"/>
          <a:srcRect/>
          <a:stretch>
            <a:fillRect/>
          </a:stretch>
        </p:blipFill>
        <p:spPr bwMode="auto">
          <a:xfrm>
            <a:off x="8001000" y="5715000"/>
            <a:ext cx="990600" cy="990600"/>
          </a:xfrm>
          <a:prstGeom prst="rect">
            <a:avLst/>
          </a:prstGeom>
          <a:noFill/>
        </p:spPr>
      </p:pic>
      <p:cxnSp>
        <p:nvCxnSpPr>
          <p:cNvPr id="10" name="Straight Connector 9"/>
          <p:cNvCxnSpPr/>
          <p:nvPr userDrawn="1"/>
        </p:nvCxnSpPr>
        <p:spPr>
          <a:xfrm>
            <a:off x="457200" y="1143000"/>
            <a:ext cx="8229600" cy="0"/>
          </a:xfrm>
          <a:prstGeom prst="line">
            <a:avLst/>
          </a:prstGeom>
          <a:ln w="38100">
            <a:solidFill>
              <a:srgbClr val="032B6D"/>
            </a:solidFill>
          </a:ln>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title"/>
          </p:nvPr>
        </p:nvSpPr>
        <p:spPr>
          <a:xfrm>
            <a:off x="457200" y="76200"/>
            <a:ext cx="8229600" cy="914400"/>
          </a:xfrm>
          <a:prstGeom prst="rect">
            <a:avLst/>
          </a:prstGeom>
        </p:spPr>
        <p:txBody>
          <a:bodyPr>
            <a:normAutofit/>
          </a:bodyPr>
          <a:lstStyle>
            <a:lvl1pPr>
              <a:defRPr sz="4000" b="1" i="1">
                <a:solidFill>
                  <a:srgbClr val="6DB33F"/>
                </a:solidFill>
                <a:latin typeface="Arial" pitchFamily="34" charset="0"/>
                <a:cs typeface="Arial" pitchFamily="34" charset="0"/>
              </a:defRPr>
            </a:lvl1pPr>
          </a:lstStyle>
          <a:p>
            <a:r>
              <a:rPr lang="en-US" dirty="0"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a:prstGeom prst="rect">
            <a:avLst/>
          </a:prstGeom>
        </p:spPr>
        <p:txBody>
          <a:bodyPr>
            <a:normAutofit/>
          </a:bodyPr>
          <a:lstStyle>
            <a:lvl1pPr>
              <a:defRPr sz="4000" b="1" i="1">
                <a:solidFill>
                  <a:srgbClr val="6DB33F"/>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8768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fld id="{440FD821-E601-46CB-9E90-FB70935A2E37}" type="datetime1">
              <a:rPr lang="en-US" smtClean="0"/>
              <a:pPr/>
              <a:t>4/24/2014</a:t>
            </a:fld>
            <a:endParaRPr lang="en-US" dirty="0"/>
          </a:p>
        </p:txBody>
      </p:sp>
      <p:sp>
        <p:nvSpPr>
          <p:cNvPr id="6" name="Slide Number Placeholder 5"/>
          <p:cNvSpPr>
            <a:spLocks noGrp="1"/>
          </p:cNvSpPr>
          <p:nvPr>
            <p:ph type="sldNum" sz="quarter" idx="12"/>
          </p:nvPr>
        </p:nvSpPr>
        <p:spPr>
          <a:xfrm>
            <a:off x="2667000" y="6356350"/>
            <a:ext cx="2133600" cy="365125"/>
          </a:xfrm>
        </p:spPr>
        <p:txBody>
          <a:bodyPr/>
          <a:lstStyle>
            <a:lvl1pPr algn="ctr">
              <a:defRPr>
                <a:latin typeface="Arial" pitchFamily="34" charset="0"/>
                <a:cs typeface="Arial" pitchFamily="34" charset="0"/>
              </a:defRPr>
            </a:lvl1pPr>
          </a:lstStyle>
          <a:p>
            <a:fld id="{AF4633DB-60EA-4E8C-BBF5-C69050585220}" type="slidenum">
              <a:rPr lang="en-US" smtClean="0"/>
              <a:pPr/>
              <a:t>‹#›</a:t>
            </a:fld>
            <a:endParaRPr lang="en-US" dirty="0"/>
          </a:p>
        </p:txBody>
      </p:sp>
      <p:pic>
        <p:nvPicPr>
          <p:cNvPr id="2050" name="Picture 2" descr="C:\Documents and Settings\jessicam\Desktop\George-only_Grayscale50%transp.gif"/>
          <p:cNvPicPr>
            <a:picLocks noChangeAspect="1" noChangeArrowheads="1"/>
          </p:cNvPicPr>
          <p:nvPr userDrawn="1"/>
        </p:nvPicPr>
        <p:blipFill>
          <a:blip r:embed="rId2" cstate="print"/>
          <a:srcRect/>
          <a:stretch>
            <a:fillRect/>
          </a:stretch>
        </p:blipFill>
        <p:spPr bwMode="auto">
          <a:xfrm>
            <a:off x="8001000" y="5715000"/>
            <a:ext cx="990600" cy="990600"/>
          </a:xfrm>
          <a:prstGeom prst="rect">
            <a:avLst/>
          </a:prstGeom>
          <a:noFill/>
        </p:spPr>
      </p:pic>
      <p:cxnSp>
        <p:nvCxnSpPr>
          <p:cNvPr id="10" name="Straight Connector 9"/>
          <p:cNvCxnSpPr/>
          <p:nvPr userDrawn="1"/>
        </p:nvCxnSpPr>
        <p:spPr>
          <a:xfrm>
            <a:off x="457200" y="1143000"/>
            <a:ext cx="8229600" cy="0"/>
          </a:xfrm>
          <a:prstGeom prst="line">
            <a:avLst/>
          </a:prstGeom>
          <a:ln w="38100">
            <a:solidFill>
              <a:srgbClr val="032B6D"/>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BC1904-10A1-4BF5-886D-A801CD1608CF}" type="datetime1">
              <a:rPr lang="en-US" smtClean="0"/>
              <a:pPr/>
              <a:t>4/24/2014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4633DB-60EA-4E8C-BBF5-C6905058522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6" r:id="rId2"/>
    <p:sldLayoutId id="2147483658"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desprocurementreform@des.wa.gov?subject=Procurement%20Reform%20Question" TargetMode="External"/><Relationship Id="rId7"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mailto:lori.mccleary@des.wa.gov" TargetMode="External"/><Relationship Id="rId4" Type="http://schemas.openxmlformats.org/officeDocument/2006/relationships/hyperlink" Target="http://des.wa.gov/about/pi/ProcurementReform/Pages/default.aspx"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Procurement Reform Project Updates</a:t>
            </a:r>
            <a:endParaRPr lang="en-US" sz="4000" dirty="0"/>
          </a:p>
        </p:txBody>
      </p:sp>
      <p:sp>
        <p:nvSpPr>
          <p:cNvPr id="3" name="Subtitle 2"/>
          <p:cNvSpPr>
            <a:spLocks noGrp="1"/>
          </p:cNvSpPr>
          <p:nvPr>
            <p:ph type="subTitle" idx="1"/>
          </p:nvPr>
        </p:nvSpPr>
        <p:spPr>
          <a:xfrm>
            <a:off x="762000" y="3733800"/>
            <a:ext cx="7696200" cy="2667000"/>
          </a:xfrm>
        </p:spPr>
        <p:txBody>
          <a:bodyPr>
            <a:normAutofit/>
          </a:bodyPr>
          <a:lstStyle/>
          <a:p>
            <a:endParaRPr lang="en-US" sz="2400" dirty="0" smtClean="0"/>
          </a:p>
          <a:p>
            <a:r>
              <a:rPr lang="en-US" sz="2400" dirty="0" smtClean="0"/>
              <a:t>April 2014</a:t>
            </a:r>
          </a:p>
        </p:txBody>
      </p:sp>
      <p:pic>
        <p:nvPicPr>
          <p:cNvPr id="6" name="Picture 5" descr="Logo Orange.png"/>
          <p:cNvPicPr>
            <a:picLocks noChangeAspect="1"/>
          </p:cNvPicPr>
          <p:nvPr/>
        </p:nvPicPr>
        <p:blipFill>
          <a:blip r:embed="rId3" cstate="print"/>
          <a:stretch>
            <a:fillRect/>
          </a:stretch>
        </p:blipFill>
        <p:spPr>
          <a:xfrm>
            <a:off x="1676400" y="609600"/>
            <a:ext cx="5420900" cy="914400"/>
          </a:xfrm>
          <a:prstGeom prst="rect">
            <a:avLst/>
          </a:prstGeom>
        </p:spPr>
      </p:pic>
      <p:sp>
        <p:nvSpPr>
          <p:cNvPr id="7" name="Slide Number Placeholder 6"/>
          <p:cNvSpPr>
            <a:spLocks noGrp="1"/>
          </p:cNvSpPr>
          <p:nvPr>
            <p:ph type="sldNum" sz="quarter" idx="12"/>
          </p:nvPr>
        </p:nvSpPr>
        <p:spPr/>
        <p:txBody>
          <a:bodyPr/>
          <a:lstStyle/>
          <a:p>
            <a:fld id="{AF4633DB-60EA-4E8C-BBF5-C69050585220}"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2014 Risk Assessment – Due 4/9/14.</a:t>
            </a:r>
          </a:p>
          <a:p>
            <a:r>
              <a:rPr lang="en-US" dirty="0" smtClean="0"/>
              <a:t>Training –</a:t>
            </a:r>
          </a:p>
          <a:p>
            <a:pPr lvl="1"/>
            <a:r>
              <a:rPr lang="en-US" dirty="0" smtClean="0"/>
              <a:t>Procurement 101 (WebEx) available 4/30/14</a:t>
            </a:r>
            <a:endParaRPr lang="en-US" dirty="0"/>
          </a:p>
          <a:p>
            <a:r>
              <a:rPr lang="en-US" dirty="0" smtClean="0"/>
              <a:t>Contract Reporting</a:t>
            </a:r>
          </a:p>
          <a:p>
            <a:pPr lvl="1"/>
            <a:r>
              <a:rPr lang="en-US" dirty="0" smtClean="0"/>
              <a:t>Last Opt-In Period.  Training available in May. Reporting </a:t>
            </a:r>
            <a:r>
              <a:rPr lang="en-US" dirty="0"/>
              <a:t>d</a:t>
            </a:r>
            <a:r>
              <a:rPr lang="en-US" dirty="0" smtClean="0"/>
              <a:t>eadline 6/30/14 for time period of Jan-June 2013. Still need to report in Sept.</a:t>
            </a:r>
          </a:p>
          <a:p>
            <a:pPr lvl="1"/>
            <a:r>
              <a:rPr lang="en-US" dirty="0" smtClean="0"/>
              <a:t>All agencies are required to report all contracts for time period 1/1/13 – 6/30/14 by </a:t>
            </a:r>
            <a:r>
              <a:rPr lang="en-US" b="1" dirty="0" smtClean="0"/>
              <a:t>September 1, 2014</a:t>
            </a:r>
          </a:p>
          <a:p>
            <a:pPr lvl="1"/>
            <a:endParaRPr lang="en-US" dirty="0"/>
          </a:p>
        </p:txBody>
      </p:sp>
      <p:sp>
        <p:nvSpPr>
          <p:cNvPr id="3" name="Slide Number Placeholder 2"/>
          <p:cNvSpPr>
            <a:spLocks noGrp="1"/>
          </p:cNvSpPr>
          <p:nvPr>
            <p:ph type="sldNum" sz="quarter" idx="12"/>
          </p:nvPr>
        </p:nvSpPr>
        <p:spPr/>
        <p:txBody>
          <a:bodyPr/>
          <a:lstStyle/>
          <a:p>
            <a:fld id="{AF4633DB-60EA-4E8C-BBF5-C69050585220}" type="slidenum">
              <a:rPr lang="en-US" smtClean="0"/>
              <a:pPr/>
              <a:t>10</a:t>
            </a:fld>
            <a:endParaRPr lang="en-US" dirty="0"/>
          </a:p>
        </p:txBody>
      </p:sp>
      <p:sp>
        <p:nvSpPr>
          <p:cNvPr id="4" name="Title 3"/>
          <p:cNvSpPr>
            <a:spLocks noGrp="1"/>
          </p:cNvSpPr>
          <p:nvPr>
            <p:ph type="title"/>
          </p:nvPr>
        </p:nvSpPr>
        <p:spPr/>
        <p:txBody>
          <a:bodyPr/>
          <a:lstStyle/>
          <a:p>
            <a:r>
              <a:rPr lang="en-US" dirty="0" smtClean="0"/>
              <a:t>Current Events</a:t>
            </a:r>
            <a:endParaRPr lang="en-US" dirty="0"/>
          </a:p>
        </p:txBody>
      </p:sp>
    </p:spTree>
    <p:extLst>
      <p:ext uri="{BB962C8B-B14F-4D97-AF65-F5344CB8AC3E}">
        <p14:creationId xmlns:p14="http://schemas.microsoft.com/office/powerpoint/2010/main" val="2276260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
          <p:cNvSpPr txBox="1">
            <a:spLocks/>
          </p:cNvSpPr>
          <p:nvPr/>
        </p:nvSpPr>
        <p:spPr>
          <a:xfrm>
            <a:off x="457200" y="1295400"/>
            <a:ext cx="8229600" cy="4114800"/>
          </a:xfrm>
          <a:prstGeom prst="rect">
            <a:avLst/>
          </a:prstGeom>
        </p:spPr>
        <p:txBody>
          <a:bodyPr vert="horz" lIns="91440" tIns="45720" rIns="91440" bIns="45720" rtlCol="0">
            <a:normAutofit/>
          </a:bodyPr>
          <a:lstStyle/>
          <a:p>
            <a:pPr marL="109538" marR="0" lvl="0" indent="-109538" algn="ctr" defTabSz="914400" rtl="0" eaLnBrk="1" fontAlgn="auto" latinLnBrk="0" hangingPunct="1">
              <a:lnSpc>
                <a:spcPct val="100000"/>
              </a:lnSpc>
              <a:spcBef>
                <a:spcPct val="20000"/>
              </a:spcBef>
              <a:spcAft>
                <a:spcPts val="0"/>
              </a:spcAft>
              <a:buClrTx/>
              <a:buSzTx/>
              <a:tabLst/>
              <a:defRPr/>
            </a:pPr>
            <a:endParaRPr lang="en-US" b="1" dirty="0" smtClean="0">
              <a:latin typeface="Arial" pitchFamily="34" charset="0"/>
              <a:cs typeface="Arial" pitchFamily="34" charset="0"/>
            </a:endParaRPr>
          </a:p>
          <a:p>
            <a:pPr marL="109538" marR="0" lvl="0" indent="-109538" algn="ctr" defTabSz="914400" rtl="0" eaLnBrk="1" fontAlgn="auto" latinLnBrk="0" hangingPunct="1">
              <a:lnSpc>
                <a:spcPct val="100000"/>
              </a:lnSpc>
              <a:spcBef>
                <a:spcPct val="20000"/>
              </a:spcBef>
              <a:spcAft>
                <a:spcPts val="0"/>
              </a:spcAft>
              <a:buClrTx/>
              <a:buSzTx/>
              <a:tabLst/>
              <a:defRPr/>
            </a:pPr>
            <a:r>
              <a:rPr lang="en-US" b="1" dirty="0" smtClean="0">
                <a:latin typeface="Arial" pitchFamily="34" charset="0"/>
                <a:cs typeface="Arial" pitchFamily="34" charset="0"/>
              </a:rPr>
              <a:t>Procurement Reform Questions:</a:t>
            </a:r>
          </a:p>
          <a:p>
            <a:pPr marL="109538" marR="0" lvl="0" indent="-109538" algn="ctr" defTabSz="914400" rtl="0" eaLnBrk="1" fontAlgn="auto" latinLnBrk="0" hangingPunct="1">
              <a:lnSpc>
                <a:spcPct val="100000"/>
              </a:lnSpc>
              <a:spcBef>
                <a:spcPct val="20000"/>
              </a:spcBef>
              <a:spcAft>
                <a:spcPts val="0"/>
              </a:spcAft>
              <a:buClrTx/>
              <a:buSzTx/>
              <a:tabLst/>
              <a:defRPr/>
            </a:pPr>
            <a:r>
              <a:rPr lang="en-US" b="1" dirty="0" smtClean="0">
                <a:latin typeface="Arial" pitchFamily="34" charset="0"/>
                <a:cs typeface="Arial" pitchFamily="34" charset="0"/>
                <a:hlinkClick r:id="rId3"/>
              </a:rPr>
              <a:t>desprocurementreform@des.wa.gov</a:t>
            </a:r>
            <a:endParaRPr lang="en-US" b="1" dirty="0" smtClean="0">
              <a:latin typeface="Arial" pitchFamily="34" charset="0"/>
              <a:cs typeface="Arial" pitchFamily="34" charset="0"/>
            </a:endParaRPr>
          </a:p>
          <a:p>
            <a:pPr marL="109538" marR="0" lvl="0" indent="-109538" algn="ctr" defTabSz="914400" rtl="0" eaLnBrk="1" fontAlgn="auto" latinLnBrk="0" hangingPunct="1">
              <a:lnSpc>
                <a:spcPct val="100000"/>
              </a:lnSpc>
              <a:spcBef>
                <a:spcPct val="20000"/>
              </a:spcBef>
              <a:spcAft>
                <a:spcPts val="0"/>
              </a:spcAft>
              <a:buClrTx/>
              <a:buSzTx/>
              <a:tabLst/>
              <a:defRPr/>
            </a:pPr>
            <a:endParaRPr lang="en-US" b="1" dirty="0" smtClean="0">
              <a:latin typeface="Arial" pitchFamily="34" charset="0"/>
              <a:cs typeface="Arial" pitchFamily="34" charset="0"/>
            </a:endParaRPr>
          </a:p>
          <a:p>
            <a:pPr marL="109538" lvl="0" indent="-109538" algn="ctr">
              <a:spcBef>
                <a:spcPct val="20000"/>
              </a:spcBef>
              <a:defRPr/>
            </a:pPr>
            <a:r>
              <a:rPr lang="en-US" b="1" dirty="0" smtClean="0">
                <a:latin typeface="Arial" pitchFamily="34" charset="0"/>
                <a:cs typeface="Arial" pitchFamily="34" charset="0"/>
              </a:rPr>
              <a:t>Procurement </a:t>
            </a:r>
            <a:r>
              <a:rPr lang="en-US" b="1" dirty="0">
                <a:latin typeface="Arial" pitchFamily="34" charset="0"/>
                <a:cs typeface="Arial" pitchFamily="34" charset="0"/>
              </a:rPr>
              <a:t>Reform Website:  </a:t>
            </a:r>
            <a:r>
              <a:rPr lang="en-US" b="1" dirty="0">
                <a:latin typeface="Arial" pitchFamily="34" charset="0"/>
                <a:cs typeface="Arial" pitchFamily="34" charset="0"/>
                <a:hlinkClick r:id="rId4"/>
              </a:rPr>
              <a:t>http://</a:t>
            </a:r>
            <a:r>
              <a:rPr lang="en-US" b="1" dirty="0" smtClean="0">
                <a:latin typeface="Arial" pitchFamily="34" charset="0"/>
                <a:cs typeface="Arial" pitchFamily="34" charset="0"/>
                <a:hlinkClick r:id="rId4"/>
              </a:rPr>
              <a:t>des.wa.gov/about/pi/ProcurementReform/Pages/default.aspx</a:t>
            </a:r>
            <a:endParaRPr lang="en-US" b="1" dirty="0" smtClean="0">
              <a:latin typeface="Arial" pitchFamily="34" charset="0"/>
              <a:cs typeface="Arial" pitchFamily="34" charset="0"/>
            </a:endParaRPr>
          </a:p>
          <a:p>
            <a:pPr marL="109538" lvl="0" indent="-109538" algn="ctr">
              <a:spcBef>
                <a:spcPct val="20000"/>
              </a:spcBef>
              <a:defRPr/>
            </a:pPr>
            <a:endParaRPr lang="en-US" b="1" dirty="0" smtClean="0">
              <a:latin typeface="Arial" pitchFamily="34" charset="0"/>
              <a:cs typeface="Arial" pitchFamily="34" charset="0"/>
            </a:endParaRPr>
          </a:p>
          <a:p>
            <a:pPr algn="ctr"/>
            <a:r>
              <a:rPr lang="en-US" b="1" dirty="0"/>
              <a:t>Lori McCleary </a:t>
            </a:r>
            <a:endParaRPr lang="en-US" b="1" dirty="0" smtClean="0"/>
          </a:p>
          <a:p>
            <a:pPr algn="ctr"/>
            <a:r>
              <a:rPr lang="en-US" b="1" dirty="0" smtClean="0"/>
              <a:t>Procurement Reform Project Manager</a:t>
            </a:r>
            <a:endParaRPr lang="en-US" dirty="0"/>
          </a:p>
          <a:p>
            <a:pPr algn="ctr"/>
            <a:r>
              <a:rPr lang="en-US" dirty="0" smtClean="0">
                <a:hlinkClick r:id="rId5"/>
              </a:rPr>
              <a:t>lori.mccleary@des.wa.gov</a:t>
            </a:r>
            <a:endParaRPr lang="en-US" dirty="0" smtClean="0"/>
          </a:p>
          <a:p>
            <a:pPr algn="ctr"/>
            <a:r>
              <a:rPr lang="en-US" dirty="0"/>
              <a:t>(360) 407-8217</a:t>
            </a:r>
          </a:p>
          <a:p>
            <a:endParaRPr lang="en-US" dirty="0"/>
          </a:p>
          <a:p>
            <a:pPr marL="109538" lvl="0" indent="-109538" algn="ctr">
              <a:spcBef>
                <a:spcPct val="20000"/>
              </a:spcBef>
              <a:defRPr/>
            </a:pPr>
            <a:endParaRPr lang="en-US" b="1" dirty="0">
              <a:latin typeface="Arial" pitchFamily="34" charset="0"/>
              <a:cs typeface="Arial" pitchFamily="34" charset="0"/>
            </a:endParaRPr>
          </a:p>
          <a:p>
            <a:pPr marL="109538" marR="0" lvl="0" indent="-109538" algn="l" defTabSz="914400" rtl="0" eaLnBrk="1" fontAlgn="auto" latinLnBrk="0" hangingPunct="1">
              <a:lnSpc>
                <a:spcPct val="100000"/>
              </a:lnSpc>
              <a:spcBef>
                <a:spcPct val="20000"/>
              </a:spcBef>
              <a:spcAft>
                <a:spcPts val="0"/>
              </a:spcAft>
              <a:buClrTx/>
              <a:buSzTx/>
              <a:tabLst/>
              <a:defRPr/>
            </a:pPr>
            <a:endParaRPr lang="en-US" dirty="0">
              <a:latin typeface="Arial" pitchFamily="34" charset="0"/>
              <a:cs typeface="Arial" pitchFamily="34" charset="0"/>
            </a:endParaRPr>
          </a:p>
          <a:p>
            <a:pPr marL="109538" marR="0" lvl="0" indent="-109538" algn="l" defTabSz="914400" rtl="0" eaLnBrk="1" fontAlgn="auto" latinLnBrk="0" hangingPunct="1">
              <a:lnSpc>
                <a:spcPct val="100000"/>
              </a:lnSpc>
              <a:spcBef>
                <a:spcPct val="20000"/>
              </a:spcBef>
              <a:spcAft>
                <a:spcPts val="0"/>
              </a:spcAft>
              <a:buClrTx/>
              <a:buSzTx/>
              <a:tabLst/>
              <a:defRPr/>
            </a:pPr>
            <a:endParaRPr lang="en-US" dirty="0" smtClean="0">
              <a:latin typeface="Arial" pitchFamily="34" charset="0"/>
              <a:cs typeface="Arial" pitchFamily="34" charset="0"/>
            </a:endParaRPr>
          </a:p>
          <a:p>
            <a:pPr marL="109538" marR="0" lvl="0" indent="-109538"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b="1" dirty="0" smtClean="0">
              <a:latin typeface="Arial" pitchFamily="34" charset="0"/>
              <a:cs typeface="Arial" pitchFamily="34" charset="0"/>
            </a:endParaRPr>
          </a:p>
        </p:txBody>
      </p:sp>
      <p:sp>
        <p:nvSpPr>
          <p:cNvPr id="3" name="Title 2"/>
          <p:cNvSpPr>
            <a:spLocks noGrp="1"/>
          </p:cNvSpPr>
          <p:nvPr>
            <p:ph type="title"/>
          </p:nvPr>
        </p:nvSpPr>
        <p:spPr>
          <a:xfrm>
            <a:off x="457200" y="76200"/>
            <a:ext cx="8229600" cy="914400"/>
          </a:xfrm>
        </p:spPr>
        <p:txBody>
          <a:bodyPr>
            <a:noAutofit/>
          </a:bodyPr>
          <a:lstStyle/>
          <a:p>
            <a:r>
              <a:rPr lang="en-US" i="0" dirty="0" smtClean="0"/>
              <a:t>Questions</a:t>
            </a:r>
            <a:endParaRPr lang="en-US" i="0" dirty="0"/>
          </a:p>
        </p:txBody>
      </p:sp>
      <p:pic>
        <p:nvPicPr>
          <p:cNvPr id="4" name="Picture 3" descr="Button_Green.png"/>
          <p:cNvPicPr>
            <a:picLocks noChangeAspect="1"/>
          </p:cNvPicPr>
          <p:nvPr/>
        </p:nvPicPr>
        <p:blipFill>
          <a:blip r:embed="rId6" cstate="print"/>
          <a:stretch>
            <a:fillRect/>
          </a:stretch>
        </p:blipFill>
        <p:spPr>
          <a:xfrm>
            <a:off x="181811" y="5791200"/>
            <a:ext cx="961189" cy="880874"/>
          </a:xfrm>
          <a:prstGeom prst="rect">
            <a:avLst/>
          </a:prstGeom>
        </p:spPr>
      </p:pic>
      <p:pic>
        <p:nvPicPr>
          <p:cNvPr id="5" name="Content Placeholder 5" descr="Button_Orange.png"/>
          <p:cNvPicPr>
            <a:picLocks noChangeAspect="1"/>
          </p:cNvPicPr>
          <p:nvPr/>
        </p:nvPicPr>
        <p:blipFill>
          <a:blip r:embed="rId7" cstate="print"/>
          <a:stretch>
            <a:fillRect/>
          </a:stretch>
        </p:blipFill>
        <p:spPr>
          <a:xfrm>
            <a:off x="185139" y="5791200"/>
            <a:ext cx="957861" cy="877824"/>
          </a:xfrm>
          <a:prstGeom prst="rect">
            <a:avLst/>
          </a:prstGeom>
        </p:spPr>
      </p:pic>
      <p:sp>
        <p:nvSpPr>
          <p:cNvPr id="10" name="Content Placeholder 1"/>
          <p:cNvSpPr txBox="1">
            <a:spLocks/>
          </p:cNvSpPr>
          <p:nvPr/>
        </p:nvSpPr>
        <p:spPr>
          <a:xfrm>
            <a:off x="9144000" y="1447800"/>
            <a:ext cx="3962400" cy="2438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11" name="Content Placeholder 1"/>
          <p:cNvSpPr txBox="1">
            <a:spLocks/>
          </p:cNvSpPr>
          <p:nvPr/>
        </p:nvSpPr>
        <p:spPr>
          <a:xfrm>
            <a:off x="9144000" y="3352800"/>
            <a:ext cx="3962400" cy="2438400"/>
          </a:xfrm>
          <a:prstGeom prst="rect">
            <a:avLst/>
          </a:prstGeom>
        </p:spPr>
        <p:txBody>
          <a:bodyPr vert="horz" lIns="91440" tIns="45720" rIns="91440" bIns="45720" rtlCol="0">
            <a:normAutofit/>
          </a:bodyPr>
          <a:lstStyle/>
          <a:p>
            <a:pPr marL="109538" marR="0" lvl="0" indent="-109538"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1900" dirty="0" smtClean="0">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251145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50000"/>
              </a:lnSpc>
            </a:pPr>
            <a:r>
              <a:rPr lang="en-US" dirty="0" smtClean="0"/>
              <a:t>Procurement Reform Overview</a:t>
            </a:r>
          </a:p>
          <a:p>
            <a:pPr>
              <a:lnSpc>
                <a:spcPct val="150000"/>
              </a:lnSpc>
            </a:pPr>
            <a:r>
              <a:rPr lang="en-US" dirty="0" smtClean="0"/>
              <a:t>Current Initiatives</a:t>
            </a:r>
          </a:p>
          <a:p>
            <a:pPr>
              <a:lnSpc>
                <a:spcPct val="150000"/>
              </a:lnSpc>
            </a:pPr>
            <a:r>
              <a:rPr lang="en-US" dirty="0" smtClean="0"/>
              <a:t>Completed Initiatives</a:t>
            </a:r>
          </a:p>
          <a:p>
            <a:pPr>
              <a:lnSpc>
                <a:spcPct val="150000"/>
              </a:lnSpc>
            </a:pPr>
            <a:r>
              <a:rPr lang="en-US" dirty="0" smtClean="0"/>
              <a:t>Questions and Contact Information</a:t>
            </a:r>
          </a:p>
        </p:txBody>
      </p:sp>
      <p:sp>
        <p:nvSpPr>
          <p:cNvPr id="3" name="Title 2"/>
          <p:cNvSpPr>
            <a:spLocks noGrp="1"/>
          </p:cNvSpPr>
          <p:nvPr>
            <p:ph type="title"/>
          </p:nvPr>
        </p:nvSpPr>
        <p:spPr>
          <a:xfrm>
            <a:off x="457200" y="304800"/>
            <a:ext cx="8229600" cy="762000"/>
          </a:xfrm>
        </p:spPr>
        <p:txBody>
          <a:bodyPr>
            <a:noAutofit/>
          </a:bodyPr>
          <a:lstStyle/>
          <a:p>
            <a:r>
              <a:rPr lang="en-US" dirty="0" smtClean="0"/>
              <a:t>Topics</a:t>
            </a:r>
            <a:endParaRPr lang="en-US" dirty="0"/>
          </a:p>
        </p:txBody>
      </p:sp>
      <p:pic>
        <p:nvPicPr>
          <p:cNvPr id="4" name="Content Placeholder 5" descr="Button_Orange.png"/>
          <p:cNvPicPr>
            <a:picLocks noChangeAspect="1"/>
          </p:cNvPicPr>
          <p:nvPr/>
        </p:nvPicPr>
        <p:blipFill>
          <a:blip r:embed="rId2" cstate="print"/>
          <a:stretch>
            <a:fillRect/>
          </a:stretch>
        </p:blipFill>
        <p:spPr>
          <a:xfrm>
            <a:off x="185139" y="5791200"/>
            <a:ext cx="957861" cy="877824"/>
          </a:xfrm>
          <a:prstGeom prst="rect">
            <a:avLst/>
          </a:prstGeom>
        </p:spPr>
      </p:pic>
      <p:sp>
        <p:nvSpPr>
          <p:cNvPr id="5" name="Slide Number Placeholder 4"/>
          <p:cNvSpPr>
            <a:spLocks noGrp="1"/>
          </p:cNvSpPr>
          <p:nvPr>
            <p:ph type="sldNum" sz="quarter" idx="12"/>
          </p:nvPr>
        </p:nvSpPr>
        <p:spPr/>
        <p:txBody>
          <a:bodyPr/>
          <a:lstStyle/>
          <a:p>
            <a:fld id="{AF4633DB-60EA-4E8C-BBF5-C69050585220}"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r>
              <a:rPr lang="en-US" dirty="0" smtClean="0"/>
              <a:t>2SHB 2452 -  Signed March 30, 2012</a:t>
            </a:r>
          </a:p>
          <a:p>
            <a:r>
              <a:rPr lang="en-US" dirty="0" smtClean="0"/>
              <a:t>Created  Chapter 39.26 RCW</a:t>
            </a:r>
          </a:p>
          <a:p>
            <a:r>
              <a:rPr lang="en-US" dirty="0" smtClean="0"/>
              <a:t>Governs all state procurements for goods and services.</a:t>
            </a:r>
          </a:p>
          <a:p>
            <a:r>
              <a:rPr lang="en-US" dirty="0" smtClean="0"/>
              <a:t>Went into effect January 1, 2013</a:t>
            </a:r>
          </a:p>
        </p:txBody>
      </p:sp>
      <p:sp>
        <p:nvSpPr>
          <p:cNvPr id="3" name="Title 2"/>
          <p:cNvSpPr>
            <a:spLocks noGrp="1"/>
          </p:cNvSpPr>
          <p:nvPr>
            <p:ph type="title"/>
          </p:nvPr>
        </p:nvSpPr>
        <p:spPr>
          <a:xfrm>
            <a:off x="457200" y="304800"/>
            <a:ext cx="8229600" cy="762000"/>
          </a:xfrm>
        </p:spPr>
        <p:txBody>
          <a:bodyPr>
            <a:noAutofit/>
          </a:bodyPr>
          <a:lstStyle/>
          <a:p>
            <a:r>
              <a:rPr lang="en-US" sz="3600" dirty="0" smtClean="0"/>
              <a:t>Procurement Reform Background</a:t>
            </a:r>
            <a:br>
              <a:rPr lang="en-US" sz="3600" dirty="0" smtClean="0"/>
            </a:br>
            <a:endParaRPr lang="en-US" sz="3600" dirty="0"/>
          </a:p>
        </p:txBody>
      </p:sp>
      <p:pic>
        <p:nvPicPr>
          <p:cNvPr id="4" name="Content Placeholder 5" descr="Button_Orange.png"/>
          <p:cNvPicPr>
            <a:picLocks noChangeAspect="1"/>
          </p:cNvPicPr>
          <p:nvPr/>
        </p:nvPicPr>
        <p:blipFill>
          <a:blip r:embed="rId3" cstate="print"/>
          <a:stretch>
            <a:fillRect/>
          </a:stretch>
        </p:blipFill>
        <p:spPr>
          <a:xfrm>
            <a:off x="185139" y="5791200"/>
            <a:ext cx="957861" cy="877824"/>
          </a:xfrm>
          <a:prstGeom prst="rect">
            <a:avLst/>
          </a:prstGeom>
        </p:spPr>
      </p:pic>
      <p:sp>
        <p:nvSpPr>
          <p:cNvPr id="5" name="Slide Number Placeholder 4"/>
          <p:cNvSpPr>
            <a:spLocks noGrp="1"/>
          </p:cNvSpPr>
          <p:nvPr>
            <p:ph type="sldNum" sz="quarter" idx="12"/>
          </p:nvPr>
        </p:nvSpPr>
        <p:spPr/>
        <p:txBody>
          <a:bodyPr/>
          <a:lstStyle/>
          <a:p>
            <a:fld id="{AF4633DB-60EA-4E8C-BBF5-C69050585220}" type="slidenum">
              <a:rPr lang="en-US" smtClean="0"/>
              <a:pPr/>
              <a:t>3</a:t>
            </a:fld>
            <a:endParaRPr lang="en-US" dirty="0"/>
          </a:p>
        </p:txBody>
      </p:sp>
    </p:spTree>
    <p:extLst>
      <p:ext uri="{BB962C8B-B14F-4D97-AF65-F5344CB8AC3E}">
        <p14:creationId xmlns:p14="http://schemas.microsoft.com/office/powerpoint/2010/main" val="450280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Promote open competition</a:t>
            </a:r>
          </a:p>
          <a:p>
            <a:r>
              <a:rPr lang="en-US" dirty="0" smtClean="0"/>
              <a:t>Promote transparency</a:t>
            </a:r>
          </a:p>
          <a:p>
            <a:r>
              <a:rPr lang="en-US" dirty="0" smtClean="0"/>
              <a:t>Centralize oversight </a:t>
            </a:r>
          </a:p>
          <a:p>
            <a:r>
              <a:rPr lang="en-US" dirty="0" smtClean="0"/>
              <a:t>Centralize location of contract data in a searchable manner</a:t>
            </a:r>
          </a:p>
          <a:p>
            <a:r>
              <a:rPr lang="en-US" dirty="0" smtClean="0"/>
              <a:t>Encourage/facilitate participation by Washington small businesses</a:t>
            </a:r>
          </a:p>
          <a:p>
            <a:r>
              <a:rPr lang="en-US" dirty="0" smtClean="0"/>
              <a:t>Increase accountability</a:t>
            </a:r>
          </a:p>
          <a:p>
            <a:pPr algn="r">
              <a:buNone/>
            </a:pPr>
            <a:r>
              <a:rPr lang="en-US" dirty="0" smtClean="0"/>
              <a:t>RCW 39.26.005</a:t>
            </a:r>
          </a:p>
          <a:p>
            <a:endParaRPr lang="en-US" sz="1200" dirty="0" smtClean="0"/>
          </a:p>
        </p:txBody>
      </p:sp>
      <p:sp>
        <p:nvSpPr>
          <p:cNvPr id="3" name="Title 2"/>
          <p:cNvSpPr>
            <a:spLocks noGrp="1"/>
          </p:cNvSpPr>
          <p:nvPr>
            <p:ph type="title"/>
          </p:nvPr>
        </p:nvSpPr>
        <p:spPr>
          <a:xfrm>
            <a:off x="457200" y="304800"/>
            <a:ext cx="8229600" cy="762000"/>
          </a:xfrm>
        </p:spPr>
        <p:txBody>
          <a:bodyPr>
            <a:noAutofit/>
          </a:bodyPr>
          <a:lstStyle/>
          <a:p>
            <a:r>
              <a:rPr lang="en-US" dirty="0" smtClean="0"/>
              <a:t>Intent of Procurement Reform</a:t>
            </a:r>
            <a:endParaRPr lang="en-US" dirty="0"/>
          </a:p>
        </p:txBody>
      </p:sp>
      <p:pic>
        <p:nvPicPr>
          <p:cNvPr id="4" name="Content Placeholder 5" descr="Button_Orange.png"/>
          <p:cNvPicPr>
            <a:picLocks noChangeAspect="1"/>
          </p:cNvPicPr>
          <p:nvPr/>
        </p:nvPicPr>
        <p:blipFill>
          <a:blip r:embed="rId2" cstate="print"/>
          <a:stretch>
            <a:fillRect/>
          </a:stretch>
        </p:blipFill>
        <p:spPr>
          <a:xfrm>
            <a:off x="185139" y="5791200"/>
            <a:ext cx="957861" cy="877824"/>
          </a:xfrm>
          <a:prstGeom prst="rect">
            <a:avLst/>
          </a:prstGeom>
        </p:spPr>
      </p:pic>
      <p:sp>
        <p:nvSpPr>
          <p:cNvPr id="5" name="Slide Number Placeholder 4"/>
          <p:cNvSpPr>
            <a:spLocks noGrp="1"/>
          </p:cNvSpPr>
          <p:nvPr>
            <p:ph type="sldNum" sz="quarter" idx="12"/>
          </p:nvPr>
        </p:nvSpPr>
        <p:spPr/>
        <p:txBody>
          <a:bodyPr/>
          <a:lstStyle/>
          <a:p>
            <a:fld id="{AF4633DB-60EA-4E8C-BBF5-C69050585220}"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Button_Orange.png"/>
          <p:cNvPicPr>
            <a:picLocks noChangeAspect="1"/>
          </p:cNvPicPr>
          <p:nvPr/>
        </p:nvPicPr>
        <p:blipFill>
          <a:blip r:embed="rId2" cstate="print"/>
          <a:stretch>
            <a:fillRect/>
          </a:stretch>
        </p:blipFill>
        <p:spPr>
          <a:xfrm>
            <a:off x="261339" y="5791200"/>
            <a:ext cx="957861" cy="877824"/>
          </a:xfrm>
          <a:prstGeom prst="rect">
            <a:avLst/>
          </a:prstGeom>
        </p:spPr>
      </p:pic>
      <p:sp>
        <p:nvSpPr>
          <p:cNvPr id="2" name="Content Placeholder 1"/>
          <p:cNvSpPr>
            <a:spLocks noGrp="1"/>
          </p:cNvSpPr>
          <p:nvPr>
            <p:ph idx="1"/>
          </p:nvPr>
        </p:nvSpPr>
        <p:spPr/>
        <p:txBody>
          <a:bodyPr>
            <a:normAutofit/>
          </a:bodyPr>
          <a:lstStyle/>
          <a:p>
            <a:r>
              <a:rPr lang="en-US" dirty="0" smtClean="0"/>
              <a:t>Department of Enterprise Services is required to develop policies for state contracting activities: RCW 39.26.080, 39.26.090, 39.26.180.</a:t>
            </a:r>
          </a:p>
          <a:p>
            <a:r>
              <a:rPr lang="en-US" dirty="0" smtClean="0"/>
              <a:t>Department of Enterprise Services is authorized to establish rules for state contracting activities: 39.26.090(11), 39.26.200.</a:t>
            </a:r>
          </a:p>
        </p:txBody>
      </p:sp>
      <p:sp>
        <p:nvSpPr>
          <p:cNvPr id="3" name="Title 2"/>
          <p:cNvSpPr>
            <a:spLocks noGrp="1"/>
          </p:cNvSpPr>
          <p:nvPr>
            <p:ph type="title"/>
          </p:nvPr>
        </p:nvSpPr>
        <p:spPr>
          <a:xfrm>
            <a:off x="457200" y="304800"/>
            <a:ext cx="8229600" cy="762000"/>
          </a:xfrm>
        </p:spPr>
        <p:txBody>
          <a:bodyPr>
            <a:noAutofit/>
          </a:bodyPr>
          <a:lstStyle/>
          <a:p>
            <a:r>
              <a:rPr lang="en-US" dirty="0" smtClean="0"/>
              <a:t>Centralize Oversight</a:t>
            </a:r>
            <a:endParaRPr lang="en-US" dirty="0"/>
          </a:p>
        </p:txBody>
      </p:sp>
      <p:sp>
        <p:nvSpPr>
          <p:cNvPr id="5" name="Slide Number Placeholder 4"/>
          <p:cNvSpPr>
            <a:spLocks noGrp="1"/>
          </p:cNvSpPr>
          <p:nvPr>
            <p:ph type="sldNum" sz="quarter" idx="12"/>
          </p:nvPr>
        </p:nvSpPr>
        <p:spPr/>
        <p:txBody>
          <a:bodyPr/>
          <a:lstStyle/>
          <a:p>
            <a:fld id="{AF4633DB-60EA-4E8C-BBF5-C69050585220}"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procedures and requirements must:</a:t>
            </a:r>
          </a:p>
          <a:p>
            <a:endParaRPr lang="en-US" dirty="0" smtClean="0"/>
          </a:p>
        </p:txBody>
      </p:sp>
      <p:sp>
        <p:nvSpPr>
          <p:cNvPr id="3" name="Title 2"/>
          <p:cNvSpPr>
            <a:spLocks noGrp="1"/>
          </p:cNvSpPr>
          <p:nvPr>
            <p:ph type="title"/>
          </p:nvPr>
        </p:nvSpPr>
        <p:spPr>
          <a:xfrm>
            <a:off x="457200" y="304800"/>
            <a:ext cx="8229600" cy="762000"/>
          </a:xfrm>
        </p:spPr>
        <p:txBody>
          <a:bodyPr>
            <a:noAutofit/>
          </a:bodyPr>
          <a:lstStyle/>
          <a:p>
            <a:r>
              <a:rPr lang="en-US" sz="3600" dirty="0" smtClean="0"/>
              <a:t>Guiding Principles</a:t>
            </a:r>
            <a:endParaRPr lang="en-US" sz="3600" dirty="0"/>
          </a:p>
        </p:txBody>
      </p:sp>
      <p:pic>
        <p:nvPicPr>
          <p:cNvPr id="4" name="Content Placeholder 5" descr="Button_Orange.png"/>
          <p:cNvPicPr>
            <a:picLocks noChangeAspect="1"/>
          </p:cNvPicPr>
          <p:nvPr/>
        </p:nvPicPr>
        <p:blipFill>
          <a:blip r:embed="rId2" cstate="print"/>
          <a:stretch>
            <a:fillRect/>
          </a:stretch>
        </p:blipFill>
        <p:spPr>
          <a:xfrm>
            <a:off x="185139" y="5791200"/>
            <a:ext cx="957861" cy="877824"/>
          </a:xfrm>
          <a:prstGeom prst="rect">
            <a:avLst/>
          </a:prstGeom>
        </p:spPr>
      </p:pic>
      <p:sp>
        <p:nvSpPr>
          <p:cNvPr id="5" name="Slide Number Placeholder 4"/>
          <p:cNvSpPr>
            <a:spLocks noGrp="1"/>
          </p:cNvSpPr>
          <p:nvPr>
            <p:ph type="sldNum" sz="quarter" idx="12"/>
          </p:nvPr>
        </p:nvSpPr>
        <p:spPr/>
        <p:txBody>
          <a:bodyPr/>
          <a:lstStyle/>
          <a:p>
            <a:fld id="{AF4633DB-60EA-4E8C-BBF5-C69050585220}" type="slidenum">
              <a:rPr lang="en-US" smtClean="0"/>
              <a:pPr/>
              <a:t>6</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727431078"/>
              </p:ext>
            </p:extLst>
          </p:nvPr>
        </p:nvGraphicFramePr>
        <p:xfrm>
          <a:off x="664067" y="1981199"/>
          <a:ext cx="8022732" cy="3962404"/>
        </p:xfrm>
        <a:graphic>
          <a:graphicData uri="http://schemas.openxmlformats.org/drawingml/2006/table">
            <a:tbl>
              <a:tblPr firstRow="1" bandRow="1">
                <a:tableStyleId>{5C22544A-7EE6-4342-B048-85BDC9FD1C3A}</a:tableStyleId>
              </a:tblPr>
              <a:tblGrid>
                <a:gridCol w="4011366"/>
                <a:gridCol w="4011366"/>
              </a:tblGrid>
              <a:tr h="535460">
                <a:tc>
                  <a:txBody>
                    <a:bodyPr/>
                    <a:lstStyle/>
                    <a:p>
                      <a:r>
                        <a:rPr lang="en-US" b="0" dirty="0" smtClean="0">
                          <a:solidFill>
                            <a:schemeClr val="tx1"/>
                          </a:solidFill>
                          <a:latin typeface="Arial" panose="020B0604020202020204" pitchFamily="34" charset="0"/>
                          <a:cs typeface="Arial" panose="020B0604020202020204" pitchFamily="34" charset="0"/>
                        </a:rPr>
                        <a:t>Be</a:t>
                      </a:r>
                      <a:r>
                        <a:rPr lang="en-US" b="0" baseline="0" dirty="0" smtClean="0">
                          <a:solidFill>
                            <a:schemeClr val="tx1"/>
                          </a:solidFill>
                          <a:latin typeface="Arial" panose="020B0604020202020204" pitchFamily="34" charset="0"/>
                          <a:cs typeface="Arial" panose="020B0604020202020204" pitchFamily="34" charset="0"/>
                        </a:rPr>
                        <a:t> FAIR</a:t>
                      </a:r>
                      <a:endParaRPr lang="en-US" b="0" dirty="0">
                        <a:solidFill>
                          <a:schemeClr val="tx1"/>
                        </a:solidFill>
                        <a:latin typeface="Arial" panose="020B0604020202020204" pitchFamily="34" charset="0"/>
                        <a:cs typeface="Arial" panose="020B0604020202020204" pitchFamily="34" charset="0"/>
                      </a:endParaRPr>
                    </a:p>
                  </a:txBody>
                  <a:tcPr>
                    <a:noFill/>
                  </a:tcPr>
                </a:tc>
                <a:tc>
                  <a:txBody>
                    <a:bodyPr/>
                    <a:lstStyle/>
                    <a:p>
                      <a:r>
                        <a:rPr lang="en-US" b="0" dirty="0" smtClean="0">
                          <a:solidFill>
                            <a:schemeClr val="tx1"/>
                          </a:solidFill>
                          <a:latin typeface="Arial" panose="020B0604020202020204" pitchFamily="34" charset="0"/>
                          <a:cs typeface="Arial" panose="020B0604020202020204" pitchFamily="34" charset="0"/>
                        </a:rPr>
                        <a:t>Be COMPETITIVE</a:t>
                      </a:r>
                      <a:endParaRPr lang="en-US" b="0" dirty="0">
                        <a:solidFill>
                          <a:schemeClr val="tx1"/>
                        </a:solidFill>
                        <a:latin typeface="Arial" panose="020B0604020202020204" pitchFamily="34" charset="0"/>
                        <a:cs typeface="Arial" panose="020B0604020202020204" pitchFamily="34" charset="0"/>
                      </a:endParaRPr>
                    </a:p>
                  </a:txBody>
                  <a:tcPr>
                    <a:noFill/>
                  </a:tcPr>
                </a:tc>
              </a:tr>
              <a:tr h="749644">
                <a:tc>
                  <a:txBody>
                    <a:bodyPr/>
                    <a:lstStyle/>
                    <a:p>
                      <a:r>
                        <a:rPr lang="en-US" b="0" dirty="0" smtClean="0">
                          <a:solidFill>
                            <a:schemeClr val="tx1"/>
                          </a:solidFill>
                          <a:latin typeface="Arial" panose="020B0604020202020204" pitchFamily="34" charset="0"/>
                          <a:cs typeface="Arial" panose="020B0604020202020204" pitchFamily="34" charset="0"/>
                        </a:rPr>
                        <a:t>Be able</a:t>
                      </a:r>
                      <a:r>
                        <a:rPr lang="en-US" b="0" baseline="0" dirty="0" smtClean="0">
                          <a:solidFill>
                            <a:schemeClr val="tx1"/>
                          </a:solidFill>
                          <a:latin typeface="Arial" panose="020B0604020202020204" pitchFamily="34" charset="0"/>
                          <a:cs typeface="Arial" panose="020B0604020202020204" pitchFamily="34" charset="0"/>
                        </a:rPr>
                        <a:t> to obtain FAIR and     REASONABLE  PRICES</a:t>
                      </a:r>
                      <a:endParaRPr lang="en-US" b="0" dirty="0">
                        <a:solidFill>
                          <a:schemeClr val="tx1"/>
                        </a:solidFill>
                        <a:latin typeface="Arial" panose="020B0604020202020204" pitchFamily="34" charset="0"/>
                        <a:cs typeface="Arial" panose="020B0604020202020204" pitchFamily="34" charset="0"/>
                      </a:endParaRPr>
                    </a:p>
                  </a:txBody>
                  <a:tcPr>
                    <a:noFill/>
                  </a:tcPr>
                </a:tc>
                <a:tc>
                  <a:txBody>
                    <a:bodyPr/>
                    <a:lstStyle/>
                    <a:p>
                      <a:r>
                        <a:rPr lang="en-US" b="0" dirty="0" smtClean="0">
                          <a:solidFill>
                            <a:schemeClr val="tx1"/>
                          </a:solidFill>
                          <a:latin typeface="Arial" panose="020B0604020202020204" pitchFamily="34" charset="0"/>
                          <a:cs typeface="Arial" panose="020B0604020202020204" pitchFamily="34" charset="0"/>
                        </a:rPr>
                        <a:t>Be ACCOUNTABLE</a:t>
                      </a:r>
                      <a:r>
                        <a:rPr lang="en-US" b="0" baseline="0" dirty="0" smtClean="0">
                          <a:solidFill>
                            <a:schemeClr val="tx1"/>
                          </a:solidFill>
                          <a:latin typeface="Arial" panose="020B0604020202020204" pitchFamily="34" charset="0"/>
                          <a:cs typeface="Arial" panose="020B0604020202020204" pitchFamily="34" charset="0"/>
                        </a:rPr>
                        <a:t> &amp; provide HIGH ETHICAL STANDARDS</a:t>
                      </a:r>
                      <a:endParaRPr lang="en-US" b="0" dirty="0">
                        <a:solidFill>
                          <a:schemeClr val="tx1"/>
                        </a:solidFill>
                        <a:latin typeface="Arial" panose="020B0604020202020204" pitchFamily="34" charset="0"/>
                        <a:cs typeface="Arial" panose="020B0604020202020204" pitchFamily="34" charset="0"/>
                      </a:endParaRPr>
                    </a:p>
                  </a:txBody>
                  <a:tcPr>
                    <a:noFill/>
                  </a:tcPr>
                </a:tc>
              </a:tr>
              <a:tr h="535460">
                <a:tc>
                  <a:txBody>
                    <a:bodyPr/>
                    <a:lstStyle/>
                    <a:p>
                      <a:r>
                        <a:rPr lang="en-US" b="0" dirty="0" smtClean="0">
                          <a:solidFill>
                            <a:schemeClr val="tx1"/>
                          </a:solidFill>
                          <a:latin typeface="Arial" panose="020B0604020202020204" pitchFamily="34" charset="0"/>
                          <a:cs typeface="Arial" panose="020B0604020202020204" pitchFamily="34" charset="0"/>
                        </a:rPr>
                        <a:t>Be TRANSPARENT</a:t>
                      </a:r>
                      <a:endParaRPr lang="en-US" b="0" dirty="0">
                        <a:solidFill>
                          <a:schemeClr val="tx1"/>
                        </a:solidFill>
                        <a:latin typeface="Arial" panose="020B0604020202020204" pitchFamily="34" charset="0"/>
                        <a:cs typeface="Arial" panose="020B0604020202020204" pitchFamily="34" charset="0"/>
                      </a:endParaRPr>
                    </a:p>
                  </a:txBody>
                  <a:tcPr>
                    <a:noFill/>
                  </a:tcPr>
                </a:tc>
                <a:tc>
                  <a:txBody>
                    <a:bodyPr/>
                    <a:lstStyle/>
                    <a:p>
                      <a:r>
                        <a:rPr lang="en-US" b="0" dirty="0" smtClean="0">
                          <a:solidFill>
                            <a:schemeClr val="tx1"/>
                          </a:solidFill>
                          <a:latin typeface="Arial" panose="020B0604020202020204" pitchFamily="34" charset="0"/>
                          <a:cs typeface="Arial" panose="020B0604020202020204" pitchFamily="34" charset="0"/>
                        </a:rPr>
                        <a:t>Be</a:t>
                      </a:r>
                      <a:r>
                        <a:rPr lang="en-US" b="0" baseline="0" dirty="0" smtClean="0">
                          <a:solidFill>
                            <a:schemeClr val="tx1"/>
                          </a:solidFill>
                          <a:latin typeface="Arial" panose="020B0604020202020204" pitchFamily="34" charset="0"/>
                          <a:cs typeface="Arial" panose="020B0604020202020204" pitchFamily="34" charset="0"/>
                        </a:rPr>
                        <a:t> COST EFFICIENT &amp; EFFECTIVE</a:t>
                      </a:r>
                      <a:endParaRPr lang="en-US" b="0" dirty="0">
                        <a:solidFill>
                          <a:schemeClr val="tx1"/>
                        </a:solidFill>
                        <a:latin typeface="Arial" panose="020B0604020202020204" pitchFamily="34" charset="0"/>
                        <a:cs typeface="Arial" panose="020B0604020202020204" pitchFamily="34" charset="0"/>
                      </a:endParaRPr>
                    </a:p>
                  </a:txBody>
                  <a:tcPr>
                    <a:noFill/>
                  </a:tcPr>
                </a:tc>
              </a:tr>
              <a:tr h="535460">
                <a:tc>
                  <a:txBody>
                    <a:bodyPr/>
                    <a:lstStyle/>
                    <a:p>
                      <a:r>
                        <a:rPr lang="en-US" b="0" dirty="0" smtClean="0">
                          <a:solidFill>
                            <a:schemeClr val="tx1"/>
                          </a:solidFill>
                          <a:latin typeface="Arial" panose="020B0604020202020204" pitchFamily="34" charset="0"/>
                          <a:cs typeface="Arial" panose="020B0604020202020204" pitchFamily="34" charset="0"/>
                        </a:rPr>
                        <a:t>Be TIMELY</a:t>
                      </a:r>
                      <a:endParaRPr lang="en-US" b="0" dirty="0">
                        <a:solidFill>
                          <a:schemeClr val="tx1"/>
                        </a:solidFill>
                        <a:latin typeface="Arial" panose="020B0604020202020204" pitchFamily="34" charset="0"/>
                        <a:cs typeface="Arial" panose="020B0604020202020204" pitchFamily="34" charset="0"/>
                      </a:endParaRPr>
                    </a:p>
                  </a:txBody>
                  <a:tcPr>
                    <a:noFill/>
                  </a:tcPr>
                </a:tc>
                <a:tc>
                  <a:txBody>
                    <a:bodyPr/>
                    <a:lstStyle/>
                    <a:p>
                      <a:r>
                        <a:rPr lang="en-US" b="0" dirty="0" smtClean="0">
                          <a:solidFill>
                            <a:schemeClr val="tx1"/>
                          </a:solidFill>
                          <a:latin typeface="Arial" panose="020B0604020202020204" pitchFamily="34" charset="0"/>
                          <a:cs typeface="Arial" panose="020B0604020202020204" pitchFamily="34" charset="0"/>
                        </a:rPr>
                        <a:t>Be FLEXIBLE</a:t>
                      </a:r>
                      <a:endParaRPr lang="en-US" b="0" dirty="0">
                        <a:solidFill>
                          <a:schemeClr val="tx1"/>
                        </a:solidFill>
                        <a:latin typeface="Arial" panose="020B0604020202020204" pitchFamily="34" charset="0"/>
                        <a:cs typeface="Arial" panose="020B0604020202020204" pitchFamily="34" charset="0"/>
                      </a:endParaRPr>
                    </a:p>
                  </a:txBody>
                  <a:tcPr>
                    <a:noFill/>
                  </a:tcPr>
                </a:tc>
              </a:tr>
              <a:tr h="535460">
                <a:tc>
                  <a:txBody>
                    <a:bodyPr/>
                    <a:lstStyle/>
                    <a:p>
                      <a:r>
                        <a:rPr lang="en-US" b="0" dirty="0" smtClean="0">
                          <a:solidFill>
                            <a:schemeClr val="tx1"/>
                          </a:solidFill>
                          <a:latin typeface="Arial" panose="020B0604020202020204" pitchFamily="34" charset="0"/>
                          <a:cs typeface="Arial" panose="020B0604020202020204" pitchFamily="34" charset="0"/>
                        </a:rPr>
                        <a:t>Be</a:t>
                      </a:r>
                      <a:r>
                        <a:rPr lang="en-US" b="0" baseline="0" dirty="0" smtClean="0">
                          <a:solidFill>
                            <a:schemeClr val="tx1"/>
                          </a:solidFill>
                          <a:latin typeface="Arial" panose="020B0604020202020204" pitchFamily="34" charset="0"/>
                          <a:cs typeface="Arial" panose="020B0604020202020204" pitchFamily="34" charset="0"/>
                        </a:rPr>
                        <a:t> SIMPLIFIED</a:t>
                      </a:r>
                      <a:endParaRPr lang="en-US" b="0" dirty="0">
                        <a:solidFill>
                          <a:schemeClr val="tx1"/>
                        </a:solidFill>
                        <a:latin typeface="Arial" panose="020B0604020202020204" pitchFamily="34" charset="0"/>
                        <a:cs typeface="Arial" panose="020B0604020202020204" pitchFamily="34" charset="0"/>
                      </a:endParaRPr>
                    </a:p>
                  </a:txBody>
                  <a:tcPr>
                    <a:noFill/>
                  </a:tcPr>
                </a:tc>
                <a:tc>
                  <a:txBody>
                    <a:bodyPr/>
                    <a:lstStyle/>
                    <a:p>
                      <a:r>
                        <a:rPr lang="en-US" b="0" dirty="0" smtClean="0">
                          <a:solidFill>
                            <a:schemeClr val="tx1"/>
                          </a:solidFill>
                          <a:latin typeface="Arial" panose="020B0604020202020204" pitchFamily="34" charset="0"/>
                          <a:cs typeface="Arial" panose="020B0604020202020204" pitchFamily="34" charset="0"/>
                        </a:rPr>
                        <a:t>Be INNOVATIVE</a:t>
                      </a:r>
                      <a:endParaRPr lang="en-US" b="0" dirty="0">
                        <a:solidFill>
                          <a:schemeClr val="tx1"/>
                        </a:solidFill>
                        <a:latin typeface="Arial" panose="020B0604020202020204" pitchFamily="34" charset="0"/>
                        <a:cs typeface="Arial" panose="020B0604020202020204" pitchFamily="34" charset="0"/>
                      </a:endParaRPr>
                    </a:p>
                  </a:txBody>
                  <a:tcPr>
                    <a:noFill/>
                  </a:tcPr>
                </a:tc>
              </a:tr>
              <a:tr h="535460">
                <a:tc>
                  <a:txBody>
                    <a:bodyPr/>
                    <a:lstStyle/>
                    <a:p>
                      <a:r>
                        <a:rPr lang="en-US" b="0" dirty="0" smtClean="0">
                          <a:solidFill>
                            <a:schemeClr val="tx1"/>
                          </a:solidFill>
                          <a:latin typeface="Arial" panose="020B0604020202020204" pitchFamily="34" charset="0"/>
                          <a:cs typeface="Arial" panose="020B0604020202020204" pitchFamily="34" charset="0"/>
                        </a:rPr>
                        <a:t>PROMOTE</a:t>
                      </a:r>
                      <a:r>
                        <a:rPr lang="en-US" b="0" baseline="0" dirty="0" smtClean="0">
                          <a:solidFill>
                            <a:schemeClr val="tx1"/>
                          </a:solidFill>
                          <a:latin typeface="Arial" panose="020B0604020202020204" pitchFamily="34" charset="0"/>
                          <a:cs typeface="Arial" panose="020B0604020202020204" pitchFamily="34" charset="0"/>
                        </a:rPr>
                        <a:t> SMALL BUSINESSES</a:t>
                      </a:r>
                      <a:endParaRPr lang="en-US" b="0" dirty="0">
                        <a:solidFill>
                          <a:schemeClr val="tx1"/>
                        </a:solidFill>
                        <a:latin typeface="Arial" panose="020B0604020202020204" pitchFamily="34" charset="0"/>
                        <a:cs typeface="Arial" panose="020B0604020202020204" pitchFamily="34" charset="0"/>
                      </a:endParaRPr>
                    </a:p>
                  </a:txBody>
                  <a:tcPr>
                    <a:noFill/>
                  </a:tcPr>
                </a:tc>
                <a:tc>
                  <a:txBody>
                    <a:bodyPr/>
                    <a:lstStyle/>
                    <a:p>
                      <a:r>
                        <a:rPr lang="en-US" b="0" dirty="0" smtClean="0">
                          <a:solidFill>
                            <a:schemeClr val="tx1"/>
                          </a:solidFill>
                          <a:latin typeface="Arial" panose="020B0604020202020204" pitchFamily="34" charset="0"/>
                          <a:cs typeface="Arial" panose="020B0604020202020204" pitchFamily="34" charset="0"/>
                        </a:rPr>
                        <a:t>SEEK</a:t>
                      </a:r>
                      <a:r>
                        <a:rPr lang="en-US" b="0" baseline="0" dirty="0" smtClean="0">
                          <a:solidFill>
                            <a:schemeClr val="tx1"/>
                          </a:solidFill>
                          <a:latin typeface="Arial" panose="020B0604020202020204" pitchFamily="34" charset="0"/>
                          <a:cs typeface="Arial" panose="020B0604020202020204" pitchFamily="34" charset="0"/>
                        </a:rPr>
                        <a:t> BEST VALUE</a:t>
                      </a:r>
                      <a:endParaRPr lang="en-US" b="0" dirty="0">
                        <a:solidFill>
                          <a:schemeClr val="tx1"/>
                        </a:solidFill>
                        <a:latin typeface="Arial" panose="020B0604020202020204" pitchFamily="34" charset="0"/>
                        <a:cs typeface="Arial" panose="020B0604020202020204" pitchFamily="34" charset="0"/>
                      </a:endParaRPr>
                    </a:p>
                  </a:txBody>
                  <a:tcPr>
                    <a:noFill/>
                  </a:tcPr>
                </a:tc>
              </a:tr>
              <a:tr h="535460">
                <a:tc>
                  <a:txBody>
                    <a:bodyPr/>
                    <a:lstStyle/>
                    <a:p>
                      <a:r>
                        <a:rPr lang="en-US" b="0" dirty="0" smtClean="0">
                          <a:solidFill>
                            <a:schemeClr val="tx1"/>
                          </a:solidFill>
                          <a:latin typeface="Arial" panose="020B0604020202020204" pitchFamily="34" charset="0"/>
                          <a:cs typeface="Arial" panose="020B0604020202020204" pitchFamily="34" charset="0"/>
                        </a:rPr>
                        <a:t>NOT</a:t>
                      </a:r>
                      <a:r>
                        <a:rPr lang="en-US" b="0" baseline="0" dirty="0" smtClean="0">
                          <a:solidFill>
                            <a:schemeClr val="tx1"/>
                          </a:solidFill>
                          <a:latin typeface="Arial" panose="020B0604020202020204" pitchFamily="34" charset="0"/>
                          <a:cs typeface="Arial" panose="020B0604020202020204" pitchFamily="34" charset="0"/>
                        </a:rPr>
                        <a:t> OVER REGULATE</a:t>
                      </a:r>
                      <a:endParaRPr lang="en-US" b="0" dirty="0">
                        <a:solidFill>
                          <a:schemeClr val="tx1"/>
                        </a:solidFill>
                        <a:latin typeface="Arial" panose="020B0604020202020204" pitchFamily="34" charset="0"/>
                        <a:cs typeface="Arial" panose="020B0604020202020204" pitchFamily="34" charset="0"/>
                      </a:endParaRPr>
                    </a:p>
                  </a:txBody>
                  <a:tcPr>
                    <a:noFill/>
                  </a:tcPr>
                </a:tc>
                <a:tc>
                  <a:txBody>
                    <a:bodyPr/>
                    <a:lstStyle/>
                    <a:p>
                      <a:r>
                        <a:rPr lang="en-US" b="0" dirty="0" smtClean="0">
                          <a:solidFill>
                            <a:schemeClr val="tx1"/>
                          </a:solidFill>
                          <a:latin typeface="Arial" panose="020B0604020202020204" pitchFamily="34" charset="0"/>
                          <a:cs typeface="Arial" panose="020B0604020202020204" pitchFamily="34" charset="0"/>
                        </a:rPr>
                        <a:t>EMPLOY BEST PRACTICES</a:t>
                      </a:r>
                      <a:endParaRPr lang="en-US" b="0" dirty="0">
                        <a:solidFill>
                          <a:schemeClr val="tx1"/>
                        </a:solidFill>
                        <a:latin typeface="Arial" panose="020B0604020202020204" pitchFamily="34" charset="0"/>
                        <a:cs typeface="Arial" panose="020B0604020202020204" pitchFamily="34" charset="0"/>
                      </a:endParaRPr>
                    </a:p>
                  </a:txBody>
                  <a:tcP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Aft>
                <a:spcPts val="600"/>
              </a:spcAft>
            </a:pPr>
            <a:r>
              <a:rPr lang="en-US" sz="2400" dirty="0"/>
              <a:t>Develop and Facilitate Work Group Communities</a:t>
            </a:r>
          </a:p>
          <a:p>
            <a:pPr>
              <a:spcAft>
                <a:spcPts val="600"/>
              </a:spcAft>
            </a:pPr>
            <a:r>
              <a:rPr lang="en-US" sz="2400" dirty="0" smtClean="0"/>
              <a:t>Initial Delegation of Authority</a:t>
            </a:r>
          </a:p>
          <a:p>
            <a:pPr>
              <a:spcAft>
                <a:spcPts val="600"/>
              </a:spcAft>
            </a:pPr>
            <a:r>
              <a:rPr lang="en-US" sz="2400" dirty="0" smtClean="0"/>
              <a:t>Develop, Review and Publish Initial Policies</a:t>
            </a:r>
          </a:p>
          <a:p>
            <a:pPr>
              <a:spcAft>
                <a:spcPts val="600"/>
              </a:spcAft>
            </a:pPr>
            <a:r>
              <a:rPr lang="en-US" sz="2400" dirty="0"/>
              <a:t>Debarment Rules and </a:t>
            </a:r>
            <a:r>
              <a:rPr lang="en-US" sz="2400" dirty="0" smtClean="0"/>
              <a:t>Procedures</a:t>
            </a:r>
          </a:p>
          <a:p>
            <a:pPr>
              <a:spcAft>
                <a:spcPts val="600"/>
              </a:spcAft>
            </a:pPr>
            <a:r>
              <a:rPr lang="en-US" sz="2400" dirty="0"/>
              <a:t>Sole Source, Direct Buys and Emergency </a:t>
            </a:r>
            <a:r>
              <a:rPr lang="en-US" sz="2400" dirty="0" smtClean="0"/>
              <a:t>Procurement Technology Project and Training</a:t>
            </a:r>
          </a:p>
        </p:txBody>
      </p:sp>
      <p:sp>
        <p:nvSpPr>
          <p:cNvPr id="3" name="Title 2"/>
          <p:cNvSpPr>
            <a:spLocks noGrp="1"/>
          </p:cNvSpPr>
          <p:nvPr>
            <p:ph type="title"/>
          </p:nvPr>
        </p:nvSpPr>
        <p:spPr>
          <a:xfrm>
            <a:off x="457200" y="304800"/>
            <a:ext cx="8229600" cy="762000"/>
          </a:xfrm>
        </p:spPr>
        <p:txBody>
          <a:bodyPr>
            <a:noAutofit/>
          </a:bodyPr>
          <a:lstStyle/>
          <a:p>
            <a:r>
              <a:rPr lang="en-US" dirty="0" smtClean="0"/>
              <a:t>Completed Initiatives</a:t>
            </a:r>
            <a:endParaRPr lang="en-US" dirty="0"/>
          </a:p>
        </p:txBody>
      </p:sp>
      <p:pic>
        <p:nvPicPr>
          <p:cNvPr id="4" name="Content Placeholder 5" descr="Button_Orange.png"/>
          <p:cNvPicPr>
            <a:picLocks noChangeAspect="1"/>
          </p:cNvPicPr>
          <p:nvPr/>
        </p:nvPicPr>
        <p:blipFill>
          <a:blip r:embed="rId3" cstate="print"/>
          <a:stretch>
            <a:fillRect/>
          </a:stretch>
        </p:blipFill>
        <p:spPr>
          <a:xfrm>
            <a:off x="185139" y="5791200"/>
            <a:ext cx="957861" cy="877824"/>
          </a:xfrm>
          <a:prstGeom prst="rect">
            <a:avLst/>
          </a:prstGeom>
        </p:spPr>
      </p:pic>
      <p:sp>
        <p:nvSpPr>
          <p:cNvPr id="5" name="Slide Number Placeholder 4"/>
          <p:cNvSpPr>
            <a:spLocks noGrp="1"/>
          </p:cNvSpPr>
          <p:nvPr>
            <p:ph type="sldNum" sz="quarter" idx="12"/>
          </p:nvPr>
        </p:nvSpPr>
        <p:spPr/>
        <p:txBody>
          <a:bodyPr/>
          <a:lstStyle/>
          <a:p>
            <a:fld id="{AF4633DB-60EA-4E8C-BBF5-C69050585220}"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600"/>
              </a:spcAft>
            </a:pPr>
            <a:r>
              <a:rPr lang="en-US" sz="2400" dirty="0" smtClean="0"/>
              <a:t>Risk </a:t>
            </a:r>
            <a:r>
              <a:rPr lang="en-US" sz="2400" dirty="0"/>
              <a:t>Assessment Implementation Planning Project</a:t>
            </a:r>
          </a:p>
          <a:p>
            <a:pPr>
              <a:spcAft>
                <a:spcPts val="600"/>
              </a:spcAft>
            </a:pPr>
            <a:r>
              <a:rPr lang="en-US" sz="2400" dirty="0" smtClean="0"/>
              <a:t>Agency </a:t>
            </a:r>
            <a:r>
              <a:rPr lang="en-US" sz="2400" dirty="0"/>
              <a:t>Contract Reporting - Technology Project </a:t>
            </a:r>
            <a:r>
              <a:rPr lang="en-US" sz="2400" dirty="0" smtClean="0"/>
              <a:t>(</a:t>
            </a:r>
            <a:r>
              <a:rPr lang="en-US" sz="2400" dirty="0"/>
              <a:t>RCW 39.26.210</a:t>
            </a:r>
            <a:r>
              <a:rPr lang="en-US" sz="2400" dirty="0" smtClean="0"/>
              <a:t>)</a:t>
            </a:r>
          </a:p>
          <a:p>
            <a:pPr>
              <a:spcAft>
                <a:spcPts val="600"/>
              </a:spcAft>
            </a:pPr>
            <a:r>
              <a:rPr lang="en-US" sz="2400" dirty="0" smtClean="0"/>
              <a:t>Agency Contract Reporting Pilot Project</a:t>
            </a:r>
          </a:p>
          <a:p>
            <a:pPr>
              <a:spcAft>
                <a:spcPts val="600"/>
              </a:spcAft>
            </a:pPr>
            <a:r>
              <a:rPr lang="en-US" sz="2400" dirty="0"/>
              <a:t>Small, Mini, Micro Business Data </a:t>
            </a:r>
            <a:r>
              <a:rPr lang="en-US" sz="2400" dirty="0" smtClean="0"/>
              <a:t>Technology Project</a:t>
            </a:r>
            <a:endParaRPr lang="en-US" sz="2400" dirty="0"/>
          </a:p>
          <a:p>
            <a:pPr>
              <a:spcAft>
                <a:spcPts val="600"/>
              </a:spcAft>
            </a:pPr>
            <a:r>
              <a:rPr lang="en-US" sz="2400" dirty="0" smtClean="0"/>
              <a:t>2013 </a:t>
            </a:r>
            <a:r>
              <a:rPr lang="en-US" sz="2400" dirty="0"/>
              <a:t>Technical Assistance to Small Business Report</a:t>
            </a:r>
          </a:p>
          <a:p>
            <a:pPr>
              <a:spcAft>
                <a:spcPts val="600"/>
              </a:spcAft>
            </a:pPr>
            <a:endParaRPr lang="en-US" sz="2400" dirty="0" smtClean="0"/>
          </a:p>
          <a:p>
            <a:pPr>
              <a:spcAft>
                <a:spcPts val="600"/>
              </a:spcAft>
            </a:pPr>
            <a:endParaRPr lang="en-US" sz="2400" dirty="0"/>
          </a:p>
          <a:p>
            <a:endParaRPr lang="en-US" dirty="0"/>
          </a:p>
        </p:txBody>
      </p:sp>
      <p:sp>
        <p:nvSpPr>
          <p:cNvPr id="3" name="Slide Number Placeholder 2"/>
          <p:cNvSpPr>
            <a:spLocks noGrp="1"/>
          </p:cNvSpPr>
          <p:nvPr>
            <p:ph type="sldNum" sz="quarter" idx="12"/>
          </p:nvPr>
        </p:nvSpPr>
        <p:spPr/>
        <p:txBody>
          <a:bodyPr/>
          <a:lstStyle/>
          <a:p>
            <a:fld id="{AF4633DB-60EA-4E8C-BBF5-C69050585220}" type="slidenum">
              <a:rPr lang="en-US" smtClean="0"/>
              <a:pPr/>
              <a:t>8</a:t>
            </a:fld>
            <a:endParaRPr lang="en-US" dirty="0"/>
          </a:p>
        </p:txBody>
      </p:sp>
      <p:sp>
        <p:nvSpPr>
          <p:cNvPr id="4" name="Title 3"/>
          <p:cNvSpPr>
            <a:spLocks noGrp="1"/>
          </p:cNvSpPr>
          <p:nvPr>
            <p:ph type="title"/>
          </p:nvPr>
        </p:nvSpPr>
        <p:spPr>
          <a:xfrm>
            <a:off x="457200" y="228600"/>
            <a:ext cx="8229600" cy="914400"/>
          </a:xfrm>
        </p:spPr>
        <p:txBody>
          <a:bodyPr>
            <a:normAutofit/>
          </a:bodyPr>
          <a:lstStyle/>
          <a:p>
            <a:pPr>
              <a:spcBef>
                <a:spcPts val="600"/>
              </a:spcBef>
            </a:pPr>
            <a:r>
              <a:rPr lang="en-US" dirty="0" smtClean="0"/>
              <a:t>Completed Initiatives Cont.</a:t>
            </a:r>
            <a:endParaRPr lang="en-US" dirty="0"/>
          </a:p>
        </p:txBody>
      </p:sp>
    </p:spTree>
    <p:extLst>
      <p:ext uri="{BB962C8B-B14F-4D97-AF65-F5344CB8AC3E}">
        <p14:creationId xmlns:p14="http://schemas.microsoft.com/office/powerpoint/2010/main" val="4050496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Aft>
                <a:spcPts val="600"/>
              </a:spcAft>
            </a:pPr>
            <a:endParaRPr lang="en-US" sz="2400" dirty="0" smtClean="0"/>
          </a:p>
          <a:p>
            <a:pPr>
              <a:spcAft>
                <a:spcPts val="600"/>
              </a:spcAft>
            </a:pPr>
            <a:r>
              <a:rPr lang="en-US" sz="2400" dirty="0" smtClean="0"/>
              <a:t>Risk Assessment Pilot (in tandem with Review Project)</a:t>
            </a:r>
          </a:p>
          <a:p>
            <a:pPr>
              <a:spcAft>
                <a:spcPts val="600"/>
              </a:spcAft>
            </a:pPr>
            <a:r>
              <a:rPr lang="en-US" sz="2400" dirty="0" smtClean="0"/>
              <a:t>Procurement Training and Credential Curriculum</a:t>
            </a:r>
            <a:endParaRPr lang="en-US" sz="2400" dirty="0"/>
          </a:p>
          <a:p>
            <a:pPr>
              <a:spcAft>
                <a:spcPts val="600"/>
              </a:spcAft>
            </a:pPr>
            <a:r>
              <a:rPr lang="en-US" sz="2400" dirty="0"/>
              <a:t>Models, Policies and Best Practices addressing:</a:t>
            </a:r>
          </a:p>
          <a:p>
            <a:pPr lvl="1">
              <a:spcAft>
                <a:spcPts val="600"/>
              </a:spcAft>
            </a:pPr>
            <a:r>
              <a:rPr lang="en-US" sz="2000" dirty="0"/>
              <a:t>Complaints &amp; Protests, Bonding, Convenience Contracts and Ethics in </a:t>
            </a:r>
            <a:r>
              <a:rPr lang="en-US" sz="2000" dirty="0" smtClean="0"/>
              <a:t>Procurement, et al.</a:t>
            </a:r>
          </a:p>
          <a:p>
            <a:pPr marL="342900" lvl="1" indent="-342900">
              <a:spcAft>
                <a:spcPts val="600"/>
              </a:spcAft>
              <a:buFont typeface="Arial" pitchFamily="34" charset="0"/>
              <a:buChar char="•"/>
            </a:pPr>
            <a:r>
              <a:rPr lang="en-US" sz="2400" dirty="0"/>
              <a:t>Procurement Manual (in concert with Training </a:t>
            </a:r>
            <a:r>
              <a:rPr lang="en-US" sz="2400" dirty="0" smtClean="0"/>
              <a:t>&amp; Policy)</a:t>
            </a:r>
            <a:endParaRPr lang="en-US" sz="2400" dirty="0"/>
          </a:p>
          <a:p>
            <a:pPr>
              <a:spcAft>
                <a:spcPts val="600"/>
              </a:spcAft>
            </a:pPr>
            <a:r>
              <a:rPr lang="en-US" sz="2400" dirty="0"/>
              <a:t>2014 Model Plan</a:t>
            </a:r>
          </a:p>
          <a:p>
            <a:pPr>
              <a:spcAft>
                <a:spcPts val="600"/>
              </a:spcAft>
            </a:pPr>
            <a:r>
              <a:rPr lang="en-US" sz="2400" dirty="0" err="1" smtClean="0"/>
              <a:t>eBid</a:t>
            </a:r>
            <a:r>
              <a:rPr lang="en-US" sz="2400" dirty="0" smtClean="0"/>
              <a:t> and </a:t>
            </a:r>
            <a:r>
              <a:rPr lang="en-US" sz="2400" dirty="0" err="1" smtClean="0"/>
              <a:t>eSignature</a:t>
            </a:r>
            <a:endParaRPr lang="en-US" sz="2400" dirty="0" smtClean="0"/>
          </a:p>
          <a:p>
            <a:pPr>
              <a:spcAft>
                <a:spcPts val="600"/>
              </a:spcAft>
            </a:pPr>
            <a:endParaRPr lang="en-US" sz="2400" dirty="0" smtClean="0"/>
          </a:p>
        </p:txBody>
      </p:sp>
      <p:sp>
        <p:nvSpPr>
          <p:cNvPr id="3" name="Title 2"/>
          <p:cNvSpPr>
            <a:spLocks noGrp="1"/>
          </p:cNvSpPr>
          <p:nvPr>
            <p:ph type="title"/>
          </p:nvPr>
        </p:nvSpPr>
        <p:spPr>
          <a:xfrm>
            <a:off x="457200" y="304800"/>
            <a:ext cx="8229600" cy="762000"/>
          </a:xfrm>
        </p:spPr>
        <p:txBody>
          <a:bodyPr>
            <a:noAutofit/>
          </a:bodyPr>
          <a:lstStyle/>
          <a:p>
            <a:r>
              <a:rPr lang="en-US" dirty="0" smtClean="0"/>
              <a:t>Initiatives In Progress / Future</a:t>
            </a:r>
            <a:endParaRPr lang="en-US" dirty="0"/>
          </a:p>
        </p:txBody>
      </p:sp>
      <p:pic>
        <p:nvPicPr>
          <p:cNvPr id="4" name="Content Placeholder 5" descr="Button_Orange.png"/>
          <p:cNvPicPr>
            <a:picLocks noChangeAspect="1"/>
          </p:cNvPicPr>
          <p:nvPr/>
        </p:nvPicPr>
        <p:blipFill>
          <a:blip r:embed="rId3" cstate="print"/>
          <a:stretch>
            <a:fillRect/>
          </a:stretch>
        </p:blipFill>
        <p:spPr>
          <a:xfrm>
            <a:off x="185139" y="5791200"/>
            <a:ext cx="957861" cy="877824"/>
          </a:xfrm>
          <a:prstGeom prst="rect">
            <a:avLst/>
          </a:prstGeom>
        </p:spPr>
      </p:pic>
      <p:sp>
        <p:nvSpPr>
          <p:cNvPr id="5" name="Slide Number Placeholder 4"/>
          <p:cNvSpPr>
            <a:spLocks noGrp="1"/>
          </p:cNvSpPr>
          <p:nvPr>
            <p:ph type="sldNum" sz="quarter" idx="12"/>
          </p:nvPr>
        </p:nvSpPr>
        <p:spPr/>
        <p:txBody>
          <a:bodyPr/>
          <a:lstStyle/>
          <a:p>
            <a:fld id="{AF4633DB-60EA-4E8C-BBF5-C69050585220}" type="slidenum">
              <a:rPr lang="en-US" smtClean="0"/>
              <a:pPr/>
              <a:t>9</a:t>
            </a:fld>
            <a:endParaRPr lang="en-US" dirty="0"/>
          </a:p>
        </p:txBody>
      </p:sp>
    </p:spTree>
    <p:extLst>
      <p:ext uri="{BB962C8B-B14F-4D97-AF65-F5344CB8AC3E}">
        <p14:creationId xmlns:p14="http://schemas.microsoft.com/office/powerpoint/2010/main" val="207674813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PP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_dlc_DocId xmlns="ab5d7b00-834a-4efe-8968-9d97478a3691">EWUPACEUPKES-170-7234</_dlc_DocId>
    <_dlc_DocIdUrl xmlns="ab5d7b00-834a-4efe-8968-9d97478a3691">
      <Url>http://stage-des/_layouts/DocIdRedir.aspx?ID=EWUPACEUPKES-170-7234</Url>
      <Description>EWUPACEUPKES-170-7234</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2A41A54BADD08F46A25A439CA5113C81" ma:contentTypeVersion="2" ma:contentTypeDescription="Create a new document." ma:contentTypeScope="" ma:versionID="b0572839a5f1b379d340e89a57fe4ebe">
  <xsd:schema xmlns:xsd="http://www.w3.org/2001/XMLSchema" xmlns:xs="http://www.w3.org/2001/XMLSchema" xmlns:p="http://schemas.microsoft.com/office/2006/metadata/properties" xmlns:ns1="http://schemas.microsoft.com/sharepoint/v3" xmlns:ns2="ab5d7b00-834a-4efe-8968-9d97478a3691" targetNamespace="http://schemas.microsoft.com/office/2006/metadata/properties" ma:root="true" ma:fieldsID="b8b80030ab68ff9f9ef10e2a8494e4c4" ns1:_="" ns2:_="">
    <xsd:import namespace="http://schemas.microsoft.com/sharepoint/v3"/>
    <xsd:import namespace="ab5d7b00-834a-4efe-8968-9d97478a3691"/>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b5d7b00-834a-4efe-8968-9d97478a369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830C5F9-7E45-4E4A-9158-764557A7E9C5}"/>
</file>

<file path=customXml/itemProps2.xml><?xml version="1.0" encoding="utf-8"?>
<ds:datastoreItem xmlns:ds="http://schemas.openxmlformats.org/officeDocument/2006/customXml" ds:itemID="{ACCE7D81-4E8A-47AC-BB6E-4D2F8F316D45}"/>
</file>

<file path=customXml/itemProps3.xml><?xml version="1.0" encoding="utf-8"?>
<ds:datastoreItem xmlns:ds="http://schemas.openxmlformats.org/officeDocument/2006/customXml" ds:itemID="{A5F5B747-C14C-49C7-92DF-4153A47C5F99}"/>
</file>

<file path=customXml/itemProps4.xml><?xml version="1.0" encoding="utf-8"?>
<ds:datastoreItem xmlns:ds="http://schemas.openxmlformats.org/officeDocument/2006/customXml" ds:itemID="{28D768FC-82F3-4610-9639-E3208ADB090B}"/>
</file>

<file path=docProps/app.xml><?xml version="1.0" encoding="utf-8"?>
<Properties xmlns="http://schemas.openxmlformats.org/officeDocument/2006/extended-properties" xmlns:vt="http://schemas.openxmlformats.org/officeDocument/2006/docPropsVTypes">
  <Template/>
  <TotalTime>2095</TotalTime>
  <Words>1392</Words>
  <Application>Microsoft Office PowerPoint</Application>
  <PresentationFormat>On-screen Show (4:3)</PresentationFormat>
  <Paragraphs>128</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DES-PPT-Template</vt:lpstr>
      <vt:lpstr>Procurement Reform Project Updates</vt:lpstr>
      <vt:lpstr>Topics</vt:lpstr>
      <vt:lpstr>Procurement Reform Background </vt:lpstr>
      <vt:lpstr>Intent of Procurement Reform</vt:lpstr>
      <vt:lpstr>Centralize Oversight</vt:lpstr>
      <vt:lpstr>Guiding Principles</vt:lpstr>
      <vt:lpstr>Completed Initiatives</vt:lpstr>
      <vt:lpstr>Completed Initiatives Cont.</vt:lpstr>
      <vt:lpstr>Initiatives In Progress / Future</vt:lpstr>
      <vt:lpstr>Current Events</vt:lpstr>
      <vt:lpstr>Questions</vt:lpstr>
    </vt:vector>
  </TitlesOfParts>
  <Company>Department of Enterprise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2014ProcurementReformOverviewPresentation</dc:title>
  <dc:creator>jonp</dc:creator>
  <cp:lastModifiedBy>McCleary, Lori (DES)</cp:lastModifiedBy>
  <cp:revision>248</cp:revision>
  <cp:lastPrinted>2014-04-02T15:11:59Z</cp:lastPrinted>
  <dcterms:created xsi:type="dcterms:W3CDTF">2012-07-19T21:11:51Z</dcterms:created>
  <dcterms:modified xsi:type="dcterms:W3CDTF">2014-04-24T19:34:44Z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0x0101002A41A54BADD08F46A25A439CA5113C81</vt:lpwstr>
  </property>
  <property fmtid="{D5CDD505-2E9C-101B-9397-08002B2CF9AE}" pid="3" name="Category">
    <vt:lpwstr>Template</vt:lpwstr>
  </property>
  <property fmtid="{D5CDD505-2E9C-101B-9397-08002B2CF9AE}" pid="4" name="Order">
    <vt:r8>1500</vt:r8>
  </property>
  <property fmtid="{D5CDD505-2E9C-101B-9397-08002B2CF9AE}" pid="5" name="_dlc_DocIdItemGuid">
    <vt:lpwstr>973b19f0-0358-45a8-b444-6cc447453c68</vt:lpwstr>
  </property>
</Properties>
</file>