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356" r:id="rId2"/>
    <p:sldId id="354" r:id="rId3"/>
    <p:sldId id="281" r:id="rId4"/>
    <p:sldId id="416" r:id="rId5"/>
    <p:sldId id="286" r:id="rId6"/>
    <p:sldId id="351" r:id="rId7"/>
    <p:sldId id="425" r:id="rId8"/>
    <p:sldId id="258" r:id="rId9"/>
    <p:sldId id="417" r:id="rId10"/>
    <p:sldId id="259" r:id="rId11"/>
    <p:sldId id="285" r:id="rId12"/>
    <p:sldId id="419" r:id="rId13"/>
    <p:sldId id="420" r:id="rId14"/>
    <p:sldId id="421" r:id="rId15"/>
    <p:sldId id="422" r:id="rId16"/>
    <p:sldId id="423" r:id="rId17"/>
    <p:sldId id="424" r:id="rId18"/>
    <p:sldId id="352" r:id="rId19"/>
    <p:sldId id="353" r:id="rId20"/>
    <p:sldId id="333" r:id="rId21"/>
    <p:sldId id="324" r:id="rId22"/>
    <p:sldId id="334" r:id="rId23"/>
    <p:sldId id="300" r:id="rId24"/>
    <p:sldId id="301" r:id="rId25"/>
    <p:sldId id="418" r:id="rId26"/>
    <p:sldId id="290" r:id="rId27"/>
    <p:sldId id="383" r:id="rId28"/>
    <p:sldId id="401" r:id="rId29"/>
    <p:sldId id="292" r:id="rId30"/>
    <p:sldId id="386" r:id="rId31"/>
    <p:sldId id="387" r:id="rId32"/>
    <p:sldId id="343" r:id="rId33"/>
    <p:sldId id="396" r:id="rId34"/>
    <p:sldId id="362" r:id="rId35"/>
    <p:sldId id="364" r:id="rId36"/>
    <p:sldId id="365" r:id="rId37"/>
    <p:sldId id="367" r:id="rId38"/>
    <p:sldId id="368" r:id="rId39"/>
    <p:sldId id="366" r:id="rId40"/>
    <p:sldId id="400" r:id="rId41"/>
    <p:sldId id="413" r:id="rId42"/>
    <p:sldId id="414" r:id="rId43"/>
    <p:sldId id="392" r:id="rId44"/>
    <p:sldId id="359" r:id="rId45"/>
    <p:sldId id="363" r:id="rId46"/>
    <p:sldId id="384" r:id="rId47"/>
    <p:sldId id="374" r:id="rId48"/>
    <p:sldId id="373" r:id="rId49"/>
    <p:sldId id="375" r:id="rId50"/>
    <p:sldId id="402" r:id="rId51"/>
    <p:sldId id="403" r:id="rId52"/>
    <p:sldId id="404" r:id="rId53"/>
    <p:sldId id="405" r:id="rId54"/>
    <p:sldId id="406" r:id="rId55"/>
    <p:sldId id="407" r:id="rId56"/>
    <p:sldId id="319" r:id="rId57"/>
    <p:sldId id="411" r:id="rId58"/>
    <p:sldId id="412" r:id="rId59"/>
    <p:sldId id="320" r:id="rId60"/>
    <p:sldId id="291" r:id="rId61"/>
    <p:sldId id="295" r:id="rId62"/>
    <p:sldId id="303" r:id="rId63"/>
    <p:sldId id="263" r:id="rId64"/>
    <p:sldId id="304" r:id="rId65"/>
    <p:sldId id="267" r:id="rId66"/>
    <p:sldId id="305" r:id="rId67"/>
    <p:sldId id="268"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4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15" autoAdjust="0"/>
    <p:restoredTop sz="75380" autoAdjust="0"/>
  </p:normalViewPr>
  <p:slideViewPr>
    <p:cSldViewPr snapToGrid="0">
      <p:cViewPr varScale="1">
        <p:scale>
          <a:sx n="66" d="100"/>
          <a:sy n="66" d="100"/>
        </p:scale>
        <p:origin x="390" y="90"/>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043AB-BA1C-49A7-967F-307ECDEF5BE4}" type="doc">
      <dgm:prSet loTypeId="urn:microsoft.com/office/officeart/2005/8/layout/process1" loCatId="process" qsTypeId="urn:microsoft.com/office/officeart/2005/8/quickstyle/simple1" qsCatId="simple" csTypeId="urn:microsoft.com/office/officeart/2005/8/colors/accent1_2" csCatId="accent1" phldr="1"/>
      <dgm:spPr/>
    </dgm:pt>
    <dgm:pt modelId="{45968F62-5AEA-40DC-A7A4-947792B2D2CA}">
      <dgm:prSet phldrT="[Text]" custT="1"/>
      <dgm:spPr>
        <a:solidFill>
          <a:schemeClr val="accent2"/>
        </a:solidFill>
      </dgm:spPr>
      <dgm:t>
        <a:bodyPr/>
        <a:lstStyle/>
        <a:p>
          <a:r>
            <a:rPr lang="en-US" sz="2000" dirty="0" smtClean="0">
              <a:latin typeface="Segoe UI" panose="020B0502040204020203" pitchFamily="34" charset="0"/>
              <a:cs typeface="Segoe UI" panose="020B0502040204020203" pitchFamily="34" charset="0"/>
            </a:rPr>
            <a:t>Existing Laws/ EO 19-01</a:t>
          </a:r>
        </a:p>
        <a:p>
          <a:endParaRPr lang="en-US" sz="2000" dirty="0" smtClean="0">
            <a:latin typeface="Segoe UI" panose="020B0502040204020203" pitchFamily="34" charset="0"/>
            <a:cs typeface="Segoe UI" panose="020B0502040204020203" pitchFamily="34" charset="0"/>
          </a:endParaRPr>
        </a:p>
        <a:p>
          <a:r>
            <a:rPr lang="en-US" sz="2000" dirty="0" smtClean="0">
              <a:latin typeface="Segoe UI" panose="020B0502040204020203" pitchFamily="34" charset="0"/>
              <a:cs typeface="Segoe UI" panose="020B0502040204020203" pitchFamily="34" charset="0"/>
            </a:rPr>
            <a:t>Subcabinet/ Community of Practice</a:t>
          </a:r>
        </a:p>
        <a:p>
          <a:endParaRPr lang="en-US" sz="2000" dirty="0" smtClean="0">
            <a:latin typeface="Segoe UI" panose="020B0502040204020203" pitchFamily="34" charset="0"/>
            <a:cs typeface="Segoe UI" panose="020B0502040204020203" pitchFamily="34" charset="0"/>
          </a:endParaRPr>
        </a:p>
        <a:p>
          <a:r>
            <a:rPr lang="en-US" sz="2000" dirty="0" smtClean="0">
              <a:latin typeface="Segoe UI" panose="020B0502040204020203" pitchFamily="34" charset="0"/>
              <a:cs typeface="Segoe UI" panose="020B0502040204020203" pitchFamily="34" charset="0"/>
            </a:rPr>
            <a:t>Disparity Study</a:t>
          </a:r>
          <a:endParaRPr lang="en-US" sz="2000" dirty="0">
            <a:latin typeface="Segoe UI" panose="020B0502040204020203" pitchFamily="34" charset="0"/>
            <a:cs typeface="Segoe UI" panose="020B0502040204020203" pitchFamily="34" charset="0"/>
          </a:endParaRPr>
        </a:p>
      </dgm:t>
    </dgm:pt>
    <dgm:pt modelId="{375BB084-07F7-4C9D-8966-8FF9689BCD75}" type="parTrans" cxnId="{D388C965-8E08-4662-8012-AF12355B1AD9}">
      <dgm:prSet/>
      <dgm:spPr/>
      <dgm:t>
        <a:bodyPr/>
        <a:lstStyle/>
        <a:p>
          <a:endParaRPr lang="en-US">
            <a:latin typeface="Segoe UI" panose="020B0502040204020203" pitchFamily="34" charset="0"/>
            <a:cs typeface="Segoe UI" panose="020B0502040204020203" pitchFamily="34" charset="0"/>
          </a:endParaRPr>
        </a:p>
      </dgm:t>
    </dgm:pt>
    <dgm:pt modelId="{7DBDAC02-C0A7-47D9-BE20-D3E66F2C51CA}" type="sibTrans" cxnId="{D388C965-8E08-4662-8012-AF12355B1AD9}">
      <dgm:prSet/>
      <dgm:spPr/>
      <dgm:t>
        <a:bodyPr/>
        <a:lstStyle/>
        <a:p>
          <a:endParaRPr lang="en-US">
            <a:latin typeface="Segoe UI" panose="020B0502040204020203" pitchFamily="34" charset="0"/>
            <a:cs typeface="Segoe UI" panose="020B0502040204020203" pitchFamily="34" charset="0"/>
          </a:endParaRPr>
        </a:p>
      </dgm:t>
    </dgm:pt>
    <dgm:pt modelId="{5BFE5046-03E0-4560-B35E-61995C6A7D27}">
      <dgm:prSet phldrT="[Text]" custT="1"/>
      <dgm:spPr>
        <a:solidFill>
          <a:schemeClr val="accent2"/>
        </a:solidFill>
      </dgm:spPr>
      <dgm:t>
        <a:bodyPr/>
        <a:lstStyle/>
        <a:p>
          <a:r>
            <a:rPr lang="en-US" sz="1800" dirty="0" smtClean="0">
              <a:latin typeface="Segoe UI" panose="020B0502040204020203" pitchFamily="34" charset="0"/>
              <a:cs typeface="Segoe UI" panose="020B0502040204020203" pitchFamily="34" charset="0"/>
            </a:rPr>
            <a:t>Tools for Equity in Public Spending</a:t>
          </a:r>
          <a:endParaRPr lang="en-US" sz="1800" dirty="0">
            <a:latin typeface="Segoe UI" panose="020B0502040204020203" pitchFamily="34" charset="0"/>
            <a:cs typeface="Segoe UI" panose="020B0502040204020203" pitchFamily="34" charset="0"/>
          </a:endParaRPr>
        </a:p>
      </dgm:t>
    </dgm:pt>
    <dgm:pt modelId="{9F74D390-AF46-41CA-B770-D063C5853370}" type="parTrans" cxnId="{A8513453-D084-4965-B7C4-2E528D0A44BC}">
      <dgm:prSet/>
      <dgm:spPr/>
      <dgm:t>
        <a:bodyPr/>
        <a:lstStyle/>
        <a:p>
          <a:endParaRPr lang="en-US">
            <a:latin typeface="Segoe UI" panose="020B0502040204020203" pitchFamily="34" charset="0"/>
            <a:cs typeface="Segoe UI" panose="020B0502040204020203" pitchFamily="34" charset="0"/>
          </a:endParaRPr>
        </a:p>
      </dgm:t>
    </dgm:pt>
    <dgm:pt modelId="{CA15DA0C-1985-4DC5-BC10-6DEEAB534F10}" type="sibTrans" cxnId="{A8513453-D084-4965-B7C4-2E528D0A44BC}">
      <dgm:prSet/>
      <dgm:spPr/>
      <dgm:t>
        <a:bodyPr/>
        <a:lstStyle/>
        <a:p>
          <a:endParaRPr lang="en-US">
            <a:latin typeface="Segoe UI" panose="020B0502040204020203" pitchFamily="34" charset="0"/>
            <a:cs typeface="Segoe UI" panose="020B0502040204020203" pitchFamily="34" charset="0"/>
          </a:endParaRPr>
        </a:p>
      </dgm:t>
    </dgm:pt>
    <dgm:pt modelId="{47E1AC3D-462B-4C2E-A120-F8E2D004B9FD}">
      <dgm:prSet phldrT="[Text]" custT="1"/>
      <dgm:spPr>
        <a:solidFill>
          <a:schemeClr val="accent2"/>
        </a:solidFill>
      </dgm:spPr>
      <dgm:t>
        <a:bodyPr/>
        <a:lstStyle/>
        <a:p>
          <a:r>
            <a:rPr lang="en-US" sz="1800" dirty="0" smtClean="0">
              <a:latin typeface="Segoe UI" panose="020B0502040204020203" pitchFamily="34" charset="0"/>
              <a:cs typeface="Segoe UI" panose="020B0502040204020203" pitchFamily="34" charset="0"/>
            </a:rPr>
            <a:t>Training</a:t>
          </a:r>
          <a:endParaRPr lang="en-US" sz="1800" dirty="0">
            <a:latin typeface="Segoe UI" panose="020B0502040204020203" pitchFamily="34" charset="0"/>
            <a:cs typeface="Segoe UI" panose="020B0502040204020203" pitchFamily="34" charset="0"/>
          </a:endParaRPr>
        </a:p>
      </dgm:t>
    </dgm:pt>
    <dgm:pt modelId="{446FE272-CFF3-462C-9444-833C21C55013}" type="parTrans" cxnId="{23CF8096-B365-4F60-A8D9-C722A0D2A921}">
      <dgm:prSet/>
      <dgm:spPr/>
      <dgm:t>
        <a:bodyPr/>
        <a:lstStyle/>
        <a:p>
          <a:endParaRPr lang="en-US">
            <a:latin typeface="Segoe UI" panose="020B0502040204020203" pitchFamily="34" charset="0"/>
            <a:cs typeface="Segoe UI" panose="020B0502040204020203" pitchFamily="34" charset="0"/>
          </a:endParaRPr>
        </a:p>
      </dgm:t>
    </dgm:pt>
    <dgm:pt modelId="{07F06A7E-AA03-4F29-9792-96C05438502D}" type="sibTrans" cxnId="{23CF8096-B365-4F60-A8D9-C722A0D2A921}">
      <dgm:prSet/>
      <dgm:spPr/>
      <dgm:t>
        <a:bodyPr/>
        <a:lstStyle/>
        <a:p>
          <a:endParaRPr lang="en-US">
            <a:latin typeface="Segoe UI" panose="020B0502040204020203" pitchFamily="34" charset="0"/>
            <a:cs typeface="Segoe UI" panose="020B0502040204020203" pitchFamily="34" charset="0"/>
          </a:endParaRPr>
        </a:p>
      </dgm:t>
    </dgm:pt>
    <dgm:pt modelId="{9947DF44-B9C4-4EE6-9232-A53282ADA1FC}">
      <dgm:prSet phldrT="[Text]" custT="1"/>
      <dgm:spPr>
        <a:solidFill>
          <a:schemeClr val="accent5"/>
        </a:solidFill>
      </dgm:spPr>
      <dgm:t>
        <a:bodyPr/>
        <a:lstStyle/>
        <a:p>
          <a:r>
            <a:rPr lang="en-US" sz="1800" dirty="0" smtClean="0">
              <a:latin typeface="Segoe UI" panose="020B0502040204020203" pitchFamily="34" charset="0"/>
              <a:cs typeface="Segoe UI" panose="020B0502040204020203" pitchFamily="34" charset="0"/>
            </a:rPr>
            <a:t>Supplier Diversity Policy</a:t>
          </a:r>
          <a:endParaRPr lang="en-US" sz="1800" dirty="0">
            <a:latin typeface="Segoe UI" panose="020B0502040204020203" pitchFamily="34" charset="0"/>
            <a:cs typeface="Segoe UI" panose="020B0502040204020203" pitchFamily="34" charset="0"/>
          </a:endParaRPr>
        </a:p>
      </dgm:t>
    </dgm:pt>
    <dgm:pt modelId="{9129D5C1-4A40-47D7-BA02-3CFE8E8F5813}" type="parTrans" cxnId="{199C3488-19C2-49C1-BE51-B27B43B1F55D}">
      <dgm:prSet/>
      <dgm:spPr/>
      <dgm:t>
        <a:bodyPr/>
        <a:lstStyle/>
        <a:p>
          <a:endParaRPr lang="en-US">
            <a:latin typeface="Segoe UI" panose="020B0502040204020203" pitchFamily="34" charset="0"/>
            <a:cs typeface="Segoe UI" panose="020B0502040204020203" pitchFamily="34" charset="0"/>
          </a:endParaRPr>
        </a:p>
      </dgm:t>
    </dgm:pt>
    <dgm:pt modelId="{6F9D9C3D-DD9B-4925-A9FF-1F85A5D75ACD}" type="sibTrans" cxnId="{199C3488-19C2-49C1-BE51-B27B43B1F55D}">
      <dgm:prSet/>
      <dgm:spPr/>
      <dgm:t>
        <a:bodyPr/>
        <a:lstStyle/>
        <a:p>
          <a:endParaRPr lang="en-US">
            <a:latin typeface="Segoe UI" panose="020B0502040204020203" pitchFamily="34" charset="0"/>
            <a:cs typeface="Segoe UI" panose="020B0502040204020203" pitchFamily="34" charset="0"/>
          </a:endParaRPr>
        </a:p>
      </dgm:t>
    </dgm:pt>
    <dgm:pt modelId="{2333F299-219A-425E-AA53-CFDB9CDCDA3D}" type="pres">
      <dgm:prSet presAssocID="{DA6043AB-BA1C-49A7-967F-307ECDEF5BE4}" presName="Name0" presStyleCnt="0">
        <dgm:presLayoutVars>
          <dgm:dir/>
          <dgm:resizeHandles val="exact"/>
        </dgm:presLayoutVars>
      </dgm:prSet>
      <dgm:spPr/>
    </dgm:pt>
    <dgm:pt modelId="{524FFC72-0CC0-4EE4-B50C-7C88965B94B9}" type="pres">
      <dgm:prSet presAssocID="{45968F62-5AEA-40DC-A7A4-947792B2D2CA}" presName="node" presStyleLbl="node1" presStyleIdx="0" presStyleCnt="4" custScaleX="152449" custScaleY="170676">
        <dgm:presLayoutVars>
          <dgm:bulletEnabled val="1"/>
        </dgm:presLayoutVars>
      </dgm:prSet>
      <dgm:spPr/>
      <dgm:t>
        <a:bodyPr/>
        <a:lstStyle/>
        <a:p>
          <a:endParaRPr lang="en-US"/>
        </a:p>
      </dgm:t>
    </dgm:pt>
    <dgm:pt modelId="{D4655D56-9E1B-4EF1-BC64-A85CCFF352F7}" type="pres">
      <dgm:prSet presAssocID="{7DBDAC02-C0A7-47D9-BE20-D3E66F2C51CA}" presName="sibTrans" presStyleLbl="sibTrans2D1" presStyleIdx="0" presStyleCnt="3"/>
      <dgm:spPr/>
      <dgm:t>
        <a:bodyPr/>
        <a:lstStyle/>
        <a:p>
          <a:endParaRPr lang="en-US"/>
        </a:p>
      </dgm:t>
    </dgm:pt>
    <dgm:pt modelId="{3096A94D-379E-4C64-8546-C5BC796B5F3C}" type="pres">
      <dgm:prSet presAssocID="{7DBDAC02-C0A7-47D9-BE20-D3E66F2C51CA}" presName="connectorText" presStyleLbl="sibTrans2D1" presStyleIdx="0" presStyleCnt="3"/>
      <dgm:spPr/>
      <dgm:t>
        <a:bodyPr/>
        <a:lstStyle/>
        <a:p>
          <a:endParaRPr lang="en-US"/>
        </a:p>
      </dgm:t>
    </dgm:pt>
    <dgm:pt modelId="{613B7002-5842-4B85-9E22-0854A1C7EE17}" type="pres">
      <dgm:prSet presAssocID="{5BFE5046-03E0-4560-B35E-61995C6A7D27}" presName="node" presStyleLbl="node1" presStyleIdx="1" presStyleCnt="4">
        <dgm:presLayoutVars>
          <dgm:bulletEnabled val="1"/>
        </dgm:presLayoutVars>
      </dgm:prSet>
      <dgm:spPr/>
      <dgm:t>
        <a:bodyPr/>
        <a:lstStyle/>
        <a:p>
          <a:endParaRPr lang="en-US"/>
        </a:p>
      </dgm:t>
    </dgm:pt>
    <dgm:pt modelId="{9EA0BF53-3408-4A31-9952-03F4ED3F8D92}" type="pres">
      <dgm:prSet presAssocID="{CA15DA0C-1985-4DC5-BC10-6DEEAB534F10}" presName="sibTrans" presStyleLbl="sibTrans2D1" presStyleIdx="1" presStyleCnt="3"/>
      <dgm:spPr/>
      <dgm:t>
        <a:bodyPr/>
        <a:lstStyle/>
        <a:p>
          <a:endParaRPr lang="en-US"/>
        </a:p>
      </dgm:t>
    </dgm:pt>
    <dgm:pt modelId="{0055C9D4-4291-4D0D-A658-9760FFFD631A}" type="pres">
      <dgm:prSet presAssocID="{CA15DA0C-1985-4DC5-BC10-6DEEAB534F10}" presName="connectorText" presStyleLbl="sibTrans2D1" presStyleIdx="1" presStyleCnt="3"/>
      <dgm:spPr/>
      <dgm:t>
        <a:bodyPr/>
        <a:lstStyle/>
        <a:p>
          <a:endParaRPr lang="en-US"/>
        </a:p>
      </dgm:t>
    </dgm:pt>
    <dgm:pt modelId="{9E21C264-20EB-4369-809E-8BA3263922E4}" type="pres">
      <dgm:prSet presAssocID="{9947DF44-B9C4-4EE6-9232-A53282ADA1FC}" presName="node" presStyleLbl="node1" presStyleIdx="2" presStyleCnt="4">
        <dgm:presLayoutVars>
          <dgm:bulletEnabled val="1"/>
        </dgm:presLayoutVars>
      </dgm:prSet>
      <dgm:spPr/>
      <dgm:t>
        <a:bodyPr/>
        <a:lstStyle/>
        <a:p>
          <a:endParaRPr lang="en-US"/>
        </a:p>
      </dgm:t>
    </dgm:pt>
    <dgm:pt modelId="{787CE807-1107-4BED-8343-5942F716781A}" type="pres">
      <dgm:prSet presAssocID="{6F9D9C3D-DD9B-4925-A9FF-1F85A5D75ACD}" presName="sibTrans" presStyleLbl="sibTrans2D1" presStyleIdx="2" presStyleCnt="3"/>
      <dgm:spPr/>
      <dgm:t>
        <a:bodyPr/>
        <a:lstStyle/>
        <a:p>
          <a:endParaRPr lang="en-US"/>
        </a:p>
      </dgm:t>
    </dgm:pt>
    <dgm:pt modelId="{32354349-00DA-4114-B6F0-5CA95E7698A8}" type="pres">
      <dgm:prSet presAssocID="{6F9D9C3D-DD9B-4925-A9FF-1F85A5D75ACD}" presName="connectorText" presStyleLbl="sibTrans2D1" presStyleIdx="2" presStyleCnt="3"/>
      <dgm:spPr/>
      <dgm:t>
        <a:bodyPr/>
        <a:lstStyle/>
        <a:p>
          <a:endParaRPr lang="en-US"/>
        </a:p>
      </dgm:t>
    </dgm:pt>
    <dgm:pt modelId="{E3683F85-29C3-4184-83F2-1F9AEA50A503}" type="pres">
      <dgm:prSet presAssocID="{47E1AC3D-462B-4C2E-A120-F8E2D004B9FD}" presName="node" presStyleLbl="node1" presStyleIdx="3" presStyleCnt="4">
        <dgm:presLayoutVars>
          <dgm:bulletEnabled val="1"/>
        </dgm:presLayoutVars>
      </dgm:prSet>
      <dgm:spPr/>
      <dgm:t>
        <a:bodyPr/>
        <a:lstStyle/>
        <a:p>
          <a:endParaRPr lang="en-US"/>
        </a:p>
      </dgm:t>
    </dgm:pt>
  </dgm:ptLst>
  <dgm:cxnLst>
    <dgm:cxn modelId="{A1473C32-3ADC-4238-9790-E2BA39EF4A9C}" type="presOf" srcId="{DA6043AB-BA1C-49A7-967F-307ECDEF5BE4}" destId="{2333F299-219A-425E-AA53-CFDB9CDCDA3D}" srcOrd="0" destOrd="0" presId="urn:microsoft.com/office/officeart/2005/8/layout/process1"/>
    <dgm:cxn modelId="{90493010-A301-44B5-83CC-E084B8753ADC}" type="presOf" srcId="{9947DF44-B9C4-4EE6-9232-A53282ADA1FC}" destId="{9E21C264-20EB-4369-809E-8BA3263922E4}" srcOrd="0" destOrd="0" presId="urn:microsoft.com/office/officeart/2005/8/layout/process1"/>
    <dgm:cxn modelId="{23CF8096-B365-4F60-A8D9-C722A0D2A921}" srcId="{DA6043AB-BA1C-49A7-967F-307ECDEF5BE4}" destId="{47E1AC3D-462B-4C2E-A120-F8E2D004B9FD}" srcOrd="3" destOrd="0" parTransId="{446FE272-CFF3-462C-9444-833C21C55013}" sibTransId="{07F06A7E-AA03-4F29-9792-96C05438502D}"/>
    <dgm:cxn modelId="{606FCB0C-3DD9-4B5D-B1A9-697BBC4569B5}" type="presOf" srcId="{6F9D9C3D-DD9B-4925-A9FF-1F85A5D75ACD}" destId="{32354349-00DA-4114-B6F0-5CA95E7698A8}" srcOrd="1" destOrd="0" presId="urn:microsoft.com/office/officeart/2005/8/layout/process1"/>
    <dgm:cxn modelId="{D388C965-8E08-4662-8012-AF12355B1AD9}" srcId="{DA6043AB-BA1C-49A7-967F-307ECDEF5BE4}" destId="{45968F62-5AEA-40DC-A7A4-947792B2D2CA}" srcOrd="0" destOrd="0" parTransId="{375BB084-07F7-4C9D-8966-8FF9689BCD75}" sibTransId="{7DBDAC02-C0A7-47D9-BE20-D3E66F2C51CA}"/>
    <dgm:cxn modelId="{3BA490AA-040B-4BB9-8AED-0F74C0FD2B6D}" type="presOf" srcId="{CA15DA0C-1985-4DC5-BC10-6DEEAB534F10}" destId="{9EA0BF53-3408-4A31-9952-03F4ED3F8D92}" srcOrd="0" destOrd="0" presId="urn:microsoft.com/office/officeart/2005/8/layout/process1"/>
    <dgm:cxn modelId="{1A3815DD-C39F-4B58-A5CB-3D1D03A20F04}" type="presOf" srcId="{6F9D9C3D-DD9B-4925-A9FF-1F85A5D75ACD}" destId="{787CE807-1107-4BED-8343-5942F716781A}" srcOrd="0" destOrd="0" presId="urn:microsoft.com/office/officeart/2005/8/layout/process1"/>
    <dgm:cxn modelId="{196EA1C2-A810-4889-BB56-3CAED70D5D4D}" type="presOf" srcId="{47E1AC3D-462B-4C2E-A120-F8E2D004B9FD}" destId="{E3683F85-29C3-4184-83F2-1F9AEA50A503}" srcOrd="0" destOrd="0" presId="urn:microsoft.com/office/officeart/2005/8/layout/process1"/>
    <dgm:cxn modelId="{199C3488-19C2-49C1-BE51-B27B43B1F55D}" srcId="{DA6043AB-BA1C-49A7-967F-307ECDEF5BE4}" destId="{9947DF44-B9C4-4EE6-9232-A53282ADA1FC}" srcOrd="2" destOrd="0" parTransId="{9129D5C1-4A40-47D7-BA02-3CFE8E8F5813}" sibTransId="{6F9D9C3D-DD9B-4925-A9FF-1F85A5D75ACD}"/>
    <dgm:cxn modelId="{231F4B22-D78D-4049-AD6A-375BA48CCCFE}" type="presOf" srcId="{45968F62-5AEA-40DC-A7A4-947792B2D2CA}" destId="{524FFC72-0CC0-4EE4-B50C-7C88965B94B9}" srcOrd="0" destOrd="0" presId="urn:microsoft.com/office/officeart/2005/8/layout/process1"/>
    <dgm:cxn modelId="{69ACC30D-6E75-457C-B07A-6D30BCF60A37}" type="presOf" srcId="{7DBDAC02-C0A7-47D9-BE20-D3E66F2C51CA}" destId="{3096A94D-379E-4C64-8546-C5BC796B5F3C}" srcOrd="1" destOrd="0" presId="urn:microsoft.com/office/officeart/2005/8/layout/process1"/>
    <dgm:cxn modelId="{B78CBB69-32E1-4EE6-994A-4A5DC349CED3}" type="presOf" srcId="{7DBDAC02-C0A7-47D9-BE20-D3E66F2C51CA}" destId="{D4655D56-9E1B-4EF1-BC64-A85CCFF352F7}" srcOrd="0" destOrd="0" presId="urn:microsoft.com/office/officeart/2005/8/layout/process1"/>
    <dgm:cxn modelId="{15CB2719-B2C4-4D3F-B112-7002C001A50B}" type="presOf" srcId="{CA15DA0C-1985-4DC5-BC10-6DEEAB534F10}" destId="{0055C9D4-4291-4D0D-A658-9760FFFD631A}" srcOrd="1" destOrd="0" presId="urn:microsoft.com/office/officeart/2005/8/layout/process1"/>
    <dgm:cxn modelId="{A8513453-D084-4965-B7C4-2E528D0A44BC}" srcId="{DA6043AB-BA1C-49A7-967F-307ECDEF5BE4}" destId="{5BFE5046-03E0-4560-B35E-61995C6A7D27}" srcOrd="1" destOrd="0" parTransId="{9F74D390-AF46-41CA-B770-D063C5853370}" sibTransId="{CA15DA0C-1985-4DC5-BC10-6DEEAB534F10}"/>
    <dgm:cxn modelId="{1D0A8F2F-8183-4570-AC61-0E2FCD25F677}" type="presOf" srcId="{5BFE5046-03E0-4560-B35E-61995C6A7D27}" destId="{613B7002-5842-4B85-9E22-0854A1C7EE17}" srcOrd="0" destOrd="0" presId="urn:microsoft.com/office/officeart/2005/8/layout/process1"/>
    <dgm:cxn modelId="{0814599A-E32C-4829-B21C-56A22F93D492}" type="presParOf" srcId="{2333F299-219A-425E-AA53-CFDB9CDCDA3D}" destId="{524FFC72-0CC0-4EE4-B50C-7C88965B94B9}" srcOrd="0" destOrd="0" presId="urn:microsoft.com/office/officeart/2005/8/layout/process1"/>
    <dgm:cxn modelId="{A404FC82-EF24-47BA-AE5E-BD77E748C6D0}" type="presParOf" srcId="{2333F299-219A-425E-AA53-CFDB9CDCDA3D}" destId="{D4655D56-9E1B-4EF1-BC64-A85CCFF352F7}" srcOrd="1" destOrd="0" presId="urn:microsoft.com/office/officeart/2005/8/layout/process1"/>
    <dgm:cxn modelId="{7C18280D-FBDE-41A9-94F2-CB3F8E6D0ADD}" type="presParOf" srcId="{D4655D56-9E1B-4EF1-BC64-A85CCFF352F7}" destId="{3096A94D-379E-4C64-8546-C5BC796B5F3C}" srcOrd="0" destOrd="0" presId="urn:microsoft.com/office/officeart/2005/8/layout/process1"/>
    <dgm:cxn modelId="{8A6BFC20-285E-431D-8EE4-ECFA39B1DED7}" type="presParOf" srcId="{2333F299-219A-425E-AA53-CFDB9CDCDA3D}" destId="{613B7002-5842-4B85-9E22-0854A1C7EE17}" srcOrd="2" destOrd="0" presId="urn:microsoft.com/office/officeart/2005/8/layout/process1"/>
    <dgm:cxn modelId="{CD55675F-5A88-42F6-951C-2F559A860B20}" type="presParOf" srcId="{2333F299-219A-425E-AA53-CFDB9CDCDA3D}" destId="{9EA0BF53-3408-4A31-9952-03F4ED3F8D92}" srcOrd="3" destOrd="0" presId="urn:microsoft.com/office/officeart/2005/8/layout/process1"/>
    <dgm:cxn modelId="{BBA4E566-6838-441E-954F-CE58DD1A4EA1}" type="presParOf" srcId="{9EA0BF53-3408-4A31-9952-03F4ED3F8D92}" destId="{0055C9D4-4291-4D0D-A658-9760FFFD631A}" srcOrd="0" destOrd="0" presId="urn:microsoft.com/office/officeart/2005/8/layout/process1"/>
    <dgm:cxn modelId="{49A310F1-0A51-4C9B-9D66-1A9C07F7125C}" type="presParOf" srcId="{2333F299-219A-425E-AA53-CFDB9CDCDA3D}" destId="{9E21C264-20EB-4369-809E-8BA3263922E4}" srcOrd="4" destOrd="0" presId="urn:microsoft.com/office/officeart/2005/8/layout/process1"/>
    <dgm:cxn modelId="{2807966E-33E8-4C79-A85F-EB2697FF8A94}" type="presParOf" srcId="{2333F299-219A-425E-AA53-CFDB9CDCDA3D}" destId="{787CE807-1107-4BED-8343-5942F716781A}" srcOrd="5" destOrd="0" presId="urn:microsoft.com/office/officeart/2005/8/layout/process1"/>
    <dgm:cxn modelId="{43E17DD9-DF6D-4038-9DC9-78D42299864E}" type="presParOf" srcId="{787CE807-1107-4BED-8343-5942F716781A}" destId="{32354349-00DA-4114-B6F0-5CA95E7698A8}" srcOrd="0" destOrd="0" presId="urn:microsoft.com/office/officeart/2005/8/layout/process1"/>
    <dgm:cxn modelId="{D3C2EB56-1B74-432C-A98C-97CC4C631007}" type="presParOf" srcId="{2333F299-219A-425E-AA53-CFDB9CDCDA3D}" destId="{E3683F85-29C3-4184-83F2-1F9AEA50A50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FFC72-0CC0-4EE4-B50C-7C88965B94B9}">
      <dsp:nvSpPr>
        <dsp:cNvPr id="0" name=""/>
        <dsp:cNvSpPr/>
      </dsp:nvSpPr>
      <dsp:spPr>
        <a:xfrm>
          <a:off x="6932" y="0"/>
          <a:ext cx="2160876" cy="4149090"/>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Segoe UI" panose="020B0502040204020203" pitchFamily="34" charset="0"/>
              <a:cs typeface="Segoe UI" panose="020B0502040204020203" pitchFamily="34" charset="0"/>
            </a:rPr>
            <a:t>Existing Laws/ EO 19-01</a:t>
          </a:r>
        </a:p>
        <a:p>
          <a:pPr lvl="0" algn="ctr" defTabSz="889000">
            <a:lnSpc>
              <a:spcPct val="90000"/>
            </a:lnSpc>
            <a:spcBef>
              <a:spcPct val="0"/>
            </a:spcBef>
            <a:spcAft>
              <a:spcPct val="35000"/>
            </a:spcAft>
          </a:pPr>
          <a:endParaRPr lang="en-US" sz="2000" kern="1200" dirty="0" smtClean="0">
            <a:latin typeface="Segoe UI" panose="020B0502040204020203" pitchFamily="34" charset="0"/>
            <a:cs typeface="Segoe UI" panose="020B0502040204020203" pitchFamily="34" charset="0"/>
          </a:endParaRPr>
        </a:p>
        <a:p>
          <a:pPr lvl="0" algn="ctr" defTabSz="889000">
            <a:lnSpc>
              <a:spcPct val="90000"/>
            </a:lnSpc>
            <a:spcBef>
              <a:spcPct val="0"/>
            </a:spcBef>
            <a:spcAft>
              <a:spcPct val="35000"/>
            </a:spcAft>
          </a:pPr>
          <a:r>
            <a:rPr lang="en-US" sz="2000" kern="1200" dirty="0" smtClean="0">
              <a:latin typeface="Segoe UI" panose="020B0502040204020203" pitchFamily="34" charset="0"/>
              <a:cs typeface="Segoe UI" panose="020B0502040204020203" pitchFamily="34" charset="0"/>
            </a:rPr>
            <a:t>Subcabinet/ Community of Practice</a:t>
          </a:r>
        </a:p>
        <a:p>
          <a:pPr lvl="0" algn="ctr" defTabSz="889000">
            <a:lnSpc>
              <a:spcPct val="90000"/>
            </a:lnSpc>
            <a:spcBef>
              <a:spcPct val="0"/>
            </a:spcBef>
            <a:spcAft>
              <a:spcPct val="35000"/>
            </a:spcAft>
          </a:pPr>
          <a:endParaRPr lang="en-US" sz="2000" kern="1200" dirty="0" smtClean="0">
            <a:latin typeface="Segoe UI" panose="020B0502040204020203" pitchFamily="34" charset="0"/>
            <a:cs typeface="Segoe UI" panose="020B0502040204020203" pitchFamily="34" charset="0"/>
          </a:endParaRPr>
        </a:p>
        <a:p>
          <a:pPr lvl="0" algn="ctr" defTabSz="889000">
            <a:lnSpc>
              <a:spcPct val="90000"/>
            </a:lnSpc>
            <a:spcBef>
              <a:spcPct val="0"/>
            </a:spcBef>
            <a:spcAft>
              <a:spcPct val="35000"/>
            </a:spcAft>
          </a:pPr>
          <a:r>
            <a:rPr lang="en-US" sz="2000" kern="1200" dirty="0" smtClean="0">
              <a:latin typeface="Segoe UI" panose="020B0502040204020203" pitchFamily="34" charset="0"/>
              <a:cs typeface="Segoe UI" panose="020B0502040204020203" pitchFamily="34" charset="0"/>
            </a:rPr>
            <a:t>Disparity Study</a:t>
          </a:r>
          <a:endParaRPr lang="en-US" sz="2000" kern="1200" dirty="0">
            <a:latin typeface="Segoe UI" panose="020B0502040204020203" pitchFamily="34" charset="0"/>
            <a:cs typeface="Segoe UI" panose="020B0502040204020203" pitchFamily="34" charset="0"/>
          </a:endParaRPr>
        </a:p>
      </dsp:txBody>
      <dsp:txXfrm>
        <a:off x="70222" y="63290"/>
        <a:ext cx="2034296" cy="4022510"/>
      </dsp:txXfrm>
    </dsp:sp>
    <dsp:sp modelId="{D4655D56-9E1B-4EF1-BC64-A85CCFF352F7}">
      <dsp:nvSpPr>
        <dsp:cNvPr id="0" name=""/>
        <dsp:cNvSpPr/>
      </dsp:nvSpPr>
      <dsp:spPr>
        <a:xfrm>
          <a:off x="2309553" y="1898782"/>
          <a:ext cx="300497" cy="351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Segoe UI" panose="020B0502040204020203" pitchFamily="34" charset="0"/>
            <a:cs typeface="Segoe UI" panose="020B0502040204020203" pitchFamily="34" charset="0"/>
          </a:endParaRPr>
        </a:p>
      </dsp:txBody>
      <dsp:txXfrm>
        <a:off x="2309553" y="1969087"/>
        <a:ext cx="210348" cy="210915"/>
      </dsp:txXfrm>
    </dsp:sp>
    <dsp:sp modelId="{613B7002-5842-4B85-9E22-0854A1C7EE17}">
      <dsp:nvSpPr>
        <dsp:cNvPr id="0" name=""/>
        <dsp:cNvSpPr/>
      </dsp:nvSpPr>
      <dsp:spPr>
        <a:xfrm>
          <a:off x="2734786" y="859057"/>
          <a:ext cx="1417442" cy="243097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anose="020B0502040204020203" pitchFamily="34" charset="0"/>
              <a:cs typeface="Segoe UI" panose="020B0502040204020203" pitchFamily="34" charset="0"/>
            </a:rPr>
            <a:t>Tools for Equity in Public Spending</a:t>
          </a:r>
          <a:endParaRPr lang="en-US" sz="1800" kern="1200" dirty="0">
            <a:latin typeface="Segoe UI" panose="020B0502040204020203" pitchFamily="34" charset="0"/>
            <a:cs typeface="Segoe UI" panose="020B0502040204020203" pitchFamily="34" charset="0"/>
          </a:endParaRPr>
        </a:p>
      </dsp:txBody>
      <dsp:txXfrm>
        <a:off x="2776301" y="900572"/>
        <a:ext cx="1334412" cy="2347944"/>
      </dsp:txXfrm>
    </dsp:sp>
    <dsp:sp modelId="{9EA0BF53-3408-4A31-9952-03F4ED3F8D92}">
      <dsp:nvSpPr>
        <dsp:cNvPr id="0" name=""/>
        <dsp:cNvSpPr/>
      </dsp:nvSpPr>
      <dsp:spPr>
        <a:xfrm>
          <a:off x="4293972" y="1898782"/>
          <a:ext cx="300497" cy="351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Segoe UI" panose="020B0502040204020203" pitchFamily="34" charset="0"/>
            <a:cs typeface="Segoe UI" panose="020B0502040204020203" pitchFamily="34" charset="0"/>
          </a:endParaRPr>
        </a:p>
      </dsp:txBody>
      <dsp:txXfrm>
        <a:off x="4293972" y="1969087"/>
        <a:ext cx="210348" cy="210915"/>
      </dsp:txXfrm>
    </dsp:sp>
    <dsp:sp modelId="{9E21C264-20EB-4369-809E-8BA3263922E4}">
      <dsp:nvSpPr>
        <dsp:cNvPr id="0" name=""/>
        <dsp:cNvSpPr/>
      </dsp:nvSpPr>
      <dsp:spPr>
        <a:xfrm>
          <a:off x="4719205" y="859057"/>
          <a:ext cx="1417442" cy="2430974"/>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anose="020B0502040204020203" pitchFamily="34" charset="0"/>
              <a:cs typeface="Segoe UI" panose="020B0502040204020203" pitchFamily="34" charset="0"/>
            </a:rPr>
            <a:t>Supplier Diversity Policy</a:t>
          </a:r>
          <a:endParaRPr lang="en-US" sz="1800" kern="1200" dirty="0">
            <a:latin typeface="Segoe UI" panose="020B0502040204020203" pitchFamily="34" charset="0"/>
            <a:cs typeface="Segoe UI" panose="020B0502040204020203" pitchFamily="34" charset="0"/>
          </a:endParaRPr>
        </a:p>
      </dsp:txBody>
      <dsp:txXfrm>
        <a:off x="4760720" y="900572"/>
        <a:ext cx="1334412" cy="2347944"/>
      </dsp:txXfrm>
    </dsp:sp>
    <dsp:sp modelId="{787CE807-1107-4BED-8343-5942F716781A}">
      <dsp:nvSpPr>
        <dsp:cNvPr id="0" name=""/>
        <dsp:cNvSpPr/>
      </dsp:nvSpPr>
      <dsp:spPr>
        <a:xfrm>
          <a:off x="6278392" y="1898782"/>
          <a:ext cx="300497" cy="3515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latin typeface="Segoe UI" panose="020B0502040204020203" pitchFamily="34" charset="0"/>
            <a:cs typeface="Segoe UI" panose="020B0502040204020203" pitchFamily="34" charset="0"/>
          </a:endParaRPr>
        </a:p>
      </dsp:txBody>
      <dsp:txXfrm>
        <a:off x="6278392" y="1969087"/>
        <a:ext cx="210348" cy="210915"/>
      </dsp:txXfrm>
    </dsp:sp>
    <dsp:sp modelId="{E3683F85-29C3-4184-83F2-1F9AEA50A503}">
      <dsp:nvSpPr>
        <dsp:cNvPr id="0" name=""/>
        <dsp:cNvSpPr/>
      </dsp:nvSpPr>
      <dsp:spPr>
        <a:xfrm>
          <a:off x="6703625" y="859057"/>
          <a:ext cx="1417442" cy="243097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anose="020B0502040204020203" pitchFamily="34" charset="0"/>
              <a:cs typeface="Segoe UI" panose="020B0502040204020203" pitchFamily="34" charset="0"/>
            </a:rPr>
            <a:t>Training</a:t>
          </a:r>
          <a:endParaRPr lang="en-US" sz="1800" kern="1200" dirty="0">
            <a:latin typeface="Segoe UI" panose="020B0502040204020203" pitchFamily="34" charset="0"/>
            <a:cs typeface="Segoe UI" panose="020B0502040204020203" pitchFamily="34" charset="0"/>
          </a:endParaRPr>
        </a:p>
      </dsp:txBody>
      <dsp:txXfrm>
        <a:off x="6745140" y="900572"/>
        <a:ext cx="1334412" cy="234794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7D1A9-B3A2-49F4-8930-2870898640D5}"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76D9E1-D1F9-4EEF-A797-DB93679F64C2}" type="slidenum">
              <a:rPr lang="en-US" smtClean="0"/>
              <a:t>‹#›</a:t>
            </a:fld>
            <a:endParaRPr lang="en-US"/>
          </a:p>
        </p:txBody>
      </p:sp>
    </p:spTree>
    <p:extLst>
      <p:ext uri="{BB962C8B-B14F-4D97-AF65-F5344CB8AC3E}">
        <p14:creationId xmlns:p14="http://schemas.microsoft.com/office/powerpoint/2010/main" val="2751392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1</a:t>
            </a:fld>
            <a:endParaRPr lang="en-US"/>
          </a:p>
        </p:txBody>
      </p:sp>
    </p:spTree>
    <p:extLst>
      <p:ext uri="{BB962C8B-B14F-4D97-AF65-F5344CB8AC3E}">
        <p14:creationId xmlns:p14="http://schemas.microsoft.com/office/powerpoint/2010/main" val="4812144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10</a:t>
            </a:fld>
            <a:endParaRPr lang="en-US"/>
          </a:p>
        </p:txBody>
      </p:sp>
    </p:spTree>
    <p:extLst>
      <p:ext uri="{BB962C8B-B14F-4D97-AF65-F5344CB8AC3E}">
        <p14:creationId xmlns:p14="http://schemas.microsoft.com/office/powerpoint/2010/main" val="3301260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11</a:t>
            </a:fld>
            <a:endParaRPr lang="en-US"/>
          </a:p>
        </p:txBody>
      </p:sp>
    </p:spTree>
    <p:extLst>
      <p:ext uri="{BB962C8B-B14F-4D97-AF65-F5344CB8AC3E}">
        <p14:creationId xmlns:p14="http://schemas.microsoft.com/office/powerpoint/2010/main" val="242659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13</a:t>
            </a:fld>
            <a:endParaRPr lang="en-US"/>
          </a:p>
        </p:txBody>
      </p:sp>
    </p:spTree>
    <p:extLst>
      <p:ext uri="{BB962C8B-B14F-4D97-AF65-F5344CB8AC3E}">
        <p14:creationId xmlns:p14="http://schemas.microsoft.com/office/powerpoint/2010/main" val="1509166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l"/>
            <a:endParaRPr lang="en-US" dirty="0"/>
          </a:p>
        </p:txBody>
      </p:sp>
      <p:sp>
        <p:nvSpPr>
          <p:cNvPr id="4" name="Slide Number Placeholder 3"/>
          <p:cNvSpPr>
            <a:spLocks noGrp="1"/>
          </p:cNvSpPr>
          <p:nvPr>
            <p:ph type="sldNum" sz="quarter" idx="5"/>
          </p:nvPr>
        </p:nvSpPr>
        <p:spPr/>
        <p:txBody>
          <a:bodyPr/>
          <a:lstStyle/>
          <a:p>
            <a:fld id="{7C76D9E1-D1F9-4EEF-A797-DB93679F64C2}" type="slidenum">
              <a:rPr lang="en-US" smtClean="0"/>
              <a:t>14</a:t>
            </a:fld>
            <a:endParaRPr lang="en-US"/>
          </a:p>
        </p:txBody>
      </p:sp>
    </p:spTree>
    <p:extLst>
      <p:ext uri="{BB962C8B-B14F-4D97-AF65-F5344CB8AC3E}">
        <p14:creationId xmlns:p14="http://schemas.microsoft.com/office/powerpoint/2010/main" val="4047709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6D9E1-D1F9-4EEF-A797-DB93679F64C2}" type="slidenum">
              <a:rPr lang="en-US" smtClean="0"/>
              <a:t>15</a:t>
            </a:fld>
            <a:endParaRPr lang="en-US"/>
          </a:p>
        </p:txBody>
      </p:sp>
    </p:spTree>
    <p:extLst>
      <p:ext uri="{BB962C8B-B14F-4D97-AF65-F5344CB8AC3E}">
        <p14:creationId xmlns:p14="http://schemas.microsoft.com/office/powerpoint/2010/main" val="349285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16</a:t>
            </a:fld>
            <a:endParaRPr lang="en-US"/>
          </a:p>
        </p:txBody>
      </p:sp>
    </p:spTree>
    <p:extLst>
      <p:ext uri="{BB962C8B-B14F-4D97-AF65-F5344CB8AC3E}">
        <p14:creationId xmlns:p14="http://schemas.microsoft.com/office/powerpoint/2010/main" val="1234750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6D9E1-D1F9-4EEF-A797-DB93679F64C2}" type="slidenum">
              <a:rPr lang="en-US" smtClean="0"/>
              <a:t>17</a:t>
            </a:fld>
            <a:endParaRPr lang="en-US"/>
          </a:p>
        </p:txBody>
      </p:sp>
    </p:spTree>
    <p:extLst>
      <p:ext uri="{BB962C8B-B14F-4D97-AF65-F5344CB8AC3E}">
        <p14:creationId xmlns:p14="http://schemas.microsoft.com/office/powerpoint/2010/main" val="3383784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18</a:t>
            </a:fld>
            <a:endParaRPr lang="en-US"/>
          </a:p>
        </p:txBody>
      </p:sp>
    </p:spTree>
    <p:extLst>
      <p:ext uri="{BB962C8B-B14F-4D97-AF65-F5344CB8AC3E}">
        <p14:creationId xmlns:p14="http://schemas.microsoft.com/office/powerpoint/2010/main" val="3996488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19</a:t>
            </a:fld>
            <a:endParaRPr lang="en-US"/>
          </a:p>
        </p:txBody>
      </p:sp>
    </p:spTree>
    <p:extLst>
      <p:ext uri="{BB962C8B-B14F-4D97-AF65-F5344CB8AC3E}">
        <p14:creationId xmlns:p14="http://schemas.microsoft.com/office/powerpoint/2010/main" val="2172771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22</a:t>
            </a:fld>
            <a:endParaRPr lang="en-US"/>
          </a:p>
        </p:txBody>
      </p:sp>
    </p:spTree>
    <p:extLst>
      <p:ext uri="{BB962C8B-B14F-4D97-AF65-F5344CB8AC3E}">
        <p14:creationId xmlns:p14="http://schemas.microsoft.com/office/powerpoint/2010/main" val="89657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2</a:t>
            </a:fld>
            <a:endParaRPr lang="en-US"/>
          </a:p>
        </p:txBody>
      </p:sp>
    </p:spTree>
    <p:extLst>
      <p:ext uri="{BB962C8B-B14F-4D97-AF65-F5344CB8AC3E}">
        <p14:creationId xmlns:p14="http://schemas.microsoft.com/office/powerpoint/2010/main" val="38562207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23</a:t>
            </a:fld>
            <a:endParaRPr lang="en-US"/>
          </a:p>
        </p:txBody>
      </p:sp>
    </p:spTree>
    <p:extLst>
      <p:ext uri="{BB962C8B-B14F-4D97-AF65-F5344CB8AC3E}">
        <p14:creationId xmlns:p14="http://schemas.microsoft.com/office/powerpoint/2010/main" val="3666788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24</a:t>
            </a:fld>
            <a:endParaRPr lang="en-US"/>
          </a:p>
        </p:txBody>
      </p:sp>
    </p:spTree>
    <p:extLst>
      <p:ext uri="{BB962C8B-B14F-4D97-AF65-F5344CB8AC3E}">
        <p14:creationId xmlns:p14="http://schemas.microsoft.com/office/powerpoint/2010/main" val="2338419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EBACA0-BF8D-435C-AEF4-AD4CEACBB295}" type="slidenum">
              <a:rPr lang="en-US" smtClean="0"/>
              <a:t>25</a:t>
            </a:fld>
            <a:endParaRPr lang="en-US"/>
          </a:p>
        </p:txBody>
      </p:sp>
    </p:spTree>
    <p:extLst>
      <p:ext uri="{BB962C8B-B14F-4D97-AF65-F5344CB8AC3E}">
        <p14:creationId xmlns:p14="http://schemas.microsoft.com/office/powerpoint/2010/main" val="334008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26</a:t>
            </a:fld>
            <a:endParaRPr lang="en-US"/>
          </a:p>
        </p:txBody>
      </p:sp>
    </p:spTree>
    <p:extLst>
      <p:ext uri="{BB962C8B-B14F-4D97-AF65-F5344CB8AC3E}">
        <p14:creationId xmlns:p14="http://schemas.microsoft.com/office/powerpoint/2010/main" val="3932478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7C76D9E1-D1F9-4EEF-A797-DB93679F64C2}" type="slidenum">
              <a:rPr lang="en-US" smtClean="0"/>
              <a:t>27</a:t>
            </a:fld>
            <a:endParaRPr lang="en-US"/>
          </a:p>
        </p:txBody>
      </p:sp>
    </p:spTree>
    <p:extLst>
      <p:ext uri="{BB962C8B-B14F-4D97-AF65-F5344CB8AC3E}">
        <p14:creationId xmlns:p14="http://schemas.microsoft.com/office/powerpoint/2010/main" val="306780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28</a:t>
            </a:fld>
            <a:endParaRPr lang="en-US"/>
          </a:p>
        </p:txBody>
      </p:sp>
    </p:spTree>
    <p:extLst>
      <p:ext uri="{BB962C8B-B14F-4D97-AF65-F5344CB8AC3E}">
        <p14:creationId xmlns:p14="http://schemas.microsoft.com/office/powerpoint/2010/main" val="1064034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29</a:t>
            </a:fld>
            <a:endParaRPr lang="en-US"/>
          </a:p>
        </p:txBody>
      </p:sp>
    </p:spTree>
    <p:extLst>
      <p:ext uri="{BB962C8B-B14F-4D97-AF65-F5344CB8AC3E}">
        <p14:creationId xmlns:p14="http://schemas.microsoft.com/office/powerpoint/2010/main" val="1141545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30</a:t>
            </a:fld>
            <a:endParaRPr lang="en-US"/>
          </a:p>
        </p:txBody>
      </p:sp>
    </p:spTree>
    <p:extLst>
      <p:ext uri="{BB962C8B-B14F-4D97-AF65-F5344CB8AC3E}">
        <p14:creationId xmlns:p14="http://schemas.microsoft.com/office/powerpoint/2010/main" val="3028086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aseline="0" dirty="0" smtClean="0"/>
          </a:p>
        </p:txBody>
      </p:sp>
      <p:sp>
        <p:nvSpPr>
          <p:cNvPr id="4" name="Slide Number Placeholder 3"/>
          <p:cNvSpPr>
            <a:spLocks noGrp="1"/>
          </p:cNvSpPr>
          <p:nvPr>
            <p:ph type="sldNum" sz="quarter" idx="10"/>
          </p:nvPr>
        </p:nvSpPr>
        <p:spPr/>
        <p:txBody>
          <a:bodyPr/>
          <a:lstStyle/>
          <a:p>
            <a:fld id="{7C76D9E1-D1F9-4EEF-A797-DB93679F64C2}" type="slidenum">
              <a:rPr lang="en-US" smtClean="0"/>
              <a:t>31</a:t>
            </a:fld>
            <a:endParaRPr lang="en-US"/>
          </a:p>
        </p:txBody>
      </p:sp>
    </p:spTree>
    <p:extLst>
      <p:ext uri="{BB962C8B-B14F-4D97-AF65-F5344CB8AC3E}">
        <p14:creationId xmlns:p14="http://schemas.microsoft.com/office/powerpoint/2010/main" val="37353144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mj-lt"/>
              <a:buNone/>
              <a:tabLst/>
              <a:defRPr/>
            </a:pPr>
            <a:endParaRPr lang="en-US" dirty="0" smtClean="0"/>
          </a:p>
        </p:txBody>
      </p:sp>
      <p:sp>
        <p:nvSpPr>
          <p:cNvPr id="4" name="Slide Number Placeholder 3"/>
          <p:cNvSpPr>
            <a:spLocks noGrp="1"/>
          </p:cNvSpPr>
          <p:nvPr>
            <p:ph type="sldNum" sz="quarter" idx="10"/>
          </p:nvPr>
        </p:nvSpPr>
        <p:spPr/>
        <p:txBody>
          <a:bodyPr/>
          <a:lstStyle/>
          <a:p>
            <a:fld id="{7C76D9E1-D1F9-4EEF-A797-DB93679F64C2}" type="slidenum">
              <a:rPr lang="en-US" smtClean="0"/>
              <a:t>32</a:t>
            </a:fld>
            <a:endParaRPr lang="en-US"/>
          </a:p>
        </p:txBody>
      </p:sp>
    </p:spTree>
    <p:extLst>
      <p:ext uri="{BB962C8B-B14F-4D97-AF65-F5344CB8AC3E}">
        <p14:creationId xmlns:p14="http://schemas.microsoft.com/office/powerpoint/2010/main" val="2121495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80000"/>
              </a:lnSpc>
              <a:spcAft>
                <a:spcPts val="600"/>
              </a:spcAft>
              <a:buFontTx/>
              <a:buNone/>
            </a:pPr>
            <a:endParaRPr lang="en-US" sz="2400" b="0" dirty="0" smtClean="0"/>
          </a:p>
        </p:txBody>
      </p:sp>
      <p:sp>
        <p:nvSpPr>
          <p:cNvPr id="4" name="Slide Number Placeholder 3"/>
          <p:cNvSpPr>
            <a:spLocks noGrp="1"/>
          </p:cNvSpPr>
          <p:nvPr>
            <p:ph type="sldNum" sz="quarter" idx="10"/>
          </p:nvPr>
        </p:nvSpPr>
        <p:spPr/>
        <p:txBody>
          <a:bodyPr/>
          <a:lstStyle/>
          <a:p>
            <a:fld id="{7C76D9E1-D1F9-4EEF-A797-DB93679F64C2}" type="slidenum">
              <a:rPr lang="en-US" smtClean="0"/>
              <a:t>3</a:t>
            </a:fld>
            <a:endParaRPr lang="en-US"/>
          </a:p>
        </p:txBody>
      </p:sp>
    </p:spTree>
    <p:extLst>
      <p:ext uri="{BB962C8B-B14F-4D97-AF65-F5344CB8AC3E}">
        <p14:creationId xmlns:p14="http://schemas.microsoft.com/office/powerpoint/2010/main" val="4193488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33</a:t>
            </a:fld>
            <a:endParaRPr lang="en-US"/>
          </a:p>
        </p:txBody>
      </p:sp>
    </p:spTree>
    <p:extLst>
      <p:ext uri="{BB962C8B-B14F-4D97-AF65-F5344CB8AC3E}">
        <p14:creationId xmlns:p14="http://schemas.microsoft.com/office/powerpoint/2010/main" val="4089078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34</a:t>
            </a:fld>
            <a:endParaRPr lang="en-US"/>
          </a:p>
        </p:txBody>
      </p:sp>
    </p:spTree>
    <p:extLst>
      <p:ext uri="{BB962C8B-B14F-4D97-AF65-F5344CB8AC3E}">
        <p14:creationId xmlns:p14="http://schemas.microsoft.com/office/powerpoint/2010/main" val="2704760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35</a:t>
            </a:fld>
            <a:endParaRPr lang="en-US"/>
          </a:p>
        </p:txBody>
      </p:sp>
    </p:spTree>
    <p:extLst>
      <p:ext uri="{BB962C8B-B14F-4D97-AF65-F5344CB8AC3E}">
        <p14:creationId xmlns:p14="http://schemas.microsoft.com/office/powerpoint/2010/main" val="3904418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36</a:t>
            </a:fld>
            <a:endParaRPr lang="en-US"/>
          </a:p>
        </p:txBody>
      </p:sp>
    </p:spTree>
    <p:extLst>
      <p:ext uri="{BB962C8B-B14F-4D97-AF65-F5344CB8AC3E}">
        <p14:creationId xmlns:p14="http://schemas.microsoft.com/office/powerpoint/2010/main" val="12550793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37</a:t>
            </a:fld>
            <a:endParaRPr lang="en-US"/>
          </a:p>
        </p:txBody>
      </p:sp>
    </p:spTree>
    <p:extLst>
      <p:ext uri="{BB962C8B-B14F-4D97-AF65-F5344CB8AC3E}">
        <p14:creationId xmlns:p14="http://schemas.microsoft.com/office/powerpoint/2010/main" val="31491516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38</a:t>
            </a:fld>
            <a:endParaRPr lang="en-US"/>
          </a:p>
        </p:txBody>
      </p:sp>
    </p:spTree>
    <p:extLst>
      <p:ext uri="{BB962C8B-B14F-4D97-AF65-F5344CB8AC3E}">
        <p14:creationId xmlns:p14="http://schemas.microsoft.com/office/powerpoint/2010/main" val="23883446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39</a:t>
            </a:fld>
            <a:endParaRPr lang="en-US"/>
          </a:p>
        </p:txBody>
      </p:sp>
    </p:spTree>
    <p:extLst>
      <p:ext uri="{BB962C8B-B14F-4D97-AF65-F5344CB8AC3E}">
        <p14:creationId xmlns:p14="http://schemas.microsoft.com/office/powerpoint/2010/main" val="38992290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40</a:t>
            </a:fld>
            <a:endParaRPr lang="en-US"/>
          </a:p>
        </p:txBody>
      </p:sp>
    </p:spTree>
    <p:extLst>
      <p:ext uri="{BB962C8B-B14F-4D97-AF65-F5344CB8AC3E}">
        <p14:creationId xmlns:p14="http://schemas.microsoft.com/office/powerpoint/2010/main" val="4173438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41</a:t>
            </a:fld>
            <a:endParaRPr lang="en-US"/>
          </a:p>
        </p:txBody>
      </p:sp>
    </p:spTree>
    <p:extLst>
      <p:ext uri="{BB962C8B-B14F-4D97-AF65-F5344CB8AC3E}">
        <p14:creationId xmlns:p14="http://schemas.microsoft.com/office/powerpoint/2010/main" val="618900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smtClean="0"/>
          </a:p>
        </p:txBody>
      </p:sp>
      <p:sp>
        <p:nvSpPr>
          <p:cNvPr id="4" name="Slide Number Placeholder 3"/>
          <p:cNvSpPr>
            <a:spLocks noGrp="1"/>
          </p:cNvSpPr>
          <p:nvPr>
            <p:ph type="sldNum" sz="quarter" idx="10"/>
          </p:nvPr>
        </p:nvSpPr>
        <p:spPr/>
        <p:txBody>
          <a:bodyPr/>
          <a:lstStyle/>
          <a:p>
            <a:fld id="{7C76D9E1-D1F9-4EEF-A797-DB93679F64C2}" type="slidenum">
              <a:rPr lang="en-US" smtClean="0"/>
              <a:t>42</a:t>
            </a:fld>
            <a:endParaRPr lang="en-US"/>
          </a:p>
        </p:txBody>
      </p:sp>
    </p:spTree>
    <p:extLst>
      <p:ext uri="{BB962C8B-B14F-4D97-AF65-F5344CB8AC3E}">
        <p14:creationId xmlns:p14="http://schemas.microsoft.com/office/powerpoint/2010/main" val="45737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C76D9E1-D1F9-4EEF-A797-DB93679F64C2}" type="slidenum">
              <a:rPr lang="en-US" smtClean="0"/>
              <a:t>4</a:t>
            </a:fld>
            <a:endParaRPr lang="en-US"/>
          </a:p>
        </p:txBody>
      </p:sp>
    </p:spTree>
    <p:extLst>
      <p:ext uri="{BB962C8B-B14F-4D97-AF65-F5344CB8AC3E}">
        <p14:creationId xmlns:p14="http://schemas.microsoft.com/office/powerpoint/2010/main" val="2016217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60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43</a:t>
            </a:fld>
            <a:endParaRPr lang="en-US"/>
          </a:p>
        </p:txBody>
      </p:sp>
    </p:spTree>
    <p:extLst>
      <p:ext uri="{BB962C8B-B14F-4D97-AF65-F5344CB8AC3E}">
        <p14:creationId xmlns:p14="http://schemas.microsoft.com/office/powerpoint/2010/main" val="6950833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p:txBody>
      </p:sp>
      <p:sp>
        <p:nvSpPr>
          <p:cNvPr id="4" name="Slide Number Placeholder 3"/>
          <p:cNvSpPr>
            <a:spLocks noGrp="1"/>
          </p:cNvSpPr>
          <p:nvPr>
            <p:ph type="sldNum" sz="quarter" idx="10"/>
          </p:nvPr>
        </p:nvSpPr>
        <p:spPr/>
        <p:txBody>
          <a:bodyPr/>
          <a:lstStyle/>
          <a:p>
            <a:fld id="{7C76D9E1-D1F9-4EEF-A797-DB93679F64C2}" type="slidenum">
              <a:rPr lang="en-US" smtClean="0"/>
              <a:t>44</a:t>
            </a:fld>
            <a:endParaRPr lang="en-US"/>
          </a:p>
        </p:txBody>
      </p:sp>
    </p:spTree>
    <p:extLst>
      <p:ext uri="{BB962C8B-B14F-4D97-AF65-F5344CB8AC3E}">
        <p14:creationId xmlns:p14="http://schemas.microsoft.com/office/powerpoint/2010/main" val="3235565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45</a:t>
            </a:fld>
            <a:endParaRPr lang="en-US"/>
          </a:p>
        </p:txBody>
      </p:sp>
    </p:spTree>
    <p:extLst>
      <p:ext uri="{BB962C8B-B14F-4D97-AF65-F5344CB8AC3E}">
        <p14:creationId xmlns:p14="http://schemas.microsoft.com/office/powerpoint/2010/main" val="135026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46</a:t>
            </a:fld>
            <a:endParaRPr lang="en-US"/>
          </a:p>
        </p:txBody>
      </p:sp>
    </p:spTree>
    <p:extLst>
      <p:ext uri="{BB962C8B-B14F-4D97-AF65-F5344CB8AC3E}">
        <p14:creationId xmlns:p14="http://schemas.microsoft.com/office/powerpoint/2010/main" val="63056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47</a:t>
            </a:fld>
            <a:endParaRPr lang="en-US"/>
          </a:p>
        </p:txBody>
      </p:sp>
    </p:spTree>
    <p:extLst>
      <p:ext uri="{BB962C8B-B14F-4D97-AF65-F5344CB8AC3E}">
        <p14:creationId xmlns:p14="http://schemas.microsoft.com/office/powerpoint/2010/main" val="35761375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48</a:t>
            </a:fld>
            <a:endParaRPr lang="en-US"/>
          </a:p>
        </p:txBody>
      </p:sp>
    </p:spTree>
    <p:extLst>
      <p:ext uri="{BB962C8B-B14F-4D97-AF65-F5344CB8AC3E}">
        <p14:creationId xmlns:p14="http://schemas.microsoft.com/office/powerpoint/2010/main" val="1631726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49</a:t>
            </a:fld>
            <a:endParaRPr lang="en-US"/>
          </a:p>
        </p:txBody>
      </p:sp>
    </p:spTree>
    <p:extLst>
      <p:ext uri="{BB962C8B-B14F-4D97-AF65-F5344CB8AC3E}">
        <p14:creationId xmlns:p14="http://schemas.microsoft.com/office/powerpoint/2010/main" val="33028617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a:spcBef>
                <a:spcPts val="600"/>
              </a:spcBef>
              <a:spcAft>
                <a:spcPts val="0"/>
              </a:spcAft>
              <a:buFont typeface="+mj-lt"/>
              <a:buNone/>
            </a:pPr>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50</a:t>
            </a:fld>
            <a:endParaRPr lang="en-US"/>
          </a:p>
        </p:txBody>
      </p:sp>
    </p:spTree>
    <p:extLst>
      <p:ext uri="{BB962C8B-B14F-4D97-AF65-F5344CB8AC3E}">
        <p14:creationId xmlns:p14="http://schemas.microsoft.com/office/powerpoint/2010/main" val="11425698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51</a:t>
            </a:fld>
            <a:endParaRPr lang="en-US"/>
          </a:p>
        </p:txBody>
      </p:sp>
    </p:spTree>
    <p:extLst>
      <p:ext uri="{BB962C8B-B14F-4D97-AF65-F5344CB8AC3E}">
        <p14:creationId xmlns:p14="http://schemas.microsoft.com/office/powerpoint/2010/main" val="21694672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52</a:t>
            </a:fld>
            <a:endParaRPr lang="en-US"/>
          </a:p>
        </p:txBody>
      </p:sp>
    </p:spTree>
    <p:extLst>
      <p:ext uri="{BB962C8B-B14F-4D97-AF65-F5344CB8AC3E}">
        <p14:creationId xmlns:p14="http://schemas.microsoft.com/office/powerpoint/2010/main" val="26699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C76D9E1-D1F9-4EEF-A797-DB93679F64C2}" type="slidenum">
              <a:rPr lang="en-US" smtClean="0"/>
              <a:t>5</a:t>
            </a:fld>
            <a:endParaRPr lang="en-US"/>
          </a:p>
        </p:txBody>
      </p:sp>
    </p:spTree>
    <p:extLst>
      <p:ext uri="{BB962C8B-B14F-4D97-AF65-F5344CB8AC3E}">
        <p14:creationId xmlns:p14="http://schemas.microsoft.com/office/powerpoint/2010/main" val="22410424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53</a:t>
            </a:fld>
            <a:endParaRPr lang="en-US"/>
          </a:p>
        </p:txBody>
      </p:sp>
    </p:spTree>
    <p:extLst>
      <p:ext uri="{BB962C8B-B14F-4D97-AF65-F5344CB8AC3E}">
        <p14:creationId xmlns:p14="http://schemas.microsoft.com/office/powerpoint/2010/main" val="30646288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54</a:t>
            </a:fld>
            <a:endParaRPr lang="en-US"/>
          </a:p>
        </p:txBody>
      </p:sp>
    </p:spTree>
    <p:extLst>
      <p:ext uri="{BB962C8B-B14F-4D97-AF65-F5344CB8AC3E}">
        <p14:creationId xmlns:p14="http://schemas.microsoft.com/office/powerpoint/2010/main" val="15824602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55</a:t>
            </a:fld>
            <a:endParaRPr lang="en-US"/>
          </a:p>
        </p:txBody>
      </p:sp>
    </p:spTree>
    <p:extLst>
      <p:ext uri="{BB962C8B-B14F-4D97-AF65-F5344CB8AC3E}">
        <p14:creationId xmlns:p14="http://schemas.microsoft.com/office/powerpoint/2010/main" val="32798477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56</a:t>
            </a:fld>
            <a:endParaRPr lang="en-US"/>
          </a:p>
        </p:txBody>
      </p:sp>
    </p:spTree>
    <p:extLst>
      <p:ext uri="{BB962C8B-B14F-4D97-AF65-F5344CB8AC3E}">
        <p14:creationId xmlns:p14="http://schemas.microsoft.com/office/powerpoint/2010/main" val="1299004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57</a:t>
            </a:fld>
            <a:endParaRPr lang="en-US"/>
          </a:p>
        </p:txBody>
      </p:sp>
    </p:spTree>
    <p:extLst>
      <p:ext uri="{BB962C8B-B14F-4D97-AF65-F5344CB8AC3E}">
        <p14:creationId xmlns:p14="http://schemas.microsoft.com/office/powerpoint/2010/main" val="36291225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58</a:t>
            </a:fld>
            <a:endParaRPr lang="en-US"/>
          </a:p>
        </p:txBody>
      </p:sp>
    </p:spTree>
    <p:extLst>
      <p:ext uri="{BB962C8B-B14F-4D97-AF65-F5344CB8AC3E}">
        <p14:creationId xmlns:p14="http://schemas.microsoft.com/office/powerpoint/2010/main" val="41580749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59</a:t>
            </a:fld>
            <a:endParaRPr lang="en-US"/>
          </a:p>
        </p:txBody>
      </p:sp>
    </p:spTree>
    <p:extLst>
      <p:ext uri="{BB962C8B-B14F-4D97-AF65-F5344CB8AC3E}">
        <p14:creationId xmlns:p14="http://schemas.microsoft.com/office/powerpoint/2010/main" val="10882946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60</a:t>
            </a:fld>
            <a:endParaRPr lang="en-US"/>
          </a:p>
        </p:txBody>
      </p:sp>
    </p:spTree>
    <p:extLst>
      <p:ext uri="{BB962C8B-B14F-4D97-AF65-F5344CB8AC3E}">
        <p14:creationId xmlns:p14="http://schemas.microsoft.com/office/powerpoint/2010/main" val="27225674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61</a:t>
            </a:fld>
            <a:endParaRPr lang="en-US"/>
          </a:p>
        </p:txBody>
      </p:sp>
    </p:spTree>
    <p:extLst>
      <p:ext uri="{BB962C8B-B14F-4D97-AF65-F5344CB8AC3E}">
        <p14:creationId xmlns:p14="http://schemas.microsoft.com/office/powerpoint/2010/main" val="35229366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62</a:t>
            </a:fld>
            <a:endParaRPr lang="en-US"/>
          </a:p>
        </p:txBody>
      </p:sp>
    </p:spTree>
    <p:extLst>
      <p:ext uri="{BB962C8B-B14F-4D97-AF65-F5344CB8AC3E}">
        <p14:creationId xmlns:p14="http://schemas.microsoft.com/office/powerpoint/2010/main" val="1366334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6</a:t>
            </a:fld>
            <a:endParaRPr lang="en-US"/>
          </a:p>
        </p:txBody>
      </p:sp>
    </p:spTree>
    <p:extLst>
      <p:ext uri="{BB962C8B-B14F-4D97-AF65-F5344CB8AC3E}">
        <p14:creationId xmlns:p14="http://schemas.microsoft.com/office/powerpoint/2010/main" val="22708716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63</a:t>
            </a:fld>
            <a:endParaRPr lang="en-US"/>
          </a:p>
        </p:txBody>
      </p:sp>
    </p:spTree>
    <p:extLst>
      <p:ext uri="{BB962C8B-B14F-4D97-AF65-F5344CB8AC3E}">
        <p14:creationId xmlns:p14="http://schemas.microsoft.com/office/powerpoint/2010/main" val="8577300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64</a:t>
            </a:fld>
            <a:endParaRPr lang="en-US"/>
          </a:p>
        </p:txBody>
      </p:sp>
    </p:spTree>
    <p:extLst>
      <p:ext uri="{BB962C8B-B14F-4D97-AF65-F5344CB8AC3E}">
        <p14:creationId xmlns:p14="http://schemas.microsoft.com/office/powerpoint/2010/main" val="5775872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65</a:t>
            </a:fld>
            <a:endParaRPr lang="en-US"/>
          </a:p>
        </p:txBody>
      </p:sp>
    </p:spTree>
    <p:extLst>
      <p:ext uri="{BB962C8B-B14F-4D97-AF65-F5344CB8AC3E}">
        <p14:creationId xmlns:p14="http://schemas.microsoft.com/office/powerpoint/2010/main" val="39182013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6D9E1-D1F9-4EEF-A797-DB93679F64C2}" type="slidenum">
              <a:rPr lang="en-US" smtClean="0"/>
              <a:t>66</a:t>
            </a:fld>
            <a:endParaRPr lang="en-US"/>
          </a:p>
        </p:txBody>
      </p:sp>
    </p:spTree>
    <p:extLst>
      <p:ext uri="{BB962C8B-B14F-4D97-AF65-F5344CB8AC3E}">
        <p14:creationId xmlns:p14="http://schemas.microsoft.com/office/powerpoint/2010/main" val="315059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76D9E1-D1F9-4EEF-A797-DB93679F64C2}" type="slidenum">
              <a:rPr lang="en-US" smtClean="0"/>
              <a:t>7</a:t>
            </a:fld>
            <a:endParaRPr lang="en-US"/>
          </a:p>
        </p:txBody>
      </p:sp>
    </p:spTree>
    <p:extLst>
      <p:ext uri="{BB962C8B-B14F-4D97-AF65-F5344CB8AC3E}">
        <p14:creationId xmlns:p14="http://schemas.microsoft.com/office/powerpoint/2010/main" val="91426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7C76D9E1-D1F9-4EEF-A797-DB93679F64C2}" type="slidenum">
              <a:rPr lang="en-US" smtClean="0"/>
              <a:t>8</a:t>
            </a:fld>
            <a:endParaRPr lang="en-US"/>
          </a:p>
        </p:txBody>
      </p:sp>
    </p:spTree>
    <p:extLst>
      <p:ext uri="{BB962C8B-B14F-4D97-AF65-F5344CB8AC3E}">
        <p14:creationId xmlns:p14="http://schemas.microsoft.com/office/powerpoint/2010/main" val="1497008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40BB7E48-84BB-466E-8198-7883109C6E4B}" type="slidenum">
              <a:rPr lang="en-US" smtClean="0"/>
              <a:t>9</a:t>
            </a:fld>
            <a:endParaRPr lang="en-US"/>
          </a:p>
        </p:txBody>
      </p:sp>
    </p:spTree>
    <p:extLst>
      <p:ext uri="{BB962C8B-B14F-4D97-AF65-F5344CB8AC3E}">
        <p14:creationId xmlns:p14="http://schemas.microsoft.com/office/powerpoint/2010/main" val="2788036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Blue decorative background box" title="Blue decorative background box"/>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4514"/>
            <a:ext cx="12191998" cy="5515901"/>
          </a:xfrm>
          <a:prstGeom prst="rect">
            <a:avLst/>
          </a:prstGeom>
          <a:effectLst>
            <a:outerShdw blurRad="190500" dist="88900" dir="5400000" algn="t" rotWithShape="0">
              <a:srgbClr val="5F5F5F">
                <a:alpha val="40000"/>
              </a:srgbClr>
            </a:outerShdw>
          </a:effectLst>
        </p:spPr>
      </p:pic>
      <p:pic>
        <p:nvPicPr>
          <p:cNvPr id="8" name="Picture 7" descr="Washington State Department of Enterprise Services logo" title="Washington State Department of Enterprise Service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7501" y="5907790"/>
            <a:ext cx="3044952" cy="509002"/>
          </a:xfrm>
          <a:prstGeom prst="rect">
            <a:avLst/>
          </a:prstGeom>
        </p:spPr>
      </p:pic>
      <p:sp>
        <p:nvSpPr>
          <p:cNvPr id="14" name="Title 1"/>
          <p:cNvSpPr>
            <a:spLocks noGrp="1"/>
          </p:cNvSpPr>
          <p:nvPr>
            <p:ph type="title" hasCustomPrompt="1"/>
          </p:nvPr>
        </p:nvSpPr>
        <p:spPr>
          <a:xfrm>
            <a:off x="1104899" y="916585"/>
            <a:ext cx="9925051" cy="2049354"/>
          </a:xfrm>
        </p:spPr>
        <p:txBody>
          <a:bodyPr>
            <a:normAutofit/>
          </a:bodyPr>
          <a:lstStyle>
            <a:lvl1pPr algn="ctr">
              <a:lnSpc>
                <a:spcPct val="100000"/>
              </a:lnSpc>
              <a:defRPr sz="5400" b="1" cap="all" baseline="0">
                <a:solidFill>
                  <a:schemeClr val="bg1"/>
                </a:solidFill>
                <a:latin typeface="Segoe UI" panose="020B0502040204020203" pitchFamily="34" charset="0"/>
                <a:cs typeface="Segoe UI" panose="020B0502040204020203" pitchFamily="34" charset="0"/>
              </a:defRPr>
            </a:lvl1pPr>
          </a:lstStyle>
          <a:p>
            <a:r>
              <a:rPr lang="en-US" dirty="0" smtClean="0"/>
              <a:t>PRESENTATION</a:t>
            </a:r>
            <a:br>
              <a:rPr lang="en-US" dirty="0" smtClean="0"/>
            </a:br>
            <a:r>
              <a:rPr lang="en-US" dirty="0" smtClean="0"/>
              <a:t>TITLE</a:t>
            </a:r>
            <a:endParaRPr lang="en-US" dirty="0"/>
          </a:p>
        </p:txBody>
      </p:sp>
      <p:sp>
        <p:nvSpPr>
          <p:cNvPr id="16" name="Text Placeholder 2"/>
          <p:cNvSpPr>
            <a:spLocks noGrp="1"/>
          </p:cNvSpPr>
          <p:nvPr>
            <p:ph type="body" sz="quarter" idx="10"/>
          </p:nvPr>
        </p:nvSpPr>
        <p:spPr>
          <a:xfrm>
            <a:off x="1104900" y="3067025"/>
            <a:ext cx="9925050" cy="761367"/>
          </a:xfrm>
        </p:spPr>
        <p:txBody>
          <a:bodyPr>
            <a:normAutofit/>
          </a:bodyPr>
          <a:lstStyle>
            <a:lvl1pPr marL="0" indent="0" algn="ctr">
              <a:buNone/>
              <a:defRPr sz="4400">
                <a:solidFill>
                  <a:schemeClr val="bg1"/>
                </a:solidFill>
              </a:defRPr>
            </a:lvl1pPr>
          </a:lstStyle>
          <a:p>
            <a:pPr lvl="0"/>
            <a:r>
              <a:rPr lang="en-US" smtClean="0"/>
              <a:t>Edit Master text styles</a:t>
            </a:r>
          </a:p>
        </p:txBody>
      </p:sp>
      <p:sp>
        <p:nvSpPr>
          <p:cNvPr id="17" name="Text Placeholder 3"/>
          <p:cNvSpPr>
            <a:spLocks noGrp="1"/>
          </p:cNvSpPr>
          <p:nvPr>
            <p:ph type="body" sz="quarter" idx="11"/>
          </p:nvPr>
        </p:nvSpPr>
        <p:spPr>
          <a:xfrm>
            <a:off x="1104900" y="3874376"/>
            <a:ext cx="9925050" cy="1295502"/>
          </a:xfrm>
        </p:spPr>
        <p:txBody>
          <a:bodyPr>
            <a:normAutofit/>
          </a:bodyPr>
          <a:lstStyle>
            <a:lvl1pPr marL="0" indent="0" algn="ctr">
              <a:buNone/>
              <a:defRPr sz="3500">
                <a:solidFill>
                  <a:schemeClr val="bg1"/>
                </a:solidFill>
              </a:defRPr>
            </a:lvl1pPr>
          </a:lstStyle>
          <a:p>
            <a:pPr lvl="0"/>
            <a:r>
              <a:rPr lang="en-US" smtClean="0"/>
              <a:t>Edit Master text styles</a:t>
            </a:r>
          </a:p>
        </p:txBody>
      </p:sp>
      <p:sp>
        <p:nvSpPr>
          <p:cNvPr id="2" name="Slide Number Placeholder 1"/>
          <p:cNvSpPr>
            <a:spLocks noGrp="1"/>
          </p:cNvSpPr>
          <p:nvPr>
            <p:ph type="sldNum" sz="quarter" idx="12"/>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29204209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1985963" y="1828800"/>
            <a:ext cx="8007350" cy="2814638"/>
          </a:xfrm>
        </p:spPr>
        <p:txBody>
          <a:bodyPr>
            <a:normAutofit/>
          </a:bodyPr>
          <a:lstStyle>
            <a:lvl1pPr marL="0" indent="0" algn="ctr">
              <a:buNone/>
              <a:defRPr sz="2400"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Blank slide for you to do your own thing</a:t>
            </a:r>
            <a:endParaRPr lang="en-US" dirty="0"/>
          </a:p>
        </p:txBody>
      </p:sp>
      <p:sp>
        <p:nvSpPr>
          <p:cNvPr id="2" name="Slide Number Placeholder 1"/>
          <p:cNvSpPr>
            <a:spLocks noGrp="1"/>
          </p:cNvSpPr>
          <p:nvPr>
            <p:ph type="sldNum" sz="quarter" idx="11"/>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17340029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8" name="Text Placeholder 2"/>
          <p:cNvSpPr>
            <a:spLocks noGrp="1"/>
          </p:cNvSpPr>
          <p:nvPr>
            <p:ph type="body" sz="quarter" idx="10" hasCustomPrompt="1"/>
          </p:nvPr>
        </p:nvSpPr>
        <p:spPr>
          <a:xfrm>
            <a:off x="1167412" y="5666576"/>
            <a:ext cx="3056084" cy="762000"/>
          </a:xfrm>
        </p:spPr>
        <p:txBody>
          <a:bodyPr>
            <a:noAutofit/>
          </a:bodyPr>
          <a:lstStyle>
            <a:lvl1pPr marL="0" indent="0" algn="ctr">
              <a:buNone/>
              <a:defRPr sz="1800" baseline="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dirty="0" smtClean="0"/>
              <a:t>Enter email here</a:t>
            </a:r>
            <a:endParaRPr lang="en-US" dirty="0"/>
          </a:p>
        </p:txBody>
      </p:sp>
      <p:sp>
        <p:nvSpPr>
          <p:cNvPr id="9" name="Text Placeholder 2"/>
          <p:cNvSpPr>
            <a:spLocks noGrp="1"/>
          </p:cNvSpPr>
          <p:nvPr>
            <p:ph type="body" sz="quarter" idx="11" hasCustomPrompt="1"/>
          </p:nvPr>
        </p:nvSpPr>
        <p:spPr>
          <a:xfrm>
            <a:off x="4632300" y="5666576"/>
            <a:ext cx="2891448" cy="762000"/>
          </a:xfrm>
        </p:spPr>
        <p:txBody>
          <a:bodyPr>
            <a:noAutofit/>
          </a:bodyPr>
          <a:lstStyle>
            <a:lvl1pPr marL="0" indent="0" algn="ctr">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dirty="0" smtClean="0"/>
              <a:t>Enter phone number here</a:t>
            </a:r>
            <a:endParaRPr lang="en-US" dirty="0"/>
          </a:p>
        </p:txBody>
      </p:sp>
      <p:sp>
        <p:nvSpPr>
          <p:cNvPr id="10" name="Text Placeholder 2"/>
          <p:cNvSpPr>
            <a:spLocks noGrp="1"/>
          </p:cNvSpPr>
          <p:nvPr>
            <p:ph type="body" sz="quarter" idx="12" hasCustomPrompt="1"/>
          </p:nvPr>
        </p:nvSpPr>
        <p:spPr>
          <a:xfrm>
            <a:off x="7949895" y="5666576"/>
            <a:ext cx="3056084" cy="762000"/>
          </a:xfrm>
        </p:spPr>
        <p:txBody>
          <a:bodyPr>
            <a:noAutofit/>
          </a:bodyPr>
          <a:lstStyle>
            <a:lvl1pPr marL="0" indent="0" algn="ctr">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rgbClr val="1B355E"/>
                </a:solidFill>
                <a:latin typeface="Ubuntu" panose="020B0804030602030204" pitchFamily="34" charset="0"/>
              </a:defRPr>
            </a:lvl2pPr>
            <a:lvl3pPr marL="914400" indent="0">
              <a:buNone/>
              <a:defRPr sz="1800">
                <a:solidFill>
                  <a:srgbClr val="1B355E"/>
                </a:solidFill>
                <a:latin typeface="Ubuntu" panose="020B0804030602030204" pitchFamily="34" charset="0"/>
              </a:defRPr>
            </a:lvl3pPr>
            <a:lvl4pPr marL="1371600" indent="0">
              <a:buNone/>
              <a:defRPr sz="1800">
                <a:solidFill>
                  <a:srgbClr val="1B355E"/>
                </a:solidFill>
                <a:latin typeface="Ubuntu" panose="020B0804030602030204" pitchFamily="34" charset="0"/>
              </a:defRPr>
            </a:lvl4pPr>
            <a:lvl5pPr marL="1828800" indent="0">
              <a:buNone/>
              <a:defRPr sz="1800">
                <a:solidFill>
                  <a:srgbClr val="1B355E"/>
                </a:solidFill>
                <a:latin typeface="Ubuntu" panose="020B0804030602030204" pitchFamily="34" charset="0"/>
              </a:defRPr>
            </a:lvl5pPr>
          </a:lstStyle>
          <a:p>
            <a:pPr lvl="0"/>
            <a:r>
              <a:rPr lang="en-US" dirty="0" smtClean="0"/>
              <a:t>Enter web address here</a:t>
            </a:r>
            <a:endParaRPr lang="en-US" dirty="0"/>
          </a:p>
        </p:txBody>
      </p:sp>
      <p:sp>
        <p:nvSpPr>
          <p:cNvPr id="7" name="Rectangle 6" descr="Decorative blue box as background" title="Decorative blue box as background"/>
          <p:cNvSpPr/>
          <p:nvPr userDrawn="1"/>
        </p:nvSpPr>
        <p:spPr>
          <a:xfrm>
            <a:off x="-9614" y="-1538"/>
            <a:ext cx="12201613" cy="3545623"/>
          </a:xfrm>
          <a:prstGeom prst="rect">
            <a:avLst/>
          </a:prstGeom>
          <a:solidFill>
            <a:srgbClr val="1B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Email icon" title="Email icon"/>
          <p:cNvGrpSpPr/>
          <p:nvPr userDrawn="1"/>
        </p:nvGrpSpPr>
        <p:grpSpPr>
          <a:xfrm>
            <a:off x="2039828" y="4063813"/>
            <a:ext cx="1322321" cy="1278261"/>
            <a:chOff x="2039828" y="656220"/>
            <a:chExt cx="1322321" cy="1278261"/>
          </a:xfrm>
        </p:grpSpPr>
        <p:sp>
          <p:nvSpPr>
            <p:cNvPr id="13" name="Oval 12"/>
            <p:cNvSpPr/>
            <p:nvPr userDrawn="1"/>
          </p:nvSpPr>
          <p:spPr>
            <a:xfrm>
              <a:off x="2039828" y="656220"/>
              <a:ext cx="1322321" cy="1278261"/>
            </a:xfrm>
            <a:prstGeom prst="ellipse">
              <a:avLst/>
            </a:prstGeom>
            <a:solidFill>
              <a:srgbClr val="1995B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4415" y="1084088"/>
              <a:ext cx="582080" cy="436696"/>
            </a:xfrm>
            <a:prstGeom prst="rect">
              <a:avLst/>
            </a:prstGeom>
          </p:spPr>
        </p:pic>
      </p:grpSp>
      <p:sp>
        <p:nvSpPr>
          <p:cNvPr id="16" name="Oval 15"/>
          <p:cNvSpPr/>
          <p:nvPr/>
        </p:nvSpPr>
        <p:spPr>
          <a:xfrm>
            <a:off x="8821804" y="4063813"/>
            <a:ext cx="1322321" cy="1278261"/>
          </a:xfrm>
          <a:prstGeom prst="ellipse">
            <a:avLst/>
          </a:prstGeom>
          <a:solidFill>
            <a:srgbClr val="1995B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descr="Call icon" title="Call icon"/>
          <p:cNvGrpSpPr/>
          <p:nvPr userDrawn="1"/>
        </p:nvGrpSpPr>
        <p:grpSpPr>
          <a:xfrm>
            <a:off x="5426574" y="4063812"/>
            <a:ext cx="1322321" cy="1278261"/>
            <a:chOff x="5426574" y="656219"/>
            <a:chExt cx="1322321" cy="1278261"/>
          </a:xfrm>
        </p:grpSpPr>
        <p:sp>
          <p:nvSpPr>
            <p:cNvPr id="19" name="Oval 18"/>
            <p:cNvSpPr/>
            <p:nvPr userDrawn="1"/>
          </p:nvSpPr>
          <p:spPr>
            <a:xfrm>
              <a:off x="5426574" y="656219"/>
              <a:ext cx="1322321" cy="1278261"/>
            </a:xfrm>
            <a:prstGeom prst="ellipse">
              <a:avLst/>
            </a:prstGeom>
            <a:solidFill>
              <a:srgbClr val="1995BA"/>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1065308" flipH="1" flipV="1">
              <a:off x="5802992" y="992641"/>
              <a:ext cx="566789" cy="565911"/>
            </a:xfrm>
            <a:prstGeom prst="rect">
              <a:avLst/>
            </a:prstGeom>
          </p:spPr>
        </p:pic>
      </p:grpSp>
      <p:sp>
        <p:nvSpPr>
          <p:cNvPr id="21" name="Title 11"/>
          <p:cNvSpPr>
            <a:spLocks noGrp="1"/>
          </p:cNvSpPr>
          <p:nvPr>
            <p:ph type="title" hasCustomPrompt="1"/>
          </p:nvPr>
        </p:nvSpPr>
        <p:spPr>
          <a:xfrm>
            <a:off x="1148453" y="1447620"/>
            <a:ext cx="9744075" cy="606225"/>
          </a:xfrm>
        </p:spPr>
        <p:txBody>
          <a:bodyPr>
            <a:noAutofit/>
          </a:bodyPr>
          <a:lstStyle>
            <a:lvl1pPr algn="ctr">
              <a:defRPr sz="5400" b="1" cap="all" baseline="0">
                <a:solidFill>
                  <a:schemeClr val="bg1"/>
                </a:solidFill>
                <a:latin typeface="Segoe UI" panose="020B0502040204020203" pitchFamily="34" charset="0"/>
                <a:cs typeface="Segoe UI" panose="020B0502040204020203" pitchFamily="34" charset="0"/>
              </a:defRPr>
            </a:lvl1pPr>
          </a:lstStyle>
          <a:p>
            <a:r>
              <a:rPr lang="en-US" dirty="0" smtClean="0"/>
              <a:t>thank you</a:t>
            </a:r>
          </a:p>
        </p:txBody>
      </p:sp>
      <p:pic>
        <p:nvPicPr>
          <p:cNvPr id="22" name="Picture 21" descr="Web icon" title="Web icon"/>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8486" y="4313738"/>
            <a:ext cx="738902" cy="738902"/>
          </a:xfrm>
          <a:prstGeom prst="rect">
            <a:avLst/>
          </a:prstGeom>
          <a:ln>
            <a:noFill/>
          </a:ln>
        </p:spPr>
      </p:pic>
      <p:sp>
        <p:nvSpPr>
          <p:cNvPr id="2" name="Slide Number Placeholder 1"/>
          <p:cNvSpPr>
            <a:spLocks noGrp="1"/>
          </p:cNvSpPr>
          <p:nvPr>
            <p:ph type="sldNum" sz="quarter" idx="13"/>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41802792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2" name="Title 1"/>
          <p:cNvSpPr>
            <a:spLocks noGrp="1"/>
          </p:cNvSpPr>
          <p:nvPr>
            <p:ph type="title"/>
          </p:nvPr>
        </p:nvSpPr>
        <p:spPr>
          <a:xfrm>
            <a:off x="838200" y="365125"/>
            <a:ext cx="10515600" cy="1325563"/>
          </a:xfrm>
        </p:spPr>
        <p:txBody>
          <a:bodyPr/>
          <a:lstStyle/>
          <a:p>
            <a:r>
              <a:rPr lang="en-US" smtClean="0"/>
              <a:t>Click to edit Master title style</a:t>
            </a:r>
            <a:endParaRPr lang="en-US"/>
          </a:p>
        </p:txBody>
      </p:sp>
      <p:sp>
        <p:nvSpPr>
          <p:cNvPr id="1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1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15" name="Slide Number Placeholder 4"/>
          <p:cNvSpPr>
            <a:spLocks noGrp="1"/>
          </p:cNvSpPr>
          <p:nvPr>
            <p:ph type="sldNum" sz="quarter" idx="12"/>
          </p:nvPr>
        </p:nvSpPr>
        <p:spPr>
          <a:xfrm>
            <a:off x="8610600" y="6356350"/>
            <a:ext cx="2743200" cy="365125"/>
          </a:xfrm>
          <a:prstGeom prst="rect">
            <a:avLst/>
          </a:prstGeom>
        </p:spPr>
        <p:txBody>
          <a:bodyPr/>
          <a:lstStyle/>
          <a:p>
            <a:fld id="{A8CA3DF4-E449-4EC1-B817-23C9420ABD7F}" type="slidenum">
              <a:rPr lang="en-US" smtClean="0"/>
              <a:t>‹#›</a:t>
            </a:fld>
            <a:endParaRPr lang="en-US"/>
          </a:p>
        </p:txBody>
      </p:sp>
      <p:sp>
        <p:nvSpPr>
          <p:cNvPr id="16" name="Rectangle 15" descr="Blue box for background" title="Blue box for background"/>
          <p:cNvSpPr/>
          <p:nvPr userDrawn="1"/>
        </p:nvSpPr>
        <p:spPr>
          <a:xfrm>
            <a:off x="0" y="0"/>
            <a:ext cx="12192000" cy="6858000"/>
          </a:xfrm>
          <a:prstGeom prst="rect">
            <a:avLst/>
          </a:prstGeom>
          <a:solidFill>
            <a:srgbClr val="1B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Washington State Department of Enterprise Services logo" title="Washington State Department of Enterprise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9575" y="3015035"/>
            <a:ext cx="4952850" cy="827930"/>
          </a:xfrm>
          <a:prstGeom prst="rect">
            <a:avLst/>
          </a:prstGeom>
        </p:spPr>
      </p:pic>
    </p:spTree>
    <p:extLst>
      <p:ext uri="{BB962C8B-B14F-4D97-AF65-F5344CB8AC3E}">
        <p14:creationId xmlns:p14="http://schemas.microsoft.com/office/powerpoint/2010/main" val="28724504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E27CB52-5FCD-F146-AE98-5D36C008A7D9}"/>
              </a:ext>
            </a:extLst>
          </p:cNvPr>
          <p:cNvGrpSpPr/>
          <p:nvPr userDrawn="1"/>
        </p:nvGrpSpPr>
        <p:grpSpPr>
          <a:xfrm>
            <a:off x="914401" y="381000"/>
            <a:ext cx="10286999" cy="5898494"/>
            <a:chOff x="914401" y="381000"/>
            <a:chExt cx="10286999" cy="5898494"/>
          </a:xfrm>
        </p:grpSpPr>
        <p:sp>
          <p:nvSpPr>
            <p:cNvPr id="6" name="Freeform 5">
              <a:extLst>
                <a:ext uri="{FF2B5EF4-FFF2-40B4-BE49-F238E27FC236}">
                  <a16:creationId xmlns:a16="http://schemas.microsoft.com/office/drawing/2014/main" id="{B2F99DF6-A203-9D44-9A6A-0AC1A58A2ED9}"/>
                </a:ext>
              </a:extLst>
            </p:cNvPr>
            <p:cNvSpPr>
              <a:spLocks/>
            </p:cNvSpPr>
            <p:nvPr/>
          </p:nvSpPr>
          <p:spPr bwMode="auto">
            <a:xfrm>
              <a:off x="9779656" y="381000"/>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6">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7" name="Rectangle 6">
              <a:extLst>
                <a:ext uri="{FF2B5EF4-FFF2-40B4-BE49-F238E27FC236}">
                  <a16:creationId xmlns:a16="http://schemas.microsoft.com/office/drawing/2014/main" id="{8BA5C25D-8B04-E449-8398-ED746F8F13F8}"/>
                </a:ext>
              </a:extLst>
            </p:cNvPr>
            <p:cNvSpPr>
              <a:spLocks noChangeArrowheads="1"/>
            </p:cNvSpPr>
            <p:nvPr/>
          </p:nvSpPr>
          <p:spPr bwMode="auto">
            <a:xfrm>
              <a:off x="6701157" y="381000"/>
              <a:ext cx="3200400" cy="1013737"/>
            </a:xfrm>
            <a:prstGeom prst="rect">
              <a:avLst/>
            </a:prstGeom>
            <a:solidFill>
              <a:schemeClr val="accent4">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rgbClr val="FFFFFF"/>
                </a:solidFill>
                <a:latin typeface="+mn-lt"/>
                <a:cs typeface="Arial Narrow"/>
              </a:endParaRPr>
            </a:p>
          </p:txBody>
        </p:sp>
        <p:sp>
          <p:nvSpPr>
            <p:cNvPr id="8" name="Rectangle 6">
              <a:extLst>
                <a:ext uri="{FF2B5EF4-FFF2-40B4-BE49-F238E27FC236}">
                  <a16:creationId xmlns:a16="http://schemas.microsoft.com/office/drawing/2014/main" id="{04B6911B-F297-B44C-8316-87E47393E11F}"/>
                </a:ext>
              </a:extLst>
            </p:cNvPr>
            <p:cNvSpPr>
              <a:spLocks noChangeArrowheads="1"/>
            </p:cNvSpPr>
            <p:nvPr/>
          </p:nvSpPr>
          <p:spPr bwMode="auto">
            <a:xfrm>
              <a:off x="3581400" y="381000"/>
              <a:ext cx="3200400" cy="1013737"/>
            </a:xfrm>
            <a:prstGeom prst="rect">
              <a:avLst/>
            </a:prstGeom>
            <a:solidFill>
              <a:schemeClr val="accent2">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rgbClr val="FFFFFF"/>
                </a:solidFill>
                <a:latin typeface="+mn-lt"/>
                <a:cs typeface="Arial Narrow"/>
              </a:endParaRPr>
            </a:p>
          </p:txBody>
        </p:sp>
        <p:sp>
          <p:nvSpPr>
            <p:cNvPr id="9" name="Freeform 5">
              <a:extLst>
                <a:ext uri="{FF2B5EF4-FFF2-40B4-BE49-F238E27FC236}">
                  <a16:creationId xmlns:a16="http://schemas.microsoft.com/office/drawing/2014/main" id="{0D5C4F43-367C-5343-8A38-57B3BAAE4B9D}"/>
                </a:ext>
              </a:extLst>
            </p:cNvPr>
            <p:cNvSpPr>
              <a:spLocks/>
            </p:cNvSpPr>
            <p:nvPr/>
          </p:nvSpPr>
          <p:spPr bwMode="auto">
            <a:xfrm flipV="1">
              <a:off x="9779656" y="1700886"/>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5">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0" name="Rectangle 6">
              <a:extLst>
                <a:ext uri="{FF2B5EF4-FFF2-40B4-BE49-F238E27FC236}">
                  <a16:creationId xmlns:a16="http://schemas.microsoft.com/office/drawing/2014/main" id="{31A44D34-7D43-3041-BE40-47BC44365048}"/>
                </a:ext>
              </a:extLst>
            </p:cNvPr>
            <p:cNvSpPr>
              <a:spLocks noChangeArrowheads="1"/>
            </p:cNvSpPr>
            <p:nvPr/>
          </p:nvSpPr>
          <p:spPr bwMode="auto">
            <a:xfrm>
              <a:off x="7543800" y="2009108"/>
              <a:ext cx="2286000" cy="1013737"/>
            </a:xfrm>
            <a:prstGeom prst="rect">
              <a:avLst/>
            </a:prstGeom>
            <a:solidFill>
              <a:schemeClr val="accent5">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1" name="Rectangle 6">
              <a:extLst>
                <a:ext uri="{FF2B5EF4-FFF2-40B4-BE49-F238E27FC236}">
                  <a16:creationId xmlns:a16="http://schemas.microsoft.com/office/drawing/2014/main" id="{48C36294-54E6-784C-BF93-7B9ABCAECD6F}"/>
                </a:ext>
              </a:extLst>
            </p:cNvPr>
            <p:cNvSpPr>
              <a:spLocks noChangeArrowheads="1"/>
            </p:cNvSpPr>
            <p:nvPr/>
          </p:nvSpPr>
          <p:spPr bwMode="auto">
            <a:xfrm>
              <a:off x="4572000" y="2009108"/>
              <a:ext cx="2971800" cy="1013737"/>
            </a:xfrm>
            <a:prstGeom prst="rect">
              <a:avLst/>
            </a:prstGeom>
            <a:solidFill>
              <a:schemeClr val="accent1">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2" name="Rectangle 6">
              <a:extLst>
                <a:ext uri="{FF2B5EF4-FFF2-40B4-BE49-F238E27FC236}">
                  <a16:creationId xmlns:a16="http://schemas.microsoft.com/office/drawing/2014/main" id="{B120C752-BA15-9643-A94E-FB98A0B1084F}"/>
                </a:ext>
              </a:extLst>
            </p:cNvPr>
            <p:cNvSpPr>
              <a:spLocks noChangeArrowheads="1"/>
            </p:cNvSpPr>
            <p:nvPr/>
          </p:nvSpPr>
          <p:spPr bwMode="auto">
            <a:xfrm>
              <a:off x="2286000" y="2009108"/>
              <a:ext cx="2286000" cy="1013737"/>
            </a:xfrm>
            <a:prstGeom prst="rect">
              <a:avLst/>
            </a:prstGeom>
            <a:solidFill>
              <a:schemeClr val="accent2"/>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3" name="Freeform 5">
              <a:extLst>
                <a:ext uri="{FF2B5EF4-FFF2-40B4-BE49-F238E27FC236}">
                  <a16:creationId xmlns:a16="http://schemas.microsoft.com/office/drawing/2014/main" id="{7A850F63-58A8-914F-B36B-53BD94BEEFE7}"/>
                </a:ext>
              </a:extLst>
            </p:cNvPr>
            <p:cNvSpPr>
              <a:spLocks/>
            </p:cNvSpPr>
            <p:nvPr/>
          </p:nvSpPr>
          <p:spPr bwMode="auto">
            <a:xfrm rot="10800000">
              <a:off x="914401" y="3328995"/>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4">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4" name="Freeform 5">
              <a:extLst>
                <a:ext uri="{FF2B5EF4-FFF2-40B4-BE49-F238E27FC236}">
                  <a16:creationId xmlns:a16="http://schemas.microsoft.com/office/drawing/2014/main" id="{661785BE-3E4A-B842-9021-2744E3BE0706}"/>
                </a:ext>
              </a:extLst>
            </p:cNvPr>
            <p:cNvSpPr>
              <a:spLocks/>
            </p:cNvSpPr>
            <p:nvPr/>
          </p:nvSpPr>
          <p:spPr bwMode="auto">
            <a:xfrm rot="10800000" flipV="1">
              <a:off x="914401" y="2009108"/>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2">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5" name="Rectangle 6">
              <a:extLst>
                <a:ext uri="{FF2B5EF4-FFF2-40B4-BE49-F238E27FC236}">
                  <a16:creationId xmlns:a16="http://schemas.microsoft.com/office/drawing/2014/main" id="{728206F1-0590-3045-9EE1-3BBF4A1F3AE7}"/>
                </a:ext>
              </a:extLst>
            </p:cNvPr>
            <p:cNvSpPr>
              <a:spLocks noChangeArrowheads="1"/>
            </p:cNvSpPr>
            <p:nvPr/>
          </p:nvSpPr>
          <p:spPr bwMode="auto">
            <a:xfrm>
              <a:off x="4572000" y="3637217"/>
              <a:ext cx="2971800" cy="1013737"/>
            </a:xfrm>
            <a:prstGeom prst="rect">
              <a:avLst/>
            </a:prstGeom>
            <a:solidFill>
              <a:schemeClr val="accent5">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6" name="Rectangle 6">
              <a:extLst>
                <a:ext uri="{FF2B5EF4-FFF2-40B4-BE49-F238E27FC236}">
                  <a16:creationId xmlns:a16="http://schemas.microsoft.com/office/drawing/2014/main" id="{B2C863B8-6C48-CE4E-86C5-9D65612EBAFE}"/>
                </a:ext>
              </a:extLst>
            </p:cNvPr>
            <p:cNvSpPr>
              <a:spLocks noChangeArrowheads="1"/>
            </p:cNvSpPr>
            <p:nvPr/>
          </p:nvSpPr>
          <p:spPr bwMode="auto">
            <a:xfrm>
              <a:off x="2286000" y="3637217"/>
              <a:ext cx="2286000" cy="1013737"/>
            </a:xfrm>
            <a:prstGeom prst="rect">
              <a:avLst/>
            </a:prstGeom>
            <a:solidFill>
              <a:schemeClr val="accent6">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7" name="Rectangle 6">
              <a:extLst>
                <a:ext uri="{FF2B5EF4-FFF2-40B4-BE49-F238E27FC236}">
                  <a16:creationId xmlns:a16="http://schemas.microsoft.com/office/drawing/2014/main" id="{AAFC0E6B-47C3-8948-96A4-7A2BA65E65AD}"/>
                </a:ext>
              </a:extLst>
            </p:cNvPr>
            <p:cNvSpPr>
              <a:spLocks noChangeArrowheads="1"/>
            </p:cNvSpPr>
            <p:nvPr/>
          </p:nvSpPr>
          <p:spPr bwMode="auto">
            <a:xfrm>
              <a:off x="7543800" y="3637217"/>
              <a:ext cx="2286000" cy="1013737"/>
            </a:xfrm>
            <a:prstGeom prst="rect">
              <a:avLst/>
            </a:prstGeom>
            <a:solidFill>
              <a:schemeClr val="accent5">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8" name="Freeform 6">
              <a:extLst>
                <a:ext uri="{FF2B5EF4-FFF2-40B4-BE49-F238E27FC236}">
                  <a16:creationId xmlns:a16="http://schemas.microsoft.com/office/drawing/2014/main" id="{DE3570BC-E748-824B-91B8-9E214DAC52E1}"/>
                </a:ext>
              </a:extLst>
            </p:cNvPr>
            <p:cNvSpPr>
              <a:spLocks/>
            </p:cNvSpPr>
            <p:nvPr/>
          </p:nvSpPr>
          <p:spPr bwMode="auto">
            <a:xfrm>
              <a:off x="1001345" y="381000"/>
              <a:ext cx="2585088" cy="1014062"/>
            </a:xfrm>
            <a:custGeom>
              <a:avLst/>
              <a:gdLst/>
              <a:ahLst/>
              <a:cxnLst>
                <a:cxn ang="0">
                  <a:pos x="1872" y="0"/>
                </a:cxn>
                <a:cxn ang="0">
                  <a:pos x="1729" y="5"/>
                </a:cxn>
                <a:cxn ang="0">
                  <a:pos x="1588" y="21"/>
                </a:cxn>
                <a:cxn ang="0">
                  <a:pos x="1451" y="49"/>
                </a:cxn>
                <a:cxn ang="0">
                  <a:pos x="1318" y="85"/>
                </a:cxn>
                <a:cxn ang="0">
                  <a:pos x="1187" y="131"/>
                </a:cxn>
                <a:cxn ang="0">
                  <a:pos x="1062" y="186"/>
                </a:cxn>
                <a:cxn ang="0">
                  <a:pos x="942" y="249"/>
                </a:cxn>
                <a:cxn ang="0">
                  <a:pos x="827" y="322"/>
                </a:cxn>
                <a:cxn ang="0">
                  <a:pos x="717" y="401"/>
                </a:cxn>
                <a:cxn ang="0">
                  <a:pos x="615" y="489"/>
                </a:cxn>
                <a:cxn ang="0">
                  <a:pos x="518" y="583"/>
                </a:cxn>
                <a:cxn ang="0">
                  <a:pos x="428" y="684"/>
                </a:cxn>
                <a:cxn ang="0">
                  <a:pos x="346" y="791"/>
                </a:cxn>
                <a:cxn ang="0">
                  <a:pos x="272" y="905"/>
                </a:cxn>
                <a:cxn ang="0">
                  <a:pos x="206" y="1023"/>
                </a:cxn>
                <a:cxn ang="0">
                  <a:pos x="147" y="1147"/>
                </a:cxn>
                <a:cxn ang="0">
                  <a:pos x="98" y="1275"/>
                </a:cxn>
                <a:cxn ang="0">
                  <a:pos x="59" y="1407"/>
                </a:cxn>
                <a:cxn ang="0">
                  <a:pos x="29" y="1544"/>
                </a:cxn>
                <a:cxn ang="0">
                  <a:pos x="9" y="1684"/>
                </a:cxn>
                <a:cxn ang="0">
                  <a:pos x="0" y="1826"/>
                </a:cxn>
                <a:cxn ang="0">
                  <a:pos x="0" y="1923"/>
                </a:cxn>
                <a:cxn ang="0">
                  <a:pos x="9" y="2065"/>
                </a:cxn>
                <a:cxn ang="0">
                  <a:pos x="29" y="2204"/>
                </a:cxn>
                <a:cxn ang="0">
                  <a:pos x="59" y="2341"/>
                </a:cxn>
                <a:cxn ang="0">
                  <a:pos x="98" y="2473"/>
                </a:cxn>
                <a:cxn ang="0">
                  <a:pos x="147" y="2602"/>
                </a:cxn>
                <a:cxn ang="0">
                  <a:pos x="206" y="2725"/>
                </a:cxn>
                <a:cxn ang="0">
                  <a:pos x="272" y="2843"/>
                </a:cxn>
                <a:cxn ang="0">
                  <a:pos x="346" y="2957"/>
                </a:cxn>
                <a:cxn ang="0">
                  <a:pos x="428" y="3064"/>
                </a:cxn>
                <a:cxn ang="0">
                  <a:pos x="518" y="3165"/>
                </a:cxn>
                <a:cxn ang="0">
                  <a:pos x="615" y="3260"/>
                </a:cxn>
                <a:cxn ang="0">
                  <a:pos x="717" y="3347"/>
                </a:cxn>
                <a:cxn ang="0">
                  <a:pos x="827" y="3427"/>
                </a:cxn>
                <a:cxn ang="0">
                  <a:pos x="942" y="3499"/>
                </a:cxn>
                <a:cxn ang="0">
                  <a:pos x="1062" y="3562"/>
                </a:cxn>
                <a:cxn ang="0">
                  <a:pos x="1187" y="3617"/>
                </a:cxn>
                <a:cxn ang="0">
                  <a:pos x="1318" y="3663"/>
                </a:cxn>
                <a:cxn ang="0">
                  <a:pos x="1451" y="3699"/>
                </a:cxn>
                <a:cxn ang="0">
                  <a:pos x="1588" y="3726"/>
                </a:cxn>
                <a:cxn ang="0">
                  <a:pos x="1729" y="3742"/>
                </a:cxn>
                <a:cxn ang="0">
                  <a:pos x="1872" y="3748"/>
                </a:cxn>
              </a:cxnLst>
              <a:rect l="0" t="0" r="r" b="b"/>
              <a:pathLst>
                <a:path w="9552" h="3748">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chemeClr val="accent2"/>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19" name="Freeform 5">
              <a:extLst>
                <a:ext uri="{FF2B5EF4-FFF2-40B4-BE49-F238E27FC236}">
                  <a16:creationId xmlns:a16="http://schemas.microsoft.com/office/drawing/2014/main" id="{513C581F-E365-4E44-8355-5CCFF1B3AAB5}"/>
                </a:ext>
              </a:extLst>
            </p:cNvPr>
            <p:cNvSpPr>
              <a:spLocks/>
            </p:cNvSpPr>
            <p:nvPr/>
          </p:nvSpPr>
          <p:spPr bwMode="auto">
            <a:xfrm>
              <a:off x="9779656" y="3637423"/>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1">
                <a:lumMod val="50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dirty="0">
                <a:solidFill>
                  <a:srgbClr val="FFFFFF"/>
                </a:solidFill>
                <a:latin typeface="+mn-lt"/>
                <a:cs typeface="Arial Narrow"/>
              </a:endParaRPr>
            </a:p>
          </p:txBody>
        </p:sp>
        <p:sp>
          <p:nvSpPr>
            <p:cNvPr id="20" name="Freeform 5">
              <a:extLst>
                <a:ext uri="{FF2B5EF4-FFF2-40B4-BE49-F238E27FC236}">
                  <a16:creationId xmlns:a16="http://schemas.microsoft.com/office/drawing/2014/main" id="{B349D190-8F35-B646-88D3-9861D9316607}"/>
                </a:ext>
              </a:extLst>
            </p:cNvPr>
            <p:cNvSpPr>
              <a:spLocks/>
            </p:cNvSpPr>
            <p:nvPr/>
          </p:nvSpPr>
          <p:spPr bwMode="auto">
            <a:xfrm flipV="1">
              <a:off x="9779656" y="4957309"/>
              <a:ext cx="1421744" cy="1322185"/>
            </a:xfrm>
            <a:custGeom>
              <a:avLst/>
              <a:gdLst/>
              <a:ahLst/>
              <a:cxnLst>
                <a:cxn ang="0">
                  <a:pos x="15" y="6537"/>
                </a:cxn>
                <a:cxn ang="0">
                  <a:pos x="210" y="6543"/>
                </a:cxn>
                <a:cxn ang="0">
                  <a:pos x="464" y="6570"/>
                </a:cxn>
                <a:cxn ang="0">
                  <a:pos x="712" y="6615"/>
                </a:cxn>
                <a:cxn ang="0">
                  <a:pos x="952" y="6679"/>
                </a:cxn>
                <a:cxn ang="0">
                  <a:pos x="1180" y="6762"/>
                </a:cxn>
                <a:cxn ang="0">
                  <a:pos x="1400" y="6860"/>
                </a:cxn>
                <a:cxn ang="0">
                  <a:pos x="1605" y="6973"/>
                </a:cxn>
                <a:cxn ang="0">
                  <a:pos x="1797" y="7100"/>
                </a:cxn>
                <a:cxn ang="0">
                  <a:pos x="1972" y="7240"/>
                </a:cxn>
                <a:cxn ang="0">
                  <a:pos x="2131" y="7392"/>
                </a:cxn>
                <a:cxn ang="0">
                  <a:pos x="2270" y="7553"/>
                </a:cxn>
                <a:cxn ang="0">
                  <a:pos x="2388" y="7725"/>
                </a:cxn>
                <a:cxn ang="0">
                  <a:pos x="2485" y="7903"/>
                </a:cxn>
                <a:cxn ang="0">
                  <a:pos x="2558" y="8089"/>
                </a:cxn>
                <a:cxn ang="0">
                  <a:pos x="2607" y="8280"/>
                </a:cxn>
                <a:cxn ang="0">
                  <a:pos x="2629" y="8477"/>
                </a:cxn>
                <a:cxn ang="0">
                  <a:pos x="9167" y="8416"/>
                </a:cxn>
                <a:cxn ang="0">
                  <a:pos x="9149" y="7979"/>
                </a:cxn>
                <a:cxn ang="0">
                  <a:pos x="9106" y="7548"/>
                </a:cxn>
                <a:cxn ang="0">
                  <a:pos x="9042" y="7124"/>
                </a:cxn>
                <a:cxn ang="0">
                  <a:pos x="8957" y="6706"/>
                </a:cxn>
                <a:cxn ang="0">
                  <a:pos x="8848" y="6296"/>
                </a:cxn>
                <a:cxn ang="0">
                  <a:pos x="8720" y="5894"/>
                </a:cxn>
                <a:cxn ang="0">
                  <a:pos x="8570" y="5500"/>
                </a:cxn>
                <a:cxn ang="0">
                  <a:pos x="8401" y="5115"/>
                </a:cxn>
                <a:cxn ang="0">
                  <a:pos x="8212" y="4740"/>
                </a:cxn>
                <a:cxn ang="0">
                  <a:pos x="8005" y="4374"/>
                </a:cxn>
                <a:cxn ang="0">
                  <a:pos x="7780" y="4020"/>
                </a:cxn>
                <a:cxn ang="0">
                  <a:pos x="7538" y="3677"/>
                </a:cxn>
                <a:cxn ang="0">
                  <a:pos x="7278" y="3347"/>
                </a:cxn>
                <a:cxn ang="0">
                  <a:pos x="7001" y="3026"/>
                </a:cxn>
                <a:cxn ang="0">
                  <a:pos x="6710" y="2721"/>
                </a:cxn>
                <a:cxn ang="0">
                  <a:pos x="6403" y="2427"/>
                </a:cxn>
                <a:cxn ang="0">
                  <a:pos x="6082" y="2150"/>
                </a:cxn>
                <a:cxn ang="0">
                  <a:pos x="5746" y="1884"/>
                </a:cxn>
                <a:cxn ang="0">
                  <a:pos x="5397" y="1635"/>
                </a:cxn>
                <a:cxn ang="0">
                  <a:pos x="5035" y="1401"/>
                </a:cxn>
                <a:cxn ang="0">
                  <a:pos x="4661" y="1183"/>
                </a:cxn>
                <a:cxn ang="0">
                  <a:pos x="4274" y="982"/>
                </a:cxn>
                <a:cxn ang="0">
                  <a:pos x="3878" y="798"/>
                </a:cxn>
                <a:cxn ang="0">
                  <a:pos x="3470" y="631"/>
                </a:cxn>
                <a:cxn ang="0">
                  <a:pos x="3052" y="482"/>
                </a:cxn>
                <a:cxn ang="0">
                  <a:pos x="2626" y="353"/>
                </a:cxn>
                <a:cxn ang="0">
                  <a:pos x="2189" y="244"/>
                </a:cxn>
                <a:cxn ang="0">
                  <a:pos x="1745" y="153"/>
                </a:cxn>
                <a:cxn ang="0">
                  <a:pos x="1294" y="82"/>
                </a:cxn>
                <a:cxn ang="0">
                  <a:pos x="834" y="34"/>
                </a:cxn>
                <a:cxn ang="0">
                  <a:pos x="369" y="6"/>
                </a:cxn>
                <a:cxn ang="0">
                  <a:pos x="15" y="0"/>
                </a:cxn>
              </a:cxnLst>
              <a:rect l="0" t="0" r="r" b="b"/>
              <a:pathLst>
                <a:path w="9167" h="8526">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2"/>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21" name="Rectangle 6">
              <a:extLst>
                <a:ext uri="{FF2B5EF4-FFF2-40B4-BE49-F238E27FC236}">
                  <a16:creationId xmlns:a16="http://schemas.microsoft.com/office/drawing/2014/main" id="{3725277D-9044-3C48-BDCE-4986AA12B7BB}"/>
                </a:ext>
              </a:extLst>
            </p:cNvPr>
            <p:cNvSpPr>
              <a:spLocks noChangeArrowheads="1"/>
            </p:cNvSpPr>
            <p:nvPr/>
          </p:nvSpPr>
          <p:spPr bwMode="auto">
            <a:xfrm>
              <a:off x="6701157" y="5265531"/>
              <a:ext cx="3200400" cy="1013737"/>
            </a:xfrm>
            <a:prstGeom prst="rect">
              <a:avLst/>
            </a:prstGeom>
            <a:solidFill>
              <a:schemeClr val="accent2">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22" name="Rectangle 6">
              <a:extLst>
                <a:ext uri="{FF2B5EF4-FFF2-40B4-BE49-F238E27FC236}">
                  <a16:creationId xmlns:a16="http://schemas.microsoft.com/office/drawing/2014/main" id="{4ABF5809-C05D-9E41-8FD3-CBFCBD7D43BF}"/>
                </a:ext>
              </a:extLst>
            </p:cNvPr>
            <p:cNvSpPr>
              <a:spLocks noChangeArrowheads="1"/>
            </p:cNvSpPr>
            <p:nvPr/>
          </p:nvSpPr>
          <p:spPr bwMode="auto">
            <a:xfrm>
              <a:off x="3581400" y="5265531"/>
              <a:ext cx="3200400" cy="1013737"/>
            </a:xfrm>
            <a:prstGeom prst="rect">
              <a:avLst/>
            </a:prstGeom>
            <a:solidFill>
              <a:schemeClr val="accent4">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sp>
          <p:nvSpPr>
            <p:cNvPr id="23" name="Freeform 6">
              <a:extLst>
                <a:ext uri="{FF2B5EF4-FFF2-40B4-BE49-F238E27FC236}">
                  <a16:creationId xmlns:a16="http://schemas.microsoft.com/office/drawing/2014/main" id="{BF93E815-6D33-CC40-8B9F-4C1C0C4EF015}"/>
                </a:ext>
              </a:extLst>
            </p:cNvPr>
            <p:cNvSpPr>
              <a:spLocks/>
            </p:cNvSpPr>
            <p:nvPr/>
          </p:nvSpPr>
          <p:spPr bwMode="auto">
            <a:xfrm>
              <a:off x="1001345" y="5265325"/>
              <a:ext cx="2585088" cy="1014062"/>
            </a:xfrm>
            <a:custGeom>
              <a:avLst/>
              <a:gdLst/>
              <a:ahLst/>
              <a:cxnLst>
                <a:cxn ang="0">
                  <a:pos x="1872" y="0"/>
                </a:cxn>
                <a:cxn ang="0">
                  <a:pos x="1729" y="5"/>
                </a:cxn>
                <a:cxn ang="0">
                  <a:pos x="1588" y="21"/>
                </a:cxn>
                <a:cxn ang="0">
                  <a:pos x="1451" y="49"/>
                </a:cxn>
                <a:cxn ang="0">
                  <a:pos x="1318" y="85"/>
                </a:cxn>
                <a:cxn ang="0">
                  <a:pos x="1187" y="131"/>
                </a:cxn>
                <a:cxn ang="0">
                  <a:pos x="1062" y="186"/>
                </a:cxn>
                <a:cxn ang="0">
                  <a:pos x="942" y="249"/>
                </a:cxn>
                <a:cxn ang="0">
                  <a:pos x="827" y="322"/>
                </a:cxn>
                <a:cxn ang="0">
                  <a:pos x="717" y="401"/>
                </a:cxn>
                <a:cxn ang="0">
                  <a:pos x="615" y="489"/>
                </a:cxn>
                <a:cxn ang="0">
                  <a:pos x="518" y="583"/>
                </a:cxn>
                <a:cxn ang="0">
                  <a:pos x="428" y="684"/>
                </a:cxn>
                <a:cxn ang="0">
                  <a:pos x="346" y="791"/>
                </a:cxn>
                <a:cxn ang="0">
                  <a:pos x="272" y="905"/>
                </a:cxn>
                <a:cxn ang="0">
                  <a:pos x="206" y="1023"/>
                </a:cxn>
                <a:cxn ang="0">
                  <a:pos x="147" y="1147"/>
                </a:cxn>
                <a:cxn ang="0">
                  <a:pos x="98" y="1275"/>
                </a:cxn>
                <a:cxn ang="0">
                  <a:pos x="59" y="1407"/>
                </a:cxn>
                <a:cxn ang="0">
                  <a:pos x="29" y="1544"/>
                </a:cxn>
                <a:cxn ang="0">
                  <a:pos x="9" y="1684"/>
                </a:cxn>
                <a:cxn ang="0">
                  <a:pos x="0" y="1826"/>
                </a:cxn>
                <a:cxn ang="0">
                  <a:pos x="0" y="1923"/>
                </a:cxn>
                <a:cxn ang="0">
                  <a:pos x="9" y="2065"/>
                </a:cxn>
                <a:cxn ang="0">
                  <a:pos x="29" y="2204"/>
                </a:cxn>
                <a:cxn ang="0">
                  <a:pos x="59" y="2341"/>
                </a:cxn>
                <a:cxn ang="0">
                  <a:pos x="98" y="2473"/>
                </a:cxn>
                <a:cxn ang="0">
                  <a:pos x="147" y="2602"/>
                </a:cxn>
                <a:cxn ang="0">
                  <a:pos x="206" y="2725"/>
                </a:cxn>
                <a:cxn ang="0">
                  <a:pos x="272" y="2843"/>
                </a:cxn>
                <a:cxn ang="0">
                  <a:pos x="346" y="2957"/>
                </a:cxn>
                <a:cxn ang="0">
                  <a:pos x="428" y="3064"/>
                </a:cxn>
                <a:cxn ang="0">
                  <a:pos x="518" y="3165"/>
                </a:cxn>
                <a:cxn ang="0">
                  <a:pos x="615" y="3260"/>
                </a:cxn>
                <a:cxn ang="0">
                  <a:pos x="717" y="3347"/>
                </a:cxn>
                <a:cxn ang="0">
                  <a:pos x="827" y="3427"/>
                </a:cxn>
                <a:cxn ang="0">
                  <a:pos x="942" y="3499"/>
                </a:cxn>
                <a:cxn ang="0">
                  <a:pos x="1062" y="3562"/>
                </a:cxn>
                <a:cxn ang="0">
                  <a:pos x="1187" y="3617"/>
                </a:cxn>
                <a:cxn ang="0">
                  <a:pos x="1318" y="3663"/>
                </a:cxn>
                <a:cxn ang="0">
                  <a:pos x="1451" y="3699"/>
                </a:cxn>
                <a:cxn ang="0">
                  <a:pos x="1588" y="3726"/>
                </a:cxn>
                <a:cxn ang="0">
                  <a:pos x="1729" y="3742"/>
                </a:cxn>
                <a:cxn ang="0">
                  <a:pos x="1872" y="3748"/>
                </a:cxn>
              </a:cxnLst>
              <a:rect l="0" t="0" r="r" b="b"/>
              <a:pathLst>
                <a:path w="9552" h="3748">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chemeClr val="accent6">
                <a:lumMod val="75000"/>
              </a:schemeClr>
            </a:solidFill>
            <a:ln w="190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en-US">
                <a:solidFill>
                  <a:srgbClr val="FFFFFF"/>
                </a:solidFill>
                <a:latin typeface="+mn-lt"/>
                <a:cs typeface="Arial Narrow"/>
              </a:endParaRPr>
            </a:p>
          </p:txBody>
        </p:sp>
      </p:grpSp>
      <p:sp>
        <p:nvSpPr>
          <p:cNvPr id="26" name="Text Placeholder 25">
            <a:extLst>
              <a:ext uri="{FF2B5EF4-FFF2-40B4-BE49-F238E27FC236}">
                <a16:creationId xmlns:a16="http://schemas.microsoft.com/office/drawing/2014/main" id="{B5DB475C-570C-0741-AE08-FF2AC73C4D96}"/>
              </a:ext>
            </a:extLst>
          </p:cNvPr>
          <p:cNvSpPr>
            <a:spLocks noGrp="1"/>
          </p:cNvSpPr>
          <p:nvPr>
            <p:ph type="body" sz="quarter" idx="10"/>
          </p:nvPr>
        </p:nvSpPr>
        <p:spPr>
          <a:xfrm>
            <a:off x="1977148" y="455678"/>
            <a:ext cx="1532496" cy="247222"/>
          </a:xfrm>
        </p:spPr>
        <p:txBody>
          <a:bodyPr>
            <a:noAutofit/>
          </a:bodyPr>
          <a:lstStyle>
            <a:lvl1pPr marL="0" indent="0" algn="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31" name="Text Placeholder 30">
            <a:extLst>
              <a:ext uri="{FF2B5EF4-FFF2-40B4-BE49-F238E27FC236}">
                <a16:creationId xmlns:a16="http://schemas.microsoft.com/office/drawing/2014/main" id="{A7976A92-7A4D-E44C-A0BC-00D844E5DC2D}"/>
              </a:ext>
            </a:extLst>
          </p:cNvPr>
          <p:cNvSpPr>
            <a:spLocks noGrp="1"/>
          </p:cNvSpPr>
          <p:nvPr>
            <p:ph type="body" sz="quarter" idx="11"/>
          </p:nvPr>
        </p:nvSpPr>
        <p:spPr>
          <a:xfrm>
            <a:off x="1981200" y="703540"/>
            <a:ext cx="1528444" cy="613405"/>
          </a:xfrm>
          <a:effectLst>
            <a:outerShdw blurRad="63500" dist="38100" dir="2700000" algn="tl" rotWithShape="0">
              <a:prstClr val="black">
                <a:alpha val="50000"/>
              </a:prstClr>
            </a:outerShdw>
          </a:effectLst>
        </p:spPr>
        <p:txBody>
          <a:bodyPr>
            <a:noAutofit/>
          </a:bodyPr>
          <a:lstStyle>
            <a:lvl1pPr marL="0" indent="0" algn="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32" name="Text Placeholder 25">
            <a:extLst>
              <a:ext uri="{FF2B5EF4-FFF2-40B4-BE49-F238E27FC236}">
                <a16:creationId xmlns:a16="http://schemas.microsoft.com/office/drawing/2014/main" id="{6A05A9C5-0E13-B84C-99F1-55C3654E2A5E}"/>
              </a:ext>
            </a:extLst>
          </p:cNvPr>
          <p:cNvSpPr>
            <a:spLocks noGrp="1"/>
          </p:cNvSpPr>
          <p:nvPr>
            <p:ph type="body" sz="quarter" idx="12"/>
          </p:nvPr>
        </p:nvSpPr>
        <p:spPr>
          <a:xfrm>
            <a:off x="3787475" y="455678"/>
            <a:ext cx="280016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33" name="Text Placeholder 30">
            <a:extLst>
              <a:ext uri="{FF2B5EF4-FFF2-40B4-BE49-F238E27FC236}">
                <a16:creationId xmlns:a16="http://schemas.microsoft.com/office/drawing/2014/main" id="{1DBB0CF0-A1A4-CE4D-A441-A9BE0438D880}"/>
              </a:ext>
            </a:extLst>
          </p:cNvPr>
          <p:cNvSpPr>
            <a:spLocks noGrp="1"/>
          </p:cNvSpPr>
          <p:nvPr>
            <p:ph type="body" sz="quarter" idx="13"/>
          </p:nvPr>
        </p:nvSpPr>
        <p:spPr>
          <a:xfrm>
            <a:off x="3791527" y="703540"/>
            <a:ext cx="2800166"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34" name="Text Placeholder 25">
            <a:extLst>
              <a:ext uri="{FF2B5EF4-FFF2-40B4-BE49-F238E27FC236}">
                <a16:creationId xmlns:a16="http://schemas.microsoft.com/office/drawing/2014/main" id="{EB140318-B0A5-5541-9A49-E4C65AD70FD9}"/>
              </a:ext>
            </a:extLst>
          </p:cNvPr>
          <p:cNvSpPr>
            <a:spLocks noGrp="1"/>
          </p:cNvSpPr>
          <p:nvPr>
            <p:ph type="body" sz="quarter" idx="14"/>
          </p:nvPr>
        </p:nvSpPr>
        <p:spPr>
          <a:xfrm>
            <a:off x="6937075" y="455678"/>
            <a:ext cx="280016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35" name="Text Placeholder 30">
            <a:extLst>
              <a:ext uri="{FF2B5EF4-FFF2-40B4-BE49-F238E27FC236}">
                <a16:creationId xmlns:a16="http://schemas.microsoft.com/office/drawing/2014/main" id="{8DB73B70-08EE-414C-ADF5-DF5B276D361D}"/>
              </a:ext>
            </a:extLst>
          </p:cNvPr>
          <p:cNvSpPr>
            <a:spLocks noGrp="1"/>
          </p:cNvSpPr>
          <p:nvPr>
            <p:ph type="body" sz="quarter" idx="15"/>
          </p:nvPr>
        </p:nvSpPr>
        <p:spPr>
          <a:xfrm>
            <a:off x="6941126" y="703540"/>
            <a:ext cx="2796115" cy="613405"/>
          </a:xfrm>
          <a:effectLst>
            <a:outerShdw blurRad="63500" dist="38100" dir="2700000" algn="tl" rotWithShape="0">
              <a:prstClr val="black">
                <a:alpha val="50000"/>
              </a:prstClr>
            </a:outerShdw>
          </a:effectLst>
        </p:spPr>
        <p:txBody>
          <a:bodyPr>
            <a:noAutofit/>
          </a:bodyPr>
          <a:lstStyle>
            <a:lvl1pPr marL="285750" indent="-285750" algn="ctr">
              <a:buFont typeface="Arial" panose="020B0604020202020204" pitchFamily="34" charset="0"/>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36" name="Text Placeholder 25">
            <a:extLst>
              <a:ext uri="{FF2B5EF4-FFF2-40B4-BE49-F238E27FC236}">
                <a16:creationId xmlns:a16="http://schemas.microsoft.com/office/drawing/2014/main" id="{BEE9AEBC-8DC2-2D48-B210-63E837706E1A}"/>
              </a:ext>
            </a:extLst>
          </p:cNvPr>
          <p:cNvSpPr>
            <a:spLocks noGrp="1"/>
          </p:cNvSpPr>
          <p:nvPr>
            <p:ph type="body" sz="quarter" idx="16"/>
          </p:nvPr>
        </p:nvSpPr>
        <p:spPr>
          <a:xfrm>
            <a:off x="10014963" y="738933"/>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37" name="Text Placeholder 30">
            <a:extLst>
              <a:ext uri="{FF2B5EF4-FFF2-40B4-BE49-F238E27FC236}">
                <a16:creationId xmlns:a16="http://schemas.microsoft.com/office/drawing/2014/main" id="{76410E08-BB9A-F847-909A-BCAAF79CF27F}"/>
              </a:ext>
            </a:extLst>
          </p:cNvPr>
          <p:cNvSpPr>
            <a:spLocks noGrp="1"/>
          </p:cNvSpPr>
          <p:nvPr>
            <p:ph type="body" sz="quarter" idx="17"/>
          </p:nvPr>
        </p:nvSpPr>
        <p:spPr>
          <a:xfrm>
            <a:off x="10019015" y="986795"/>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39" name="Text Placeholder 25">
            <a:extLst>
              <a:ext uri="{FF2B5EF4-FFF2-40B4-BE49-F238E27FC236}">
                <a16:creationId xmlns:a16="http://schemas.microsoft.com/office/drawing/2014/main" id="{690BF716-5243-B247-A3A7-86186B18CC54}"/>
              </a:ext>
            </a:extLst>
          </p:cNvPr>
          <p:cNvSpPr>
            <a:spLocks noGrp="1"/>
          </p:cNvSpPr>
          <p:nvPr>
            <p:ph type="body" sz="quarter" idx="18"/>
          </p:nvPr>
        </p:nvSpPr>
        <p:spPr>
          <a:xfrm>
            <a:off x="9979947" y="1782845"/>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0" name="Text Placeholder 30">
            <a:extLst>
              <a:ext uri="{FF2B5EF4-FFF2-40B4-BE49-F238E27FC236}">
                <a16:creationId xmlns:a16="http://schemas.microsoft.com/office/drawing/2014/main" id="{8C5EE851-3E5C-3F4D-9420-2ABCC1A44242}"/>
              </a:ext>
            </a:extLst>
          </p:cNvPr>
          <p:cNvSpPr>
            <a:spLocks noGrp="1"/>
          </p:cNvSpPr>
          <p:nvPr>
            <p:ph type="body" sz="quarter" idx="19"/>
          </p:nvPr>
        </p:nvSpPr>
        <p:spPr>
          <a:xfrm>
            <a:off x="9983999" y="2030707"/>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41" name="Text Placeholder 25">
            <a:extLst>
              <a:ext uri="{FF2B5EF4-FFF2-40B4-BE49-F238E27FC236}">
                <a16:creationId xmlns:a16="http://schemas.microsoft.com/office/drawing/2014/main" id="{2186EDF5-C869-EA41-9C4E-6E82C7A91B22}"/>
              </a:ext>
            </a:extLst>
          </p:cNvPr>
          <p:cNvSpPr>
            <a:spLocks noGrp="1"/>
          </p:cNvSpPr>
          <p:nvPr>
            <p:ph type="body" sz="quarter" idx="20"/>
          </p:nvPr>
        </p:nvSpPr>
        <p:spPr>
          <a:xfrm>
            <a:off x="7616943" y="2078738"/>
            <a:ext cx="2112677"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2" name="Text Placeholder 30">
            <a:extLst>
              <a:ext uri="{FF2B5EF4-FFF2-40B4-BE49-F238E27FC236}">
                <a16:creationId xmlns:a16="http://schemas.microsoft.com/office/drawing/2014/main" id="{67D1694C-F69E-BE44-B95E-57E013014EEA}"/>
              </a:ext>
            </a:extLst>
          </p:cNvPr>
          <p:cNvSpPr>
            <a:spLocks noGrp="1"/>
          </p:cNvSpPr>
          <p:nvPr>
            <p:ph type="body" sz="quarter" idx="21"/>
          </p:nvPr>
        </p:nvSpPr>
        <p:spPr>
          <a:xfrm>
            <a:off x="7620000" y="2326600"/>
            <a:ext cx="2109621" cy="613405"/>
          </a:xfrm>
          <a:effectLst>
            <a:outerShdw blurRad="63500" dist="38100" dir="2700000" algn="tl" rotWithShape="0">
              <a:prstClr val="black">
                <a:alpha val="50000"/>
              </a:prstClr>
            </a:outerShdw>
          </a:effectLst>
        </p:spPr>
        <p:txBody>
          <a:bodyPr>
            <a:noAutofit/>
          </a:bodyPr>
          <a:lstStyle>
            <a:lvl1pPr marL="285750" indent="-285750" algn="ctr">
              <a:buFont typeface="Arial" panose="020B0604020202020204" pitchFamily="34" charset="0"/>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43" name="Text Placeholder 25">
            <a:extLst>
              <a:ext uri="{FF2B5EF4-FFF2-40B4-BE49-F238E27FC236}">
                <a16:creationId xmlns:a16="http://schemas.microsoft.com/office/drawing/2014/main" id="{42D28A37-B695-C344-A64D-FC45297DADFA}"/>
              </a:ext>
            </a:extLst>
          </p:cNvPr>
          <p:cNvSpPr>
            <a:spLocks noGrp="1"/>
          </p:cNvSpPr>
          <p:nvPr>
            <p:ph type="body" sz="quarter" idx="22"/>
          </p:nvPr>
        </p:nvSpPr>
        <p:spPr>
          <a:xfrm>
            <a:off x="5067674" y="2078738"/>
            <a:ext cx="2337641"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4" name="Text Placeholder 30">
            <a:extLst>
              <a:ext uri="{FF2B5EF4-FFF2-40B4-BE49-F238E27FC236}">
                <a16:creationId xmlns:a16="http://schemas.microsoft.com/office/drawing/2014/main" id="{6CE9677C-98EC-AB4A-8701-5D92C2D7A54F}"/>
              </a:ext>
            </a:extLst>
          </p:cNvPr>
          <p:cNvSpPr>
            <a:spLocks noGrp="1"/>
          </p:cNvSpPr>
          <p:nvPr>
            <p:ph type="body" sz="quarter" idx="23"/>
          </p:nvPr>
        </p:nvSpPr>
        <p:spPr>
          <a:xfrm>
            <a:off x="5071726" y="2326600"/>
            <a:ext cx="2337641"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45" name="Text Placeholder 25">
            <a:extLst>
              <a:ext uri="{FF2B5EF4-FFF2-40B4-BE49-F238E27FC236}">
                <a16:creationId xmlns:a16="http://schemas.microsoft.com/office/drawing/2014/main" id="{B3D23E3D-796F-D34B-9210-9174D150D575}"/>
              </a:ext>
            </a:extLst>
          </p:cNvPr>
          <p:cNvSpPr>
            <a:spLocks noGrp="1"/>
          </p:cNvSpPr>
          <p:nvPr>
            <p:ph type="body" sz="quarter" idx="24"/>
          </p:nvPr>
        </p:nvSpPr>
        <p:spPr>
          <a:xfrm>
            <a:off x="2406244" y="2078738"/>
            <a:ext cx="208953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6" name="Text Placeholder 30">
            <a:extLst>
              <a:ext uri="{FF2B5EF4-FFF2-40B4-BE49-F238E27FC236}">
                <a16:creationId xmlns:a16="http://schemas.microsoft.com/office/drawing/2014/main" id="{671AE421-0AC3-DC4A-AC91-E75C8CED10C0}"/>
              </a:ext>
            </a:extLst>
          </p:cNvPr>
          <p:cNvSpPr>
            <a:spLocks noGrp="1"/>
          </p:cNvSpPr>
          <p:nvPr>
            <p:ph type="body" sz="quarter" idx="25"/>
          </p:nvPr>
        </p:nvSpPr>
        <p:spPr>
          <a:xfrm>
            <a:off x="2409287" y="2326600"/>
            <a:ext cx="2086513" cy="613405"/>
          </a:xfrm>
          <a:effectLst>
            <a:outerShdw blurRad="63500" dist="38100" dir="2700000" algn="tl" rotWithShape="0">
              <a:prstClr val="black">
                <a:alpha val="50000"/>
              </a:prstClr>
            </a:outerShdw>
          </a:effectLst>
        </p:spPr>
        <p:txBody>
          <a:bodyPr>
            <a:noAutofit/>
          </a:bodyPr>
          <a:lstStyle>
            <a:lvl1pPr marL="285750" indent="-285750" algn="ctr">
              <a:buFont typeface="Arial" panose="020B0604020202020204" pitchFamily="34" charset="0"/>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47" name="Text Placeholder 25">
            <a:extLst>
              <a:ext uri="{FF2B5EF4-FFF2-40B4-BE49-F238E27FC236}">
                <a16:creationId xmlns:a16="http://schemas.microsoft.com/office/drawing/2014/main" id="{3DC2A67C-BA03-7041-B79A-28B23C472623}"/>
              </a:ext>
            </a:extLst>
          </p:cNvPr>
          <p:cNvSpPr>
            <a:spLocks noGrp="1"/>
          </p:cNvSpPr>
          <p:nvPr>
            <p:ph type="body" sz="quarter" idx="26"/>
          </p:nvPr>
        </p:nvSpPr>
        <p:spPr>
          <a:xfrm>
            <a:off x="1178804" y="2294000"/>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48" name="Text Placeholder 30">
            <a:extLst>
              <a:ext uri="{FF2B5EF4-FFF2-40B4-BE49-F238E27FC236}">
                <a16:creationId xmlns:a16="http://schemas.microsoft.com/office/drawing/2014/main" id="{87C1FA06-5702-0E4B-AC29-450C9B469022}"/>
              </a:ext>
            </a:extLst>
          </p:cNvPr>
          <p:cNvSpPr>
            <a:spLocks noGrp="1"/>
          </p:cNvSpPr>
          <p:nvPr>
            <p:ph type="body" sz="quarter" idx="27"/>
          </p:nvPr>
        </p:nvSpPr>
        <p:spPr>
          <a:xfrm>
            <a:off x="1182856" y="2541862"/>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49" name="Text Placeholder 25">
            <a:extLst>
              <a:ext uri="{FF2B5EF4-FFF2-40B4-BE49-F238E27FC236}">
                <a16:creationId xmlns:a16="http://schemas.microsoft.com/office/drawing/2014/main" id="{A6172F7F-D625-B848-A23D-AC74258C5F22}"/>
              </a:ext>
            </a:extLst>
          </p:cNvPr>
          <p:cNvSpPr>
            <a:spLocks noGrp="1"/>
          </p:cNvSpPr>
          <p:nvPr>
            <p:ph type="body" sz="quarter" idx="28"/>
          </p:nvPr>
        </p:nvSpPr>
        <p:spPr>
          <a:xfrm>
            <a:off x="1140294" y="3440159"/>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50" name="Text Placeholder 30">
            <a:extLst>
              <a:ext uri="{FF2B5EF4-FFF2-40B4-BE49-F238E27FC236}">
                <a16:creationId xmlns:a16="http://schemas.microsoft.com/office/drawing/2014/main" id="{74349B84-A38B-384C-BE16-7B18D3172545}"/>
              </a:ext>
            </a:extLst>
          </p:cNvPr>
          <p:cNvSpPr>
            <a:spLocks noGrp="1"/>
          </p:cNvSpPr>
          <p:nvPr>
            <p:ph type="body" sz="quarter" idx="29"/>
          </p:nvPr>
        </p:nvSpPr>
        <p:spPr>
          <a:xfrm>
            <a:off x="1144346" y="3688021"/>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51" name="Text Placeholder 25">
            <a:extLst>
              <a:ext uri="{FF2B5EF4-FFF2-40B4-BE49-F238E27FC236}">
                <a16:creationId xmlns:a16="http://schemas.microsoft.com/office/drawing/2014/main" id="{53464D34-16AF-CF4B-9413-5A7E59930ED5}"/>
              </a:ext>
            </a:extLst>
          </p:cNvPr>
          <p:cNvSpPr>
            <a:spLocks noGrp="1"/>
          </p:cNvSpPr>
          <p:nvPr>
            <p:ph type="body" sz="quarter" idx="30"/>
          </p:nvPr>
        </p:nvSpPr>
        <p:spPr>
          <a:xfrm>
            <a:off x="5071726" y="3709418"/>
            <a:ext cx="1870430"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52" name="Text Placeholder 30">
            <a:extLst>
              <a:ext uri="{FF2B5EF4-FFF2-40B4-BE49-F238E27FC236}">
                <a16:creationId xmlns:a16="http://schemas.microsoft.com/office/drawing/2014/main" id="{5C00727B-E1E9-C145-9A5F-06352EAAF8AC}"/>
              </a:ext>
            </a:extLst>
          </p:cNvPr>
          <p:cNvSpPr>
            <a:spLocks noGrp="1"/>
          </p:cNvSpPr>
          <p:nvPr>
            <p:ph type="body" sz="quarter" idx="31"/>
          </p:nvPr>
        </p:nvSpPr>
        <p:spPr>
          <a:xfrm>
            <a:off x="5075778" y="3957280"/>
            <a:ext cx="1870430"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53" name="Text Placeholder 25">
            <a:extLst>
              <a:ext uri="{FF2B5EF4-FFF2-40B4-BE49-F238E27FC236}">
                <a16:creationId xmlns:a16="http://schemas.microsoft.com/office/drawing/2014/main" id="{8BA549E7-AC75-AA41-A620-092D507C1BCB}"/>
              </a:ext>
            </a:extLst>
          </p:cNvPr>
          <p:cNvSpPr>
            <a:spLocks noGrp="1"/>
          </p:cNvSpPr>
          <p:nvPr>
            <p:ph type="body" sz="quarter" idx="32"/>
          </p:nvPr>
        </p:nvSpPr>
        <p:spPr>
          <a:xfrm>
            <a:off x="2412345" y="3709418"/>
            <a:ext cx="1998777"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54" name="Text Placeholder 30">
            <a:extLst>
              <a:ext uri="{FF2B5EF4-FFF2-40B4-BE49-F238E27FC236}">
                <a16:creationId xmlns:a16="http://schemas.microsoft.com/office/drawing/2014/main" id="{901D0D0F-2057-274E-9334-0BDFDD8975A0}"/>
              </a:ext>
            </a:extLst>
          </p:cNvPr>
          <p:cNvSpPr>
            <a:spLocks noGrp="1"/>
          </p:cNvSpPr>
          <p:nvPr>
            <p:ph type="body" sz="quarter" idx="33"/>
          </p:nvPr>
        </p:nvSpPr>
        <p:spPr>
          <a:xfrm>
            <a:off x="2416397" y="3957280"/>
            <a:ext cx="1998777"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55" name="Text Placeholder 25">
            <a:extLst>
              <a:ext uri="{FF2B5EF4-FFF2-40B4-BE49-F238E27FC236}">
                <a16:creationId xmlns:a16="http://schemas.microsoft.com/office/drawing/2014/main" id="{98088848-43C5-0748-A068-E561874340BF}"/>
              </a:ext>
            </a:extLst>
          </p:cNvPr>
          <p:cNvSpPr>
            <a:spLocks noGrp="1"/>
          </p:cNvSpPr>
          <p:nvPr>
            <p:ph type="body" sz="quarter" idx="34"/>
          </p:nvPr>
        </p:nvSpPr>
        <p:spPr>
          <a:xfrm>
            <a:off x="7647285" y="3709418"/>
            <a:ext cx="1998777"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56" name="Text Placeholder 30">
            <a:extLst>
              <a:ext uri="{FF2B5EF4-FFF2-40B4-BE49-F238E27FC236}">
                <a16:creationId xmlns:a16="http://schemas.microsoft.com/office/drawing/2014/main" id="{AFB6D5F1-CFF2-AE41-A794-3DA200E188AC}"/>
              </a:ext>
            </a:extLst>
          </p:cNvPr>
          <p:cNvSpPr>
            <a:spLocks noGrp="1"/>
          </p:cNvSpPr>
          <p:nvPr>
            <p:ph type="body" sz="quarter" idx="35"/>
          </p:nvPr>
        </p:nvSpPr>
        <p:spPr>
          <a:xfrm>
            <a:off x="7651337" y="3957280"/>
            <a:ext cx="1998777"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57" name="Text Placeholder 25">
            <a:extLst>
              <a:ext uri="{FF2B5EF4-FFF2-40B4-BE49-F238E27FC236}">
                <a16:creationId xmlns:a16="http://schemas.microsoft.com/office/drawing/2014/main" id="{C23503DA-BAB3-E142-96D4-E1C5DED1BBC1}"/>
              </a:ext>
            </a:extLst>
          </p:cNvPr>
          <p:cNvSpPr>
            <a:spLocks noGrp="1"/>
          </p:cNvSpPr>
          <p:nvPr>
            <p:ph type="body" sz="quarter" idx="36"/>
          </p:nvPr>
        </p:nvSpPr>
        <p:spPr>
          <a:xfrm>
            <a:off x="9983999" y="4015533"/>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58" name="Text Placeholder 30">
            <a:extLst>
              <a:ext uri="{FF2B5EF4-FFF2-40B4-BE49-F238E27FC236}">
                <a16:creationId xmlns:a16="http://schemas.microsoft.com/office/drawing/2014/main" id="{A18AF3A6-012F-E946-82A7-FC28273D995A}"/>
              </a:ext>
            </a:extLst>
          </p:cNvPr>
          <p:cNvSpPr>
            <a:spLocks noGrp="1"/>
          </p:cNvSpPr>
          <p:nvPr>
            <p:ph type="body" sz="quarter" idx="37"/>
          </p:nvPr>
        </p:nvSpPr>
        <p:spPr>
          <a:xfrm>
            <a:off x="9988051" y="4263395"/>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59" name="Text Placeholder 25">
            <a:extLst>
              <a:ext uri="{FF2B5EF4-FFF2-40B4-BE49-F238E27FC236}">
                <a16:creationId xmlns:a16="http://schemas.microsoft.com/office/drawing/2014/main" id="{6EB289C5-6287-B044-AD9B-A01310746A58}"/>
              </a:ext>
            </a:extLst>
          </p:cNvPr>
          <p:cNvSpPr>
            <a:spLocks noGrp="1"/>
          </p:cNvSpPr>
          <p:nvPr>
            <p:ph type="body" sz="quarter" idx="38"/>
          </p:nvPr>
        </p:nvSpPr>
        <p:spPr>
          <a:xfrm>
            <a:off x="10009974" y="5052440"/>
            <a:ext cx="993833"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60" name="Text Placeholder 30">
            <a:extLst>
              <a:ext uri="{FF2B5EF4-FFF2-40B4-BE49-F238E27FC236}">
                <a16:creationId xmlns:a16="http://schemas.microsoft.com/office/drawing/2014/main" id="{7C7E16A3-1EBC-754A-BB7B-D239BF5C6F96}"/>
              </a:ext>
            </a:extLst>
          </p:cNvPr>
          <p:cNvSpPr>
            <a:spLocks noGrp="1"/>
          </p:cNvSpPr>
          <p:nvPr>
            <p:ph type="body" sz="quarter" idx="39"/>
          </p:nvPr>
        </p:nvSpPr>
        <p:spPr>
          <a:xfrm>
            <a:off x="10014026" y="5300302"/>
            <a:ext cx="993833"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61" name="Text Placeholder 25">
            <a:extLst>
              <a:ext uri="{FF2B5EF4-FFF2-40B4-BE49-F238E27FC236}">
                <a16:creationId xmlns:a16="http://schemas.microsoft.com/office/drawing/2014/main" id="{4E9BA4E9-F591-2544-A097-62D6A482E90A}"/>
              </a:ext>
            </a:extLst>
          </p:cNvPr>
          <p:cNvSpPr>
            <a:spLocks noGrp="1"/>
          </p:cNvSpPr>
          <p:nvPr>
            <p:ph type="body" sz="quarter" idx="40"/>
          </p:nvPr>
        </p:nvSpPr>
        <p:spPr>
          <a:xfrm>
            <a:off x="3790015" y="5340098"/>
            <a:ext cx="280016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62" name="Text Placeholder 30">
            <a:extLst>
              <a:ext uri="{FF2B5EF4-FFF2-40B4-BE49-F238E27FC236}">
                <a16:creationId xmlns:a16="http://schemas.microsoft.com/office/drawing/2014/main" id="{2CD3D6A6-31C4-1441-9451-8FFF3E8124A0}"/>
              </a:ext>
            </a:extLst>
          </p:cNvPr>
          <p:cNvSpPr>
            <a:spLocks noGrp="1"/>
          </p:cNvSpPr>
          <p:nvPr>
            <p:ph type="body" sz="quarter" idx="41"/>
          </p:nvPr>
        </p:nvSpPr>
        <p:spPr>
          <a:xfrm>
            <a:off x="3794066" y="5587960"/>
            <a:ext cx="2796115" cy="613405"/>
          </a:xfrm>
          <a:effectLst>
            <a:outerShdw blurRad="63500" dist="38100" dir="2700000" algn="tl" rotWithShape="0">
              <a:prstClr val="black">
                <a:alpha val="50000"/>
              </a:prstClr>
            </a:outerShdw>
          </a:effectLst>
        </p:spPr>
        <p:txBody>
          <a:bodyPr>
            <a:noAutofit/>
          </a:bodyPr>
          <a:lstStyle>
            <a:lvl1pPr marL="285750" indent="-285750" algn="ctr">
              <a:buFont typeface="Arial" panose="020B0604020202020204" pitchFamily="34" charset="0"/>
              <a:buChar char="•"/>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63" name="Text Placeholder 25">
            <a:extLst>
              <a:ext uri="{FF2B5EF4-FFF2-40B4-BE49-F238E27FC236}">
                <a16:creationId xmlns:a16="http://schemas.microsoft.com/office/drawing/2014/main" id="{16305EA5-7C89-1745-8ABF-DC5EDA1285C9}"/>
              </a:ext>
            </a:extLst>
          </p:cNvPr>
          <p:cNvSpPr>
            <a:spLocks noGrp="1"/>
          </p:cNvSpPr>
          <p:nvPr>
            <p:ph type="body" sz="quarter" idx="42"/>
          </p:nvPr>
        </p:nvSpPr>
        <p:spPr>
          <a:xfrm>
            <a:off x="6942155" y="5340098"/>
            <a:ext cx="2800166" cy="247222"/>
          </a:xfrm>
        </p:spPr>
        <p:txBody>
          <a:bodyPr>
            <a:noAutofit/>
          </a:bodyPr>
          <a:lstStyle>
            <a:lvl1pPr marL="0" indent="0" algn="ct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64" name="Text Placeholder 30">
            <a:extLst>
              <a:ext uri="{FF2B5EF4-FFF2-40B4-BE49-F238E27FC236}">
                <a16:creationId xmlns:a16="http://schemas.microsoft.com/office/drawing/2014/main" id="{AC65B23F-D2DD-B046-B6AC-7FBDDE5AE36A}"/>
              </a:ext>
            </a:extLst>
          </p:cNvPr>
          <p:cNvSpPr>
            <a:spLocks noGrp="1"/>
          </p:cNvSpPr>
          <p:nvPr>
            <p:ph type="body" sz="quarter" idx="43"/>
          </p:nvPr>
        </p:nvSpPr>
        <p:spPr>
          <a:xfrm>
            <a:off x="6946207" y="5587960"/>
            <a:ext cx="2800166" cy="613405"/>
          </a:xfrm>
          <a:effectLst>
            <a:outerShdw blurRad="63500" dist="38100" dir="2700000" algn="tl" rotWithShape="0">
              <a:prstClr val="black">
                <a:alpha val="50000"/>
              </a:prstClr>
            </a:outerShdw>
          </a:effectLst>
        </p:spPr>
        <p:txBody>
          <a:bodyPr>
            <a:noAutofit/>
          </a:bodyPr>
          <a:lstStyle>
            <a:lvl1pPr marL="0" indent="0" algn="ct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65" name="Text Placeholder 25">
            <a:extLst>
              <a:ext uri="{FF2B5EF4-FFF2-40B4-BE49-F238E27FC236}">
                <a16:creationId xmlns:a16="http://schemas.microsoft.com/office/drawing/2014/main" id="{6D90CB77-963D-A047-961E-E9FCFF2DC7B6}"/>
              </a:ext>
            </a:extLst>
          </p:cNvPr>
          <p:cNvSpPr>
            <a:spLocks noGrp="1"/>
          </p:cNvSpPr>
          <p:nvPr>
            <p:ph type="body" sz="quarter" idx="44"/>
          </p:nvPr>
        </p:nvSpPr>
        <p:spPr>
          <a:xfrm>
            <a:off x="1977148" y="5340098"/>
            <a:ext cx="1532496" cy="247222"/>
          </a:xfrm>
        </p:spPr>
        <p:txBody>
          <a:bodyPr>
            <a:noAutofit/>
          </a:bodyPr>
          <a:lstStyle>
            <a:lvl1pPr marL="0" indent="0" algn="r">
              <a:buNone/>
              <a:defRPr sz="1800" b="0" cap="none" spc="0">
                <a:ln w="0"/>
                <a:solidFill>
                  <a:schemeClr val="bg1"/>
                </a:solidFill>
                <a:effectLst>
                  <a:outerShdw blurRad="127000" dist="63500" dir="2700000" algn="tl" rotWithShape="0">
                    <a:prstClr val="black">
                      <a:alpha val="50000"/>
                    </a:prstClr>
                  </a:outerShdw>
                </a:effectLst>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p:txBody>
      </p:sp>
      <p:sp>
        <p:nvSpPr>
          <p:cNvPr id="66" name="Text Placeholder 30">
            <a:extLst>
              <a:ext uri="{FF2B5EF4-FFF2-40B4-BE49-F238E27FC236}">
                <a16:creationId xmlns:a16="http://schemas.microsoft.com/office/drawing/2014/main" id="{48805874-27D7-0C47-824E-243C35891BCC}"/>
              </a:ext>
            </a:extLst>
          </p:cNvPr>
          <p:cNvSpPr>
            <a:spLocks noGrp="1"/>
          </p:cNvSpPr>
          <p:nvPr>
            <p:ph type="body" sz="quarter" idx="45"/>
          </p:nvPr>
        </p:nvSpPr>
        <p:spPr>
          <a:xfrm>
            <a:off x="1981200" y="5587960"/>
            <a:ext cx="1528444" cy="613405"/>
          </a:xfrm>
          <a:effectLst>
            <a:outerShdw blurRad="63500" dist="38100" dir="2700000" algn="tl" rotWithShape="0">
              <a:prstClr val="black">
                <a:alpha val="50000"/>
              </a:prstClr>
            </a:outerShdw>
          </a:effectLst>
        </p:spPr>
        <p:txBody>
          <a:bodyPr>
            <a:noAutofit/>
          </a:bodyPr>
          <a:lstStyle>
            <a:lvl1pPr marL="0" indent="0" algn="r">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smtClean="0"/>
              <a:t>Edit Master text styles</a:t>
            </a:r>
          </a:p>
        </p:txBody>
      </p:sp>
      <p:sp>
        <p:nvSpPr>
          <p:cNvPr id="67" name="Title Placeholder 1">
            <a:extLst>
              <a:ext uri="{FF2B5EF4-FFF2-40B4-BE49-F238E27FC236}">
                <a16:creationId xmlns:a16="http://schemas.microsoft.com/office/drawing/2014/main" id="{0B1CA04A-E3DE-4D8C-B840-CC67699FFDF3}"/>
              </a:ext>
            </a:extLst>
          </p:cNvPr>
          <p:cNvSpPr>
            <a:spLocks noGrp="1"/>
          </p:cNvSpPr>
          <p:nvPr>
            <p:ph type="title"/>
          </p:nvPr>
        </p:nvSpPr>
        <p:spPr>
          <a:xfrm>
            <a:off x="838200" y="1"/>
            <a:ext cx="10515600" cy="397184"/>
          </a:xfrm>
          <a:prstGeom prst="rect">
            <a:avLst/>
          </a:prstGeom>
        </p:spPr>
        <p:txBody>
          <a:bodyPr vert="horz" lIns="91440" tIns="45720" rIns="91440" bIns="45720" rtlCol="0" anchor="ctr">
            <a:noAutofit/>
          </a:bodyPr>
          <a:lstStyle>
            <a:lvl1pPr algn="ctr">
              <a:defRPr sz="2000"/>
            </a:lvl1pPr>
          </a:lstStyle>
          <a:p>
            <a:r>
              <a:rPr lang="en-US" smtClean="0"/>
              <a:t>Click to edit Master title style</a:t>
            </a:r>
            <a:endParaRPr lang="en-US" dirty="0"/>
          </a:p>
        </p:txBody>
      </p:sp>
      <p:sp>
        <p:nvSpPr>
          <p:cNvPr id="2" name="Slide Number Placeholder 1"/>
          <p:cNvSpPr>
            <a:spLocks noGrp="1"/>
          </p:cNvSpPr>
          <p:nvPr>
            <p:ph type="sldNum" sz="quarter" idx="46"/>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373036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60D4-7317-4EB3-A0EE-5FEAD61D0EC1}"/>
              </a:ext>
            </a:extLst>
          </p:cNvPr>
          <p:cNvSpPr>
            <a:spLocks noGrp="1"/>
          </p:cNvSpPr>
          <p:nvPr>
            <p:ph type="title" hasCustomPrompt="1"/>
          </p:nvPr>
        </p:nvSpPr>
        <p:spPr/>
        <p:txBody>
          <a:bodyPr/>
          <a:lstStyle/>
          <a:p>
            <a:r>
              <a:rPr lang="en-US" dirty="0">
                <a:solidFill>
                  <a:srgbClr val="2F5597"/>
                </a:solidFill>
                <a:latin typeface="Myriad Pro" panose="020B0503030403020204" pitchFamily="34" charset="0"/>
              </a:rPr>
              <a:t>Why is Contract Language so important?</a:t>
            </a:r>
            <a:endParaRPr lang="en-US" dirty="0"/>
          </a:p>
        </p:txBody>
      </p:sp>
      <p:sp>
        <p:nvSpPr>
          <p:cNvPr id="3" name="Content Placeholder 2">
            <a:extLst>
              <a:ext uri="{FF2B5EF4-FFF2-40B4-BE49-F238E27FC236}">
                <a16:creationId xmlns:a16="http://schemas.microsoft.com/office/drawing/2014/main" id="{8760B326-C18A-4444-B826-360F1A6DD6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02EA2-BA2A-40C3-814E-D606C9676B3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EB1A8EF-8BB7-464C-8BA9-1C5477559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63816-1C26-4FE0-A629-4E79BEFE6EA8}"/>
              </a:ext>
            </a:extLst>
          </p:cNvPr>
          <p:cNvSpPr>
            <a:spLocks noGrp="1"/>
          </p:cNvSpPr>
          <p:nvPr>
            <p:ph type="sldNum" sz="quarter" idx="12"/>
          </p:nvPr>
        </p:nvSpPr>
        <p:spPr/>
        <p:txBody>
          <a:bodyPr/>
          <a:lstStyle/>
          <a:p>
            <a:fld id="{BBA925B4-27D1-456A-9E18-065908E3895D}" type="slidenum">
              <a:rPr lang="en-US" smtClean="0"/>
              <a:t>‹#›</a:t>
            </a:fld>
            <a:endParaRPr lang="en-US"/>
          </a:p>
        </p:txBody>
      </p:sp>
    </p:spTree>
    <p:extLst>
      <p:ext uri="{BB962C8B-B14F-4D97-AF65-F5344CB8AC3E}">
        <p14:creationId xmlns:p14="http://schemas.microsoft.com/office/powerpoint/2010/main" val="2123370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1"/>
          <p:cNvSpPr>
            <a:spLocks noGrp="1"/>
          </p:cNvSpPr>
          <p:nvPr>
            <p:ph type="title" hasCustomPrompt="1"/>
          </p:nvPr>
        </p:nvSpPr>
        <p:spPr>
          <a:xfrm>
            <a:off x="1228724" y="831086"/>
            <a:ext cx="9744075" cy="733533"/>
          </a:xfrm>
        </p:spPr>
        <p:txBody>
          <a:bodyPr>
            <a:normAutofit/>
          </a:bodyPr>
          <a:lstStyle>
            <a:lvl1pPr algn="ctr">
              <a:defRPr sz="4400" cap="all" baseline="0">
                <a:solidFill>
                  <a:schemeClr val="accent2"/>
                </a:solidFill>
                <a:latin typeface="Segoe UI" panose="020B0502040204020203" pitchFamily="34" charset="0"/>
                <a:cs typeface="Segoe UI" panose="020B0502040204020203" pitchFamily="34" charset="0"/>
              </a:defRPr>
            </a:lvl1pPr>
          </a:lstStyle>
          <a:p>
            <a:r>
              <a:rPr lang="en-US" dirty="0" smtClean="0"/>
              <a:t>Basic TITLE and CONTENT page</a:t>
            </a:r>
          </a:p>
        </p:txBody>
      </p:sp>
      <p:sp>
        <p:nvSpPr>
          <p:cNvPr id="8" name="Text Placeholder 3"/>
          <p:cNvSpPr>
            <a:spLocks noGrp="1"/>
          </p:cNvSpPr>
          <p:nvPr>
            <p:ph type="body" sz="quarter" idx="10" hasCustomPrompt="1"/>
          </p:nvPr>
        </p:nvSpPr>
        <p:spPr>
          <a:xfrm>
            <a:off x="1264583" y="1971675"/>
            <a:ext cx="9744075" cy="4052888"/>
          </a:xfrm>
        </p:spPr>
        <p:txBody>
          <a:bodyPr/>
          <a:lstStyle>
            <a:lvl1pPr marL="0" indent="0">
              <a:lnSpc>
                <a:spcPct val="100000"/>
              </a:lnSpc>
              <a:spcBef>
                <a:spcPts val="1800"/>
              </a:spcBef>
              <a:buFont typeface="Arial" panose="020B0604020202020204" pitchFamily="34" charset="0"/>
              <a:buNone/>
              <a:defRPr sz="2400" b="0" baseline="0"/>
            </a:lvl1pPr>
            <a:lvl2pPr marL="800100" marR="0" indent="-342900" algn="l" defTabSz="914400" rtl="0" eaLnBrk="1" fontAlgn="auto" latinLnBrk="0" hangingPunct="1">
              <a:lnSpc>
                <a:spcPct val="90000"/>
              </a:lnSpc>
              <a:spcBef>
                <a:spcPts val="1200"/>
              </a:spcBef>
              <a:spcAft>
                <a:spcPts val="0"/>
              </a:spcAft>
              <a:buClrTx/>
              <a:buSzTx/>
              <a:buFont typeface="Arial" panose="020B0604020202020204" pitchFamily="34" charset="0"/>
              <a:buChar char="•"/>
              <a:tabLst/>
              <a:defRPr/>
            </a:lvl2pPr>
          </a:lstStyle>
          <a:p>
            <a:pPr lvl="0"/>
            <a:r>
              <a:rPr lang="en-US" dirty="0" smtClean="0"/>
              <a:t>Text Segoe UI 24 </a:t>
            </a:r>
            <a:r>
              <a:rPr lang="en-US" dirty="0" err="1" smtClean="0"/>
              <a:t>pt</a:t>
            </a:r>
            <a:r>
              <a:rPr lang="en-US" dirty="0" smtClean="0"/>
              <a:t> (no less than 18 pts).</a:t>
            </a:r>
          </a:p>
          <a:p>
            <a:pPr lvl="0"/>
            <a:r>
              <a:rPr lang="en-US" dirty="0" smtClean="0"/>
              <a:t>Stay at/under 4-5 bullets per slide.</a:t>
            </a:r>
          </a:p>
          <a:p>
            <a:pPr lvl="0"/>
            <a:endParaRPr lang="en-US" dirty="0"/>
          </a:p>
        </p:txBody>
      </p:sp>
      <p:sp>
        <p:nvSpPr>
          <p:cNvPr id="2" name="Slide Number Placeholder 1"/>
          <p:cNvSpPr>
            <a:spLocks noGrp="1"/>
          </p:cNvSpPr>
          <p:nvPr>
            <p:ph type="sldNum" sz="quarter" idx="11"/>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37990879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descr="Decorative blue box as background" title="Decorative blue box as background"/>
          <p:cNvSpPr/>
          <p:nvPr userDrawn="1"/>
        </p:nvSpPr>
        <p:spPr>
          <a:xfrm>
            <a:off x="0" y="3312377"/>
            <a:ext cx="12192000" cy="3545623"/>
          </a:xfrm>
          <a:prstGeom prst="rect">
            <a:avLst/>
          </a:prstGeom>
          <a:solidFill>
            <a:srgbClr val="1B35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1"/>
          <p:cNvSpPr>
            <a:spLocks noGrp="1"/>
          </p:cNvSpPr>
          <p:nvPr>
            <p:ph type="title" hasCustomPrompt="1"/>
          </p:nvPr>
        </p:nvSpPr>
        <p:spPr>
          <a:xfrm>
            <a:off x="1223962" y="1347607"/>
            <a:ext cx="9744075" cy="606225"/>
          </a:xfrm>
        </p:spPr>
        <p:txBody>
          <a:bodyPr>
            <a:noAutofit/>
          </a:bodyPr>
          <a:lstStyle>
            <a:lvl1pPr algn="ctr">
              <a:lnSpc>
                <a:spcPct val="100000"/>
              </a:lnSpc>
              <a:defRPr sz="5400" b="1" cap="all" baseline="0">
                <a:solidFill>
                  <a:schemeClr val="accent2"/>
                </a:solidFill>
                <a:latin typeface="Segoe UI" panose="020B0502040204020203" pitchFamily="34" charset="0"/>
                <a:cs typeface="Segoe UI" panose="020B0502040204020203" pitchFamily="34" charset="0"/>
              </a:defRPr>
            </a:lvl1pPr>
          </a:lstStyle>
          <a:p>
            <a:r>
              <a:rPr lang="en-US" dirty="0" smtClean="0"/>
              <a:t>Section Header</a:t>
            </a:r>
          </a:p>
        </p:txBody>
      </p:sp>
      <p:sp>
        <p:nvSpPr>
          <p:cNvPr id="2" name="Slide Number Placeholder 1"/>
          <p:cNvSpPr>
            <a:spLocks noGrp="1"/>
          </p:cNvSpPr>
          <p:nvPr>
            <p:ph type="sldNum" sz="quarter" idx="10"/>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16578903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1"/>
          <p:cNvSpPr>
            <a:spLocks noGrp="1"/>
          </p:cNvSpPr>
          <p:nvPr>
            <p:ph type="title" hasCustomPrompt="1"/>
          </p:nvPr>
        </p:nvSpPr>
        <p:spPr>
          <a:xfrm>
            <a:off x="1228724" y="831086"/>
            <a:ext cx="9744075" cy="733533"/>
          </a:xfrm>
        </p:spPr>
        <p:txBody>
          <a:bodyPr>
            <a:normAutofit/>
          </a:bodyPr>
          <a:lstStyle>
            <a:lvl1pPr algn="ctr">
              <a:defRPr sz="4400" cap="all" baseline="0">
                <a:solidFill>
                  <a:srgbClr val="1995BA"/>
                </a:solidFill>
                <a:latin typeface="Segoe UI" panose="020B0502040204020203" pitchFamily="34" charset="0"/>
                <a:cs typeface="Segoe UI" panose="020B0502040204020203" pitchFamily="34" charset="0"/>
              </a:defRPr>
            </a:lvl1pPr>
          </a:lstStyle>
          <a:p>
            <a:r>
              <a:rPr lang="en-US" dirty="0" smtClean="0"/>
              <a:t>Comparison</a:t>
            </a:r>
          </a:p>
        </p:txBody>
      </p:sp>
      <p:sp>
        <p:nvSpPr>
          <p:cNvPr id="3" name="Text Placeholder 2"/>
          <p:cNvSpPr>
            <a:spLocks noGrp="1"/>
          </p:cNvSpPr>
          <p:nvPr>
            <p:ph type="body" sz="quarter" idx="11" hasCustomPrompt="1"/>
          </p:nvPr>
        </p:nvSpPr>
        <p:spPr>
          <a:xfrm>
            <a:off x="1228724" y="1819830"/>
            <a:ext cx="4709160" cy="637899"/>
          </a:xfrm>
        </p:spPr>
        <p:txBody>
          <a:bodyPr/>
          <a:lstStyle>
            <a:lvl1pPr marL="0" indent="0">
              <a:buNone/>
              <a:defRPr b="1"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Add your heading here</a:t>
            </a:r>
            <a:endParaRPr lang="en-US" dirty="0"/>
          </a:p>
        </p:txBody>
      </p:sp>
      <p:sp>
        <p:nvSpPr>
          <p:cNvPr id="4" name="Text Placeholder 2"/>
          <p:cNvSpPr>
            <a:spLocks noGrp="1"/>
          </p:cNvSpPr>
          <p:nvPr>
            <p:ph type="body" sz="quarter" idx="12" hasCustomPrompt="1"/>
          </p:nvPr>
        </p:nvSpPr>
        <p:spPr>
          <a:xfrm>
            <a:off x="6263639" y="1802713"/>
            <a:ext cx="4709160" cy="655016"/>
          </a:xfrm>
        </p:spPr>
        <p:txBody>
          <a:bodyPr/>
          <a:lstStyle>
            <a:lvl1pPr marL="0" indent="0">
              <a:buNone/>
              <a:defRPr b="1"/>
            </a:lvl1pPr>
          </a:lstStyle>
          <a:p>
            <a:pPr lvl="0"/>
            <a:r>
              <a:rPr lang="en-US" dirty="0" smtClean="0"/>
              <a:t>Add your heading here</a:t>
            </a:r>
            <a:endParaRPr lang="en-US" dirty="0"/>
          </a:p>
        </p:txBody>
      </p:sp>
      <p:sp>
        <p:nvSpPr>
          <p:cNvPr id="5" name="Content Placeholder 9"/>
          <p:cNvSpPr>
            <a:spLocks noGrp="1"/>
          </p:cNvSpPr>
          <p:nvPr>
            <p:ph sz="quarter" idx="15" hasCustomPrompt="1"/>
          </p:nvPr>
        </p:nvSpPr>
        <p:spPr>
          <a:xfrm>
            <a:off x="1228725" y="2603500"/>
            <a:ext cx="4708526" cy="3508375"/>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on appropriate icon to add content</a:t>
            </a:r>
            <a:endParaRPr lang="en-US" dirty="0"/>
          </a:p>
        </p:txBody>
      </p:sp>
      <p:sp>
        <p:nvSpPr>
          <p:cNvPr id="6" name="Content Placeholder 9"/>
          <p:cNvSpPr>
            <a:spLocks noGrp="1"/>
          </p:cNvSpPr>
          <p:nvPr>
            <p:ph sz="quarter" idx="16" hasCustomPrompt="1"/>
          </p:nvPr>
        </p:nvSpPr>
        <p:spPr>
          <a:xfrm>
            <a:off x="6263639" y="2603499"/>
            <a:ext cx="4708526" cy="3508375"/>
          </a:xfrm>
        </p:spPr>
        <p:txBody>
          <a:bodyPr>
            <a:normAutofit/>
          </a:bodyPr>
          <a:lstStyle>
            <a:lvl1pPr marL="0" indent="0">
              <a:buNone/>
              <a:defRPr sz="2000"/>
            </a:lvl1pPr>
          </a:lstStyle>
          <a:p>
            <a:pPr lvl="0"/>
            <a:r>
              <a:rPr lang="en-US" dirty="0" smtClean="0"/>
              <a:t>Click on appropriate icon to add content</a:t>
            </a:r>
            <a:endParaRPr lang="en-US" dirty="0"/>
          </a:p>
        </p:txBody>
      </p:sp>
      <p:sp>
        <p:nvSpPr>
          <p:cNvPr id="7" name="Slide Number Placeholder 6"/>
          <p:cNvSpPr>
            <a:spLocks noGrp="1"/>
          </p:cNvSpPr>
          <p:nvPr>
            <p:ph type="sldNum" sz="quarter" idx="17"/>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20404540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10" name="Title 11"/>
          <p:cNvSpPr>
            <a:spLocks noGrp="1"/>
          </p:cNvSpPr>
          <p:nvPr>
            <p:ph type="title" hasCustomPrompt="1"/>
          </p:nvPr>
        </p:nvSpPr>
        <p:spPr>
          <a:xfrm>
            <a:off x="1228724" y="831086"/>
            <a:ext cx="9744075" cy="733533"/>
          </a:xfrm>
        </p:spPr>
        <p:txBody>
          <a:bodyPr>
            <a:normAutofit/>
          </a:bodyPr>
          <a:lstStyle>
            <a:lvl1pPr algn="ctr">
              <a:defRPr sz="4400" cap="all" baseline="0">
                <a:solidFill>
                  <a:srgbClr val="1995BA"/>
                </a:solidFill>
                <a:latin typeface="Segoe UI" panose="020B0502040204020203" pitchFamily="34" charset="0"/>
                <a:cs typeface="Segoe UI" panose="020B0502040204020203" pitchFamily="34" charset="0"/>
              </a:defRPr>
            </a:lvl1pPr>
          </a:lstStyle>
          <a:p>
            <a:r>
              <a:rPr lang="en-US" dirty="0" smtClean="0"/>
              <a:t>3 columns</a:t>
            </a:r>
          </a:p>
        </p:txBody>
      </p:sp>
      <p:sp>
        <p:nvSpPr>
          <p:cNvPr id="11" name="Content Placeholder 2"/>
          <p:cNvSpPr>
            <a:spLocks noGrp="1"/>
          </p:cNvSpPr>
          <p:nvPr>
            <p:ph sz="half" idx="2" hasCustomPrompt="1"/>
          </p:nvPr>
        </p:nvSpPr>
        <p:spPr>
          <a:xfrm>
            <a:off x="1043756" y="3183867"/>
            <a:ext cx="3180374" cy="2831167"/>
          </a:xfrm>
        </p:spPr>
        <p:txBody>
          <a:bodyPr>
            <a:normAutofit/>
          </a:bodyPr>
          <a:lstStyle>
            <a:lvl1pPr marL="0" indent="0">
              <a:buNone/>
              <a:defRPr sz="2000" baseline="0"/>
            </a:lvl1pPr>
          </a:lstStyle>
          <a:p>
            <a:r>
              <a:rPr lang="en-US" dirty="0" smtClean="0"/>
              <a:t>Click on appropriate icon for desired content</a:t>
            </a:r>
            <a:endParaRPr lang="en-US" dirty="0"/>
          </a:p>
        </p:txBody>
      </p:sp>
      <p:sp>
        <p:nvSpPr>
          <p:cNvPr id="13" name="Content Placeholder 2"/>
          <p:cNvSpPr>
            <a:spLocks noGrp="1"/>
          </p:cNvSpPr>
          <p:nvPr>
            <p:ph sz="half" idx="17" hasCustomPrompt="1"/>
          </p:nvPr>
        </p:nvSpPr>
        <p:spPr>
          <a:xfrm>
            <a:off x="7944030" y="3183867"/>
            <a:ext cx="3180374" cy="283116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on appropriate icon for desired content</a:t>
            </a:r>
          </a:p>
          <a:p>
            <a:endParaRPr lang="en-US" dirty="0"/>
          </a:p>
        </p:txBody>
      </p:sp>
      <p:sp>
        <p:nvSpPr>
          <p:cNvPr id="15" name="Content Placeholder 2"/>
          <p:cNvSpPr>
            <a:spLocks noGrp="1"/>
          </p:cNvSpPr>
          <p:nvPr>
            <p:ph sz="half" idx="19" hasCustomPrompt="1"/>
          </p:nvPr>
        </p:nvSpPr>
        <p:spPr>
          <a:xfrm>
            <a:off x="4493893" y="3183867"/>
            <a:ext cx="3180374" cy="283116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Click on appropriate icon for desired content</a:t>
            </a:r>
          </a:p>
          <a:p>
            <a:endParaRPr lang="en-US" dirty="0"/>
          </a:p>
        </p:txBody>
      </p:sp>
      <p:sp>
        <p:nvSpPr>
          <p:cNvPr id="9" name="Content Placeholder 7"/>
          <p:cNvSpPr>
            <a:spLocks noGrp="1"/>
          </p:cNvSpPr>
          <p:nvPr>
            <p:ph sz="quarter" idx="14" hasCustomPrompt="1"/>
          </p:nvPr>
        </p:nvSpPr>
        <p:spPr>
          <a:xfrm>
            <a:off x="1043756" y="1927711"/>
            <a:ext cx="3180374" cy="1000125"/>
          </a:xfrm>
        </p:spPr>
        <p:txBody>
          <a:bodyPr/>
          <a:lstStyle>
            <a:lvl1pPr marL="0" indent="0">
              <a:buNone/>
              <a:defRPr b="1"/>
            </a:lvl1pPr>
          </a:lstStyle>
          <a:p>
            <a:r>
              <a:rPr lang="en-US" dirty="0" smtClean="0"/>
              <a:t>Heading here</a:t>
            </a:r>
            <a:endParaRPr lang="en-US" dirty="0"/>
          </a:p>
        </p:txBody>
      </p:sp>
      <p:sp>
        <p:nvSpPr>
          <p:cNvPr id="12" name="Content Placeholder 7"/>
          <p:cNvSpPr>
            <a:spLocks noGrp="1"/>
          </p:cNvSpPr>
          <p:nvPr>
            <p:ph sz="quarter" idx="18" hasCustomPrompt="1"/>
          </p:nvPr>
        </p:nvSpPr>
        <p:spPr>
          <a:xfrm>
            <a:off x="7944030" y="1927711"/>
            <a:ext cx="3180374" cy="1000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Heading here</a:t>
            </a:r>
          </a:p>
          <a:p>
            <a:endParaRPr lang="en-US" dirty="0"/>
          </a:p>
        </p:txBody>
      </p:sp>
      <p:sp>
        <p:nvSpPr>
          <p:cNvPr id="14" name="Content Placeholder 7"/>
          <p:cNvSpPr>
            <a:spLocks noGrp="1"/>
          </p:cNvSpPr>
          <p:nvPr>
            <p:ph sz="quarter" idx="20" hasCustomPrompt="1"/>
          </p:nvPr>
        </p:nvSpPr>
        <p:spPr>
          <a:xfrm>
            <a:off x="4493893" y="1927711"/>
            <a:ext cx="3180374" cy="10001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b="1"/>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smtClean="0"/>
              <a:t>Heading here</a:t>
            </a:r>
          </a:p>
          <a:p>
            <a:endParaRPr lang="en-US" dirty="0"/>
          </a:p>
        </p:txBody>
      </p:sp>
      <p:sp>
        <p:nvSpPr>
          <p:cNvPr id="2" name="Slide Number Placeholder 1"/>
          <p:cNvSpPr>
            <a:spLocks noGrp="1"/>
          </p:cNvSpPr>
          <p:nvPr>
            <p:ph type="sldNum" sz="quarter" idx="21"/>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38069147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1"/>
          <p:cNvSpPr>
            <a:spLocks noGrp="1"/>
          </p:cNvSpPr>
          <p:nvPr>
            <p:ph type="title" hasCustomPrompt="1"/>
          </p:nvPr>
        </p:nvSpPr>
        <p:spPr>
          <a:xfrm>
            <a:off x="1228724" y="831086"/>
            <a:ext cx="9744075" cy="733533"/>
          </a:xfrm>
        </p:spPr>
        <p:txBody>
          <a:bodyPr>
            <a:normAutofit/>
          </a:bodyPr>
          <a:lstStyle>
            <a:lvl1pPr algn="ctr">
              <a:defRPr sz="4400" cap="all" baseline="0">
                <a:solidFill>
                  <a:srgbClr val="1995BA"/>
                </a:solidFill>
                <a:latin typeface="Segoe UI" panose="020B0502040204020203" pitchFamily="34" charset="0"/>
                <a:cs typeface="Segoe UI" panose="020B0502040204020203" pitchFamily="34" charset="0"/>
              </a:defRPr>
            </a:lvl1pPr>
          </a:lstStyle>
          <a:p>
            <a:r>
              <a:rPr lang="en-US" dirty="0" smtClean="0"/>
              <a:t>Title only</a:t>
            </a:r>
          </a:p>
        </p:txBody>
      </p:sp>
      <p:sp>
        <p:nvSpPr>
          <p:cNvPr id="2" name="Slide Number Placeholder 1"/>
          <p:cNvSpPr>
            <a:spLocks noGrp="1"/>
          </p:cNvSpPr>
          <p:nvPr>
            <p:ph type="sldNum" sz="quarter" idx="10"/>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6706895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 name="Title 11"/>
          <p:cNvSpPr>
            <a:spLocks noGrp="1"/>
          </p:cNvSpPr>
          <p:nvPr>
            <p:ph type="title" hasCustomPrompt="1"/>
          </p:nvPr>
        </p:nvSpPr>
        <p:spPr>
          <a:xfrm>
            <a:off x="1228724" y="831086"/>
            <a:ext cx="9744075" cy="733533"/>
          </a:xfrm>
        </p:spPr>
        <p:txBody>
          <a:bodyPr>
            <a:normAutofit/>
          </a:bodyPr>
          <a:lstStyle>
            <a:lvl1pPr algn="ctr">
              <a:defRPr sz="4400" cap="all" baseline="0">
                <a:solidFill>
                  <a:srgbClr val="1995BA"/>
                </a:solidFill>
                <a:latin typeface="Segoe UI" panose="020B0502040204020203" pitchFamily="34" charset="0"/>
                <a:cs typeface="Segoe UI" panose="020B0502040204020203" pitchFamily="34" charset="0"/>
              </a:defRPr>
            </a:lvl1pPr>
          </a:lstStyle>
          <a:p>
            <a:r>
              <a:rPr lang="en-US" dirty="0" smtClean="0"/>
              <a:t>Timeline</a:t>
            </a:r>
          </a:p>
        </p:txBody>
      </p:sp>
      <p:cxnSp>
        <p:nvCxnSpPr>
          <p:cNvPr id="7" name="Straight Connector 6"/>
          <p:cNvCxnSpPr/>
          <p:nvPr userDrawn="1"/>
        </p:nvCxnSpPr>
        <p:spPr>
          <a:xfrm>
            <a:off x="1021976" y="3358399"/>
            <a:ext cx="10201836" cy="0"/>
          </a:xfrm>
          <a:prstGeom prst="line">
            <a:avLst/>
          </a:prstGeom>
          <a:ln w="34925" cap="rnd">
            <a:solidFill>
              <a:srgbClr val="1B355E"/>
            </a:solidFill>
            <a:prstDash val="dash"/>
            <a:round/>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0"/>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34694798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Image 1">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96223" y="956020"/>
            <a:ext cx="4526472" cy="1080821"/>
          </a:xfrm>
        </p:spPr>
        <p:txBody>
          <a:bodyPr>
            <a:normAutofit/>
          </a:bodyPr>
          <a:lstStyle>
            <a:lvl1pPr>
              <a:defRPr sz="3400" baseline="0">
                <a:solidFill>
                  <a:srgbClr val="1995BA"/>
                </a:solidFill>
                <a:latin typeface="Segoe UI" panose="020B0502040204020203" pitchFamily="34" charset="0"/>
                <a:cs typeface="Segoe UI" panose="020B0502040204020203" pitchFamily="34" charset="0"/>
              </a:defRPr>
            </a:lvl1pPr>
          </a:lstStyle>
          <a:p>
            <a:r>
              <a:rPr lang="en-US" dirty="0" smtClean="0"/>
              <a:t>Content with image</a:t>
            </a:r>
            <a:endParaRPr lang="en-US" dirty="0"/>
          </a:p>
        </p:txBody>
      </p:sp>
      <p:sp>
        <p:nvSpPr>
          <p:cNvPr id="9" name="Text Placeholder 3"/>
          <p:cNvSpPr>
            <a:spLocks noGrp="1"/>
          </p:cNvSpPr>
          <p:nvPr>
            <p:ph type="body" sz="quarter" idx="10" hasCustomPrompt="1"/>
          </p:nvPr>
        </p:nvSpPr>
        <p:spPr>
          <a:xfrm>
            <a:off x="915274" y="2544763"/>
            <a:ext cx="4526472" cy="2047547"/>
          </a:xfrm>
        </p:spPr>
        <p:txBody>
          <a:bodyPr>
            <a:normAutofit/>
          </a:bodyPr>
          <a:lstStyle>
            <a:lvl1pPr marL="0" indent="0">
              <a:spcBef>
                <a:spcPts val="1200"/>
              </a:spcBef>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dirty="0" smtClean="0"/>
              <a:t>Enter text here</a:t>
            </a:r>
          </a:p>
          <a:p>
            <a:pPr lvl="0"/>
            <a:endParaRPr lang="en-US" dirty="0"/>
          </a:p>
        </p:txBody>
      </p:sp>
      <p:sp>
        <p:nvSpPr>
          <p:cNvPr id="10" name="Text Placeholder 5"/>
          <p:cNvSpPr>
            <a:spLocks noGrp="1"/>
          </p:cNvSpPr>
          <p:nvPr>
            <p:ph type="body" sz="quarter" idx="11" hasCustomPrompt="1"/>
          </p:nvPr>
        </p:nvSpPr>
        <p:spPr>
          <a:xfrm>
            <a:off x="915272" y="4744710"/>
            <a:ext cx="4526474" cy="1322715"/>
          </a:xfrm>
        </p:spPr>
        <p:txBody>
          <a:bodyPr>
            <a:noAutofit/>
          </a:bodyPr>
          <a:lstStyle>
            <a:lvl1pPr marL="0" indent="0">
              <a:spcBef>
                <a:spcPts val="1200"/>
              </a:spcBef>
              <a:buFont typeface="Arial" panose="020B0604020202020204" pitchFamily="34" charset="0"/>
              <a:buNone/>
              <a:defRPr sz="2000" b="1" i="1">
                <a:solidFill>
                  <a:srgbClr val="1995BA"/>
                </a:solidFill>
                <a:latin typeface="Segoe UI" panose="020B0502040204020203" pitchFamily="34" charset="0"/>
                <a:cs typeface="Segoe UI" panose="020B0502040204020203" pitchFamily="34" charset="0"/>
              </a:defRPr>
            </a:lvl1pPr>
            <a:lvl2pPr marL="4572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2pPr>
            <a:lvl3pPr marL="9144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3pPr>
            <a:lvl4pPr marL="13716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4pPr>
            <a:lvl5pPr marL="1828800" indent="0">
              <a:buFont typeface="Arial" panose="020B0604020202020204" pitchFamily="34" charset="0"/>
              <a:buNone/>
              <a:defRPr sz="1800" b="1" i="1">
                <a:solidFill>
                  <a:srgbClr val="1B355E"/>
                </a:solidFill>
                <a:latin typeface="Segoe UI" panose="020B0502040204020203" pitchFamily="34" charset="0"/>
                <a:cs typeface="Segoe UI" panose="020B0502040204020203" pitchFamily="34" charset="0"/>
              </a:defRPr>
            </a:lvl5pPr>
          </a:lstStyle>
          <a:p>
            <a:pPr lvl="0"/>
            <a:r>
              <a:rPr lang="en-US" dirty="0" smtClean="0"/>
              <a:t>Enter text here</a:t>
            </a:r>
          </a:p>
        </p:txBody>
      </p:sp>
      <p:sp>
        <p:nvSpPr>
          <p:cNvPr id="11" name="Picture Placeholder 7"/>
          <p:cNvSpPr>
            <a:spLocks noGrp="1"/>
          </p:cNvSpPr>
          <p:nvPr>
            <p:ph type="pic" sz="quarter" idx="12" hasCustomPrompt="1"/>
          </p:nvPr>
        </p:nvSpPr>
        <p:spPr>
          <a:xfrm>
            <a:off x="6099175" y="0"/>
            <a:ext cx="4816475" cy="6867525"/>
          </a:xfrm>
        </p:spPr>
        <p:txBody>
          <a:bodyPr>
            <a:normAutofit/>
          </a:bodyPr>
          <a:lstStyle>
            <a:lvl1pPr marL="0" indent="0">
              <a:buNone/>
              <a:defRPr sz="2000" baseline="0">
                <a:solidFill>
                  <a:srgbClr val="000000"/>
                </a:solidFill>
                <a:latin typeface="Segoe UI" panose="020B0502040204020203" pitchFamily="34" charset="0"/>
                <a:cs typeface="Segoe UI" panose="020B0502040204020203" pitchFamily="34" charset="0"/>
              </a:defRPr>
            </a:lvl1pPr>
          </a:lstStyle>
          <a:p>
            <a:r>
              <a:rPr lang="en-US" dirty="0" smtClean="0"/>
              <a:t>Click on icon to add image</a:t>
            </a:r>
            <a:endParaRPr lang="en-US" dirty="0"/>
          </a:p>
        </p:txBody>
      </p:sp>
      <p:sp>
        <p:nvSpPr>
          <p:cNvPr id="2" name="Slide Number Placeholder 1"/>
          <p:cNvSpPr>
            <a:spLocks noGrp="1"/>
          </p:cNvSpPr>
          <p:nvPr>
            <p:ph type="sldNum" sz="quarter" idx="13"/>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2951249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Image 2">
    <p:spTree>
      <p:nvGrpSpPr>
        <p:cNvPr id="1" name=""/>
        <p:cNvGrpSpPr/>
        <p:nvPr/>
      </p:nvGrpSpPr>
      <p:grpSpPr>
        <a:xfrm>
          <a:off x="0" y="0"/>
          <a:ext cx="0" cy="0"/>
          <a:chOff x="0" y="0"/>
          <a:chExt cx="0" cy="0"/>
        </a:xfrm>
      </p:grpSpPr>
      <p:sp>
        <p:nvSpPr>
          <p:cNvPr id="8" name="Title 17"/>
          <p:cNvSpPr>
            <a:spLocks noGrp="1"/>
          </p:cNvSpPr>
          <p:nvPr>
            <p:ph type="title" hasCustomPrompt="1"/>
          </p:nvPr>
        </p:nvSpPr>
        <p:spPr>
          <a:xfrm>
            <a:off x="893612" y="1360341"/>
            <a:ext cx="3356915" cy="1015663"/>
          </a:xfrm>
        </p:spPr>
        <p:txBody>
          <a:bodyPr>
            <a:noAutofit/>
          </a:bodyPr>
          <a:lstStyle>
            <a:lvl1pPr>
              <a:defRPr sz="3400">
                <a:solidFill>
                  <a:srgbClr val="1995BA"/>
                </a:solidFill>
                <a:latin typeface="Segoe UI" panose="020B0502040204020203" pitchFamily="34" charset="0"/>
                <a:cs typeface="Segoe UI" panose="020B0502040204020203" pitchFamily="34" charset="0"/>
              </a:defRPr>
            </a:lvl1pPr>
          </a:lstStyle>
          <a:p>
            <a:r>
              <a:rPr lang="en-US" dirty="0" smtClean="0"/>
              <a:t>Content with images</a:t>
            </a:r>
            <a:endParaRPr lang="en-US" dirty="0"/>
          </a:p>
        </p:txBody>
      </p:sp>
      <p:sp>
        <p:nvSpPr>
          <p:cNvPr id="9" name="Text Placeholder 20"/>
          <p:cNvSpPr>
            <a:spLocks noGrp="1"/>
          </p:cNvSpPr>
          <p:nvPr>
            <p:ph type="body" sz="quarter" idx="10" hasCustomPrompt="1"/>
          </p:nvPr>
        </p:nvSpPr>
        <p:spPr>
          <a:xfrm>
            <a:off x="1676401" y="2889580"/>
            <a:ext cx="2695574" cy="1381761"/>
          </a:xfrm>
        </p:spPr>
        <p:txBody>
          <a:bodyPr>
            <a:noAutofit/>
          </a:bodyPr>
          <a:lstStyle>
            <a:lvl1pPr marL="0" indent="0">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dirty="0" smtClean="0"/>
              <a:t>Enter text here</a:t>
            </a:r>
            <a:endParaRPr lang="en-US" dirty="0"/>
          </a:p>
        </p:txBody>
      </p:sp>
      <p:sp>
        <p:nvSpPr>
          <p:cNvPr id="10" name="Text Placeholder 20"/>
          <p:cNvSpPr>
            <a:spLocks noGrp="1"/>
          </p:cNvSpPr>
          <p:nvPr>
            <p:ph type="body" sz="quarter" idx="11" hasCustomPrompt="1"/>
          </p:nvPr>
        </p:nvSpPr>
        <p:spPr>
          <a:xfrm>
            <a:off x="1663757" y="4512176"/>
            <a:ext cx="2695574" cy="1381761"/>
          </a:xfrm>
        </p:spPr>
        <p:txBody>
          <a:bodyPr>
            <a:noAutofit/>
          </a:bodyPr>
          <a:lstStyle>
            <a:lvl1pPr marL="0" indent="0">
              <a:buNone/>
              <a:defRPr sz="2400">
                <a:latin typeface="Segoe UI" panose="020B0502040204020203" pitchFamily="34" charset="0"/>
                <a:cs typeface="Segoe UI" panose="020B0502040204020203" pitchFamily="34" charset="0"/>
              </a:defRPr>
            </a:lvl1pPr>
            <a:lvl2pPr marL="457200" indent="0">
              <a:buNone/>
              <a:defRPr sz="1800">
                <a:latin typeface="Segoe UI" panose="020B0502040204020203" pitchFamily="34" charset="0"/>
                <a:cs typeface="Segoe UI" panose="020B0502040204020203" pitchFamily="34" charset="0"/>
              </a:defRPr>
            </a:lvl2pPr>
            <a:lvl3pPr marL="914400" indent="0">
              <a:buNone/>
              <a:defRPr sz="1800">
                <a:latin typeface="Segoe UI" panose="020B0502040204020203" pitchFamily="34" charset="0"/>
                <a:cs typeface="Segoe UI" panose="020B0502040204020203" pitchFamily="34" charset="0"/>
              </a:defRPr>
            </a:lvl3pPr>
            <a:lvl4pPr marL="1371600" indent="0">
              <a:buNone/>
              <a:defRPr sz="1800">
                <a:latin typeface="Segoe UI" panose="020B0502040204020203" pitchFamily="34" charset="0"/>
                <a:cs typeface="Segoe UI" panose="020B0502040204020203" pitchFamily="34" charset="0"/>
              </a:defRPr>
            </a:lvl4pPr>
            <a:lvl5pPr marL="1828800" indent="0">
              <a:buNone/>
              <a:defRPr sz="1800">
                <a:latin typeface="Segoe UI" panose="020B0502040204020203" pitchFamily="34" charset="0"/>
                <a:cs typeface="Segoe UI" panose="020B0502040204020203" pitchFamily="34" charset="0"/>
              </a:defRPr>
            </a:lvl5pPr>
          </a:lstStyle>
          <a:p>
            <a:pPr lvl="0"/>
            <a:r>
              <a:rPr lang="en-US" dirty="0" smtClean="0"/>
              <a:t>Enter text here</a:t>
            </a:r>
            <a:endParaRPr lang="en-US" dirty="0"/>
          </a:p>
        </p:txBody>
      </p:sp>
      <p:sp>
        <p:nvSpPr>
          <p:cNvPr id="11" name="Picture Placeholder 24"/>
          <p:cNvSpPr>
            <a:spLocks noGrp="1"/>
          </p:cNvSpPr>
          <p:nvPr>
            <p:ph type="pic" sz="quarter" idx="12" hasCustomPrompt="1"/>
          </p:nvPr>
        </p:nvSpPr>
        <p:spPr>
          <a:xfrm>
            <a:off x="4772025" y="1014413"/>
            <a:ext cx="3124200" cy="5045075"/>
          </a:xfrm>
        </p:spPr>
        <p:txBody>
          <a:bodyPr>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r>
              <a:rPr lang="en-US" dirty="0" smtClean="0"/>
              <a:t>Click on icon to add image</a:t>
            </a:r>
            <a:endParaRPr lang="en-US" dirty="0"/>
          </a:p>
        </p:txBody>
      </p:sp>
      <p:sp>
        <p:nvSpPr>
          <p:cNvPr id="12" name="Picture Placeholder 26"/>
          <p:cNvSpPr>
            <a:spLocks noGrp="1"/>
          </p:cNvSpPr>
          <p:nvPr>
            <p:ph type="pic" sz="quarter" idx="13" hasCustomPrompt="1"/>
          </p:nvPr>
        </p:nvSpPr>
        <p:spPr>
          <a:xfrm>
            <a:off x="8049621" y="1014413"/>
            <a:ext cx="3123203" cy="2462213"/>
          </a:xfrm>
        </p:spPr>
        <p:txBody>
          <a:bodyPr>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r>
              <a:rPr lang="en-US" dirty="0" smtClean="0"/>
              <a:t>Click on icon to add image</a:t>
            </a:r>
            <a:endParaRPr lang="en-US" dirty="0"/>
          </a:p>
        </p:txBody>
      </p:sp>
      <p:sp>
        <p:nvSpPr>
          <p:cNvPr id="13" name="Picture Placeholder 26"/>
          <p:cNvSpPr>
            <a:spLocks noGrp="1"/>
          </p:cNvSpPr>
          <p:nvPr>
            <p:ph type="pic" sz="quarter" idx="14" hasCustomPrompt="1"/>
          </p:nvPr>
        </p:nvSpPr>
        <p:spPr>
          <a:xfrm>
            <a:off x="8049621" y="3605861"/>
            <a:ext cx="3123203" cy="2453310"/>
          </a:xfrm>
        </p:spPr>
        <p:txBody>
          <a:bodyPr>
            <a:normAutofit/>
          </a:bodyPr>
          <a:lstStyle>
            <a:lvl1pPr marL="0" indent="0">
              <a:buNone/>
              <a:defRPr sz="2000">
                <a:solidFill>
                  <a:srgbClr val="000000"/>
                </a:solidFill>
                <a:latin typeface="Segoe UI" panose="020B0502040204020203" pitchFamily="34" charset="0"/>
                <a:cs typeface="Segoe UI" panose="020B0502040204020203" pitchFamily="34" charset="0"/>
              </a:defRPr>
            </a:lvl1pPr>
          </a:lstStyle>
          <a:p>
            <a:r>
              <a:rPr lang="en-US" dirty="0" smtClean="0"/>
              <a:t>Click on icon to add image</a:t>
            </a:r>
            <a:endParaRPr lang="en-US" dirty="0"/>
          </a:p>
        </p:txBody>
      </p:sp>
      <p:pic>
        <p:nvPicPr>
          <p:cNvPr id="14" name="Picture 13" descr="Bullet check mark" title="Bullet check ma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47" y="2889580"/>
            <a:ext cx="494619" cy="495300"/>
          </a:xfrm>
          <a:prstGeom prst="rect">
            <a:avLst/>
          </a:prstGeom>
        </p:spPr>
      </p:pic>
      <p:pic>
        <p:nvPicPr>
          <p:cNvPr id="15" name="Picture 14" descr="Bullet check mark" title="Bullet check mark"/>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347" y="4464393"/>
            <a:ext cx="494619" cy="495300"/>
          </a:xfrm>
          <a:prstGeom prst="rect">
            <a:avLst/>
          </a:prstGeom>
        </p:spPr>
      </p:pic>
      <p:sp>
        <p:nvSpPr>
          <p:cNvPr id="2" name="Slide Number Placeholder 1"/>
          <p:cNvSpPr>
            <a:spLocks noGrp="1"/>
          </p:cNvSpPr>
          <p:nvPr>
            <p:ph type="sldNum" sz="quarter" idx="15"/>
          </p:nvPr>
        </p:nvSpPr>
        <p:spPr/>
        <p:txBody>
          <a:bodyPr/>
          <a:lstStyle/>
          <a:p>
            <a:fld id="{DED4B53F-633D-4299-A49A-9C93145783A1}" type="slidenum">
              <a:rPr lang="en-US" smtClean="0"/>
              <a:t>‹#›</a:t>
            </a:fld>
            <a:endParaRPr lang="en-US"/>
          </a:p>
        </p:txBody>
      </p:sp>
    </p:spTree>
    <p:extLst>
      <p:ext uri="{BB962C8B-B14F-4D97-AF65-F5344CB8AC3E}">
        <p14:creationId xmlns:p14="http://schemas.microsoft.com/office/powerpoint/2010/main" val="39221722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D4B53F-633D-4299-A49A-9C93145783A1}" type="slidenum">
              <a:rPr lang="en-US" smtClean="0"/>
              <a:t>‹#›</a:t>
            </a:fld>
            <a:endParaRPr lang="en-US" dirty="0"/>
          </a:p>
        </p:txBody>
      </p:sp>
    </p:spTree>
    <p:extLst>
      <p:ext uri="{BB962C8B-B14F-4D97-AF65-F5344CB8AC3E}">
        <p14:creationId xmlns:p14="http://schemas.microsoft.com/office/powerpoint/2010/main" val="2270137230"/>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1" r:id="rId4"/>
    <p:sldLayoutId id="2147483654" r:id="rId5"/>
    <p:sldLayoutId id="2147483655" r:id="rId6"/>
    <p:sldLayoutId id="2147483656" r:id="rId7"/>
    <p:sldLayoutId id="2147483657" r:id="rId8"/>
    <p:sldLayoutId id="2147483658" r:id="rId9"/>
    <p:sldLayoutId id="2147483659" r:id="rId10"/>
    <p:sldLayoutId id="2147483660" r:id="rId11"/>
    <p:sldLayoutId id="2147483649" r:id="rId12"/>
    <p:sldLayoutId id="2147483662" r:id="rId13"/>
    <p:sldLayoutId id="2147483663" r:id="rId14"/>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4400" kern="1200" cap="all" baseline="0">
          <a:solidFill>
            <a:schemeClr val="accent2"/>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app.leg.wa.gov/RCW/default.aspx?cite=39.19.010"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pp.leg.wa.gov/RCW/default.aspx?cite=39.19.010"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apps.leg.wa.gov/WAC/default.aspx?cite=326-40-050"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bit.ly/2X7hEW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mailto:benefits@dva.wa.gov"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hyperlink" Target="https://des.wa.gov/about/projects-initiatives/procurement-reform/draft-policies-guidelines-under-revie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Draft/2020JuneWkshp/FeedbackForm.xlsx?=ef4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DESmiEnterpriseProcurementPolicy@des.wa.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des.wa.gov/sites/default/files/public/documents/About/Procurement_reform/Policies/Draft/2020JuneWkshp/FeedbackForm.xlsx?=ef400"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mailto:DESmiEnterpriseProcurementPolicy@des.wa.gov" TargetMode="External"/></Relationships>
</file>

<file path=ppt/slides/_rels/slide65.xml.rels><?xml version="1.0" encoding="UTF-8" standalone="yes"?>
<Relationships xmlns="http://schemas.openxmlformats.org/package/2006/relationships"><Relationship Id="rId3" Type="http://schemas.openxmlformats.org/officeDocument/2006/relationships/hyperlink" Target="mailto:DESmiEnterpriseProcurementPolicy@des.wa.gov" TargetMode="External"/><Relationship Id="rId2" Type="http://schemas.openxmlformats.org/officeDocument/2006/relationships/notesSlide" Target="../notesSlides/notesSlide62.xml"/><Relationship Id="rId1" Type="http://schemas.openxmlformats.org/officeDocument/2006/relationships/slideLayout" Target="../slideLayouts/slideLayout11.xml"/><Relationship Id="rId6" Type="http://schemas.openxmlformats.org/officeDocument/2006/relationships/hyperlink" Target="https://des.wa.gov/sites/default/files/public/documents/About/Procurement_reform/Policies/Draft/Aug2021Wkshp/FeedbackFormSupplierDiversity.xlsx?=326a9" TargetMode="External"/><Relationship Id="rId5" Type="http://schemas.openxmlformats.org/officeDocument/2006/relationships/hyperlink" Target="https://des.wa.gov/about/projects-initiatives/procurement-reform/draft-policies-guidelines-under-review" TargetMode="External"/><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hyperlink" Target="mailto:Drew.Zavatsky@des.wa.gov"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hyperlink" Target="mailto:Brooke.Jensen@des.wa.gov" TargetMode="External"/><Relationship Id="rId5" Type="http://schemas.openxmlformats.org/officeDocument/2006/relationships/hyperlink" Target="mailto:Zoe.Mroz@des.wa.gov" TargetMode="External"/><Relationship Id="rId4" Type="http://schemas.openxmlformats.org/officeDocument/2006/relationships/hyperlink" Target="mailto:Christine.Warnock@des.wa.gov"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Procurement Policy Workshop</a:t>
            </a:r>
          </a:p>
        </p:txBody>
      </p:sp>
      <p:sp>
        <p:nvSpPr>
          <p:cNvPr id="3" name="Text Placeholder 2"/>
          <p:cNvSpPr>
            <a:spLocks noGrp="1"/>
          </p:cNvSpPr>
          <p:nvPr>
            <p:ph type="body" sz="quarter" idx="10"/>
          </p:nvPr>
        </p:nvSpPr>
        <p:spPr/>
        <p:txBody>
          <a:bodyPr>
            <a:normAutofit lnSpcReduction="10000"/>
          </a:bodyPr>
          <a:lstStyle/>
          <a:p>
            <a:r>
              <a:rPr lang="en-US" dirty="0" smtClean="0"/>
              <a:t>08.18.21</a:t>
            </a:r>
            <a:endParaRPr lang="en-US" dirty="0"/>
          </a:p>
        </p:txBody>
      </p:sp>
      <p:sp>
        <p:nvSpPr>
          <p:cNvPr id="4" name="Slide Number Placeholder 3"/>
          <p:cNvSpPr>
            <a:spLocks noGrp="1"/>
          </p:cNvSpPr>
          <p:nvPr>
            <p:ph type="sldNum" sz="quarter" idx="12"/>
          </p:nvPr>
        </p:nvSpPr>
        <p:spPr/>
        <p:txBody>
          <a:bodyPr/>
          <a:lstStyle/>
          <a:p>
            <a:fld id="{DED4B53F-633D-4299-A49A-9C93145783A1}" type="slidenum">
              <a:rPr lang="en-US" smtClean="0"/>
              <a:t>1</a:t>
            </a:fld>
            <a:endParaRPr lang="en-US"/>
          </a:p>
        </p:txBody>
      </p:sp>
    </p:spTree>
    <p:extLst>
      <p:ext uri="{BB962C8B-B14F-4D97-AF65-F5344CB8AC3E}">
        <p14:creationId xmlns:p14="http://schemas.microsoft.com/office/powerpoint/2010/main" val="3489557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Supplier Diversity Policy</a:t>
            </a:r>
            <a:br>
              <a:rPr lang="en-US" dirty="0" smtClean="0"/>
            </a:br>
            <a:r>
              <a:rPr lang="en-US" dirty="0" smtClean="0"/>
              <a:t>partners</a:t>
            </a:r>
            <a:endParaRPr lang="en-US" dirty="0"/>
          </a:p>
        </p:txBody>
      </p:sp>
      <p:sp>
        <p:nvSpPr>
          <p:cNvPr id="3" name="Slide Number Placeholder 2"/>
          <p:cNvSpPr>
            <a:spLocks noGrp="1"/>
          </p:cNvSpPr>
          <p:nvPr>
            <p:ph type="sldNum" sz="quarter" idx="10"/>
          </p:nvPr>
        </p:nvSpPr>
        <p:spPr/>
        <p:txBody>
          <a:bodyPr/>
          <a:lstStyle/>
          <a:p>
            <a:fld id="{DED4B53F-633D-4299-A49A-9C93145783A1}" type="slidenum">
              <a:rPr lang="en-US" smtClean="0"/>
              <a:t>10</a:t>
            </a:fld>
            <a:endParaRPr lang="en-US"/>
          </a:p>
        </p:txBody>
      </p:sp>
    </p:spTree>
    <p:extLst>
      <p:ext uri="{BB962C8B-B14F-4D97-AF65-F5344CB8AC3E}">
        <p14:creationId xmlns:p14="http://schemas.microsoft.com/office/powerpoint/2010/main" val="1183719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Segoe UI" panose="020B0502040204020203" pitchFamily="34" charset="0"/>
                <a:cs typeface="Segoe UI" panose="020B0502040204020203" pitchFamily="34" charset="0"/>
              </a:rPr>
              <a:t>Supplier Diversity Policy </a:t>
            </a:r>
            <a:endParaRPr lang="en-US" dirty="0">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p:nvPr>
        </p:nvSpPr>
        <p:spPr/>
        <p:txBody>
          <a:bodyPr>
            <a:normAutofit/>
          </a:bodyPr>
          <a:lstStyle/>
          <a:p>
            <a:endParaRPr lang="en-US" b="1" dirty="0" smtClean="0"/>
          </a:p>
          <a:p>
            <a:r>
              <a:rPr lang="en-US" dirty="0" smtClean="0"/>
              <a:t>The team wants </a:t>
            </a:r>
            <a:r>
              <a:rPr lang="en-US" dirty="0"/>
              <a:t>your input on a proposed draft Supplier Diversity </a:t>
            </a:r>
            <a:r>
              <a:rPr lang="en-US" dirty="0" smtClean="0"/>
              <a:t>policy, </a:t>
            </a:r>
            <a:r>
              <a:rPr lang="en-US" dirty="0"/>
              <a:t>which includes Executive Order </a:t>
            </a:r>
            <a:r>
              <a:rPr lang="en-US" dirty="0" smtClean="0"/>
              <a:t>19-01.</a:t>
            </a:r>
          </a:p>
          <a:p>
            <a:r>
              <a:rPr lang="en-US" dirty="0" smtClean="0"/>
              <a:t>The Team consists of:</a:t>
            </a:r>
            <a:endParaRPr lang="en-US" dirty="0"/>
          </a:p>
          <a:p>
            <a:endParaRPr lang="en-US" b="1" dirty="0"/>
          </a:p>
        </p:txBody>
      </p:sp>
      <p:pic>
        <p:nvPicPr>
          <p:cNvPr id="1026" name="Picture 1" descr="Logo - Office of Equity Washington State Equity and Justice for All. An outline of a dove flying out of the y in Equity with six wings each a different color. " title="EQU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4" y="4354619"/>
            <a:ext cx="1693524" cy="128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WDVA logo" title="WDVA logo">
            <a:extLst>
              <a:ext uri="{FF2B5EF4-FFF2-40B4-BE49-F238E27FC236}">
                <a16:creationId xmlns:a16="http://schemas.microsoft.com/office/drawing/2014/main" id="{89DA688C-213F-40AB-984B-5704B5B1F7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6901" y="4885977"/>
            <a:ext cx="2066320" cy="750546"/>
          </a:xfrm>
          <a:prstGeom prst="rect">
            <a:avLst/>
          </a:prstGeom>
        </p:spPr>
      </p:pic>
      <p:pic>
        <p:nvPicPr>
          <p:cNvPr id="5" name="Picture 4" title="Office of Minority and Women's Business Enterprises (OMWBE)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685" y="4780777"/>
            <a:ext cx="2392919" cy="855746"/>
          </a:xfrm>
          <a:prstGeom prst="rect">
            <a:avLst/>
          </a:prstGeom>
        </p:spPr>
      </p:pic>
      <p:pic>
        <p:nvPicPr>
          <p:cNvPr id="6" name="Picture 5" title="Washington Department of Enterprise Services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69069" y="5021644"/>
            <a:ext cx="2822780" cy="479212"/>
          </a:xfrm>
          <a:prstGeom prst="rect">
            <a:avLst/>
          </a:prstGeom>
        </p:spPr>
      </p:pic>
      <p:sp>
        <p:nvSpPr>
          <p:cNvPr id="4" name="Slide Number Placeholder 3"/>
          <p:cNvSpPr>
            <a:spLocks noGrp="1"/>
          </p:cNvSpPr>
          <p:nvPr>
            <p:ph type="sldNum" sz="quarter" idx="11"/>
          </p:nvPr>
        </p:nvSpPr>
        <p:spPr/>
        <p:txBody>
          <a:bodyPr/>
          <a:lstStyle/>
          <a:p>
            <a:fld id="{DED4B53F-633D-4299-A49A-9C93145783A1}" type="slidenum">
              <a:rPr lang="en-US" smtClean="0"/>
              <a:t>11</a:t>
            </a:fld>
            <a:endParaRPr lang="en-US"/>
          </a:p>
        </p:txBody>
      </p:sp>
    </p:spTree>
    <p:extLst>
      <p:ext uri="{BB962C8B-B14F-4D97-AF65-F5344CB8AC3E}">
        <p14:creationId xmlns:p14="http://schemas.microsoft.com/office/powerpoint/2010/main" val="27416622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002B6F-3CE1-4A84-91E1-80B64450F62B}"/>
              </a:ext>
            </a:extLst>
          </p:cNvPr>
          <p:cNvSpPr>
            <a:spLocks noGrp="1"/>
          </p:cNvSpPr>
          <p:nvPr>
            <p:ph type="title"/>
          </p:nvPr>
        </p:nvSpPr>
        <p:spPr/>
        <p:txBody>
          <a:bodyPr/>
          <a:lstStyle/>
          <a:p>
            <a:r>
              <a:rPr lang="en-US" dirty="0">
                <a:latin typeface="Myriad Pro" panose="020B0503030403020204" pitchFamily="34" charset="0"/>
              </a:rPr>
              <a:t>Who we are – OMWBE</a:t>
            </a:r>
          </a:p>
        </p:txBody>
      </p:sp>
      <p:sp>
        <p:nvSpPr>
          <p:cNvPr id="7" name="Content Placeholder 6">
            <a:extLst>
              <a:ext uri="{FF2B5EF4-FFF2-40B4-BE49-F238E27FC236}">
                <a16:creationId xmlns:a16="http://schemas.microsoft.com/office/drawing/2014/main" id="{B3B3197E-B4D6-46D0-8E99-DFE0D2264860}"/>
              </a:ext>
            </a:extLst>
          </p:cNvPr>
          <p:cNvSpPr>
            <a:spLocks noGrp="1"/>
          </p:cNvSpPr>
          <p:nvPr>
            <p:ph idx="4294967295"/>
          </p:nvPr>
        </p:nvSpPr>
        <p:spPr>
          <a:xfrm>
            <a:off x="838200" y="1961790"/>
            <a:ext cx="10394660" cy="1548832"/>
          </a:xfrm>
        </p:spPr>
        <p:txBody>
          <a:bodyPr>
            <a:normAutofit/>
          </a:bodyPr>
          <a:lstStyle/>
          <a:p>
            <a:pPr marL="0" indent="0">
              <a:buNone/>
            </a:pPr>
            <a:r>
              <a:rPr lang="en-US" dirty="0"/>
              <a:t>Established in 1983, OMWBE was created to mitigate societal discrimination and other barriers to minority- and women-owned businesses participating in public works and providing goods and services.</a:t>
            </a:r>
            <a:endParaRPr lang="en-US" dirty="0">
              <a:latin typeface="Myriad Pro Light" panose="020B0403030403020204" pitchFamily="34" charset="0"/>
            </a:endParaRPr>
          </a:p>
        </p:txBody>
      </p:sp>
      <p:sp>
        <p:nvSpPr>
          <p:cNvPr id="3" name="Rectangle 2" title="Rectangle Emphasis">
            <a:extLst>
              <a:ext uri="{FF2B5EF4-FFF2-40B4-BE49-F238E27FC236}">
                <a16:creationId xmlns:a16="http://schemas.microsoft.com/office/drawing/2014/main" id="{D903EA0B-7051-4EB1-96C4-E128511EFC64}"/>
              </a:ext>
            </a:extLst>
          </p:cNvPr>
          <p:cNvSpPr/>
          <p:nvPr/>
        </p:nvSpPr>
        <p:spPr>
          <a:xfrm>
            <a:off x="1117134" y="3758268"/>
            <a:ext cx="9957732" cy="230386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8AB1BC-D74A-4482-82F5-2D0EB0750C46}"/>
              </a:ext>
            </a:extLst>
          </p:cNvPr>
          <p:cNvSpPr txBox="1"/>
          <p:nvPr/>
        </p:nvSpPr>
        <p:spPr>
          <a:xfrm>
            <a:off x="1424264" y="3987877"/>
            <a:ext cx="9422701" cy="1815882"/>
          </a:xfrm>
          <a:prstGeom prst="rect">
            <a:avLst/>
          </a:prstGeom>
          <a:noFill/>
        </p:spPr>
        <p:txBody>
          <a:bodyPr wrap="square" rtlCol="0">
            <a:spAutoFit/>
          </a:bodyPr>
          <a:lstStyle/>
          <a:p>
            <a:pPr marL="0" indent="0">
              <a:buNone/>
            </a:pPr>
            <a:r>
              <a:rPr lang="en-US" sz="2800" i="1" dirty="0">
                <a:latin typeface="+mj-lt"/>
              </a:rPr>
              <a:t>“…. minority and women-owned businesses are significantly </a:t>
            </a:r>
          </a:p>
          <a:p>
            <a:pPr marL="0" indent="0">
              <a:buNone/>
            </a:pPr>
            <a:r>
              <a:rPr lang="en-US" sz="2800" i="1" dirty="0">
                <a:latin typeface="+mj-lt"/>
              </a:rPr>
              <a:t>underrepresented and have been denied equitable competitive opportunities in contracting”  </a:t>
            </a:r>
          </a:p>
          <a:p>
            <a:pPr marL="0" indent="0">
              <a:buNone/>
            </a:pPr>
            <a:r>
              <a:rPr lang="en-US" sz="2800" i="1" dirty="0">
                <a:latin typeface="Myriad Pro Light" panose="020B0403030403020204" pitchFamily="34" charset="0"/>
              </a:rPr>
              <a:t>					</a:t>
            </a:r>
            <a:r>
              <a:rPr lang="en-US" sz="2800" i="1" dirty="0">
                <a:latin typeface="+mj-lt"/>
              </a:rPr>
              <a:t>- </a:t>
            </a:r>
            <a:r>
              <a:rPr lang="en-US" sz="2800" dirty="0">
                <a:latin typeface="+mj-lt"/>
              </a:rPr>
              <a:t>RCW </a:t>
            </a:r>
            <a:r>
              <a:rPr lang="en-US" sz="2800" dirty="0">
                <a:latin typeface="+mj-lt"/>
                <a:hlinkClick r:id="rId2"/>
              </a:rPr>
              <a:t>39.19.010</a:t>
            </a:r>
            <a:r>
              <a:rPr lang="en-US" sz="2800" dirty="0">
                <a:latin typeface="+mj-lt"/>
              </a:rPr>
              <a:t> </a:t>
            </a:r>
            <a:endParaRPr lang="en-US" sz="2800" dirty="0">
              <a:latin typeface="Myriad Pro Light" panose="020B0403030403020204" pitchFamily="34" charset="0"/>
            </a:endParaRPr>
          </a:p>
        </p:txBody>
      </p:sp>
      <p:pic>
        <p:nvPicPr>
          <p:cNvPr id="8" name="Picture 7" descr="Logo for OMWBE" title="Washington State Office of Minority &amp; Women's Business Enterprises">
            <a:extLst>
              <a:ext uri="{FF2B5EF4-FFF2-40B4-BE49-F238E27FC236}">
                <a16:creationId xmlns:a16="http://schemas.microsoft.com/office/drawing/2014/main" id="{4B41407E-51A5-43A5-B73E-10430930B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7157" y="390126"/>
            <a:ext cx="3273776" cy="1275560"/>
          </a:xfrm>
          <a:prstGeom prst="rect">
            <a:avLst/>
          </a:prstGeom>
        </p:spPr>
      </p:pic>
      <p:sp>
        <p:nvSpPr>
          <p:cNvPr id="2" name="Slide Number Placeholder 1"/>
          <p:cNvSpPr>
            <a:spLocks noGrp="1"/>
          </p:cNvSpPr>
          <p:nvPr>
            <p:ph type="sldNum" sz="quarter" idx="12"/>
          </p:nvPr>
        </p:nvSpPr>
        <p:spPr/>
        <p:txBody>
          <a:bodyPr/>
          <a:lstStyle/>
          <a:p>
            <a:fld id="{BBA925B4-27D1-456A-9E18-065908E3895D}" type="slidenum">
              <a:rPr lang="en-US" smtClean="0"/>
              <a:t>12</a:t>
            </a:fld>
            <a:endParaRPr lang="en-US"/>
          </a:p>
        </p:txBody>
      </p:sp>
    </p:spTree>
    <p:extLst>
      <p:ext uri="{BB962C8B-B14F-4D97-AF65-F5344CB8AC3E}">
        <p14:creationId xmlns:p14="http://schemas.microsoft.com/office/powerpoint/2010/main" val="3816484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79" y="655327"/>
            <a:ext cx="9744075" cy="733533"/>
          </a:xfrm>
        </p:spPr>
        <p:txBody>
          <a:bodyPr>
            <a:noAutofit/>
          </a:bodyPr>
          <a:lstStyle/>
          <a:p>
            <a:pPr algn="l"/>
            <a:r>
              <a:rPr lang="en-US" dirty="0">
                <a:latin typeface="Myriad Pro" panose="020B0503030403020204" pitchFamily="34" charset="0"/>
              </a:rPr>
              <a:t>What WE  do – Core services</a:t>
            </a:r>
          </a:p>
        </p:txBody>
      </p:sp>
      <p:pic>
        <p:nvPicPr>
          <p:cNvPr id="5" name="Picture 4" descr="Workers&#10;" title="Workers">
            <a:extLst>
              <a:ext uri="{FF2B5EF4-FFF2-40B4-BE49-F238E27FC236}">
                <a16:creationId xmlns:a16="http://schemas.microsoft.com/office/drawing/2014/main" id="{2682000C-F2F6-43AD-B586-B85DE0A38F06}"/>
              </a:ext>
            </a:extLst>
          </p:cNvPr>
          <p:cNvPicPr>
            <a:picLocks noChangeAspect="1"/>
          </p:cNvPicPr>
          <p:nvPr/>
        </p:nvPicPr>
        <p:blipFill>
          <a:blip r:embed="rId3"/>
          <a:stretch>
            <a:fillRect/>
          </a:stretch>
        </p:blipFill>
        <p:spPr>
          <a:xfrm>
            <a:off x="371520" y="1821321"/>
            <a:ext cx="5407131" cy="3764715"/>
          </a:xfrm>
          <a:prstGeom prst="rect">
            <a:avLst/>
          </a:prstGeom>
        </p:spPr>
      </p:pic>
      <p:sp>
        <p:nvSpPr>
          <p:cNvPr id="6" name="Content Placeholder 6">
            <a:extLst>
              <a:ext uri="{FF2B5EF4-FFF2-40B4-BE49-F238E27FC236}">
                <a16:creationId xmlns:a16="http://schemas.microsoft.com/office/drawing/2014/main" id="{5C213814-65FA-49FC-9700-5DD21C0118C5}"/>
              </a:ext>
            </a:extLst>
          </p:cNvPr>
          <p:cNvSpPr txBox="1">
            <a:spLocks/>
          </p:cNvSpPr>
          <p:nvPr/>
        </p:nvSpPr>
        <p:spPr>
          <a:xfrm>
            <a:off x="6096000" y="1594624"/>
            <a:ext cx="5376721" cy="931637"/>
          </a:xfrm>
          <a:prstGeom prst="rect">
            <a:avLst/>
          </a:prstGeom>
          <a:solidFill>
            <a:srgbClr val="3C90C4"/>
          </a:solidFill>
          <a:effectLst>
            <a:outerShdw blurRad="50800" dist="38100" dir="2700000" algn="tl" rotWithShape="0">
              <a:prstClr val="black">
                <a:alpha val="40000"/>
              </a:prstClr>
            </a:outerShdw>
          </a:effectLst>
        </p:spPr>
        <p:txBody>
          <a:bodyPr vert="horz" lIns="0" tIns="0" rIns="0" bIns="0" rtlCol="0" anchor="t" anchorCtr="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100000"/>
              </a:lnSpc>
              <a:spcBef>
                <a:spcPts val="1800"/>
              </a:spcBef>
              <a:buFont typeface="Arial" panose="020B0604020202020204" pitchFamily="34" charset="0"/>
              <a:buChar char="•"/>
              <a:defRPr sz="22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100000"/>
              </a:lnSpc>
              <a:spcBef>
                <a:spcPts val="18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1100" b="1" dirty="0">
              <a:solidFill>
                <a:schemeClr val="bg1"/>
              </a:solidFill>
              <a:latin typeface="Myriad Pro Light" panose="020B0403030403020204" pitchFamily="34" charset="0"/>
            </a:endParaRPr>
          </a:p>
          <a:p>
            <a:pPr marL="0" indent="0" algn="ctr">
              <a:spcBef>
                <a:spcPts val="600"/>
              </a:spcBef>
              <a:buFont typeface="Arial" panose="020B0604020202020204" pitchFamily="34" charset="0"/>
              <a:buNone/>
            </a:pPr>
            <a:r>
              <a:rPr lang="en-US" sz="3200" b="1" dirty="0">
                <a:solidFill>
                  <a:schemeClr val="bg1"/>
                </a:solidFill>
                <a:latin typeface="Myriad Pro Light" panose="020B0403030403020204" pitchFamily="34" charset="0"/>
              </a:rPr>
              <a:t>Certification</a:t>
            </a:r>
          </a:p>
        </p:txBody>
      </p:sp>
      <p:sp>
        <p:nvSpPr>
          <p:cNvPr id="7" name="Content Placeholder 6">
            <a:extLst>
              <a:ext uri="{FF2B5EF4-FFF2-40B4-BE49-F238E27FC236}">
                <a16:creationId xmlns:a16="http://schemas.microsoft.com/office/drawing/2014/main" id="{B7DBF07C-D50C-404E-9D90-0C4675AEEF03}"/>
              </a:ext>
            </a:extLst>
          </p:cNvPr>
          <p:cNvSpPr txBox="1">
            <a:spLocks/>
          </p:cNvSpPr>
          <p:nvPr/>
        </p:nvSpPr>
        <p:spPr>
          <a:xfrm>
            <a:off x="6096000" y="2680228"/>
            <a:ext cx="5376721" cy="931637"/>
          </a:xfrm>
          <a:prstGeom prst="rect">
            <a:avLst/>
          </a:prstGeom>
          <a:solidFill>
            <a:srgbClr val="3C90C4"/>
          </a:solidFill>
          <a:effectLst>
            <a:outerShdw blurRad="50800" dist="38100" dir="2700000" algn="tl" rotWithShape="0">
              <a:prstClr val="black">
                <a:alpha val="40000"/>
              </a:prstClr>
            </a:outerShdw>
          </a:effectLst>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100" b="1" dirty="0">
              <a:solidFill>
                <a:schemeClr val="bg1"/>
              </a:solidFill>
            </a:endParaRPr>
          </a:p>
          <a:p>
            <a:pPr marL="0" indent="0" algn="ctr">
              <a:buNone/>
            </a:pPr>
            <a:r>
              <a:rPr lang="en-US" sz="3200" b="1" dirty="0">
                <a:solidFill>
                  <a:schemeClr val="bg1"/>
                </a:solidFill>
              </a:rPr>
              <a:t>Linked Deposit Program</a:t>
            </a:r>
          </a:p>
        </p:txBody>
      </p:sp>
      <p:sp>
        <p:nvSpPr>
          <p:cNvPr id="8" name="Content Placeholder 6">
            <a:extLst>
              <a:ext uri="{FF2B5EF4-FFF2-40B4-BE49-F238E27FC236}">
                <a16:creationId xmlns:a16="http://schemas.microsoft.com/office/drawing/2014/main" id="{19F28EB1-EBDE-4D7C-9BB7-A2AE1E7E96CD}"/>
              </a:ext>
            </a:extLst>
          </p:cNvPr>
          <p:cNvSpPr txBox="1">
            <a:spLocks/>
          </p:cNvSpPr>
          <p:nvPr/>
        </p:nvSpPr>
        <p:spPr>
          <a:xfrm>
            <a:off x="6085228" y="3765833"/>
            <a:ext cx="5386858" cy="918323"/>
          </a:xfrm>
          <a:prstGeom prst="rect">
            <a:avLst/>
          </a:prstGeom>
          <a:solidFill>
            <a:srgbClr val="3C90C4"/>
          </a:solidFill>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000" b="1" dirty="0">
              <a:solidFill>
                <a:schemeClr val="bg1"/>
              </a:solidFill>
            </a:endParaRPr>
          </a:p>
          <a:p>
            <a:pPr marL="0" indent="0" algn="ctr">
              <a:spcBef>
                <a:spcPts val="400"/>
              </a:spcBef>
              <a:buNone/>
            </a:pPr>
            <a:r>
              <a:rPr lang="en-US" sz="3200" b="1" dirty="0">
                <a:solidFill>
                  <a:schemeClr val="bg1"/>
                </a:solidFill>
              </a:rPr>
              <a:t>Supplier Diversity</a:t>
            </a:r>
          </a:p>
        </p:txBody>
      </p:sp>
      <p:sp>
        <p:nvSpPr>
          <p:cNvPr id="9" name="Content Placeholder 6">
            <a:extLst>
              <a:ext uri="{FF2B5EF4-FFF2-40B4-BE49-F238E27FC236}">
                <a16:creationId xmlns:a16="http://schemas.microsoft.com/office/drawing/2014/main" id="{BA74E579-82A9-4D95-B08E-B160DEC9A0F4}"/>
              </a:ext>
            </a:extLst>
          </p:cNvPr>
          <p:cNvSpPr txBox="1">
            <a:spLocks/>
          </p:cNvSpPr>
          <p:nvPr/>
        </p:nvSpPr>
        <p:spPr>
          <a:xfrm>
            <a:off x="6074456" y="4837290"/>
            <a:ext cx="5407131" cy="918323"/>
          </a:xfrm>
          <a:prstGeom prst="rect">
            <a:avLst/>
          </a:prstGeom>
          <a:solidFill>
            <a:srgbClr val="3C90C4"/>
          </a:solidFill>
          <a:effectLst>
            <a:outerShdw blurRad="50800" dist="38100" dir="2700000" algn="tl" rotWithShape="0">
              <a:schemeClr val="tx1">
                <a:alpha val="40000"/>
              </a:schemeClr>
            </a:outerShdw>
          </a:effectLst>
        </p:spPr>
        <p:txBody>
          <a:bodyPr vert="horz" lIns="91440" tIns="91440" rIns="91440" bIns="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Light" panose="020B04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Light" panose="020B04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Light" panose="020B04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buNone/>
            </a:pPr>
            <a:r>
              <a:rPr lang="en-US" sz="3200" b="1" dirty="0">
                <a:solidFill>
                  <a:schemeClr val="bg1"/>
                </a:solidFill>
              </a:rPr>
              <a:t>Governor’s Subcabinet on </a:t>
            </a:r>
          </a:p>
          <a:p>
            <a:pPr marL="0" indent="0" algn="ctr">
              <a:spcBef>
                <a:spcPts val="600"/>
              </a:spcBef>
              <a:buNone/>
            </a:pPr>
            <a:r>
              <a:rPr lang="en-US" sz="3200" b="1" dirty="0">
                <a:solidFill>
                  <a:schemeClr val="bg1"/>
                </a:solidFill>
              </a:rPr>
              <a:t>Business Diversity</a:t>
            </a:r>
          </a:p>
        </p:txBody>
      </p:sp>
      <p:sp>
        <p:nvSpPr>
          <p:cNvPr id="3" name="Slide Number Placeholder 2"/>
          <p:cNvSpPr>
            <a:spLocks noGrp="1"/>
          </p:cNvSpPr>
          <p:nvPr>
            <p:ph type="sldNum" sz="quarter" idx="11"/>
          </p:nvPr>
        </p:nvSpPr>
        <p:spPr/>
        <p:txBody>
          <a:bodyPr/>
          <a:lstStyle/>
          <a:p>
            <a:fld id="{DED4B53F-633D-4299-A49A-9C93145783A1}" type="slidenum">
              <a:rPr lang="en-US" smtClean="0"/>
              <a:t>13</a:t>
            </a:fld>
            <a:endParaRPr lang="en-US"/>
          </a:p>
        </p:txBody>
      </p:sp>
    </p:spTree>
    <p:extLst>
      <p:ext uri="{BB962C8B-B14F-4D97-AF65-F5344CB8AC3E}">
        <p14:creationId xmlns:p14="http://schemas.microsoft.com/office/powerpoint/2010/main" val="2567019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002B6F-3CE1-4A84-91E1-80B64450F62B}"/>
              </a:ext>
            </a:extLst>
          </p:cNvPr>
          <p:cNvSpPr>
            <a:spLocks noGrp="1"/>
          </p:cNvSpPr>
          <p:nvPr>
            <p:ph type="title"/>
          </p:nvPr>
        </p:nvSpPr>
        <p:spPr/>
        <p:txBody>
          <a:bodyPr/>
          <a:lstStyle/>
          <a:p>
            <a:r>
              <a:rPr lang="en-US" dirty="0">
                <a:latin typeface="Myriad Pro" panose="020B0503030403020204" pitchFamily="34" charset="0"/>
              </a:rPr>
              <a:t>How we do it – Supplier diversity</a:t>
            </a:r>
          </a:p>
        </p:txBody>
      </p:sp>
      <p:sp>
        <p:nvSpPr>
          <p:cNvPr id="7" name="Content Placeholder 6">
            <a:extLst>
              <a:ext uri="{FF2B5EF4-FFF2-40B4-BE49-F238E27FC236}">
                <a16:creationId xmlns:a16="http://schemas.microsoft.com/office/drawing/2014/main" id="{B3B3197E-B4D6-46D0-8E99-DFE0D2264860}"/>
              </a:ext>
            </a:extLst>
          </p:cNvPr>
          <p:cNvSpPr>
            <a:spLocks noGrp="1"/>
          </p:cNvSpPr>
          <p:nvPr>
            <p:ph idx="4294967295"/>
          </p:nvPr>
        </p:nvSpPr>
        <p:spPr>
          <a:xfrm>
            <a:off x="838199" y="1818921"/>
            <a:ext cx="10857089" cy="1939347"/>
          </a:xfrm>
        </p:spPr>
        <p:txBody>
          <a:bodyPr>
            <a:normAutofit fontScale="92500"/>
          </a:bodyPr>
          <a:lstStyle/>
          <a:p>
            <a:pPr marL="338138" indent="-338138">
              <a:buFont typeface="Wingdings" panose="05000000000000000000" pitchFamily="2" charset="2"/>
              <a:buChar char="ü"/>
            </a:pPr>
            <a:r>
              <a:rPr lang="en-US" dirty="0"/>
              <a:t>Plans to maximize opportunity for small, minority and women-owned businesses</a:t>
            </a:r>
          </a:p>
          <a:p>
            <a:pPr marL="338138" indent="-338138">
              <a:buFont typeface="Wingdings" panose="05000000000000000000" pitchFamily="2" charset="2"/>
              <a:buChar char="ü"/>
            </a:pPr>
            <a:r>
              <a:rPr lang="en-US" dirty="0"/>
              <a:t>Establish annual goals for each cabinet agency and educational institution</a:t>
            </a:r>
          </a:p>
          <a:p>
            <a:pPr marL="338138" indent="-338138">
              <a:buFont typeface="Wingdings" panose="05000000000000000000" pitchFamily="2" charset="2"/>
              <a:buChar char="ü"/>
            </a:pPr>
            <a:r>
              <a:rPr lang="en-US" dirty="0"/>
              <a:t>Report spending and post</a:t>
            </a:r>
          </a:p>
          <a:p>
            <a:pPr marL="338138" indent="-338138">
              <a:buFont typeface="Wingdings" panose="05000000000000000000" pitchFamily="2" charset="2"/>
              <a:buChar char="ü"/>
            </a:pPr>
            <a:r>
              <a:rPr lang="en-US" dirty="0"/>
              <a:t>Compliance</a:t>
            </a:r>
          </a:p>
          <a:p>
            <a:pPr marL="0" indent="0">
              <a:buNone/>
            </a:pPr>
            <a:endParaRPr lang="en-US" dirty="0"/>
          </a:p>
        </p:txBody>
      </p:sp>
      <p:sp>
        <p:nvSpPr>
          <p:cNvPr id="3" name="Rectangle 2" title="Rectangle Emphasis">
            <a:extLst>
              <a:ext uri="{FF2B5EF4-FFF2-40B4-BE49-F238E27FC236}">
                <a16:creationId xmlns:a16="http://schemas.microsoft.com/office/drawing/2014/main" id="{D903EA0B-7051-4EB1-96C4-E128511EFC64}"/>
              </a:ext>
            </a:extLst>
          </p:cNvPr>
          <p:cNvSpPr/>
          <p:nvPr/>
        </p:nvSpPr>
        <p:spPr>
          <a:xfrm>
            <a:off x="1117134" y="3886501"/>
            <a:ext cx="9957732" cy="228128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8AB1BC-D74A-4482-82F5-2D0EB0750C46}"/>
              </a:ext>
            </a:extLst>
          </p:cNvPr>
          <p:cNvSpPr txBox="1"/>
          <p:nvPr/>
        </p:nvSpPr>
        <p:spPr>
          <a:xfrm>
            <a:off x="1424264" y="4116109"/>
            <a:ext cx="9422701" cy="1754326"/>
          </a:xfrm>
          <a:prstGeom prst="rect">
            <a:avLst/>
          </a:prstGeom>
          <a:noFill/>
        </p:spPr>
        <p:txBody>
          <a:bodyPr wrap="square" rtlCol="0">
            <a:spAutoFit/>
          </a:bodyPr>
          <a:lstStyle/>
          <a:p>
            <a:pPr marL="0" indent="0">
              <a:buNone/>
            </a:pPr>
            <a:r>
              <a:rPr lang="en-US" sz="2000" b="0" i="1" dirty="0">
                <a:solidFill>
                  <a:srgbClr val="000000"/>
                </a:solidFill>
                <a:effectLst/>
                <a:latin typeface="Calibri" panose="020F0502020204030204" pitchFamily="34" charset="0"/>
                <a:cs typeface="Calibri" panose="020F0502020204030204" pitchFamily="34" charset="0"/>
              </a:rPr>
              <a:t>Each state agency shall adopt a plan to ensure minority and women-owned businesses are afforded the maximum practicable opportunity to participate in public works and goods and services. The plan shall include specific measures the agency will undertake to increase the participation.</a:t>
            </a:r>
            <a:r>
              <a:rPr lang="en-US" sz="2000" i="1" dirty="0">
                <a:latin typeface="Calibri" panose="020F0502020204030204" pitchFamily="34" charset="0"/>
                <a:cs typeface="Calibri" panose="020F0502020204030204" pitchFamily="34" charset="0"/>
              </a:rPr>
              <a:t> </a:t>
            </a:r>
          </a:p>
          <a:p>
            <a:pPr marL="0" indent="0">
              <a:buNone/>
            </a:pPr>
            <a:r>
              <a:rPr lang="en-US" sz="2800" i="1" dirty="0">
                <a:latin typeface="Myriad Pro Light" panose="020B0403030403020204" pitchFamily="34" charset="0"/>
              </a:rPr>
              <a:t>					</a:t>
            </a:r>
            <a:r>
              <a:rPr lang="en-US" sz="2800" i="1" dirty="0">
                <a:latin typeface="+mj-lt"/>
              </a:rPr>
              <a:t>- </a:t>
            </a:r>
            <a:r>
              <a:rPr lang="en-US" sz="2800" dirty="0">
                <a:latin typeface="+mj-lt"/>
              </a:rPr>
              <a:t>RCW </a:t>
            </a:r>
            <a:r>
              <a:rPr lang="en-US" sz="2800" dirty="0">
                <a:latin typeface="+mj-lt"/>
                <a:hlinkClick r:id="rId3"/>
              </a:rPr>
              <a:t>39.19.060</a:t>
            </a:r>
            <a:r>
              <a:rPr lang="en-US" sz="2800" dirty="0">
                <a:latin typeface="+mj-lt"/>
              </a:rPr>
              <a:t> </a:t>
            </a:r>
            <a:endParaRPr lang="en-US" sz="2800" dirty="0">
              <a:latin typeface="Myriad Pro Light" panose="020B0403030403020204" pitchFamily="34" charset="0"/>
            </a:endParaRPr>
          </a:p>
        </p:txBody>
      </p:sp>
      <p:sp>
        <p:nvSpPr>
          <p:cNvPr id="2" name="Slide Number Placeholder 1"/>
          <p:cNvSpPr>
            <a:spLocks noGrp="1"/>
          </p:cNvSpPr>
          <p:nvPr>
            <p:ph type="sldNum" sz="quarter" idx="12"/>
          </p:nvPr>
        </p:nvSpPr>
        <p:spPr/>
        <p:txBody>
          <a:bodyPr/>
          <a:lstStyle/>
          <a:p>
            <a:fld id="{BBA925B4-27D1-456A-9E18-065908E3895D}" type="slidenum">
              <a:rPr lang="en-US" smtClean="0"/>
              <a:t>14</a:t>
            </a:fld>
            <a:endParaRPr lang="en-US"/>
          </a:p>
        </p:txBody>
      </p:sp>
    </p:spTree>
    <p:extLst>
      <p:ext uri="{BB962C8B-B14F-4D97-AF65-F5344CB8AC3E}">
        <p14:creationId xmlns:p14="http://schemas.microsoft.com/office/powerpoint/2010/main" val="323873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84AF7B-9B99-44E4-AEDE-C7214757782F}"/>
              </a:ext>
            </a:extLst>
          </p:cNvPr>
          <p:cNvSpPr>
            <a:spLocks noGrp="1"/>
          </p:cNvSpPr>
          <p:nvPr>
            <p:ph idx="1"/>
          </p:nvPr>
        </p:nvSpPr>
        <p:spPr>
          <a:xfrm>
            <a:off x="838200" y="1543403"/>
            <a:ext cx="10515600" cy="5783086"/>
          </a:xfrm>
        </p:spPr>
        <p:txBody>
          <a:bodyPr>
            <a:normAutofit/>
          </a:bodyPr>
          <a:lstStyle/>
          <a:p>
            <a:pPr>
              <a:lnSpc>
                <a:spcPct val="120000"/>
              </a:lnSpc>
              <a:buFont typeface="Wingdings" panose="05000000000000000000" pitchFamily="2" charset="2"/>
              <a:buChar char="§"/>
            </a:pPr>
            <a:r>
              <a:rPr lang="en-US" sz="1600" dirty="0">
                <a:effectLst/>
                <a:latin typeface="Myriad Pro" panose="020B0503030403020204" pitchFamily="34" charset="0"/>
              </a:rPr>
              <a:t>A statement of commitment from the agency head to achieve the goals and to maximize opportunities for certified businesses</a:t>
            </a:r>
          </a:p>
          <a:p>
            <a:pPr>
              <a:lnSpc>
                <a:spcPct val="120000"/>
              </a:lnSpc>
              <a:buFont typeface="Wingdings" panose="05000000000000000000" pitchFamily="2" charset="2"/>
              <a:buChar char="§"/>
            </a:pPr>
            <a:r>
              <a:rPr lang="en-US" sz="1600" dirty="0">
                <a:effectLst/>
                <a:latin typeface="Myriad Pro" panose="020B0503030403020204" pitchFamily="34" charset="0"/>
              </a:rPr>
              <a:t>Identification of the person given the responsibility and authority to ensure implementation of the plan</a:t>
            </a:r>
            <a:endParaRPr lang="en-US" sz="1600" dirty="0">
              <a:latin typeface="Myriad Pro" panose="020B0503030403020204" pitchFamily="34" charset="0"/>
            </a:endParaRPr>
          </a:p>
          <a:p>
            <a:pPr>
              <a:lnSpc>
                <a:spcPct val="120000"/>
              </a:lnSpc>
              <a:buFont typeface="Wingdings" panose="05000000000000000000" pitchFamily="2" charset="2"/>
              <a:buChar char="§"/>
            </a:pPr>
            <a:r>
              <a:rPr lang="en-US" sz="1600" dirty="0">
                <a:effectLst/>
                <a:latin typeface="Myriad Pro" panose="020B0503030403020204" pitchFamily="34" charset="0"/>
              </a:rPr>
              <a:t>A listing of specific measures will take to increase participation of certified businesses</a:t>
            </a:r>
          </a:p>
          <a:p>
            <a:pPr>
              <a:lnSpc>
                <a:spcPct val="120000"/>
              </a:lnSpc>
              <a:buFont typeface="Wingdings" panose="05000000000000000000" pitchFamily="2" charset="2"/>
              <a:buChar char="§"/>
            </a:pPr>
            <a:r>
              <a:rPr lang="en-US" sz="1600" dirty="0">
                <a:effectLst/>
                <a:latin typeface="Myriad Pro" panose="020B0503030403020204" pitchFamily="34" charset="0"/>
              </a:rPr>
              <a:t>For agencies with one hundred or more employees shall include detailed procedures for the following:</a:t>
            </a:r>
          </a:p>
          <a:p>
            <a:pPr marL="571500" indent="-342900">
              <a:buFont typeface="+mj-lt"/>
              <a:buAutoNum type="alphaLcParenR"/>
            </a:pPr>
            <a:r>
              <a:rPr lang="en-US" sz="1400" dirty="0">
                <a:effectLst/>
                <a:latin typeface="Myriad Pro Light" panose="020B0403030403020204" pitchFamily="34" charset="0"/>
              </a:rPr>
              <a:t>Communicating the policy and appropriate procedures to all staff;</a:t>
            </a:r>
          </a:p>
          <a:p>
            <a:pPr marL="571500" indent="-342900">
              <a:buFont typeface="+mj-lt"/>
              <a:buAutoNum type="alphaLcParenR"/>
            </a:pPr>
            <a:r>
              <a:rPr lang="en-US" sz="1400" dirty="0">
                <a:effectLst/>
                <a:latin typeface="Myriad Pro Light" panose="020B0403030403020204" pitchFamily="34" charset="0"/>
              </a:rPr>
              <a:t>Training of staff involved in implementation;</a:t>
            </a:r>
          </a:p>
          <a:p>
            <a:pPr marL="571500" indent="-342900">
              <a:buFont typeface="+mj-lt"/>
              <a:buAutoNum type="alphaLcParenR"/>
            </a:pPr>
            <a:r>
              <a:rPr lang="en-US" sz="1400" u="sng" dirty="0">
                <a:effectLst/>
                <a:latin typeface="Myriad Pro Light" panose="020B0403030403020204" pitchFamily="34" charset="0"/>
              </a:rPr>
              <a:t>Annual forecasting of contracting, procurement, other expenditure activity, and goalsetting by class of contract</a:t>
            </a:r>
            <a:r>
              <a:rPr lang="en-US" sz="1400" dirty="0">
                <a:effectLst/>
                <a:latin typeface="Myriad Pro Light" panose="020B0403030403020204" pitchFamily="34" charset="0"/>
              </a:rPr>
              <a:t>;</a:t>
            </a:r>
          </a:p>
          <a:p>
            <a:pPr marL="571500" indent="-342900">
              <a:buFont typeface="+mj-lt"/>
              <a:buAutoNum type="alphaLcParenR"/>
            </a:pPr>
            <a:r>
              <a:rPr lang="en-US" sz="1400" dirty="0">
                <a:effectLst/>
                <a:latin typeface="Myriad Pro Light" panose="020B0403030403020204" pitchFamily="34" charset="0"/>
              </a:rPr>
              <a:t>Setting individual contract goals;</a:t>
            </a:r>
          </a:p>
          <a:p>
            <a:pPr marL="571500" indent="-342900">
              <a:buFont typeface="+mj-lt"/>
              <a:buAutoNum type="alphaLcParenR"/>
            </a:pPr>
            <a:r>
              <a:rPr lang="en-US" sz="1400" u="sng" dirty="0">
                <a:effectLst/>
                <a:latin typeface="Myriad Pro Light" panose="020B0403030403020204" pitchFamily="34" charset="0"/>
              </a:rPr>
              <a:t>Monitoring and ensuring compliance of contractors and vendors</a:t>
            </a:r>
            <a:r>
              <a:rPr lang="en-US" sz="1400" dirty="0">
                <a:effectLst/>
                <a:latin typeface="Myriad Pro Light" panose="020B0403030403020204" pitchFamily="34" charset="0"/>
              </a:rPr>
              <a:t>;</a:t>
            </a:r>
          </a:p>
          <a:p>
            <a:pPr marL="571500" indent="-342900">
              <a:buFont typeface="+mj-lt"/>
              <a:buAutoNum type="alphaLcParenR"/>
            </a:pPr>
            <a:r>
              <a:rPr lang="en-US" sz="1400" dirty="0">
                <a:effectLst/>
                <a:latin typeface="Myriad Pro Light" panose="020B0403030403020204" pitchFamily="34" charset="0"/>
              </a:rPr>
              <a:t>Maintenance of records regarding contract awards, purchase orders, and other expenditures as required in this chapter;</a:t>
            </a:r>
          </a:p>
          <a:p>
            <a:pPr marL="571500" indent="-342900">
              <a:buFont typeface="+mj-lt"/>
              <a:buAutoNum type="alphaLcParenR"/>
            </a:pPr>
            <a:r>
              <a:rPr lang="en-US" sz="1400" dirty="0">
                <a:effectLst/>
                <a:latin typeface="Myriad Pro Light" panose="020B0403030403020204" pitchFamily="34" charset="0"/>
              </a:rPr>
              <a:t>Regular provision of data to the office on all expenditures as required in WAC </a:t>
            </a:r>
            <a:r>
              <a:rPr lang="en-US" sz="1400" dirty="0">
                <a:effectLst/>
                <a:latin typeface="Myriad Pro Light" panose="020B0403030403020204" pitchFamily="34" charset="0"/>
                <a:hlinkClick r:id="rId3"/>
              </a:rPr>
              <a:t>326-40-050</a:t>
            </a:r>
            <a:r>
              <a:rPr lang="en-US" sz="1400" dirty="0">
                <a:effectLst/>
                <a:latin typeface="Myriad Pro Light" panose="020B0403030403020204" pitchFamily="34" charset="0"/>
              </a:rPr>
              <a:t>;</a:t>
            </a:r>
          </a:p>
          <a:p>
            <a:pPr marL="571500" indent="-342900">
              <a:buFont typeface="+mj-lt"/>
              <a:buAutoNum type="alphaLcParenR"/>
            </a:pPr>
            <a:r>
              <a:rPr lang="en-US" sz="1400" dirty="0">
                <a:effectLst/>
                <a:latin typeface="Myriad Pro Light" panose="020B0403030403020204" pitchFamily="34" charset="0"/>
              </a:rPr>
              <a:t>Resolving disputes and investigating complaints; and</a:t>
            </a:r>
          </a:p>
          <a:p>
            <a:pPr marL="571500" indent="-342900">
              <a:buFont typeface="+mj-lt"/>
              <a:buAutoNum type="alphaLcParenR"/>
            </a:pPr>
            <a:r>
              <a:rPr lang="en-US" sz="1400" u="sng" dirty="0">
                <a:effectLst/>
                <a:latin typeface="Myriad Pro Light" panose="020B0403030403020204" pitchFamily="34" charset="0"/>
              </a:rPr>
              <a:t>Review and revision of contracting and procurement documents, policies, and practices which hinder or create barriers to successful implementation of the plan.</a:t>
            </a:r>
          </a:p>
        </p:txBody>
      </p:sp>
      <p:sp>
        <p:nvSpPr>
          <p:cNvPr id="4" name="Title 5">
            <a:extLst>
              <a:ext uri="{FF2B5EF4-FFF2-40B4-BE49-F238E27FC236}">
                <a16:creationId xmlns:a16="http://schemas.microsoft.com/office/drawing/2014/main" id="{2DDAAC24-1A0C-408D-8876-663DE8FDF764}"/>
              </a:ext>
            </a:extLst>
          </p:cNvPr>
          <p:cNvSpPr>
            <a:spLocks noGrp="1"/>
          </p:cNvSpPr>
          <p:nvPr>
            <p:ph type="title"/>
          </p:nvPr>
        </p:nvSpPr>
        <p:spPr>
          <a:xfrm>
            <a:off x="838200" y="365125"/>
            <a:ext cx="10515600" cy="1325563"/>
          </a:xfrm>
        </p:spPr>
        <p:txBody>
          <a:bodyPr>
            <a:normAutofit/>
          </a:bodyPr>
          <a:lstStyle/>
          <a:p>
            <a:r>
              <a:rPr lang="en-US" dirty="0">
                <a:latin typeface="Myriad Pro" panose="020B0503030403020204" pitchFamily="34" charset="0"/>
              </a:rPr>
              <a:t>What is included in agency plans?</a:t>
            </a:r>
          </a:p>
        </p:txBody>
      </p:sp>
      <p:sp>
        <p:nvSpPr>
          <p:cNvPr id="2" name="Slide Number Placeholder 1"/>
          <p:cNvSpPr>
            <a:spLocks noGrp="1"/>
          </p:cNvSpPr>
          <p:nvPr>
            <p:ph type="sldNum" sz="quarter" idx="12"/>
          </p:nvPr>
        </p:nvSpPr>
        <p:spPr/>
        <p:txBody>
          <a:bodyPr/>
          <a:lstStyle/>
          <a:p>
            <a:fld id="{BBA925B4-27D1-456A-9E18-065908E3895D}" type="slidenum">
              <a:rPr lang="en-US" smtClean="0"/>
              <a:t>15</a:t>
            </a:fld>
            <a:endParaRPr lang="en-US"/>
          </a:p>
        </p:txBody>
      </p:sp>
    </p:spTree>
    <p:extLst>
      <p:ext uri="{BB962C8B-B14F-4D97-AF65-F5344CB8AC3E}">
        <p14:creationId xmlns:p14="http://schemas.microsoft.com/office/powerpoint/2010/main" val="218127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156" y="639175"/>
            <a:ext cx="11029244" cy="733533"/>
          </a:xfrm>
        </p:spPr>
        <p:txBody>
          <a:bodyPr>
            <a:noAutofit/>
          </a:bodyPr>
          <a:lstStyle/>
          <a:p>
            <a:r>
              <a:rPr lang="en-US" dirty="0">
                <a:latin typeface="Myriad Pro" panose="020B0503030403020204" pitchFamily="34" charset="0"/>
              </a:rPr>
              <a:t>How is the subcabinet driving change?</a:t>
            </a:r>
          </a:p>
        </p:txBody>
      </p:sp>
      <p:pic>
        <p:nvPicPr>
          <p:cNvPr id="8" name="Picture 7" descr="Diagram&#10;&#10;Description automatically generated">
            <a:extLst>
              <a:ext uri="{FF2B5EF4-FFF2-40B4-BE49-F238E27FC236}">
                <a16:creationId xmlns:a16="http://schemas.microsoft.com/office/drawing/2014/main" id="{70641E7D-D34B-4D17-90B0-7295E65014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4055" y="1741714"/>
            <a:ext cx="7730921" cy="5109437"/>
          </a:xfrm>
          <a:prstGeom prst="rect">
            <a:avLst/>
          </a:prstGeom>
        </p:spPr>
      </p:pic>
      <p:sp>
        <p:nvSpPr>
          <p:cNvPr id="3" name="Slide Number Placeholder 2"/>
          <p:cNvSpPr>
            <a:spLocks noGrp="1"/>
          </p:cNvSpPr>
          <p:nvPr>
            <p:ph type="sldNum" sz="quarter" idx="11"/>
          </p:nvPr>
        </p:nvSpPr>
        <p:spPr/>
        <p:txBody>
          <a:bodyPr/>
          <a:lstStyle/>
          <a:p>
            <a:fld id="{DED4B53F-633D-4299-A49A-9C93145783A1}" type="slidenum">
              <a:rPr lang="en-US" smtClean="0"/>
              <a:t>16</a:t>
            </a:fld>
            <a:endParaRPr lang="en-US"/>
          </a:p>
        </p:txBody>
      </p:sp>
    </p:spTree>
    <p:extLst>
      <p:ext uri="{BB962C8B-B14F-4D97-AF65-F5344CB8AC3E}">
        <p14:creationId xmlns:p14="http://schemas.microsoft.com/office/powerpoint/2010/main" val="145054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3B3197E-B4D6-46D0-8E99-DFE0D2264860}"/>
              </a:ext>
            </a:extLst>
          </p:cNvPr>
          <p:cNvSpPr>
            <a:spLocks noGrp="1"/>
          </p:cNvSpPr>
          <p:nvPr>
            <p:ph idx="4294967295"/>
          </p:nvPr>
        </p:nvSpPr>
        <p:spPr>
          <a:xfrm>
            <a:off x="6550617" y="1690688"/>
            <a:ext cx="5274590" cy="4600487"/>
          </a:xfrm>
        </p:spPr>
        <p:txBody>
          <a:bodyPr>
            <a:normAutofit/>
          </a:bodyPr>
          <a:lstStyle/>
          <a:p>
            <a:r>
              <a:rPr lang="en-US" dirty="0"/>
              <a:t>Best practices</a:t>
            </a:r>
            <a:r>
              <a:rPr lang="en-US" dirty="0">
                <a:latin typeface="+mj-lt"/>
              </a:rPr>
              <a:t>, tools, guides, templates, and more available on our website.</a:t>
            </a:r>
          </a:p>
          <a:p>
            <a:endParaRPr lang="en-US" sz="1000" dirty="0">
              <a:latin typeface="+mj-lt"/>
            </a:endParaRPr>
          </a:p>
          <a:p>
            <a:r>
              <a:rPr lang="en-US" dirty="0"/>
              <a:t>Additional</a:t>
            </a:r>
            <a:r>
              <a:rPr lang="en-US" dirty="0">
                <a:latin typeface="+mj-lt"/>
              </a:rPr>
              <a:t> releases over the next year, plus training offerings on all topics</a:t>
            </a:r>
          </a:p>
          <a:p>
            <a:endParaRPr lang="en-US" sz="1000" dirty="0">
              <a:latin typeface="+mj-lt"/>
            </a:endParaRPr>
          </a:p>
          <a:p>
            <a:r>
              <a:rPr lang="en-US" dirty="0"/>
              <a:t>OMWBE</a:t>
            </a:r>
            <a:r>
              <a:rPr lang="en-US" dirty="0">
                <a:latin typeface="+mj-lt"/>
              </a:rPr>
              <a:t> will monitor progress of agencies in using these tools and best practices, and measure statewide M/WBE participation</a:t>
            </a:r>
          </a:p>
          <a:p>
            <a:endParaRPr lang="en-US" dirty="0">
              <a:latin typeface="+mj-lt"/>
            </a:endParaRPr>
          </a:p>
        </p:txBody>
      </p:sp>
      <p:pic>
        <p:nvPicPr>
          <p:cNvPr id="2" name="Picture 1" title="Tools for Equity in Public Spending">
            <a:extLst>
              <a:ext uri="{FF2B5EF4-FFF2-40B4-BE49-F238E27FC236}">
                <a16:creationId xmlns:a16="http://schemas.microsoft.com/office/drawing/2014/main" id="{79A09358-E529-4C37-BDCA-8581C7153305}"/>
              </a:ext>
            </a:extLst>
          </p:cNvPr>
          <p:cNvPicPr>
            <a:picLocks noChangeAspect="1"/>
          </p:cNvPicPr>
          <p:nvPr/>
        </p:nvPicPr>
        <p:blipFill>
          <a:blip r:embed="rId3"/>
          <a:stretch>
            <a:fillRect/>
          </a:stretch>
        </p:blipFill>
        <p:spPr>
          <a:xfrm>
            <a:off x="511693" y="1805484"/>
            <a:ext cx="5941776" cy="3342249"/>
          </a:xfrm>
          <a:prstGeom prst="rect">
            <a:avLst/>
          </a:prstGeom>
        </p:spPr>
      </p:pic>
      <p:sp>
        <p:nvSpPr>
          <p:cNvPr id="9" name="Title 5">
            <a:extLst>
              <a:ext uri="{FF2B5EF4-FFF2-40B4-BE49-F238E27FC236}">
                <a16:creationId xmlns:a16="http://schemas.microsoft.com/office/drawing/2014/main" id="{851CFE61-9B67-4503-A417-F39D28EDA464}"/>
              </a:ext>
            </a:extLst>
          </p:cNvPr>
          <p:cNvSpPr>
            <a:spLocks noGrp="1"/>
          </p:cNvSpPr>
          <p:nvPr>
            <p:ph type="title"/>
          </p:nvPr>
        </p:nvSpPr>
        <p:spPr>
          <a:xfrm>
            <a:off x="838200" y="365125"/>
            <a:ext cx="10515600" cy="1325563"/>
          </a:xfrm>
        </p:spPr>
        <p:txBody>
          <a:bodyPr/>
          <a:lstStyle/>
          <a:p>
            <a:r>
              <a:rPr lang="en-US" dirty="0">
                <a:latin typeface="Myriad Pro" panose="020B0503030403020204" pitchFamily="34" charset="0"/>
              </a:rPr>
              <a:t>Tools for Equity in Public Spending</a:t>
            </a:r>
          </a:p>
        </p:txBody>
      </p:sp>
      <p:sp>
        <p:nvSpPr>
          <p:cNvPr id="6" name="TextBox 5">
            <a:extLst>
              <a:ext uri="{FF2B5EF4-FFF2-40B4-BE49-F238E27FC236}">
                <a16:creationId xmlns:a16="http://schemas.microsoft.com/office/drawing/2014/main" id="{25B18BDD-9A70-4C33-8DBA-BE1FC6739B16}"/>
              </a:ext>
            </a:extLst>
          </p:cNvPr>
          <p:cNvSpPr txBox="1"/>
          <p:nvPr/>
        </p:nvSpPr>
        <p:spPr>
          <a:xfrm>
            <a:off x="511693" y="5239951"/>
            <a:ext cx="6096000" cy="369332"/>
          </a:xfrm>
          <a:prstGeom prst="rect">
            <a:avLst/>
          </a:prstGeom>
          <a:noFill/>
        </p:spPr>
        <p:txBody>
          <a:bodyPr wrap="square">
            <a:spAutoFit/>
          </a:bodyPr>
          <a:lstStyle/>
          <a:p>
            <a:pPr marL="0" indent="0">
              <a:buNone/>
            </a:pPr>
            <a:r>
              <a:rPr lang="en-US" dirty="0">
                <a:latin typeface="+mj-lt"/>
                <a:hlinkClick r:id="rId4"/>
              </a:rPr>
              <a:t>bit.ly/2X7hEWr</a:t>
            </a:r>
            <a:endParaRPr lang="en-US" dirty="0">
              <a:latin typeface="+mj-lt"/>
            </a:endParaRPr>
          </a:p>
        </p:txBody>
      </p:sp>
      <p:sp>
        <p:nvSpPr>
          <p:cNvPr id="3" name="Slide Number Placeholder 2"/>
          <p:cNvSpPr>
            <a:spLocks noGrp="1"/>
          </p:cNvSpPr>
          <p:nvPr>
            <p:ph type="sldNum" sz="quarter" idx="12"/>
          </p:nvPr>
        </p:nvSpPr>
        <p:spPr/>
        <p:txBody>
          <a:bodyPr/>
          <a:lstStyle/>
          <a:p>
            <a:fld id="{BBA925B4-27D1-456A-9E18-065908E3895D}" type="slidenum">
              <a:rPr lang="en-US" smtClean="0"/>
              <a:t>17</a:t>
            </a:fld>
            <a:endParaRPr lang="en-US"/>
          </a:p>
        </p:txBody>
      </p:sp>
    </p:spTree>
    <p:extLst>
      <p:ext uri="{BB962C8B-B14F-4D97-AF65-F5344CB8AC3E}">
        <p14:creationId xmlns:p14="http://schemas.microsoft.com/office/powerpoint/2010/main" val="16951465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does the Office of Equity Do?</a:t>
            </a:r>
          </a:p>
        </p:txBody>
      </p:sp>
      <p:sp>
        <p:nvSpPr>
          <p:cNvPr id="3" name="Text Placeholder 2"/>
          <p:cNvSpPr>
            <a:spLocks noGrp="1"/>
          </p:cNvSpPr>
          <p:nvPr>
            <p:ph type="body" sz="quarter" idx="10"/>
          </p:nvPr>
        </p:nvSpPr>
        <p:spPr>
          <a:xfrm>
            <a:off x="1264583" y="1971675"/>
            <a:ext cx="9744075" cy="4311138"/>
          </a:xfrm>
        </p:spPr>
        <p:txBody>
          <a:bodyPr>
            <a:normAutofit fontScale="85000" lnSpcReduction="10000"/>
          </a:bodyPr>
          <a:lstStyle/>
          <a:p>
            <a:pPr marL="285750" lvl="0" indent="-285750">
              <a:buFont typeface="Arial" panose="020B0604020202020204" pitchFamily="34" charset="0"/>
              <a:buChar char="•"/>
            </a:pPr>
            <a:r>
              <a:rPr lang="en-US" sz="2600" dirty="0">
                <a:solidFill>
                  <a:schemeClr val="accent6"/>
                </a:solidFill>
              </a:rPr>
              <a:t>Develop the state’s five-year equity plan</a:t>
            </a:r>
          </a:p>
          <a:p>
            <a:pPr marL="285750" lvl="0" indent="-285750">
              <a:buFont typeface="Arial" panose="020B0604020202020204" pitchFamily="34" charset="0"/>
              <a:buChar char="•"/>
            </a:pPr>
            <a:r>
              <a:rPr lang="en-US" sz="2600" dirty="0">
                <a:solidFill>
                  <a:schemeClr val="accent6"/>
                </a:solidFill>
              </a:rPr>
              <a:t>Help the state develop language-access requirements</a:t>
            </a:r>
          </a:p>
          <a:p>
            <a:pPr marL="285750" lvl="0" indent="-285750">
              <a:buFont typeface="Arial" panose="020B0604020202020204" pitchFamily="34" charset="0"/>
              <a:buChar char="•"/>
            </a:pPr>
            <a:r>
              <a:rPr lang="en-US" sz="2600" dirty="0">
                <a:solidFill>
                  <a:schemeClr val="accent6"/>
                </a:solidFill>
              </a:rPr>
              <a:t>Remove barriers to accessing state services</a:t>
            </a:r>
          </a:p>
          <a:p>
            <a:pPr marL="285750" lvl="0" indent="-285750">
              <a:buFont typeface="Arial" panose="020B0604020202020204" pitchFamily="34" charset="0"/>
              <a:buChar char="•"/>
            </a:pPr>
            <a:r>
              <a:rPr lang="en-US" sz="2600" dirty="0">
                <a:solidFill>
                  <a:schemeClr val="accent6"/>
                </a:solidFill>
              </a:rPr>
              <a:t>Decrease inequities across state government</a:t>
            </a:r>
          </a:p>
          <a:p>
            <a:pPr marL="285750" lvl="0" indent="-285750">
              <a:buFont typeface="Arial" panose="020B0604020202020204" pitchFamily="34" charset="0"/>
              <a:buChar char="•"/>
            </a:pPr>
            <a:r>
              <a:rPr lang="en-US" sz="2600" dirty="0">
                <a:solidFill>
                  <a:schemeClr val="accent6"/>
                </a:solidFill>
              </a:rPr>
              <a:t>Help agencies develop their own Diversity, Equity &amp; Inclusion (DEI) plans</a:t>
            </a:r>
          </a:p>
          <a:p>
            <a:pPr marL="285750" lvl="0" indent="-285750">
              <a:buFont typeface="Arial" panose="020B0604020202020204" pitchFamily="34" charset="0"/>
              <a:buChar char="•"/>
            </a:pPr>
            <a:r>
              <a:rPr lang="en-US" sz="2600" dirty="0">
                <a:solidFill>
                  <a:schemeClr val="accent6"/>
                </a:solidFill>
              </a:rPr>
              <a:t>Promote systemic and cultural changes by introducing best practices &amp; change management to agencies</a:t>
            </a:r>
          </a:p>
          <a:p>
            <a:pPr marL="285750" lvl="0" indent="-285750">
              <a:buFont typeface="Arial" panose="020B0604020202020204" pitchFamily="34" charset="0"/>
              <a:buChar char="•"/>
            </a:pPr>
            <a:r>
              <a:rPr lang="en-US" sz="2600" dirty="0">
                <a:solidFill>
                  <a:schemeClr val="accent6"/>
                </a:solidFill>
              </a:rPr>
              <a:t>Design online performance dashboard that measures agencies’ progress toward equity goals</a:t>
            </a:r>
          </a:p>
          <a:p>
            <a:endParaRPr lang="en-US" dirty="0"/>
          </a:p>
        </p:txBody>
      </p:sp>
      <p:pic>
        <p:nvPicPr>
          <p:cNvPr id="4" name="Picture 1" descr="Logo - Office of Equity Washington State Equity and Justice for All. An outline of a dove flying out of the y in Equity with six wings each a different color. " title="EQUI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8476" y="5604790"/>
            <a:ext cx="1693524" cy="128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fld id="{DED4B53F-633D-4299-A49A-9C93145783A1}" type="slidenum">
              <a:rPr lang="en-US" smtClean="0"/>
              <a:t>18</a:t>
            </a:fld>
            <a:endParaRPr lang="en-US"/>
          </a:p>
        </p:txBody>
      </p:sp>
    </p:spTree>
    <p:extLst>
      <p:ext uri="{BB962C8B-B14F-4D97-AF65-F5344CB8AC3E}">
        <p14:creationId xmlns:p14="http://schemas.microsoft.com/office/powerpoint/2010/main" val="1513152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Alignment with the Office of Equity</a:t>
            </a:r>
          </a:p>
        </p:txBody>
      </p:sp>
      <p:pic>
        <p:nvPicPr>
          <p:cNvPr id="6" name="Picture 5" descr="Blueprint for a Just &amp; Equitable Future: 10-Year Plan to Dismantle Poverty in Washington, p. 50&#10;Build the system we need&#10;Lay a Strong Foundation&#10;Maximize the system we have&#10;">
            <a:extLst>
              <a:ext uri="{FF2B5EF4-FFF2-40B4-BE49-F238E27FC236}">
                <a16:creationId xmlns:a16="http://schemas.microsoft.com/office/drawing/2014/main" id="{A6714038-42E6-42EA-BB5A-81EED0B68008}"/>
              </a:ext>
            </a:extLst>
          </p:cNvPr>
          <p:cNvPicPr>
            <a:picLocks noChangeAspect="1"/>
          </p:cNvPicPr>
          <p:nvPr/>
        </p:nvPicPr>
        <p:blipFill rotWithShape="1">
          <a:blip r:embed="rId3"/>
          <a:srcRect l="10400" t="29394" r="35508" b="24889"/>
          <a:stretch/>
        </p:blipFill>
        <p:spPr>
          <a:xfrm>
            <a:off x="738784" y="1989883"/>
            <a:ext cx="3961559" cy="3830814"/>
          </a:xfrm>
          <a:prstGeom prst="rect">
            <a:avLst/>
          </a:prstGeom>
        </p:spPr>
      </p:pic>
      <p:sp>
        <p:nvSpPr>
          <p:cNvPr id="7" name="TextBox 6">
            <a:extLst>
              <a:ext uri="{FF2B5EF4-FFF2-40B4-BE49-F238E27FC236}">
                <a16:creationId xmlns:a16="http://schemas.microsoft.com/office/drawing/2014/main" id="{80308FEF-3DA3-4168-B797-320B645D6E9D}"/>
              </a:ext>
            </a:extLst>
          </p:cNvPr>
          <p:cNvSpPr txBox="1"/>
          <p:nvPr/>
        </p:nvSpPr>
        <p:spPr>
          <a:xfrm>
            <a:off x="773878" y="5783607"/>
            <a:ext cx="3926465" cy="461665"/>
          </a:xfrm>
          <a:prstGeom prst="rect">
            <a:avLst/>
          </a:prstGeom>
          <a:noFill/>
        </p:spPr>
        <p:txBody>
          <a:bodyPr wrap="square" rtlCol="0">
            <a:spAutoFit/>
          </a:bodyPr>
          <a:lstStyle/>
          <a:p>
            <a:r>
              <a:rPr lang="en-US" sz="1200" dirty="0"/>
              <a:t>Blueprint for a Just &amp; Equitable Future: 10-Year Plan to </a:t>
            </a:r>
          </a:p>
          <a:p>
            <a:r>
              <a:rPr lang="en-US" sz="1200" dirty="0"/>
              <a:t>Dismantle Poverty in Washington, p. 50</a:t>
            </a:r>
          </a:p>
        </p:txBody>
      </p:sp>
      <p:sp>
        <p:nvSpPr>
          <p:cNvPr id="5" name="Text Placeholder 2"/>
          <p:cNvSpPr>
            <a:spLocks noGrp="1"/>
          </p:cNvSpPr>
          <p:nvPr>
            <p:ph type="body" sz="quarter" idx="10"/>
          </p:nvPr>
        </p:nvSpPr>
        <p:spPr>
          <a:xfrm>
            <a:off x="4899047" y="1974026"/>
            <a:ext cx="6073752" cy="4052888"/>
          </a:xfrm>
        </p:spPr>
        <p:txBody>
          <a:bodyPr>
            <a:normAutofit fontScale="92500"/>
          </a:bodyPr>
          <a:lstStyle/>
          <a:p>
            <a:r>
              <a:rPr lang="en-US" sz="2600" b="1" dirty="0">
                <a:solidFill>
                  <a:srgbClr val="7030A0"/>
                </a:solidFill>
                <a:latin typeface="Myriad Pro" panose="020B0503030403020204"/>
              </a:rPr>
              <a:t>Lay a strong foundation</a:t>
            </a:r>
            <a:r>
              <a:rPr lang="en-US" sz="2600" dirty="0">
                <a:solidFill>
                  <a:schemeClr val="accent6"/>
                </a:solidFill>
                <a:latin typeface="Myriad Pro" panose="020B0503030403020204"/>
              </a:rPr>
              <a:t>. Center equity in all of our operations, programs, and interactions.</a:t>
            </a:r>
          </a:p>
          <a:p>
            <a:endParaRPr lang="en-US" sz="2600" dirty="0">
              <a:solidFill>
                <a:schemeClr val="accent6"/>
              </a:solidFill>
              <a:latin typeface="Myriad Pro" panose="020B0503030403020204"/>
            </a:endParaRPr>
          </a:p>
          <a:p>
            <a:pPr>
              <a:lnSpc>
                <a:spcPct val="90000"/>
              </a:lnSpc>
              <a:spcBef>
                <a:spcPct val="0"/>
              </a:spcBef>
            </a:pPr>
            <a:r>
              <a:rPr lang="en-US" sz="2600" b="1" dirty="0">
                <a:solidFill>
                  <a:srgbClr val="7030A0"/>
                </a:solidFill>
                <a:latin typeface="Myriad Pro" panose="020B0503030403020204"/>
              </a:rPr>
              <a:t>Maximize the system we have</a:t>
            </a:r>
            <a:r>
              <a:rPr lang="en-US" sz="2600" dirty="0">
                <a:solidFill>
                  <a:schemeClr val="accent6"/>
                </a:solidFill>
                <a:latin typeface="Myriad Pro" panose="020B0503030403020204"/>
              </a:rPr>
              <a:t>. Through stronger policy, integration, and collaboration across systems, sectors, and jurisdictions to make the most of the system we have.</a:t>
            </a:r>
          </a:p>
          <a:p>
            <a:pPr>
              <a:lnSpc>
                <a:spcPct val="90000"/>
              </a:lnSpc>
              <a:spcBef>
                <a:spcPct val="0"/>
              </a:spcBef>
            </a:pPr>
            <a:endParaRPr lang="en-US" sz="2600" dirty="0">
              <a:solidFill>
                <a:schemeClr val="accent6"/>
              </a:solidFill>
              <a:latin typeface="Myriad Pro" panose="020B0503030403020204"/>
            </a:endParaRPr>
          </a:p>
          <a:p>
            <a:pPr>
              <a:lnSpc>
                <a:spcPct val="90000"/>
              </a:lnSpc>
              <a:spcBef>
                <a:spcPct val="0"/>
              </a:spcBef>
            </a:pPr>
            <a:r>
              <a:rPr lang="en-US" sz="2600" b="1" dirty="0">
                <a:solidFill>
                  <a:srgbClr val="7030A0"/>
                </a:solidFill>
                <a:latin typeface="Myriad Pro" panose="020B0503030403020204"/>
              </a:rPr>
              <a:t>Build the system we need</a:t>
            </a:r>
            <a:r>
              <a:rPr lang="en-US" sz="2600" dirty="0">
                <a:solidFill>
                  <a:schemeClr val="accent6"/>
                </a:solidFill>
                <a:latin typeface="Myriad Pro" panose="020B0503030403020204"/>
              </a:rPr>
              <a:t>. Begin to dismantle racism by addressing root causes through bold systemic and cultural change.</a:t>
            </a:r>
          </a:p>
          <a:p>
            <a:endParaRPr lang="en-US" dirty="0"/>
          </a:p>
        </p:txBody>
      </p:sp>
      <p:pic>
        <p:nvPicPr>
          <p:cNvPr id="8" name="Picture 1" descr="Logo - Office of Equity Washington State Equity and Justice for All. An outline of a dove flying out of the y in Equity with six wings each a different color. " title="EQUIT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476" y="5604320"/>
            <a:ext cx="1693524" cy="128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fld id="{DED4B53F-633D-4299-A49A-9C93145783A1}" type="slidenum">
              <a:rPr lang="en-US" smtClean="0"/>
              <a:t>19</a:t>
            </a:fld>
            <a:endParaRPr lang="en-US"/>
          </a:p>
        </p:txBody>
      </p:sp>
    </p:spTree>
    <p:extLst>
      <p:ext uri="{BB962C8B-B14F-4D97-AF65-F5344CB8AC3E}">
        <p14:creationId xmlns:p14="http://schemas.microsoft.com/office/powerpoint/2010/main" val="3655005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Presented By</a:t>
            </a:r>
            <a:endParaRPr lang="en-US" dirty="0"/>
          </a:p>
        </p:txBody>
      </p:sp>
      <p:sp>
        <p:nvSpPr>
          <p:cNvPr id="5" name="Text Placeholder 4"/>
          <p:cNvSpPr>
            <a:spLocks noGrp="1"/>
          </p:cNvSpPr>
          <p:nvPr>
            <p:ph type="body" sz="quarter" idx="11"/>
          </p:nvPr>
        </p:nvSpPr>
        <p:spPr/>
        <p:txBody>
          <a:bodyPr>
            <a:normAutofit fontScale="92500" lnSpcReduction="20000"/>
          </a:bodyPr>
          <a:lstStyle/>
          <a:p>
            <a:r>
              <a:rPr lang="fr-FR" dirty="0"/>
              <a:t>DES Enterprise </a:t>
            </a:r>
            <a:r>
              <a:rPr lang="fr-FR" dirty="0" err="1" smtClean="0"/>
              <a:t>Procurement</a:t>
            </a:r>
            <a:r>
              <a:rPr lang="fr-FR" dirty="0" smtClean="0"/>
              <a:t> </a:t>
            </a:r>
            <a:r>
              <a:rPr lang="fr-FR" dirty="0"/>
              <a:t>Policy </a:t>
            </a:r>
            <a:r>
              <a:rPr lang="fr-FR" dirty="0" err="1" smtClean="0"/>
              <a:t>Workgroup</a:t>
            </a:r>
            <a:endParaRPr lang="en-US" dirty="0"/>
          </a:p>
        </p:txBody>
      </p:sp>
      <p:sp>
        <p:nvSpPr>
          <p:cNvPr id="7" name="Content Placeholder 6"/>
          <p:cNvSpPr>
            <a:spLocks noGrp="1"/>
          </p:cNvSpPr>
          <p:nvPr>
            <p:ph sz="quarter" idx="15"/>
          </p:nvPr>
        </p:nvSpPr>
        <p:spPr/>
        <p:txBody>
          <a:bodyPr/>
          <a:lstStyle/>
          <a:p>
            <a:pPr marL="342900" indent="-342900">
              <a:buFont typeface="Arial" panose="020B0604020202020204" pitchFamily="34" charset="0"/>
              <a:buChar char="•"/>
            </a:pPr>
            <a:r>
              <a:rPr lang="en-US" sz="2400" dirty="0"/>
              <a:t>Christine Warnock	</a:t>
            </a:r>
            <a:endParaRPr lang="en-US" sz="2400" dirty="0" smtClean="0"/>
          </a:p>
          <a:p>
            <a:pPr marL="342900" indent="-342900">
              <a:buFont typeface="Arial" panose="020B0604020202020204" pitchFamily="34" charset="0"/>
              <a:buChar char="•"/>
            </a:pPr>
            <a:r>
              <a:rPr lang="en-US" sz="2400" dirty="0" smtClean="0"/>
              <a:t>Drew </a:t>
            </a:r>
            <a:r>
              <a:rPr lang="en-US" sz="2400" dirty="0"/>
              <a:t>Zavatsky</a:t>
            </a:r>
          </a:p>
          <a:p>
            <a:pPr marL="342900" indent="-342900">
              <a:buFont typeface="Arial" panose="020B0604020202020204" pitchFamily="34" charset="0"/>
              <a:buChar char="•"/>
            </a:pPr>
            <a:r>
              <a:rPr lang="en-US" sz="2400" dirty="0"/>
              <a:t>Brooke Jensen		</a:t>
            </a:r>
            <a:endParaRPr lang="en-US" sz="2400" dirty="0" smtClean="0"/>
          </a:p>
          <a:p>
            <a:pPr marL="342900" indent="-342900">
              <a:buFont typeface="Arial" panose="020B0604020202020204" pitchFamily="34" charset="0"/>
              <a:buChar char="•"/>
            </a:pPr>
            <a:r>
              <a:rPr lang="en-US" sz="2400" dirty="0" smtClean="0"/>
              <a:t>Zoë Mroz</a:t>
            </a:r>
          </a:p>
          <a:p>
            <a:pPr marL="342900" indent="-342900">
              <a:buFont typeface="Arial" panose="020B0604020202020204" pitchFamily="34" charset="0"/>
              <a:buChar char="•"/>
            </a:pPr>
            <a:r>
              <a:rPr lang="en-US" sz="2400" dirty="0" smtClean="0"/>
              <a:t>Shana </a:t>
            </a:r>
            <a:r>
              <a:rPr lang="en-US" sz="2400" dirty="0"/>
              <a:t>Barehand	</a:t>
            </a:r>
            <a:endParaRPr lang="en-US" sz="2400" dirty="0" smtClean="0"/>
          </a:p>
          <a:p>
            <a:endParaRPr lang="en-US" dirty="0"/>
          </a:p>
        </p:txBody>
      </p:sp>
      <p:sp>
        <p:nvSpPr>
          <p:cNvPr id="6" name="Text Placeholder 5"/>
          <p:cNvSpPr>
            <a:spLocks noGrp="1"/>
          </p:cNvSpPr>
          <p:nvPr>
            <p:ph type="body" sz="quarter" idx="12"/>
          </p:nvPr>
        </p:nvSpPr>
        <p:spPr/>
        <p:txBody>
          <a:bodyPr/>
          <a:lstStyle/>
          <a:p>
            <a:r>
              <a:rPr lang="en-US" dirty="0"/>
              <a:t>Guest Panel </a:t>
            </a:r>
            <a:r>
              <a:rPr lang="en-US" dirty="0" smtClean="0"/>
              <a:t>Members</a:t>
            </a:r>
            <a:endParaRPr lang="en-US" dirty="0"/>
          </a:p>
        </p:txBody>
      </p:sp>
      <p:sp>
        <p:nvSpPr>
          <p:cNvPr id="8" name="Content Placeholder 7"/>
          <p:cNvSpPr>
            <a:spLocks noGrp="1"/>
          </p:cNvSpPr>
          <p:nvPr>
            <p:ph sz="quarter" idx="16"/>
          </p:nvPr>
        </p:nvSpPr>
        <p:spPr/>
        <p:txBody>
          <a:bodyPr>
            <a:normAutofit/>
          </a:bodyPr>
          <a:lstStyle/>
          <a:p>
            <a:pPr marL="342900" indent="-342900">
              <a:buFont typeface="Arial" panose="020B0604020202020204" pitchFamily="34" charset="0"/>
              <a:buChar char="•"/>
            </a:pPr>
            <a:r>
              <a:rPr lang="en-US" sz="2400" dirty="0" err="1" smtClean="0"/>
              <a:t>Timolin</a:t>
            </a:r>
            <a:r>
              <a:rPr lang="en-US" sz="2400" dirty="0" smtClean="0"/>
              <a:t> </a:t>
            </a:r>
            <a:r>
              <a:rPr lang="en-US" sz="2400" dirty="0" err="1" smtClean="0"/>
              <a:t>Abrom</a:t>
            </a:r>
            <a:r>
              <a:rPr lang="en-US" sz="2400" dirty="0" smtClean="0"/>
              <a:t> (OMWBE)</a:t>
            </a:r>
          </a:p>
          <a:p>
            <a:pPr marL="342900" indent="-342900">
              <a:buFont typeface="Arial" panose="020B0604020202020204" pitchFamily="34" charset="0"/>
              <a:buChar char="•"/>
            </a:pPr>
            <a:r>
              <a:rPr lang="en-US" sz="2400" dirty="0"/>
              <a:t>Dr. Karen Johnson </a:t>
            </a:r>
            <a:r>
              <a:rPr lang="en-US" sz="2400" dirty="0" smtClean="0"/>
              <a:t>(Office of Equity)</a:t>
            </a:r>
            <a:endParaRPr lang="en-US" sz="2400" dirty="0"/>
          </a:p>
          <a:p>
            <a:pPr marL="342900" indent="-342900">
              <a:buFont typeface="Arial" panose="020B0604020202020204" pitchFamily="34" charset="0"/>
              <a:buChar char="•"/>
            </a:pPr>
            <a:r>
              <a:rPr lang="en-US" sz="2400" dirty="0"/>
              <a:t>Jennifer Montgomery (WDVA</a:t>
            </a:r>
            <a:r>
              <a:rPr lang="en-US" sz="2400" dirty="0" smtClean="0"/>
              <a:t>)</a:t>
            </a:r>
            <a:endParaRPr lang="en-US" sz="2400" dirty="0"/>
          </a:p>
        </p:txBody>
      </p:sp>
      <p:sp>
        <p:nvSpPr>
          <p:cNvPr id="2" name="Slide Number Placeholder 1"/>
          <p:cNvSpPr>
            <a:spLocks noGrp="1"/>
          </p:cNvSpPr>
          <p:nvPr>
            <p:ph type="sldNum" sz="quarter" idx="17"/>
          </p:nvPr>
        </p:nvSpPr>
        <p:spPr/>
        <p:txBody>
          <a:bodyPr/>
          <a:lstStyle/>
          <a:p>
            <a:fld id="{DED4B53F-633D-4299-A49A-9C93145783A1}" type="slidenum">
              <a:rPr lang="en-US" smtClean="0"/>
              <a:t>2</a:t>
            </a:fld>
            <a:endParaRPr lang="en-US"/>
          </a:p>
        </p:txBody>
      </p:sp>
    </p:spTree>
    <p:extLst>
      <p:ext uri="{BB962C8B-B14F-4D97-AF65-F5344CB8AC3E}">
        <p14:creationId xmlns:p14="http://schemas.microsoft.com/office/powerpoint/2010/main" val="17728062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OVERVIEW OF WDVA</a:t>
            </a:r>
          </a:p>
        </p:txBody>
      </p:sp>
      <p:sp>
        <p:nvSpPr>
          <p:cNvPr id="3" name="Text Placeholder 2"/>
          <p:cNvSpPr>
            <a:spLocks noGrp="1"/>
          </p:cNvSpPr>
          <p:nvPr>
            <p:ph type="body" sz="quarter" idx="10"/>
          </p:nvPr>
        </p:nvSpPr>
        <p:spPr/>
        <p:txBody>
          <a:bodyPr>
            <a:normAutofit fontScale="92500" lnSpcReduction="10000"/>
          </a:bodyPr>
          <a:lstStyle/>
          <a:p>
            <a:pPr marL="342900" indent="-342900">
              <a:buFont typeface="Arial" panose="020B0604020202020204" pitchFamily="34" charset="0"/>
              <a:buChar char="•"/>
            </a:pPr>
            <a:r>
              <a:rPr lang="en-US" dirty="0"/>
              <a:t>Connect veterans and their family members to the benefits and services they earned through their military service.</a:t>
            </a:r>
          </a:p>
          <a:p>
            <a:pPr marL="342900" indent="-342900">
              <a:buFont typeface="Arial" panose="020B0604020202020204" pitchFamily="34" charset="0"/>
              <a:buChar char="•"/>
            </a:pPr>
            <a:r>
              <a:rPr lang="en-US" dirty="0"/>
              <a:t>Provide long-term care in four State Veteran Homes (Orting, Port Orchard, Spokane, Walla Walla) for honorably discharged veterans, widows or spouses, and Gold Star Parents.</a:t>
            </a:r>
          </a:p>
          <a:p>
            <a:pPr marL="342900" indent="-342900">
              <a:buFont typeface="Arial" panose="020B0604020202020204" pitchFamily="34" charset="0"/>
              <a:buChar char="•"/>
            </a:pPr>
            <a:r>
              <a:rPr lang="en-US" dirty="0"/>
              <a:t>Provide claims assistance and counseling services for veterans and their family members. </a:t>
            </a:r>
          </a:p>
          <a:p>
            <a:pPr marL="342900" indent="-342900">
              <a:buFont typeface="Arial" panose="020B0604020202020204" pitchFamily="34" charset="0"/>
              <a:buChar char="•"/>
            </a:pPr>
            <a:r>
              <a:rPr lang="en-US" dirty="0"/>
              <a:t>Honor veterans in their final resting place in a State Veterans Cemetery.</a:t>
            </a:r>
          </a:p>
          <a:p>
            <a:pPr marL="342900" indent="-342900">
              <a:buFont typeface="Arial" panose="020B0604020202020204" pitchFamily="34" charset="0"/>
              <a:buChar char="•"/>
            </a:pPr>
            <a:r>
              <a:rPr lang="en-US" dirty="0"/>
              <a:t>Please visit www.dva.wa.gov, email </a:t>
            </a:r>
            <a:r>
              <a:rPr lang="en-US" dirty="0">
                <a:hlinkClick r:id="rId2"/>
              </a:rPr>
              <a:t>benefits@dva.wa.gov</a:t>
            </a:r>
            <a:r>
              <a:rPr lang="en-US" dirty="0"/>
              <a:t>, </a:t>
            </a:r>
            <a:br>
              <a:rPr lang="en-US" dirty="0"/>
            </a:br>
            <a:r>
              <a:rPr lang="en-US" dirty="0"/>
              <a:t>or call 1-800-562-2308.</a:t>
            </a:r>
          </a:p>
          <a:p>
            <a:endParaRPr lang="en-US" dirty="0"/>
          </a:p>
        </p:txBody>
      </p:sp>
      <p:pic>
        <p:nvPicPr>
          <p:cNvPr id="5" name="Picture 4" descr="WDVA logo" title="WDVA logo">
            <a:extLst>
              <a:ext uri="{FF2B5EF4-FFF2-40B4-BE49-F238E27FC236}">
                <a16:creationId xmlns:a16="http://schemas.microsoft.com/office/drawing/2014/main" id="{D3ED7938-EE2B-4C02-9094-41A55209B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93" y="5530138"/>
            <a:ext cx="2495548" cy="906454"/>
          </a:xfrm>
          <a:prstGeom prst="rect">
            <a:avLst/>
          </a:prstGeom>
        </p:spPr>
      </p:pic>
      <p:sp>
        <p:nvSpPr>
          <p:cNvPr id="4" name="Slide Number Placeholder 3"/>
          <p:cNvSpPr>
            <a:spLocks noGrp="1"/>
          </p:cNvSpPr>
          <p:nvPr>
            <p:ph type="sldNum" sz="quarter" idx="11"/>
          </p:nvPr>
        </p:nvSpPr>
        <p:spPr/>
        <p:txBody>
          <a:bodyPr/>
          <a:lstStyle/>
          <a:p>
            <a:fld id="{DED4B53F-633D-4299-A49A-9C93145783A1}" type="slidenum">
              <a:rPr lang="en-US" smtClean="0"/>
              <a:t>20</a:t>
            </a:fld>
            <a:endParaRPr lang="en-US"/>
          </a:p>
        </p:txBody>
      </p:sp>
    </p:spTree>
    <p:extLst>
      <p:ext uri="{BB962C8B-B14F-4D97-AF65-F5344CB8AC3E}">
        <p14:creationId xmlns:p14="http://schemas.microsoft.com/office/powerpoint/2010/main" val="2912320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DVA Do?</a:t>
            </a:r>
            <a:endParaRPr lang="en-US" dirty="0"/>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dirty="0"/>
              <a:t>Certifies businesses owned by honorably discharged veterans and service members.  Certification is quick, free, and easy.</a:t>
            </a:r>
          </a:p>
          <a:p>
            <a:pPr marL="342900" indent="-342900">
              <a:buFont typeface="Arial" panose="020B0604020202020204" pitchFamily="34" charset="0"/>
              <a:buChar char="•"/>
            </a:pPr>
            <a:r>
              <a:rPr lang="en-US" dirty="0"/>
              <a:t>Provides outreach and referrals to support veteran and </a:t>
            </a:r>
            <a:r>
              <a:rPr lang="en-US" dirty="0" err="1"/>
              <a:t>servicemember</a:t>
            </a:r>
            <a:r>
              <a:rPr lang="en-US" dirty="0"/>
              <a:t> owned businesses.</a:t>
            </a:r>
          </a:p>
          <a:p>
            <a:pPr marL="342900" indent="-342900">
              <a:buFont typeface="Arial" panose="020B0604020202020204" pitchFamily="34" charset="0"/>
              <a:buChar char="•"/>
            </a:pPr>
            <a:r>
              <a:rPr lang="en-US" dirty="0"/>
              <a:t>Assists prime contractors and state agencies in locating certified businesses to meet their diverse spend goals.</a:t>
            </a:r>
          </a:p>
          <a:p>
            <a:endParaRPr lang="en-US" dirty="0"/>
          </a:p>
        </p:txBody>
      </p:sp>
      <p:pic>
        <p:nvPicPr>
          <p:cNvPr id="7" name="Picture 6" descr="WDVA logo" title="WDVA logo">
            <a:extLst>
              <a:ext uri="{FF2B5EF4-FFF2-40B4-BE49-F238E27FC236}">
                <a16:creationId xmlns:a16="http://schemas.microsoft.com/office/drawing/2014/main" id="{D3ED7938-EE2B-4C02-9094-41A55209B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493" y="5530138"/>
            <a:ext cx="2495548" cy="906454"/>
          </a:xfrm>
          <a:prstGeom prst="rect">
            <a:avLst/>
          </a:prstGeom>
        </p:spPr>
      </p:pic>
      <p:sp>
        <p:nvSpPr>
          <p:cNvPr id="4" name="Slide Number Placeholder 3"/>
          <p:cNvSpPr>
            <a:spLocks noGrp="1"/>
          </p:cNvSpPr>
          <p:nvPr>
            <p:ph type="sldNum" sz="quarter" idx="11"/>
          </p:nvPr>
        </p:nvSpPr>
        <p:spPr/>
        <p:txBody>
          <a:bodyPr/>
          <a:lstStyle/>
          <a:p>
            <a:fld id="{DED4B53F-633D-4299-A49A-9C93145783A1}" type="slidenum">
              <a:rPr lang="en-US" smtClean="0"/>
              <a:t>21</a:t>
            </a:fld>
            <a:endParaRPr lang="en-US"/>
          </a:p>
        </p:txBody>
      </p:sp>
    </p:spTree>
    <p:extLst>
      <p:ext uri="{BB962C8B-B14F-4D97-AF65-F5344CB8AC3E}">
        <p14:creationId xmlns:p14="http://schemas.microsoft.com/office/powerpoint/2010/main" val="14391283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961" y="506960"/>
            <a:ext cx="9744075" cy="733533"/>
          </a:xfrm>
        </p:spPr>
        <p:txBody>
          <a:bodyPr>
            <a:normAutofit fontScale="90000"/>
          </a:bodyPr>
          <a:lstStyle/>
          <a:p>
            <a:r>
              <a:rPr lang="en-US" dirty="0"/>
              <a:t>Alignment with EO 19-01 and WDVA</a:t>
            </a:r>
          </a:p>
        </p:txBody>
      </p:sp>
      <p:sp>
        <p:nvSpPr>
          <p:cNvPr id="6" name="Text Placeholder 2">
            <a:extLst>
              <a:ext uri="{FF2B5EF4-FFF2-40B4-BE49-F238E27FC236}">
                <a16:creationId xmlns:a16="http://schemas.microsoft.com/office/drawing/2014/main" id="{6B027D9B-47A3-4FBD-80E3-CB25D8914F9A}"/>
              </a:ext>
            </a:extLst>
          </p:cNvPr>
          <p:cNvSpPr>
            <a:spLocks noGrp="1"/>
          </p:cNvSpPr>
          <p:nvPr>
            <p:ph type="body" sz="quarter" idx="10"/>
          </p:nvPr>
        </p:nvSpPr>
        <p:spPr>
          <a:xfrm>
            <a:off x="881350" y="1402556"/>
            <a:ext cx="10427692" cy="4052888"/>
          </a:xfrm>
        </p:spPr>
        <p:txBody>
          <a:bodyPr>
            <a:normAutofit/>
          </a:bodyPr>
          <a:lstStyle/>
          <a:p>
            <a:pPr marL="342900" lvl="0" indent="-342900">
              <a:buFont typeface="Arial" panose="020B0604020202020204" pitchFamily="34" charset="0"/>
              <a:buChar char="•"/>
            </a:pPr>
            <a:r>
              <a:rPr lang="en-US" dirty="0"/>
              <a:t>Incorporated OMWBE inclusion plan into annual procurement and contracts training.</a:t>
            </a:r>
          </a:p>
          <a:p>
            <a:pPr marL="342900" lvl="0" indent="-342900">
              <a:buFont typeface="Arial" panose="020B0604020202020204" pitchFamily="34" charset="0"/>
              <a:buChar char="•"/>
            </a:pPr>
            <a:r>
              <a:rPr lang="en-US" dirty="0"/>
              <a:t>Centralized reporting structure of purchasing staff to increase oversight of inclusion plan.</a:t>
            </a:r>
          </a:p>
          <a:p>
            <a:pPr marL="342900" lvl="0" indent="-342900">
              <a:buFont typeface="Arial" panose="020B0604020202020204" pitchFamily="34" charset="0"/>
              <a:buChar char="•"/>
            </a:pPr>
            <a:r>
              <a:rPr lang="en-US" dirty="0"/>
              <a:t>Increased involvement and participation of purchasing and contracting staff in planning and forecasting future procurements.</a:t>
            </a:r>
          </a:p>
          <a:p>
            <a:pPr marL="342900" lvl="0" indent="-342900">
              <a:buFont typeface="Arial" panose="020B0604020202020204" pitchFamily="34" charset="0"/>
              <a:buChar char="•"/>
            </a:pPr>
            <a:r>
              <a:rPr lang="en-US" dirty="0"/>
              <a:t>Master Contract search tool is utilized prior to all non-routine purchases.</a:t>
            </a:r>
          </a:p>
          <a:p>
            <a:pPr marL="342900" lvl="0" indent="-342900">
              <a:buFont typeface="Arial" panose="020B0604020202020204" pitchFamily="34" charset="0"/>
              <a:buChar char="•"/>
            </a:pPr>
            <a:r>
              <a:rPr lang="en-US" dirty="0"/>
              <a:t>OMWBE directory is utilized prior to all non-routine purchases.</a:t>
            </a:r>
          </a:p>
          <a:p>
            <a:endParaRPr lang="en-US" dirty="0"/>
          </a:p>
        </p:txBody>
      </p:sp>
      <p:pic>
        <p:nvPicPr>
          <p:cNvPr id="5" name="Picture 4" descr="WDVA logo" title="WDVA logo">
            <a:extLst>
              <a:ext uri="{FF2B5EF4-FFF2-40B4-BE49-F238E27FC236}">
                <a16:creationId xmlns:a16="http://schemas.microsoft.com/office/drawing/2014/main" id="{D3ED7938-EE2B-4C02-9094-41A55209B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93" y="5530138"/>
            <a:ext cx="2495548" cy="906454"/>
          </a:xfrm>
          <a:prstGeom prst="rect">
            <a:avLst/>
          </a:prstGeom>
        </p:spPr>
      </p:pic>
      <p:sp>
        <p:nvSpPr>
          <p:cNvPr id="3" name="Slide Number Placeholder 2"/>
          <p:cNvSpPr>
            <a:spLocks noGrp="1"/>
          </p:cNvSpPr>
          <p:nvPr>
            <p:ph type="sldNum" sz="quarter" idx="11"/>
          </p:nvPr>
        </p:nvSpPr>
        <p:spPr/>
        <p:txBody>
          <a:bodyPr/>
          <a:lstStyle/>
          <a:p>
            <a:fld id="{DED4B53F-633D-4299-A49A-9C93145783A1}" type="slidenum">
              <a:rPr lang="en-US" smtClean="0"/>
              <a:t>22</a:t>
            </a:fld>
            <a:endParaRPr lang="en-US"/>
          </a:p>
        </p:txBody>
      </p:sp>
    </p:spTree>
    <p:extLst>
      <p:ext uri="{BB962C8B-B14F-4D97-AF65-F5344CB8AC3E}">
        <p14:creationId xmlns:p14="http://schemas.microsoft.com/office/powerpoint/2010/main" val="1461115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Executive Order 19-01</a:t>
            </a:r>
            <a:endParaRPr lang="en-US" dirty="0"/>
          </a:p>
        </p:txBody>
      </p:sp>
      <p:sp>
        <p:nvSpPr>
          <p:cNvPr id="3" name="Text Placeholder 2"/>
          <p:cNvSpPr>
            <a:spLocks noGrp="1"/>
          </p:cNvSpPr>
          <p:nvPr>
            <p:ph type="body" sz="quarter" idx="10"/>
          </p:nvPr>
        </p:nvSpPr>
        <p:spPr/>
        <p:txBody>
          <a:bodyPr/>
          <a:lstStyle/>
          <a:p>
            <a:r>
              <a:rPr lang="en-US" b="1" dirty="0"/>
              <a:t>Executive Order 19-01 (signed on 5/13/19)</a:t>
            </a:r>
          </a:p>
          <a:p>
            <a:pPr marL="342900" indent="-342900">
              <a:buFont typeface="Arial" panose="020B0604020202020204" pitchFamily="34" charset="0"/>
              <a:buChar char="•"/>
            </a:pPr>
            <a:r>
              <a:rPr lang="en-US" dirty="0"/>
              <a:t>DES in conjunction with the Department of Veteran’s Affairs (DVA), and the Office of Minority and Women Business Enterprises (OMWBE), is responsible for establishing a new policy regarding procurement practices and preferences to promote state agency contracting with veteran owned businesses.</a:t>
            </a:r>
          </a:p>
          <a:p>
            <a:endParaRPr lang="en-US" dirty="0"/>
          </a:p>
        </p:txBody>
      </p:sp>
      <p:pic>
        <p:nvPicPr>
          <p:cNvPr id="6" name="Picture 5" descr="WDVA logo" title="WDVA logo">
            <a:extLst>
              <a:ext uri="{FF2B5EF4-FFF2-40B4-BE49-F238E27FC236}">
                <a16:creationId xmlns:a16="http://schemas.microsoft.com/office/drawing/2014/main" id="{D3ED7938-EE2B-4C02-9094-41A55209B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93" y="5530138"/>
            <a:ext cx="2495548" cy="906454"/>
          </a:xfrm>
          <a:prstGeom prst="rect">
            <a:avLst/>
          </a:prstGeom>
        </p:spPr>
      </p:pic>
      <p:sp>
        <p:nvSpPr>
          <p:cNvPr id="4" name="Slide Number Placeholder 3"/>
          <p:cNvSpPr>
            <a:spLocks noGrp="1"/>
          </p:cNvSpPr>
          <p:nvPr>
            <p:ph type="sldNum" sz="quarter" idx="11"/>
          </p:nvPr>
        </p:nvSpPr>
        <p:spPr/>
        <p:txBody>
          <a:bodyPr/>
          <a:lstStyle/>
          <a:p>
            <a:fld id="{DED4B53F-633D-4299-A49A-9C93145783A1}" type="slidenum">
              <a:rPr lang="en-US" smtClean="0"/>
              <a:t>23</a:t>
            </a:fld>
            <a:endParaRPr lang="en-US"/>
          </a:p>
        </p:txBody>
      </p:sp>
    </p:spTree>
    <p:extLst>
      <p:ext uri="{BB962C8B-B14F-4D97-AF65-F5344CB8AC3E}">
        <p14:creationId xmlns:p14="http://schemas.microsoft.com/office/powerpoint/2010/main" val="1234929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Veteran-Owned Business Purchasing Goals</a:t>
            </a:r>
          </a:p>
        </p:txBody>
      </p:sp>
      <p:sp>
        <p:nvSpPr>
          <p:cNvPr id="3" name="Text Placeholder 2"/>
          <p:cNvSpPr>
            <a:spLocks noGrp="1"/>
          </p:cNvSpPr>
          <p:nvPr>
            <p:ph type="body" sz="quarter" idx="10"/>
          </p:nvPr>
        </p:nvSpPr>
        <p:spPr/>
        <p:txBody>
          <a:bodyPr/>
          <a:lstStyle/>
          <a:p>
            <a:pPr marL="342900" indent="-342900">
              <a:buFont typeface="Arial" panose="020B0604020202020204" pitchFamily="34" charset="0"/>
              <a:buChar char="•"/>
            </a:pPr>
            <a:r>
              <a:rPr lang="en-US" dirty="0"/>
              <a:t>ESB 5041 (RCW 43.60A.200) 3% Non-competitive purchases</a:t>
            </a:r>
          </a:p>
          <a:p>
            <a:pPr marL="342900" indent="-342900">
              <a:buFont typeface="Arial" panose="020B0604020202020204" pitchFamily="34" charset="0"/>
              <a:buChar char="•"/>
            </a:pPr>
            <a:r>
              <a:rPr lang="en-US" dirty="0" smtClean="0"/>
              <a:t>Governor’s </a:t>
            </a:r>
            <a:r>
              <a:rPr lang="en-US" dirty="0"/>
              <a:t>Executive Order 13-01 5% all purchases </a:t>
            </a:r>
          </a:p>
          <a:p>
            <a:endParaRPr lang="en-US" dirty="0"/>
          </a:p>
        </p:txBody>
      </p:sp>
      <p:pic>
        <p:nvPicPr>
          <p:cNvPr id="6" name="Picture 5" descr="WDVA logo" title="WDVA logo">
            <a:extLst>
              <a:ext uri="{FF2B5EF4-FFF2-40B4-BE49-F238E27FC236}">
                <a16:creationId xmlns:a16="http://schemas.microsoft.com/office/drawing/2014/main" id="{D3ED7938-EE2B-4C02-9094-41A55209B0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3493" y="5530138"/>
            <a:ext cx="2495548" cy="906454"/>
          </a:xfrm>
          <a:prstGeom prst="rect">
            <a:avLst/>
          </a:prstGeom>
        </p:spPr>
      </p:pic>
      <p:sp>
        <p:nvSpPr>
          <p:cNvPr id="4" name="Slide Number Placeholder 3"/>
          <p:cNvSpPr>
            <a:spLocks noGrp="1"/>
          </p:cNvSpPr>
          <p:nvPr>
            <p:ph type="sldNum" sz="quarter" idx="11"/>
          </p:nvPr>
        </p:nvSpPr>
        <p:spPr/>
        <p:txBody>
          <a:bodyPr/>
          <a:lstStyle/>
          <a:p>
            <a:fld id="{DED4B53F-633D-4299-A49A-9C93145783A1}" type="slidenum">
              <a:rPr lang="en-US" smtClean="0"/>
              <a:t>24</a:t>
            </a:fld>
            <a:endParaRPr lang="en-US"/>
          </a:p>
        </p:txBody>
      </p:sp>
    </p:spTree>
    <p:extLst>
      <p:ext uri="{BB962C8B-B14F-4D97-AF65-F5344CB8AC3E}">
        <p14:creationId xmlns:p14="http://schemas.microsoft.com/office/powerpoint/2010/main" val="19258553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Policy coordination</a:t>
            </a:r>
          </a:p>
        </p:txBody>
      </p:sp>
      <p:graphicFrame>
        <p:nvGraphicFramePr>
          <p:cNvPr id="6" name="Diagram 5" title="Policy Coordination"/>
          <p:cNvGraphicFramePr/>
          <p:nvPr>
            <p:extLst>
              <p:ext uri="{D42A27DB-BD31-4B8C-83A1-F6EECF244321}">
                <p14:modId xmlns:p14="http://schemas.microsoft.com/office/powerpoint/2010/main" val="3956685353"/>
              </p:ext>
            </p:extLst>
          </p:nvPr>
        </p:nvGraphicFramePr>
        <p:xfrm>
          <a:off x="2036761" y="1977391"/>
          <a:ext cx="8128000" cy="4149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7"/>
          </p:nvPr>
        </p:nvSpPr>
        <p:spPr/>
        <p:txBody>
          <a:bodyPr/>
          <a:lstStyle/>
          <a:p>
            <a:fld id="{DED4B53F-633D-4299-A49A-9C93145783A1}" type="slidenum">
              <a:rPr lang="en-US" smtClean="0"/>
              <a:t>25</a:t>
            </a:fld>
            <a:endParaRPr lang="en-US"/>
          </a:p>
        </p:txBody>
      </p:sp>
    </p:spTree>
    <p:extLst>
      <p:ext uri="{BB962C8B-B14F-4D97-AF65-F5344CB8AC3E}">
        <p14:creationId xmlns:p14="http://schemas.microsoft.com/office/powerpoint/2010/main" val="2124077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Supplier Diversity Policy</a:t>
            </a:r>
            <a:endParaRPr lang="en-US" dirty="0"/>
          </a:p>
        </p:txBody>
      </p:sp>
      <p:sp>
        <p:nvSpPr>
          <p:cNvPr id="3" name="Slide Number Placeholder 2"/>
          <p:cNvSpPr>
            <a:spLocks noGrp="1"/>
          </p:cNvSpPr>
          <p:nvPr>
            <p:ph type="sldNum" sz="quarter" idx="10"/>
          </p:nvPr>
        </p:nvSpPr>
        <p:spPr/>
        <p:txBody>
          <a:bodyPr/>
          <a:lstStyle/>
          <a:p>
            <a:fld id="{DED4B53F-633D-4299-A49A-9C93145783A1}" type="slidenum">
              <a:rPr lang="en-US" smtClean="0"/>
              <a:t>26</a:t>
            </a:fld>
            <a:endParaRPr lang="en-US"/>
          </a:p>
        </p:txBody>
      </p:sp>
    </p:spTree>
    <p:extLst>
      <p:ext uri="{BB962C8B-B14F-4D97-AF65-F5344CB8AC3E}">
        <p14:creationId xmlns:p14="http://schemas.microsoft.com/office/powerpoint/2010/main" val="1135864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Supplier Diversity?</a:t>
            </a:r>
            <a:endParaRPr lang="en-US" dirty="0"/>
          </a:p>
        </p:txBody>
      </p:sp>
      <p:sp>
        <p:nvSpPr>
          <p:cNvPr id="3" name="Text Placeholder 2"/>
          <p:cNvSpPr>
            <a:spLocks noGrp="1"/>
          </p:cNvSpPr>
          <p:nvPr>
            <p:ph type="body" sz="quarter" idx="10"/>
          </p:nvPr>
        </p:nvSpPr>
        <p:spPr/>
        <p:txBody>
          <a:bodyPr>
            <a:normAutofit/>
          </a:bodyPr>
          <a:lstStyle/>
          <a:p>
            <a:pPr marL="342900" indent="-342900">
              <a:buFont typeface="Wingdings" panose="05000000000000000000" pitchFamily="2" charset="2"/>
              <a:buChar char="ü"/>
            </a:pPr>
            <a:r>
              <a:rPr lang="en-US" dirty="0" smtClean="0"/>
              <a:t>Intentional practice</a:t>
            </a:r>
          </a:p>
          <a:p>
            <a:pPr marL="342900" indent="-342900">
              <a:buFont typeface="Wingdings" panose="05000000000000000000" pitchFamily="2" charset="2"/>
              <a:buChar char="ü"/>
            </a:pPr>
            <a:r>
              <a:rPr lang="en-US" dirty="0" smtClean="0"/>
              <a:t>Includes specific groups based on priorities and/or law</a:t>
            </a:r>
          </a:p>
          <a:p>
            <a:pPr marL="342900" indent="-342900">
              <a:buFont typeface="Wingdings" panose="05000000000000000000" pitchFamily="2" charset="2"/>
              <a:buChar char="ü"/>
            </a:pPr>
            <a:r>
              <a:rPr lang="en-US" dirty="0"/>
              <a:t>Supplier diversity </a:t>
            </a:r>
            <a:r>
              <a:rPr lang="en-US" dirty="0" smtClean="0"/>
              <a:t>policies </a:t>
            </a:r>
            <a:r>
              <a:rPr lang="en-US" dirty="0"/>
              <a:t>often look at remedying </a:t>
            </a:r>
            <a:r>
              <a:rPr lang="en-US" dirty="0" smtClean="0"/>
              <a:t>discrimination for </a:t>
            </a:r>
            <a:r>
              <a:rPr lang="en-US" dirty="0"/>
              <a:t>groups protected under the federal civil rights </a:t>
            </a:r>
            <a:r>
              <a:rPr lang="en-US" dirty="0" smtClean="0"/>
              <a:t>act.</a:t>
            </a:r>
          </a:p>
          <a:p>
            <a:pPr marL="342900" indent="-342900">
              <a:buFont typeface="Wingdings" panose="05000000000000000000" pitchFamily="2" charset="2"/>
              <a:buChar char="ü"/>
            </a:pPr>
            <a:r>
              <a:rPr lang="en-US" dirty="0"/>
              <a:t>Discrimination includes both intentional and disparate </a:t>
            </a:r>
            <a:r>
              <a:rPr lang="en-US" dirty="0" smtClean="0"/>
              <a:t>impact</a:t>
            </a:r>
            <a:endParaRPr lang="en-US" dirty="0"/>
          </a:p>
        </p:txBody>
      </p:sp>
      <p:sp>
        <p:nvSpPr>
          <p:cNvPr id="4" name="Slide Number Placeholder 3"/>
          <p:cNvSpPr>
            <a:spLocks noGrp="1"/>
          </p:cNvSpPr>
          <p:nvPr>
            <p:ph type="sldNum" sz="quarter" idx="11"/>
          </p:nvPr>
        </p:nvSpPr>
        <p:spPr/>
        <p:txBody>
          <a:bodyPr/>
          <a:lstStyle/>
          <a:p>
            <a:fld id="{DED4B53F-633D-4299-A49A-9C93145783A1}" type="slidenum">
              <a:rPr lang="en-US" smtClean="0"/>
              <a:t>27</a:t>
            </a:fld>
            <a:endParaRPr lang="en-US"/>
          </a:p>
        </p:txBody>
      </p:sp>
    </p:spTree>
    <p:extLst>
      <p:ext uri="{BB962C8B-B14F-4D97-AF65-F5344CB8AC3E}">
        <p14:creationId xmlns:p14="http://schemas.microsoft.com/office/powerpoint/2010/main" val="2576133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RCW 39.26.010(22</a:t>
            </a:r>
            <a:r>
              <a:rPr lang="en-US" dirty="0" smtClean="0"/>
              <a:t>)</a:t>
            </a:r>
            <a:endParaRPr lang="en-US" dirty="0"/>
          </a:p>
        </p:txBody>
      </p:sp>
      <p:sp>
        <p:nvSpPr>
          <p:cNvPr id="3" name="Text Placeholder 2"/>
          <p:cNvSpPr>
            <a:spLocks noGrp="1"/>
          </p:cNvSpPr>
          <p:nvPr>
            <p:ph type="body" sz="quarter" idx="10"/>
          </p:nvPr>
        </p:nvSpPr>
        <p:spPr>
          <a:xfrm>
            <a:off x="731520" y="2036842"/>
            <a:ext cx="4965895" cy="4448364"/>
          </a:xfrm>
        </p:spPr>
        <p:txBody>
          <a:bodyPr>
            <a:normAutofit fontScale="92500"/>
          </a:bodyPr>
          <a:lstStyle/>
          <a:p>
            <a:r>
              <a:rPr lang="en-US" b="1" dirty="0"/>
              <a:t>To qualify as a small business – the business must:</a:t>
            </a:r>
          </a:p>
          <a:p>
            <a:pPr marL="342900" indent="-342900">
              <a:buFont typeface="Arial" panose="020B0604020202020204" pitchFamily="34" charset="0"/>
              <a:buChar char="•"/>
            </a:pPr>
            <a:r>
              <a:rPr lang="en-US" dirty="0"/>
              <a:t>Be a Washington state </a:t>
            </a:r>
            <a:r>
              <a:rPr lang="en-US" dirty="0" smtClean="0"/>
              <a:t>business that:</a:t>
            </a:r>
            <a:endParaRPr lang="en-US" dirty="0"/>
          </a:p>
          <a:p>
            <a:pPr marL="800100" lvl="1" indent="-342900">
              <a:buFont typeface="Arial" panose="020B0604020202020204" pitchFamily="34" charset="0"/>
              <a:buChar char="•"/>
            </a:pPr>
            <a:r>
              <a:rPr lang="en-US" dirty="0" smtClean="0"/>
              <a:t>Has </a:t>
            </a:r>
            <a:r>
              <a:rPr lang="en-US" dirty="0"/>
              <a:t>fifty or fewer </a:t>
            </a:r>
            <a:r>
              <a:rPr lang="en-US" dirty="0" smtClean="0"/>
              <a:t>employees; or</a:t>
            </a:r>
            <a:endParaRPr lang="en-US" dirty="0"/>
          </a:p>
          <a:p>
            <a:pPr marL="800100" lvl="1" indent="-342900">
              <a:buFont typeface="Arial" panose="020B0604020202020204" pitchFamily="34" charset="0"/>
              <a:buChar char="•"/>
            </a:pPr>
            <a:r>
              <a:rPr lang="en-US" dirty="0" smtClean="0"/>
              <a:t>Has </a:t>
            </a:r>
            <a:r>
              <a:rPr lang="en-US" dirty="0"/>
              <a:t>a gross revenue of less than $</a:t>
            </a:r>
            <a:r>
              <a:rPr lang="en-US" dirty="0" smtClean="0"/>
              <a:t>7 million; or</a:t>
            </a:r>
            <a:endParaRPr lang="en-US" dirty="0"/>
          </a:p>
          <a:p>
            <a:pPr marL="800100" lvl="1" indent="-342900">
              <a:buFont typeface="Arial" panose="020B0604020202020204" pitchFamily="34" charset="0"/>
              <a:buChar char="•"/>
            </a:pPr>
            <a:r>
              <a:rPr lang="en-US" dirty="0" smtClean="0"/>
              <a:t>Is </a:t>
            </a:r>
            <a:r>
              <a:rPr lang="en-US" dirty="0"/>
              <a:t>certified with the Office of Minority and Women-Owned Business </a:t>
            </a:r>
            <a:r>
              <a:rPr lang="en-US" dirty="0" smtClean="0"/>
              <a:t>Enterprises* </a:t>
            </a:r>
          </a:p>
          <a:p>
            <a:r>
              <a:rPr lang="en-US" i="1" dirty="0" smtClean="0"/>
              <a:t>*only applies to non-preference strategies</a:t>
            </a:r>
            <a:endParaRPr lang="en-US" i="1" dirty="0"/>
          </a:p>
          <a:p>
            <a:endParaRPr lang="en-US" dirty="0"/>
          </a:p>
        </p:txBody>
      </p:sp>
      <p:pic>
        <p:nvPicPr>
          <p:cNvPr id="9" name="Picture Placeholder 8" descr="Free Images : winter, restaurant, bar, shop, signage, bakery, interior design, christmas ..."/>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2063" r="22063"/>
          <a:stretch>
            <a:fillRect/>
          </a:stretch>
        </p:blipFill>
        <p:spPr/>
      </p:pic>
      <p:sp>
        <p:nvSpPr>
          <p:cNvPr id="4" name="Slide Number Placeholder 3"/>
          <p:cNvSpPr>
            <a:spLocks noGrp="1"/>
          </p:cNvSpPr>
          <p:nvPr>
            <p:ph type="sldNum" sz="quarter" idx="13"/>
          </p:nvPr>
        </p:nvSpPr>
        <p:spPr/>
        <p:txBody>
          <a:bodyPr/>
          <a:lstStyle/>
          <a:p>
            <a:fld id="{DED4B53F-633D-4299-A49A-9C93145783A1}" type="slidenum">
              <a:rPr lang="en-US" smtClean="0"/>
              <a:t>28</a:t>
            </a:fld>
            <a:endParaRPr lang="en-US"/>
          </a:p>
        </p:txBody>
      </p:sp>
    </p:spTree>
    <p:extLst>
      <p:ext uri="{BB962C8B-B14F-4D97-AF65-F5344CB8AC3E}">
        <p14:creationId xmlns:p14="http://schemas.microsoft.com/office/powerpoint/2010/main" val="12807570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Reason For Policy</a:t>
            </a:r>
            <a:endParaRPr lang="en-US" dirty="0"/>
          </a:p>
        </p:txBody>
      </p:sp>
      <p:sp>
        <p:nvSpPr>
          <p:cNvPr id="3" name="Text Placeholder 2"/>
          <p:cNvSpPr>
            <a:spLocks noGrp="1"/>
          </p:cNvSpPr>
          <p:nvPr>
            <p:ph type="body" sz="quarter" idx="10"/>
          </p:nvPr>
        </p:nvSpPr>
        <p:spPr/>
        <p:txBody>
          <a:bodyPr>
            <a:normAutofit fontScale="92500" lnSpcReduction="20000"/>
          </a:bodyPr>
          <a:lstStyle/>
          <a:p>
            <a:r>
              <a:rPr lang="en-US" dirty="0" smtClean="0"/>
              <a:t>Ensure </a:t>
            </a:r>
            <a:r>
              <a:rPr lang="en-US" dirty="0"/>
              <a:t>that all procurement professionals use race and gender neutral strategies to increase the amount of contracts that are awarded to small, diverse, and certified veteran-owned businesses</a:t>
            </a:r>
            <a:r>
              <a:rPr lang="en-US" dirty="0" smtClean="0"/>
              <a:t>.</a:t>
            </a:r>
            <a:endParaRPr lang="en-US" dirty="0"/>
          </a:p>
        </p:txBody>
      </p:sp>
      <p:sp>
        <p:nvSpPr>
          <p:cNvPr id="8" name="Text Placeholder 7"/>
          <p:cNvSpPr>
            <a:spLocks noGrp="1"/>
          </p:cNvSpPr>
          <p:nvPr>
            <p:ph type="body" sz="quarter" idx="11"/>
          </p:nvPr>
        </p:nvSpPr>
        <p:spPr/>
        <p:txBody>
          <a:bodyPr/>
          <a:lstStyle/>
          <a:p>
            <a:r>
              <a:rPr lang="en-US" dirty="0"/>
              <a:t>Small, diverse, and veteran-owned businesses face barriers that prevent their equitable access to state goods and services contracts and procurements</a:t>
            </a:r>
          </a:p>
        </p:txBody>
      </p:sp>
      <p:pic>
        <p:nvPicPr>
          <p:cNvPr id="21" name="Picture Placeholder 20" descr="Folksonomy | AIGA Standard Form Of Agreement For Design Services"/>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6633" r="26633"/>
          <a:stretch>
            <a:fillRect/>
          </a:stretch>
        </p:blipFill>
        <p:spPr/>
      </p:pic>
      <p:sp>
        <p:nvSpPr>
          <p:cNvPr id="4" name="Slide Number Placeholder 3"/>
          <p:cNvSpPr>
            <a:spLocks noGrp="1"/>
          </p:cNvSpPr>
          <p:nvPr>
            <p:ph type="sldNum" sz="quarter" idx="13"/>
          </p:nvPr>
        </p:nvSpPr>
        <p:spPr/>
        <p:txBody>
          <a:bodyPr/>
          <a:lstStyle/>
          <a:p>
            <a:fld id="{DED4B53F-633D-4299-A49A-9C93145783A1}" type="slidenum">
              <a:rPr lang="en-US" smtClean="0"/>
              <a:t>29</a:t>
            </a:fld>
            <a:endParaRPr lang="en-US"/>
          </a:p>
        </p:txBody>
      </p:sp>
    </p:spTree>
    <p:extLst>
      <p:ext uri="{BB962C8B-B14F-4D97-AF65-F5344CB8AC3E}">
        <p14:creationId xmlns:p14="http://schemas.microsoft.com/office/powerpoint/2010/main" val="33077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Segoe UI" panose="020B0502040204020203" pitchFamily="34" charset="0"/>
                <a:cs typeface="Segoe UI" panose="020B0502040204020203" pitchFamily="34" charset="0"/>
              </a:rPr>
              <a:t>Housekeeping Items</a:t>
            </a:r>
            <a:endParaRPr lang="en-US" dirty="0">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p:nvPr>
        </p:nvSpPr>
        <p:spPr>
          <a:xfrm>
            <a:off x="1228724" y="1777710"/>
            <a:ext cx="9744075" cy="4263861"/>
          </a:xfrm>
        </p:spPr>
        <p:txBody>
          <a:bodyPr>
            <a:normAutofit/>
          </a:bodyPr>
          <a:lstStyle/>
          <a:p>
            <a:r>
              <a:rPr lang="en-US" b="1" dirty="0" smtClean="0"/>
              <a:t>Virtual Participation</a:t>
            </a:r>
            <a:endParaRPr lang="en-US" b="1" dirty="0"/>
          </a:p>
          <a:p>
            <a:pPr marL="342900" indent="-342900">
              <a:buFont typeface="Arial" panose="020B0604020202020204" pitchFamily="34" charset="0"/>
              <a:buChar char="•"/>
            </a:pPr>
            <a:r>
              <a:rPr lang="en-US" dirty="0"/>
              <a:t>By email invitation through the Zoom registration process</a:t>
            </a:r>
          </a:p>
          <a:p>
            <a:pPr marL="342900" indent="-342900">
              <a:buFont typeface="Arial" panose="020B0604020202020204" pitchFamily="34" charset="0"/>
              <a:buChar char="•"/>
            </a:pPr>
            <a:r>
              <a:rPr lang="en-US" dirty="0"/>
              <a:t>Policy documents are posted on our </a:t>
            </a:r>
            <a:r>
              <a:rPr lang="en-US" dirty="0" smtClean="0">
                <a:hlinkClick r:id="rId3"/>
              </a:rPr>
              <a:t>webpage</a:t>
            </a:r>
            <a:r>
              <a:rPr lang="en-US" dirty="0" smtClean="0"/>
              <a:t>.</a:t>
            </a:r>
          </a:p>
          <a:p>
            <a:r>
              <a:rPr lang="en-US" b="1" dirty="0" smtClean="0"/>
              <a:t>Audio and Technical Issues</a:t>
            </a:r>
            <a:endParaRPr lang="en-US" b="1" dirty="0"/>
          </a:p>
          <a:p>
            <a:pPr marL="342900" indent="-342900">
              <a:buFont typeface="Arial" panose="020B0604020202020204" pitchFamily="34" charset="0"/>
              <a:buChar char="•"/>
            </a:pPr>
            <a:r>
              <a:rPr lang="en-US" dirty="0" smtClean="0"/>
              <a:t>Use </a:t>
            </a:r>
            <a:r>
              <a:rPr lang="en-US" dirty="0"/>
              <a:t>C</a:t>
            </a:r>
            <a:r>
              <a:rPr lang="en-US" dirty="0" smtClean="0"/>
              <a:t>hat function in Zoom for assistance (do not use Q&amp;A)</a:t>
            </a:r>
          </a:p>
          <a:p>
            <a:r>
              <a:rPr lang="en-US" b="1" dirty="0"/>
              <a:t>Documents, PowerPoint Presentation, and Workshop Recording will </a:t>
            </a:r>
            <a:r>
              <a:rPr lang="en-US" b="1" dirty="0" smtClean="0"/>
              <a:t>be made </a:t>
            </a:r>
            <a:r>
              <a:rPr lang="en-US" b="1" dirty="0"/>
              <a:t>available after the Workshop</a:t>
            </a:r>
          </a:p>
          <a:p>
            <a:endParaRPr lang="en-US" dirty="0" smtClean="0"/>
          </a:p>
          <a:p>
            <a:endParaRPr lang="en-US" b="1"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DED4B53F-633D-4299-A49A-9C93145783A1}" type="slidenum">
              <a:rPr lang="en-US" smtClean="0"/>
              <a:t>3</a:t>
            </a:fld>
            <a:endParaRPr lang="en-US"/>
          </a:p>
        </p:txBody>
      </p:sp>
    </p:spTree>
    <p:extLst>
      <p:ext uri="{BB962C8B-B14F-4D97-AF65-F5344CB8AC3E}">
        <p14:creationId xmlns:p14="http://schemas.microsoft.com/office/powerpoint/2010/main" val="23689341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percentage of </a:t>
            </a:r>
            <a:r>
              <a:rPr lang="en-US" sz="2800" dirty="0" smtClean="0"/>
              <a:t>state spend </a:t>
            </a:r>
            <a:r>
              <a:rPr lang="en-US" sz="2800" dirty="0"/>
              <a:t>with MWBE-certified businesses over time</a:t>
            </a:r>
          </a:p>
        </p:txBody>
      </p:sp>
      <p:sp>
        <p:nvSpPr>
          <p:cNvPr id="3" name="Text Placeholder 2"/>
          <p:cNvSpPr>
            <a:spLocks noGrp="1"/>
          </p:cNvSpPr>
          <p:nvPr>
            <p:ph type="body" sz="quarter" idx="10"/>
          </p:nvPr>
        </p:nvSpPr>
        <p:spPr>
          <a:xfrm>
            <a:off x="1264583" y="1971675"/>
            <a:ext cx="9744075" cy="7417254"/>
          </a:xfrm>
        </p:spPr>
        <p:txBody>
          <a:bodyPr>
            <a:normAutofit/>
          </a:bodyPr>
          <a:lstStyle/>
          <a:p>
            <a:pPr lvl="0"/>
            <a:endParaRPr lang="en-US" sz="2600" dirty="0" smtClean="0"/>
          </a:p>
        </p:txBody>
      </p:sp>
      <p:pic>
        <p:nvPicPr>
          <p:cNvPr id="4" name="Chart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069" y="1929256"/>
            <a:ext cx="10325101"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fld id="{DED4B53F-633D-4299-A49A-9C93145783A1}" type="slidenum">
              <a:rPr lang="en-US" smtClean="0"/>
              <a:t>30</a:t>
            </a:fld>
            <a:endParaRPr lang="en-US"/>
          </a:p>
        </p:txBody>
      </p:sp>
    </p:spTree>
    <p:extLst>
      <p:ext uri="{BB962C8B-B14F-4D97-AF65-F5344CB8AC3E}">
        <p14:creationId xmlns:p14="http://schemas.microsoft.com/office/powerpoint/2010/main" val="5404397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Disparity study data</a:t>
            </a:r>
            <a:endParaRPr lang="en-US" dirty="0"/>
          </a:p>
        </p:txBody>
      </p:sp>
      <p:sp>
        <p:nvSpPr>
          <p:cNvPr id="3" name="Text Placeholder 2" title="Distribution of Contract Dollars by Race and Gender"/>
          <p:cNvSpPr>
            <a:spLocks noGrp="1"/>
          </p:cNvSpPr>
          <p:nvPr>
            <p:ph type="body" sz="quarter" idx="10"/>
          </p:nvPr>
        </p:nvSpPr>
        <p:spPr>
          <a:xfrm>
            <a:off x="789273" y="1971675"/>
            <a:ext cx="10219386" cy="3927101"/>
          </a:xfrm>
        </p:spPr>
        <p:txBody>
          <a:bodyPr>
            <a:normAutofit/>
          </a:bodyPr>
          <a:lstStyle/>
          <a:p>
            <a:pPr lvl="0" algn="ctr"/>
            <a:r>
              <a:rPr lang="en-US" sz="2600" dirty="0" smtClean="0"/>
              <a:t>Distribution of Contract Dollars by Race and Gender</a:t>
            </a:r>
          </a:p>
          <a:p>
            <a:pPr lvl="0"/>
            <a:endParaRPr lang="en-US" sz="2600" dirty="0"/>
          </a:p>
          <a:p>
            <a:pPr lvl="0"/>
            <a:endParaRPr lang="en-US" sz="2600" dirty="0" smtClean="0"/>
          </a:p>
          <a:p>
            <a:pPr lvl="0"/>
            <a:endParaRPr lang="en-US" sz="2600" dirty="0" smtClean="0"/>
          </a:p>
          <a:p>
            <a:pPr lvl="0"/>
            <a:r>
              <a:rPr lang="en-US" sz="2600" dirty="0" smtClean="0"/>
              <a:t>Data reflects utilization of total contract dollars.</a:t>
            </a:r>
            <a:endParaRPr lang="en-US" sz="2600" dirty="0"/>
          </a:p>
        </p:txBody>
      </p:sp>
      <p:graphicFrame>
        <p:nvGraphicFramePr>
          <p:cNvPr id="5" name="Table 4" title="Distribution of Contract Dollars by Race and Gender"/>
          <p:cNvGraphicFramePr>
            <a:graphicFrameLocks noGrp="1"/>
          </p:cNvGraphicFramePr>
          <p:nvPr>
            <p:extLst>
              <p:ext uri="{D42A27DB-BD31-4B8C-83A1-F6EECF244321}">
                <p14:modId xmlns:p14="http://schemas.microsoft.com/office/powerpoint/2010/main" val="4107310246"/>
              </p:ext>
            </p:extLst>
          </p:nvPr>
        </p:nvGraphicFramePr>
        <p:xfrm>
          <a:off x="678582" y="2598820"/>
          <a:ext cx="10794733" cy="1645920"/>
        </p:xfrm>
        <a:graphic>
          <a:graphicData uri="http://schemas.openxmlformats.org/drawingml/2006/table">
            <a:tbl>
              <a:tblPr firstRow="1" bandRow="1">
                <a:tableStyleId>{5C22544A-7EE6-4342-B048-85BDC9FD1C3A}</a:tableStyleId>
              </a:tblPr>
              <a:tblGrid>
                <a:gridCol w="1477478">
                  <a:extLst>
                    <a:ext uri="{9D8B030D-6E8A-4147-A177-3AD203B41FA5}">
                      <a16:colId xmlns:a16="http://schemas.microsoft.com/office/drawing/2014/main" val="3783228419"/>
                    </a:ext>
                  </a:extLst>
                </a:gridCol>
                <a:gridCol w="1258502">
                  <a:extLst>
                    <a:ext uri="{9D8B030D-6E8A-4147-A177-3AD203B41FA5}">
                      <a16:colId xmlns:a16="http://schemas.microsoft.com/office/drawing/2014/main" val="1983368378"/>
                    </a:ext>
                  </a:extLst>
                </a:gridCol>
                <a:gridCol w="1272942">
                  <a:extLst>
                    <a:ext uri="{9D8B030D-6E8A-4147-A177-3AD203B41FA5}">
                      <a16:colId xmlns:a16="http://schemas.microsoft.com/office/drawing/2014/main" val="3889176374"/>
                    </a:ext>
                  </a:extLst>
                </a:gridCol>
                <a:gridCol w="1241659">
                  <a:extLst>
                    <a:ext uri="{9D8B030D-6E8A-4147-A177-3AD203B41FA5}">
                      <a16:colId xmlns:a16="http://schemas.microsoft.com/office/drawing/2014/main" val="3178312561"/>
                    </a:ext>
                  </a:extLst>
                </a:gridCol>
                <a:gridCol w="1275347">
                  <a:extLst>
                    <a:ext uri="{9D8B030D-6E8A-4147-A177-3AD203B41FA5}">
                      <a16:colId xmlns:a16="http://schemas.microsoft.com/office/drawing/2014/main" val="854743359"/>
                    </a:ext>
                  </a:extLst>
                </a:gridCol>
                <a:gridCol w="1361975">
                  <a:extLst>
                    <a:ext uri="{9D8B030D-6E8A-4147-A177-3AD203B41FA5}">
                      <a16:colId xmlns:a16="http://schemas.microsoft.com/office/drawing/2014/main" val="1461460005"/>
                    </a:ext>
                  </a:extLst>
                </a:gridCol>
                <a:gridCol w="1357162">
                  <a:extLst>
                    <a:ext uri="{9D8B030D-6E8A-4147-A177-3AD203B41FA5}">
                      <a16:colId xmlns:a16="http://schemas.microsoft.com/office/drawing/2014/main" val="3529570147"/>
                    </a:ext>
                  </a:extLst>
                </a:gridCol>
                <a:gridCol w="1549668">
                  <a:extLst>
                    <a:ext uri="{9D8B030D-6E8A-4147-A177-3AD203B41FA5}">
                      <a16:colId xmlns:a16="http://schemas.microsoft.com/office/drawing/2014/main" val="3125589019"/>
                    </a:ext>
                  </a:extLst>
                </a:gridCol>
              </a:tblGrid>
              <a:tr h="364646">
                <a:tc>
                  <a:txBody>
                    <a:bodyPr/>
                    <a:lstStyle/>
                    <a:p>
                      <a:endParaRPr lang="en-US" dirty="0"/>
                    </a:p>
                  </a:txBody>
                  <a:tcPr/>
                </a:tc>
                <a:tc>
                  <a:txBody>
                    <a:bodyPr/>
                    <a:lstStyle/>
                    <a:p>
                      <a:r>
                        <a:rPr lang="en-US" dirty="0" smtClean="0"/>
                        <a:t>Black</a:t>
                      </a:r>
                      <a:endParaRPr lang="en-US" dirty="0"/>
                    </a:p>
                  </a:txBody>
                  <a:tcPr/>
                </a:tc>
                <a:tc>
                  <a:txBody>
                    <a:bodyPr/>
                    <a:lstStyle/>
                    <a:p>
                      <a:r>
                        <a:rPr lang="en-US" dirty="0" smtClean="0"/>
                        <a:t>Hispanic</a:t>
                      </a:r>
                      <a:endParaRPr lang="en-US" dirty="0"/>
                    </a:p>
                  </a:txBody>
                  <a:tcPr/>
                </a:tc>
                <a:tc>
                  <a:txBody>
                    <a:bodyPr/>
                    <a:lstStyle/>
                    <a:p>
                      <a:r>
                        <a:rPr lang="en-US" dirty="0" smtClean="0"/>
                        <a:t>Asian</a:t>
                      </a:r>
                      <a:endParaRPr lang="en-US" dirty="0"/>
                    </a:p>
                  </a:txBody>
                  <a:tcPr/>
                </a:tc>
                <a:tc>
                  <a:txBody>
                    <a:bodyPr/>
                    <a:lstStyle/>
                    <a:p>
                      <a:r>
                        <a:rPr lang="en-US" dirty="0" smtClean="0"/>
                        <a:t>Native American</a:t>
                      </a:r>
                      <a:endParaRPr lang="en-US" dirty="0"/>
                    </a:p>
                  </a:txBody>
                  <a:tcPr/>
                </a:tc>
                <a:tc>
                  <a:txBody>
                    <a:bodyPr/>
                    <a:lstStyle/>
                    <a:p>
                      <a:r>
                        <a:rPr lang="en-US" dirty="0" smtClean="0"/>
                        <a:t>White Women</a:t>
                      </a:r>
                      <a:endParaRPr lang="en-US" dirty="0"/>
                    </a:p>
                  </a:txBody>
                  <a:tcPr/>
                </a:tc>
                <a:tc>
                  <a:txBody>
                    <a:bodyPr/>
                    <a:lstStyle/>
                    <a:p>
                      <a:r>
                        <a:rPr lang="en-US" dirty="0" smtClean="0"/>
                        <a:t>MWBE</a:t>
                      </a:r>
                      <a:endParaRPr lang="en-US" dirty="0"/>
                    </a:p>
                  </a:txBody>
                  <a:tcPr/>
                </a:tc>
                <a:tc>
                  <a:txBody>
                    <a:bodyPr/>
                    <a:lstStyle/>
                    <a:p>
                      <a:r>
                        <a:rPr lang="en-US" dirty="0" smtClean="0"/>
                        <a:t>Non-MWBE</a:t>
                      </a:r>
                      <a:endParaRPr lang="en-US" dirty="0"/>
                    </a:p>
                  </a:txBody>
                  <a:tcPr/>
                </a:tc>
                <a:extLst>
                  <a:ext uri="{0D108BD9-81ED-4DB2-BD59-A6C34878D82A}">
                    <a16:rowId xmlns:a16="http://schemas.microsoft.com/office/drawing/2014/main" val="1118094024"/>
                  </a:ext>
                </a:extLst>
              </a:tr>
              <a:tr h="364646">
                <a:tc>
                  <a:txBody>
                    <a:bodyPr/>
                    <a:lstStyle/>
                    <a:p>
                      <a:r>
                        <a:rPr lang="en-US" dirty="0" smtClean="0"/>
                        <a:t>Total</a:t>
                      </a:r>
                      <a:r>
                        <a:rPr lang="en-US" baseline="0" dirty="0" smtClean="0"/>
                        <a:t> Dollars</a:t>
                      </a:r>
                      <a:endParaRPr lang="en-US" dirty="0"/>
                    </a:p>
                  </a:txBody>
                  <a:tcPr/>
                </a:tc>
                <a:tc>
                  <a:txBody>
                    <a:bodyPr/>
                    <a:lstStyle/>
                    <a:p>
                      <a:r>
                        <a:rPr lang="en-US" sz="1550" baseline="0" dirty="0" smtClean="0"/>
                        <a:t>$35,084,771</a:t>
                      </a:r>
                      <a:endParaRPr lang="en-US" sz="1550" baseline="0" dirty="0"/>
                    </a:p>
                  </a:txBody>
                  <a:tcPr/>
                </a:tc>
                <a:tc>
                  <a:txBody>
                    <a:bodyPr/>
                    <a:lstStyle/>
                    <a:p>
                      <a:r>
                        <a:rPr lang="en-US" sz="1550" baseline="0" dirty="0" smtClean="0"/>
                        <a:t>$16,473,011</a:t>
                      </a:r>
                      <a:endParaRPr lang="en-US" sz="1550" baseline="0" dirty="0"/>
                    </a:p>
                  </a:txBody>
                  <a:tcPr/>
                </a:tc>
                <a:tc>
                  <a:txBody>
                    <a:bodyPr/>
                    <a:lstStyle/>
                    <a:p>
                      <a:r>
                        <a:rPr lang="en-US" sz="1550" baseline="0" dirty="0" smtClean="0"/>
                        <a:t>$21,385,446</a:t>
                      </a:r>
                      <a:endParaRPr lang="en-US" sz="1550" baseline="0" dirty="0"/>
                    </a:p>
                  </a:txBody>
                  <a:tcPr/>
                </a:tc>
                <a:tc>
                  <a:txBody>
                    <a:bodyPr/>
                    <a:lstStyle/>
                    <a:p>
                      <a:r>
                        <a:rPr lang="en-US" sz="1550" baseline="0" dirty="0" smtClean="0"/>
                        <a:t>$49,726,396</a:t>
                      </a:r>
                      <a:endParaRPr lang="en-US" sz="1550" baseline="0" dirty="0"/>
                    </a:p>
                  </a:txBody>
                  <a:tcPr/>
                </a:tc>
                <a:tc>
                  <a:txBody>
                    <a:bodyPr/>
                    <a:lstStyle/>
                    <a:p>
                      <a:r>
                        <a:rPr lang="en-US" sz="1550" baseline="0" dirty="0" smtClean="0"/>
                        <a:t>$321,380,620</a:t>
                      </a:r>
                      <a:endParaRPr lang="en-US" sz="1550" baseline="0" dirty="0"/>
                    </a:p>
                  </a:txBody>
                  <a:tcPr/>
                </a:tc>
                <a:tc>
                  <a:txBody>
                    <a:bodyPr/>
                    <a:lstStyle/>
                    <a:p>
                      <a:r>
                        <a:rPr lang="en-US" sz="1550" baseline="0" dirty="0" smtClean="0"/>
                        <a:t>$444,050,245</a:t>
                      </a:r>
                      <a:endParaRPr lang="en-US" sz="1550" baseline="0" dirty="0"/>
                    </a:p>
                  </a:txBody>
                  <a:tcPr/>
                </a:tc>
                <a:tc>
                  <a:txBody>
                    <a:bodyPr/>
                    <a:lstStyle/>
                    <a:p>
                      <a:r>
                        <a:rPr lang="en-US" sz="1550" baseline="0" dirty="0" smtClean="0"/>
                        <a:t>$2,413,069,447</a:t>
                      </a:r>
                      <a:endParaRPr lang="en-US" sz="1550" baseline="0" dirty="0"/>
                    </a:p>
                  </a:txBody>
                  <a:tcPr/>
                </a:tc>
                <a:extLst>
                  <a:ext uri="{0D108BD9-81ED-4DB2-BD59-A6C34878D82A}">
                    <a16:rowId xmlns:a16="http://schemas.microsoft.com/office/drawing/2014/main" val="2293005533"/>
                  </a:ext>
                </a:extLst>
              </a:tr>
              <a:tr h="364646">
                <a:tc>
                  <a:txBody>
                    <a:bodyPr/>
                    <a:lstStyle/>
                    <a:p>
                      <a:r>
                        <a:rPr lang="en-US" dirty="0" smtClean="0"/>
                        <a:t>% Share</a:t>
                      </a:r>
                      <a:r>
                        <a:rPr lang="en-US" baseline="0" dirty="0" smtClean="0"/>
                        <a:t> of Total Dollars</a:t>
                      </a:r>
                      <a:endParaRPr lang="en-US" dirty="0"/>
                    </a:p>
                  </a:txBody>
                  <a:tcPr/>
                </a:tc>
                <a:tc>
                  <a:txBody>
                    <a:bodyPr/>
                    <a:lstStyle/>
                    <a:p>
                      <a:r>
                        <a:rPr lang="en-US" dirty="0" smtClean="0"/>
                        <a:t>1.23%</a:t>
                      </a:r>
                      <a:endParaRPr lang="en-US" dirty="0"/>
                    </a:p>
                  </a:txBody>
                  <a:tcPr/>
                </a:tc>
                <a:tc>
                  <a:txBody>
                    <a:bodyPr/>
                    <a:lstStyle/>
                    <a:p>
                      <a:r>
                        <a:rPr lang="en-US" dirty="0" smtClean="0"/>
                        <a:t>.58%</a:t>
                      </a:r>
                      <a:endParaRPr lang="en-US" dirty="0"/>
                    </a:p>
                  </a:txBody>
                  <a:tcPr/>
                </a:tc>
                <a:tc>
                  <a:txBody>
                    <a:bodyPr/>
                    <a:lstStyle/>
                    <a:p>
                      <a:r>
                        <a:rPr lang="en-US" dirty="0" smtClean="0"/>
                        <a:t>.75%</a:t>
                      </a:r>
                      <a:endParaRPr lang="en-US" dirty="0"/>
                    </a:p>
                  </a:txBody>
                  <a:tcPr/>
                </a:tc>
                <a:tc>
                  <a:txBody>
                    <a:bodyPr/>
                    <a:lstStyle/>
                    <a:p>
                      <a:r>
                        <a:rPr lang="en-US" dirty="0" smtClean="0"/>
                        <a:t>1.74%</a:t>
                      </a:r>
                      <a:endParaRPr lang="en-US" dirty="0"/>
                    </a:p>
                  </a:txBody>
                  <a:tcPr/>
                </a:tc>
                <a:tc>
                  <a:txBody>
                    <a:bodyPr/>
                    <a:lstStyle/>
                    <a:p>
                      <a:r>
                        <a:rPr lang="en-US" dirty="0" smtClean="0"/>
                        <a:t>11.25%</a:t>
                      </a:r>
                      <a:endParaRPr lang="en-US" dirty="0"/>
                    </a:p>
                  </a:txBody>
                  <a:tcPr/>
                </a:tc>
                <a:tc>
                  <a:txBody>
                    <a:bodyPr/>
                    <a:lstStyle/>
                    <a:p>
                      <a:r>
                        <a:rPr lang="en-US" dirty="0" smtClean="0"/>
                        <a:t>15.54%</a:t>
                      </a:r>
                      <a:endParaRPr lang="en-US" dirty="0"/>
                    </a:p>
                  </a:txBody>
                  <a:tcPr/>
                </a:tc>
                <a:tc>
                  <a:txBody>
                    <a:bodyPr/>
                    <a:lstStyle/>
                    <a:p>
                      <a:r>
                        <a:rPr lang="en-US" dirty="0" smtClean="0"/>
                        <a:t>84.46%</a:t>
                      </a:r>
                      <a:endParaRPr lang="en-US" dirty="0"/>
                    </a:p>
                  </a:txBody>
                  <a:tcPr/>
                </a:tc>
                <a:extLst>
                  <a:ext uri="{0D108BD9-81ED-4DB2-BD59-A6C34878D82A}">
                    <a16:rowId xmlns:a16="http://schemas.microsoft.com/office/drawing/2014/main" val="1937705383"/>
                  </a:ext>
                </a:extLst>
              </a:tr>
            </a:tbl>
          </a:graphicData>
        </a:graphic>
      </p:graphicFrame>
      <p:sp>
        <p:nvSpPr>
          <p:cNvPr id="4" name="Slide Number Placeholder 3"/>
          <p:cNvSpPr>
            <a:spLocks noGrp="1"/>
          </p:cNvSpPr>
          <p:nvPr>
            <p:ph type="sldNum" sz="quarter" idx="11"/>
          </p:nvPr>
        </p:nvSpPr>
        <p:spPr/>
        <p:txBody>
          <a:bodyPr/>
          <a:lstStyle/>
          <a:p>
            <a:fld id="{DED4B53F-633D-4299-A49A-9C93145783A1}" type="slidenum">
              <a:rPr lang="en-US" smtClean="0"/>
              <a:t>31</a:t>
            </a:fld>
            <a:endParaRPr lang="en-US"/>
          </a:p>
        </p:txBody>
      </p:sp>
    </p:spTree>
    <p:extLst>
      <p:ext uri="{BB962C8B-B14F-4D97-AF65-F5344CB8AC3E}">
        <p14:creationId xmlns:p14="http://schemas.microsoft.com/office/powerpoint/2010/main" val="13086030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Agency Leadership Commitment</a:t>
            </a:r>
            <a:endParaRPr lang="en-US" dirty="0"/>
          </a:p>
        </p:txBody>
      </p:sp>
      <p:sp>
        <p:nvSpPr>
          <p:cNvPr id="8" name="Text Placeholder 7"/>
          <p:cNvSpPr>
            <a:spLocks noGrp="1"/>
          </p:cNvSpPr>
          <p:nvPr>
            <p:ph type="body" sz="quarter" idx="11"/>
          </p:nvPr>
        </p:nvSpPr>
        <p:spPr>
          <a:xfrm>
            <a:off x="1228724" y="1819830"/>
            <a:ext cx="9475788" cy="637899"/>
          </a:xfrm>
        </p:spPr>
        <p:txBody>
          <a:bodyPr/>
          <a:lstStyle/>
          <a:p>
            <a:r>
              <a:rPr lang="en-US" dirty="0" smtClean="0"/>
              <a:t>Implement this policy by…</a:t>
            </a:r>
          </a:p>
          <a:p>
            <a:endParaRPr lang="en-US" b="0" dirty="0"/>
          </a:p>
        </p:txBody>
      </p:sp>
      <p:sp>
        <p:nvSpPr>
          <p:cNvPr id="10" name="Content Placeholder 9"/>
          <p:cNvSpPr>
            <a:spLocks noGrp="1"/>
          </p:cNvSpPr>
          <p:nvPr>
            <p:ph sz="quarter" idx="15"/>
          </p:nvPr>
        </p:nvSpPr>
        <p:spPr>
          <a:xfrm>
            <a:off x="1228724" y="2603500"/>
            <a:ext cx="5456555" cy="3508375"/>
          </a:xfrm>
        </p:spPr>
        <p:txBody>
          <a:bodyPr>
            <a:normAutofit/>
          </a:bodyPr>
          <a:lstStyle/>
          <a:p>
            <a:pPr marL="342900" lvl="0" indent="-342900">
              <a:buFont typeface="Wingdings" panose="05000000000000000000" pitchFamily="2" charset="2"/>
              <a:buChar char="ü"/>
            </a:pPr>
            <a:r>
              <a:rPr lang="en-US" sz="2100" dirty="0" smtClean="0"/>
              <a:t>Reinforcing and supporting compliance</a:t>
            </a:r>
            <a:r>
              <a:rPr lang="en-US" sz="2100" b="1" dirty="0" smtClean="0"/>
              <a:t> </a:t>
            </a:r>
            <a:r>
              <a:rPr lang="en-US" sz="2100" dirty="0"/>
              <a:t>with OMWBE’s annual supplier diversity inclusion plan;</a:t>
            </a:r>
          </a:p>
          <a:p>
            <a:pPr marL="342900" indent="-342900">
              <a:buFont typeface="Wingdings" panose="05000000000000000000" pitchFamily="2" charset="2"/>
              <a:buChar char="ü"/>
            </a:pPr>
            <a:r>
              <a:rPr lang="en-US" sz="2100" dirty="0" smtClean="0"/>
              <a:t>Identifying </a:t>
            </a:r>
            <a:r>
              <a:rPr lang="en-US" sz="2100" dirty="0"/>
              <a:t>agency leader(s) with the responsibility for increasing spend with small, diverse, and veteran-owned businesses; </a:t>
            </a:r>
          </a:p>
          <a:p>
            <a:pPr marL="342900" indent="-342900">
              <a:buFont typeface="Wingdings" panose="05000000000000000000" pitchFamily="2" charset="2"/>
              <a:buChar char="ü"/>
            </a:pPr>
            <a:r>
              <a:rPr lang="en-US" sz="2100" dirty="0" smtClean="0"/>
              <a:t>Setting </a:t>
            </a:r>
            <a:r>
              <a:rPr lang="en-US" sz="2100" dirty="0"/>
              <a:t>a timeline for achieving </a:t>
            </a:r>
            <a:r>
              <a:rPr lang="en-US" sz="2100" dirty="0" smtClean="0"/>
              <a:t>goals</a:t>
            </a:r>
            <a:r>
              <a:rPr lang="en-US" sz="2100" dirty="0"/>
              <a:t>; </a:t>
            </a:r>
          </a:p>
          <a:p>
            <a:pPr marL="342900" indent="-342900">
              <a:buFont typeface="Wingdings" panose="05000000000000000000" pitchFamily="2" charset="2"/>
              <a:buChar char="ü"/>
            </a:pPr>
            <a:r>
              <a:rPr lang="en-US" sz="2100" dirty="0" smtClean="0"/>
              <a:t>Completing training within 6 months</a:t>
            </a:r>
            <a:r>
              <a:rPr lang="en-US" dirty="0" smtClean="0"/>
              <a:t>.</a:t>
            </a:r>
            <a:endParaRPr lang="en-US" dirty="0"/>
          </a:p>
        </p:txBody>
      </p:sp>
      <p:pic>
        <p:nvPicPr>
          <p:cNvPr id="12" name="Content Placeholder 11" descr="Leadership, what it means to me"/>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32562" y="3019425"/>
            <a:ext cx="4171950" cy="2676525"/>
          </a:xfrm>
        </p:spPr>
      </p:pic>
      <p:sp>
        <p:nvSpPr>
          <p:cNvPr id="3" name="Slide Number Placeholder 2"/>
          <p:cNvSpPr>
            <a:spLocks noGrp="1"/>
          </p:cNvSpPr>
          <p:nvPr>
            <p:ph type="sldNum" sz="quarter" idx="17"/>
          </p:nvPr>
        </p:nvSpPr>
        <p:spPr/>
        <p:txBody>
          <a:bodyPr/>
          <a:lstStyle/>
          <a:p>
            <a:fld id="{DED4B53F-633D-4299-A49A-9C93145783A1}" type="slidenum">
              <a:rPr lang="en-US" smtClean="0"/>
              <a:t>32</a:t>
            </a:fld>
            <a:endParaRPr lang="en-US"/>
          </a:p>
        </p:txBody>
      </p:sp>
    </p:spTree>
    <p:extLst>
      <p:ext uri="{BB962C8B-B14F-4D97-AF65-F5344CB8AC3E}">
        <p14:creationId xmlns:p14="http://schemas.microsoft.com/office/powerpoint/2010/main" val="1763759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Chat Question 1</a:t>
            </a:r>
            <a:endParaRPr lang="en-US" dirty="0"/>
          </a:p>
        </p:txBody>
      </p:sp>
      <p:sp>
        <p:nvSpPr>
          <p:cNvPr id="8" name="Text Placeholder 7"/>
          <p:cNvSpPr>
            <a:spLocks noGrp="1"/>
          </p:cNvSpPr>
          <p:nvPr>
            <p:ph type="body" sz="quarter" idx="10"/>
          </p:nvPr>
        </p:nvSpPr>
        <p:spPr>
          <a:xfrm>
            <a:off x="915274" y="2544763"/>
            <a:ext cx="4526472" cy="3819942"/>
          </a:xfrm>
        </p:spPr>
        <p:txBody>
          <a:bodyPr>
            <a:normAutofit/>
          </a:bodyPr>
          <a:lstStyle/>
          <a:p>
            <a:r>
              <a:rPr lang="en-US" dirty="0"/>
              <a:t>What are some ways to ensure that leadership commitment happens?</a:t>
            </a:r>
          </a:p>
        </p:txBody>
      </p:sp>
      <p:pic>
        <p:nvPicPr>
          <p:cNvPr id="15" name="Picture Placeholder 14" descr="Grammar &amp; Usage - Excelsior College OWL"/>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933" r="14933"/>
          <a:stretch>
            <a:fillRect/>
          </a:stretch>
        </p:blipFill>
        <p:spPr/>
      </p:pic>
      <p:sp>
        <p:nvSpPr>
          <p:cNvPr id="5" name="Oval 4"/>
          <p:cNvSpPr/>
          <p:nvPr/>
        </p:nvSpPr>
        <p:spPr>
          <a:xfrm>
            <a:off x="9982200" y="208041"/>
            <a:ext cx="1914525" cy="1828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10160">
                  <a:solidFill>
                    <a:schemeClr val="tx2"/>
                  </a:solidFill>
                  <a:prstDash val="solid"/>
                </a:ln>
                <a:solidFill>
                  <a:srgbClr val="FFFFFF"/>
                </a:solidFill>
                <a:effectLst>
                  <a:outerShdw blurRad="38100" dist="22860" dir="5400000" algn="tl" rotWithShape="0">
                    <a:srgbClr val="000000">
                      <a:alpha val="30000"/>
                    </a:srgbClr>
                  </a:outerShdw>
                </a:effectLst>
              </a:rPr>
              <a:t>Time Remaining</a:t>
            </a:r>
            <a:endParaRPr lang="en-US" b="1" dirty="0">
              <a:ln w="10160">
                <a:solidFill>
                  <a:schemeClr val="tx2"/>
                </a:solidFill>
                <a:prstDash val="solid"/>
              </a:ln>
              <a:solidFill>
                <a:srgbClr val="FFFFFF"/>
              </a:solidFill>
              <a:effectLst>
                <a:outerShdw blurRad="38100" dist="22860" dir="5400000" algn="tl" rotWithShape="0">
                  <a:srgbClr val="000000">
                    <a:alpha val="30000"/>
                  </a:srgbClr>
                </a:outerShdw>
              </a:effectLst>
            </a:endParaRPr>
          </a:p>
        </p:txBody>
      </p:sp>
      <p:sp>
        <p:nvSpPr>
          <p:cNvPr id="2" name="Slide Number Placeholder 1"/>
          <p:cNvSpPr>
            <a:spLocks noGrp="1"/>
          </p:cNvSpPr>
          <p:nvPr>
            <p:ph type="sldNum" sz="quarter" idx="13"/>
          </p:nvPr>
        </p:nvSpPr>
        <p:spPr/>
        <p:txBody>
          <a:bodyPr/>
          <a:lstStyle/>
          <a:p>
            <a:fld id="{DED4B53F-633D-4299-A49A-9C93145783A1}" type="slidenum">
              <a:rPr lang="en-US" smtClean="0"/>
              <a:t>33</a:t>
            </a:fld>
            <a:endParaRPr lang="en-US"/>
          </a:p>
        </p:txBody>
      </p:sp>
    </p:spTree>
    <p:extLst>
      <p:ext uri="{BB962C8B-B14F-4D97-AF65-F5344CB8AC3E}">
        <p14:creationId xmlns:p14="http://schemas.microsoft.com/office/powerpoint/2010/main" val="429275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1" nodeType="clickEffect">
                                  <p:stCondLst>
                                    <p:cond delay="0"/>
                                  </p:stCondLst>
                                  <p:childTnLst>
                                    <p:animEffect transition="out" filter="wheel(1)">
                                      <p:cBhvr>
                                        <p:cTn id="10" dur="59000"/>
                                        <p:tgtEl>
                                          <p:spTgt spid="5"/>
                                        </p:tgtEl>
                                      </p:cBhvr>
                                    </p:animEffect>
                                    <p:set>
                                      <p:cBhvr>
                                        <p:cTn id="11" dur="1" fill="hold">
                                          <p:stCondLst>
                                            <p:cond delay="58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Required for all competitive and non-competitive Purchases</a:t>
            </a:r>
            <a:endParaRPr lang="en-US" sz="4000" dirty="0"/>
          </a:p>
        </p:txBody>
      </p:sp>
      <p:sp>
        <p:nvSpPr>
          <p:cNvPr id="8" name="Text Placeholder 7"/>
          <p:cNvSpPr>
            <a:spLocks noGrp="1"/>
          </p:cNvSpPr>
          <p:nvPr>
            <p:ph type="body" sz="quarter" idx="11"/>
          </p:nvPr>
        </p:nvSpPr>
        <p:spPr>
          <a:xfrm>
            <a:off x="1228723" y="1819830"/>
            <a:ext cx="9743441" cy="637899"/>
          </a:xfrm>
        </p:spPr>
        <p:txBody>
          <a:bodyPr>
            <a:normAutofit/>
          </a:bodyPr>
          <a:lstStyle/>
          <a:p>
            <a:r>
              <a:rPr lang="en-US" dirty="0" smtClean="0"/>
              <a:t>Implement this policy by…</a:t>
            </a:r>
            <a:endParaRPr lang="en-US" dirty="0"/>
          </a:p>
        </p:txBody>
      </p:sp>
      <p:sp>
        <p:nvSpPr>
          <p:cNvPr id="10" name="Content Placeholder 9"/>
          <p:cNvSpPr>
            <a:spLocks noGrp="1"/>
          </p:cNvSpPr>
          <p:nvPr>
            <p:ph sz="quarter" idx="15"/>
          </p:nvPr>
        </p:nvSpPr>
        <p:spPr/>
        <p:txBody>
          <a:bodyPr/>
          <a:lstStyle/>
          <a:p>
            <a:pPr marL="342900" lvl="0" indent="-342900">
              <a:buFont typeface="Wingdings" panose="05000000000000000000" pitchFamily="2" charset="2"/>
              <a:buChar char="ü"/>
            </a:pPr>
            <a:r>
              <a:rPr lang="en-US" sz="2400" dirty="0" smtClean="0"/>
              <a:t>Forecasting</a:t>
            </a:r>
            <a:endParaRPr lang="en-US" sz="2400" dirty="0"/>
          </a:p>
          <a:p>
            <a:pPr marL="342900" lvl="0" indent="-342900">
              <a:buFont typeface="Wingdings" panose="05000000000000000000" pitchFamily="2" charset="2"/>
              <a:buChar char="ü"/>
            </a:pPr>
            <a:r>
              <a:rPr lang="en-US" sz="2400" dirty="0" smtClean="0"/>
              <a:t>Outreach</a:t>
            </a:r>
            <a:endParaRPr lang="en-US" sz="2400" dirty="0"/>
          </a:p>
          <a:p>
            <a:pPr marL="342900" lvl="0" indent="-342900">
              <a:buFont typeface="Wingdings" panose="05000000000000000000" pitchFamily="2" charset="2"/>
              <a:buChar char="ü"/>
            </a:pPr>
            <a:r>
              <a:rPr lang="en-US" sz="2400" dirty="0" smtClean="0"/>
              <a:t>Transparency</a:t>
            </a:r>
            <a:endParaRPr lang="en-US" sz="2400" dirty="0"/>
          </a:p>
          <a:p>
            <a:pPr marL="342900" lvl="0" indent="-342900">
              <a:buFont typeface="Wingdings" panose="05000000000000000000" pitchFamily="2" charset="2"/>
              <a:buChar char="ü"/>
            </a:pPr>
            <a:r>
              <a:rPr lang="en-US" sz="2400" dirty="0" smtClean="0"/>
              <a:t>Training </a:t>
            </a:r>
          </a:p>
          <a:p>
            <a:pPr marL="342900" lvl="0" indent="-342900">
              <a:buFont typeface="Wingdings" panose="05000000000000000000" pitchFamily="2" charset="2"/>
              <a:buChar char="ü"/>
            </a:pPr>
            <a:r>
              <a:rPr lang="en-US" sz="2400" dirty="0" smtClean="0"/>
              <a:t>Documenting Compliance</a:t>
            </a:r>
          </a:p>
          <a:p>
            <a:endParaRPr lang="en-US" dirty="0" smtClean="0"/>
          </a:p>
        </p:txBody>
      </p:sp>
      <p:pic>
        <p:nvPicPr>
          <p:cNvPr id="12" name="Content Placeholder 11" descr="File:Toicon-icon-hatch-trend.svg - Wikimedia Commons"/>
          <p:cNvPicPr>
            <a:picLocks noGrp="1" noChangeAspect="1"/>
          </p:cNvPicPr>
          <p:nvPr>
            <p:ph sz="quarter" idx="16"/>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18622" y="2457729"/>
            <a:ext cx="2872260" cy="2872260"/>
          </a:xfrm>
        </p:spPr>
      </p:pic>
      <p:sp>
        <p:nvSpPr>
          <p:cNvPr id="3" name="Slide Number Placeholder 2"/>
          <p:cNvSpPr>
            <a:spLocks noGrp="1"/>
          </p:cNvSpPr>
          <p:nvPr>
            <p:ph type="sldNum" sz="quarter" idx="17"/>
          </p:nvPr>
        </p:nvSpPr>
        <p:spPr/>
        <p:txBody>
          <a:bodyPr/>
          <a:lstStyle/>
          <a:p>
            <a:fld id="{DED4B53F-633D-4299-A49A-9C93145783A1}" type="slidenum">
              <a:rPr lang="en-US" smtClean="0"/>
              <a:t>34</a:t>
            </a:fld>
            <a:endParaRPr lang="en-US"/>
          </a:p>
        </p:txBody>
      </p:sp>
    </p:spTree>
    <p:extLst>
      <p:ext uri="{BB962C8B-B14F-4D97-AF65-F5344CB8AC3E}">
        <p14:creationId xmlns:p14="http://schemas.microsoft.com/office/powerpoint/2010/main" val="3075528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Forecasting: Procedure</a:t>
            </a:r>
            <a:endParaRPr lang="en-US" dirty="0"/>
          </a:p>
        </p:txBody>
      </p:sp>
      <p:sp>
        <p:nvSpPr>
          <p:cNvPr id="10" name="Content Placeholder 9"/>
          <p:cNvSpPr>
            <a:spLocks noGrp="1"/>
          </p:cNvSpPr>
          <p:nvPr>
            <p:ph sz="quarter" idx="14"/>
          </p:nvPr>
        </p:nvSpPr>
        <p:spPr/>
        <p:txBody>
          <a:bodyPr/>
          <a:lstStyle/>
          <a:p>
            <a:r>
              <a:rPr lang="en-US" dirty="0" smtClean="0"/>
              <a:t>Agency Supplier Diversity Leader(s)</a:t>
            </a:r>
            <a:endParaRPr lang="en-US" dirty="0"/>
          </a:p>
        </p:txBody>
      </p:sp>
      <p:sp>
        <p:nvSpPr>
          <p:cNvPr id="9" name="Content Placeholder 8"/>
          <p:cNvSpPr>
            <a:spLocks noGrp="1"/>
          </p:cNvSpPr>
          <p:nvPr>
            <p:ph sz="half" idx="2"/>
          </p:nvPr>
        </p:nvSpPr>
        <p:spPr/>
        <p:txBody>
          <a:bodyPr>
            <a:normAutofit fontScale="92500" lnSpcReduction="20000"/>
          </a:bodyPr>
          <a:lstStyle/>
          <a:p>
            <a:pPr marL="342900" indent="-342900">
              <a:buFont typeface="Wingdings" panose="05000000000000000000" pitchFamily="2" charset="2"/>
              <a:buChar char="ü"/>
            </a:pPr>
            <a:r>
              <a:rPr lang="en-US" sz="2400" dirty="0"/>
              <a:t>Sets expectations for forecasting on all competitive and non-competitive procurements</a:t>
            </a:r>
            <a:r>
              <a:rPr lang="en-US" sz="2400" dirty="0" smtClean="0"/>
              <a:t>.</a:t>
            </a:r>
          </a:p>
          <a:p>
            <a:pPr marL="342900" indent="-342900">
              <a:buFont typeface="Wingdings" panose="05000000000000000000" pitchFamily="2" charset="2"/>
              <a:buChar char="ü"/>
            </a:pPr>
            <a:r>
              <a:rPr lang="en-US" sz="2400" dirty="0"/>
              <a:t>Provides forecast data to Agency Leadership Team every six months</a:t>
            </a:r>
            <a:r>
              <a:rPr lang="en-US" sz="2400" dirty="0" smtClean="0"/>
              <a:t>.</a:t>
            </a:r>
            <a:endParaRPr lang="en-US" sz="2400" dirty="0"/>
          </a:p>
        </p:txBody>
      </p:sp>
      <p:sp>
        <p:nvSpPr>
          <p:cNvPr id="14" name="Content Placeholder 13"/>
          <p:cNvSpPr>
            <a:spLocks noGrp="1"/>
          </p:cNvSpPr>
          <p:nvPr>
            <p:ph sz="quarter" idx="20"/>
          </p:nvPr>
        </p:nvSpPr>
        <p:spPr/>
        <p:txBody>
          <a:bodyPr/>
          <a:lstStyle/>
          <a:p>
            <a:pPr>
              <a:lnSpc>
                <a:spcPct val="100000"/>
              </a:lnSpc>
              <a:spcBef>
                <a:spcPts val="0"/>
              </a:spcBef>
            </a:pPr>
            <a:r>
              <a:rPr lang="en-US" dirty="0"/>
              <a:t>Procurement </a:t>
            </a:r>
            <a:endParaRPr lang="en-US" dirty="0" smtClean="0"/>
          </a:p>
          <a:p>
            <a:pPr>
              <a:lnSpc>
                <a:spcPct val="100000"/>
              </a:lnSpc>
              <a:spcBef>
                <a:spcPts val="0"/>
              </a:spcBef>
            </a:pPr>
            <a:r>
              <a:rPr lang="en-US" dirty="0" smtClean="0"/>
              <a:t>Staff</a:t>
            </a:r>
            <a:endParaRPr lang="en-US" dirty="0"/>
          </a:p>
        </p:txBody>
      </p:sp>
      <p:sp>
        <p:nvSpPr>
          <p:cNvPr id="13" name="Content Placeholder 12"/>
          <p:cNvSpPr>
            <a:spLocks noGrp="1"/>
          </p:cNvSpPr>
          <p:nvPr>
            <p:ph sz="half" idx="19"/>
          </p:nvPr>
        </p:nvSpPr>
        <p:spPr/>
        <p:txBody>
          <a:bodyPr>
            <a:normAutofit fontScale="92500" lnSpcReduction="20000"/>
          </a:bodyPr>
          <a:lstStyle/>
          <a:p>
            <a:pPr marL="342900" indent="-342900">
              <a:buFont typeface="Wingdings" panose="05000000000000000000" pitchFamily="2" charset="2"/>
              <a:buChar char="ü"/>
            </a:pPr>
            <a:r>
              <a:rPr lang="en-US" sz="2400" dirty="0" smtClean="0"/>
              <a:t>Conducts forecasting to identify contracting opportunities and diverse suppliers</a:t>
            </a:r>
          </a:p>
          <a:p>
            <a:pPr marL="342900" indent="-342900">
              <a:buFont typeface="Wingdings" panose="05000000000000000000" pitchFamily="2" charset="2"/>
              <a:buChar char="ü"/>
            </a:pPr>
            <a:r>
              <a:rPr lang="en-US" sz="2400" dirty="0" smtClean="0"/>
              <a:t>Publicly posts all the agency’s forecasted procurements</a:t>
            </a:r>
          </a:p>
          <a:p>
            <a:pPr marL="342900" indent="-342900">
              <a:buFont typeface="Wingdings" panose="05000000000000000000" pitchFamily="2" charset="2"/>
              <a:buChar char="ü"/>
            </a:pPr>
            <a:r>
              <a:rPr lang="en-US" sz="2400" dirty="0" smtClean="0"/>
              <a:t>Refresh every 6 months</a:t>
            </a:r>
            <a:endParaRPr lang="en-US" sz="2400" dirty="0"/>
          </a:p>
        </p:txBody>
      </p:sp>
      <p:pic>
        <p:nvPicPr>
          <p:cNvPr id="26" name="Content Placeholder 25" descr="New research data storage | Research Data Blog"/>
          <p:cNvPicPr>
            <a:picLocks noGrp="1" noChangeAspect="1"/>
          </p:cNvPicPr>
          <p:nvPr>
            <p:ph sz="half" idx="17"/>
          </p:nvPr>
        </p:nvPicPr>
        <p:blipFill>
          <a:blip r:embed="rId3" cstate="print">
            <a:extLst>
              <a:ext uri="{28A0092B-C50C-407E-A947-70E740481C1C}">
                <a14:useLocalDpi xmlns:a14="http://schemas.microsoft.com/office/drawing/2010/main" val="0"/>
              </a:ext>
            </a:extLst>
          </a:blip>
          <a:stretch>
            <a:fillRect/>
          </a:stretch>
        </p:blipFill>
        <p:spPr>
          <a:xfrm>
            <a:off x="7943850" y="1946890"/>
            <a:ext cx="3179763" cy="4048482"/>
          </a:xfrm>
        </p:spPr>
      </p:pic>
      <p:sp>
        <p:nvSpPr>
          <p:cNvPr id="3" name="Slide Number Placeholder 2"/>
          <p:cNvSpPr>
            <a:spLocks noGrp="1"/>
          </p:cNvSpPr>
          <p:nvPr>
            <p:ph type="sldNum" sz="quarter" idx="21"/>
          </p:nvPr>
        </p:nvSpPr>
        <p:spPr/>
        <p:txBody>
          <a:bodyPr/>
          <a:lstStyle/>
          <a:p>
            <a:fld id="{DED4B53F-633D-4299-A49A-9C93145783A1}" type="slidenum">
              <a:rPr lang="en-US" smtClean="0"/>
              <a:t>35</a:t>
            </a:fld>
            <a:endParaRPr lang="en-US"/>
          </a:p>
        </p:txBody>
      </p:sp>
    </p:spTree>
    <p:extLst>
      <p:ext uri="{BB962C8B-B14F-4D97-AF65-F5344CB8AC3E}">
        <p14:creationId xmlns:p14="http://schemas.microsoft.com/office/powerpoint/2010/main" val="809600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Outreach Planning: Procedure</a:t>
            </a:r>
            <a:endParaRPr lang="en-US" dirty="0"/>
          </a:p>
        </p:txBody>
      </p:sp>
      <p:sp>
        <p:nvSpPr>
          <p:cNvPr id="10" name="Content Placeholder 9"/>
          <p:cNvSpPr>
            <a:spLocks noGrp="1"/>
          </p:cNvSpPr>
          <p:nvPr>
            <p:ph sz="quarter" idx="14"/>
          </p:nvPr>
        </p:nvSpPr>
        <p:spPr/>
        <p:txBody>
          <a:bodyPr/>
          <a:lstStyle/>
          <a:p>
            <a:r>
              <a:rPr lang="en-US" dirty="0" smtClean="0"/>
              <a:t>Agency Supplier Diversity Leader(s)</a:t>
            </a:r>
            <a:endParaRPr lang="en-US" dirty="0"/>
          </a:p>
        </p:txBody>
      </p:sp>
      <p:sp>
        <p:nvSpPr>
          <p:cNvPr id="9" name="Content Placeholder 8"/>
          <p:cNvSpPr>
            <a:spLocks noGrp="1"/>
          </p:cNvSpPr>
          <p:nvPr>
            <p:ph sz="half" idx="2"/>
          </p:nvPr>
        </p:nvSpPr>
        <p:spPr/>
        <p:txBody>
          <a:bodyPr>
            <a:normAutofit fontScale="92500" lnSpcReduction="10000"/>
          </a:bodyPr>
          <a:lstStyle/>
          <a:p>
            <a:pPr marL="342900" indent="-342900">
              <a:buFont typeface="Wingdings" panose="05000000000000000000" pitchFamily="2" charset="2"/>
              <a:buChar char="ü"/>
            </a:pPr>
            <a:r>
              <a:rPr lang="en-US" sz="2400" dirty="0" smtClean="0"/>
              <a:t>Designates </a:t>
            </a:r>
            <a:r>
              <a:rPr lang="en-US" sz="2400" dirty="0"/>
              <a:t>a point of contact for outreach that can speak to agency’s purchasing activities. </a:t>
            </a:r>
            <a:endParaRPr lang="en-US" sz="2400" dirty="0" smtClean="0"/>
          </a:p>
          <a:p>
            <a:pPr marL="342900" indent="-342900">
              <a:buFont typeface="Wingdings" panose="05000000000000000000" pitchFamily="2" charset="2"/>
              <a:buChar char="ü"/>
            </a:pPr>
            <a:r>
              <a:rPr lang="en-US" sz="2400" dirty="0" smtClean="0"/>
              <a:t>Assesses </a:t>
            </a:r>
            <a:r>
              <a:rPr lang="en-US" sz="2400" dirty="0"/>
              <a:t>the agency’s current outreach efforts</a:t>
            </a:r>
          </a:p>
        </p:txBody>
      </p:sp>
      <p:sp>
        <p:nvSpPr>
          <p:cNvPr id="14" name="Content Placeholder 13"/>
          <p:cNvSpPr>
            <a:spLocks noGrp="1"/>
          </p:cNvSpPr>
          <p:nvPr>
            <p:ph sz="quarter" idx="20"/>
          </p:nvPr>
        </p:nvSpPr>
        <p:spPr/>
        <p:txBody>
          <a:bodyPr/>
          <a:lstStyle/>
          <a:p>
            <a:pPr>
              <a:lnSpc>
                <a:spcPct val="100000"/>
              </a:lnSpc>
              <a:spcBef>
                <a:spcPts val="0"/>
              </a:spcBef>
            </a:pPr>
            <a:r>
              <a:rPr lang="en-US" dirty="0"/>
              <a:t>Procurement </a:t>
            </a:r>
            <a:endParaRPr lang="en-US" dirty="0" smtClean="0"/>
          </a:p>
          <a:p>
            <a:pPr>
              <a:lnSpc>
                <a:spcPct val="100000"/>
              </a:lnSpc>
              <a:spcBef>
                <a:spcPts val="0"/>
              </a:spcBef>
            </a:pPr>
            <a:r>
              <a:rPr lang="en-US" dirty="0" smtClean="0"/>
              <a:t>Staff</a:t>
            </a:r>
            <a:endParaRPr lang="en-US" dirty="0"/>
          </a:p>
        </p:txBody>
      </p:sp>
      <p:sp>
        <p:nvSpPr>
          <p:cNvPr id="13" name="Content Placeholder 12"/>
          <p:cNvSpPr>
            <a:spLocks noGrp="1"/>
          </p:cNvSpPr>
          <p:nvPr>
            <p:ph sz="half" idx="19"/>
          </p:nvPr>
        </p:nvSpPr>
        <p:spPr/>
        <p:txBody>
          <a:bodyPr>
            <a:normAutofit fontScale="92500" lnSpcReduction="20000"/>
          </a:bodyPr>
          <a:lstStyle/>
          <a:p>
            <a:pPr marL="342900" indent="-342900">
              <a:buFont typeface="Wingdings" panose="05000000000000000000" pitchFamily="2" charset="2"/>
              <a:buChar char="ü"/>
            </a:pPr>
            <a:r>
              <a:rPr lang="en-US" sz="2400" dirty="0" smtClean="0"/>
              <a:t>Identifies </a:t>
            </a:r>
            <a:r>
              <a:rPr lang="en-US" sz="2400" dirty="0"/>
              <a:t>outreach efforts and establishes an outreach </a:t>
            </a:r>
            <a:r>
              <a:rPr lang="en-US" sz="2400" dirty="0" smtClean="0"/>
              <a:t>plan</a:t>
            </a:r>
          </a:p>
          <a:p>
            <a:pPr marL="342900" indent="-342900">
              <a:buFont typeface="Wingdings" panose="05000000000000000000" pitchFamily="2" charset="2"/>
              <a:buChar char="ü"/>
            </a:pPr>
            <a:r>
              <a:rPr lang="en-US" sz="2400" dirty="0" smtClean="0"/>
              <a:t>Identifies events </a:t>
            </a:r>
            <a:r>
              <a:rPr lang="en-US" sz="2400" dirty="0"/>
              <a:t>to attend where </a:t>
            </a:r>
            <a:r>
              <a:rPr lang="en-US" sz="2400" dirty="0" smtClean="0"/>
              <a:t>the agency </a:t>
            </a:r>
            <a:r>
              <a:rPr lang="en-US" sz="2400" dirty="0"/>
              <a:t>will reach small, diverse, and veteran-owned businesses. </a:t>
            </a:r>
          </a:p>
        </p:txBody>
      </p:sp>
      <p:pic>
        <p:nvPicPr>
          <p:cNvPr id="12" name="Content Placeholder 5" descr="How to create social impact with your filmmaking - Video4Change"/>
          <p:cNvPicPr>
            <a:picLocks noGrp="1" noChangeAspect="1"/>
          </p:cNvPicPr>
          <p:nvPr>
            <p:ph sz="half" idx="17"/>
          </p:nvPr>
        </p:nvPicPr>
        <p:blipFill>
          <a:blip r:embed="rId3" cstate="print">
            <a:extLst>
              <a:ext uri="{28A0092B-C50C-407E-A947-70E740481C1C}">
                <a14:useLocalDpi xmlns:a14="http://schemas.microsoft.com/office/drawing/2010/main" val="0"/>
              </a:ext>
            </a:extLst>
          </a:blip>
          <a:stretch>
            <a:fillRect/>
          </a:stretch>
        </p:blipFill>
        <p:spPr>
          <a:xfrm>
            <a:off x="7944030" y="2927836"/>
            <a:ext cx="4247970" cy="2548193"/>
          </a:xfrm>
        </p:spPr>
      </p:pic>
      <p:sp>
        <p:nvSpPr>
          <p:cNvPr id="3" name="Slide Number Placeholder 2"/>
          <p:cNvSpPr>
            <a:spLocks noGrp="1"/>
          </p:cNvSpPr>
          <p:nvPr>
            <p:ph type="sldNum" sz="quarter" idx="21"/>
          </p:nvPr>
        </p:nvSpPr>
        <p:spPr/>
        <p:txBody>
          <a:bodyPr/>
          <a:lstStyle/>
          <a:p>
            <a:fld id="{DED4B53F-633D-4299-A49A-9C93145783A1}" type="slidenum">
              <a:rPr lang="en-US" smtClean="0"/>
              <a:t>36</a:t>
            </a:fld>
            <a:endParaRPr lang="en-US"/>
          </a:p>
        </p:txBody>
      </p:sp>
    </p:spTree>
    <p:extLst>
      <p:ext uri="{BB962C8B-B14F-4D97-AF65-F5344CB8AC3E}">
        <p14:creationId xmlns:p14="http://schemas.microsoft.com/office/powerpoint/2010/main" val="4146924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Conducting Outreach: Procedure</a:t>
            </a:r>
            <a:endParaRPr lang="en-US" sz="4000" dirty="0"/>
          </a:p>
        </p:txBody>
      </p:sp>
      <p:sp>
        <p:nvSpPr>
          <p:cNvPr id="10" name="Content Placeholder 9"/>
          <p:cNvSpPr>
            <a:spLocks noGrp="1"/>
          </p:cNvSpPr>
          <p:nvPr>
            <p:ph sz="quarter" idx="14"/>
          </p:nvPr>
        </p:nvSpPr>
        <p:spPr/>
        <p:txBody>
          <a:bodyPr/>
          <a:lstStyle/>
          <a:p>
            <a:r>
              <a:rPr lang="en-US" dirty="0" smtClean="0"/>
              <a:t>Agency Supplier Diversity Leader(s)</a:t>
            </a:r>
            <a:endParaRPr lang="en-US" dirty="0"/>
          </a:p>
        </p:txBody>
      </p:sp>
      <p:sp>
        <p:nvSpPr>
          <p:cNvPr id="9" name="Content Placeholder 8"/>
          <p:cNvSpPr>
            <a:spLocks noGrp="1"/>
          </p:cNvSpPr>
          <p:nvPr>
            <p:ph sz="half" idx="2"/>
          </p:nvPr>
        </p:nvSpPr>
        <p:spPr/>
        <p:txBody>
          <a:bodyPr>
            <a:normAutofit/>
          </a:bodyPr>
          <a:lstStyle/>
          <a:p>
            <a:pPr marL="342900" indent="-342900">
              <a:buFont typeface="Wingdings" panose="05000000000000000000" pitchFamily="2" charset="2"/>
              <a:buChar char="ü"/>
            </a:pPr>
            <a:r>
              <a:rPr lang="en-US" sz="2400" dirty="0" smtClean="0"/>
              <a:t>Reports </a:t>
            </a:r>
            <a:r>
              <a:rPr lang="en-US" sz="2400" dirty="0"/>
              <a:t>on agency outreach efforts </a:t>
            </a:r>
            <a:r>
              <a:rPr lang="en-US" sz="2400" dirty="0" smtClean="0"/>
              <a:t>to the agency leadership team</a:t>
            </a:r>
            <a:r>
              <a:rPr lang="en-US" sz="2400" dirty="0"/>
              <a:t>.</a:t>
            </a:r>
          </a:p>
        </p:txBody>
      </p:sp>
      <p:sp>
        <p:nvSpPr>
          <p:cNvPr id="14" name="Content Placeholder 13"/>
          <p:cNvSpPr>
            <a:spLocks noGrp="1"/>
          </p:cNvSpPr>
          <p:nvPr>
            <p:ph sz="quarter" idx="20"/>
          </p:nvPr>
        </p:nvSpPr>
        <p:spPr/>
        <p:txBody>
          <a:bodyPr/>
          <a:lstStyle/>
          <a:p>
            <a:pPr>
              <a:lnSpc>
                <a:spcPct val="100000"/>
              </a:lnSpc>
              <a:spcBef>
                <a:spcPts val="0"/>
              </a:spcBef>
            </a:pPr>
            <a:r>
              <a:rPr lang="en-US" dirty="0"/>
              <a:t>Procurement </a:t>
            </a:r>
            <a:endParaRPr lang="en-US" dirty="0" smtClean="0"/>
          </a:p>
          <a:p>
            <a:pPr>
              <a:lnSpc>
                <a:spcPct val="100000"/>
              </a:lnSpc>
              <a:spcBef>
                <a:spcPts val="0"/>
              </a:spcBef>
            </a:pPr>
            <a:r>
              <a:rPr lang="en-US" dirty="0" smtClean="0"/>
              <a:t>Staff</a:t>
            </a:r>
            <a:endParaRPr lang="en-US" dirty="0"/>
          </a:p>
        </p:txBody>
      </p:sp>
      <p:sp>
        <p:nvSpPr>
          <p:cNvPr id="13" name="Content Placeholder 12"/>
          <p:cNvSpPr>
            <a:spLocks noGrp="1"/>
          </p:cNvSpPr>
          <p:nvPr>
            <p:ph sz="half" idx="19"/>
          </p:nvPr>
        </p:nvSpPr>
        <p:spPr/>
        <p:txBody>
          <a:bodyPr>
            <a:normAutofit fontScale="92500" lnSpcReduction="10000"/>
          </a:bodyPr>
          <a:lstStyle/>
          <a:p>
            <a:pPr marL="342900" indent="-342900">
              <a:buFont typeface="Wingdings" panose="05000000000000000000" pitchFamily="2" charset="2"/>
              <a:buChar char="ü"/>
            </a:pPr>
            <a:r>
              <a:rPr lang="en-US" sz="2400" dirty="0" smtClean="0"/>
              <a:t>Conducts </a:t>
            </a:r>
            <a:r>
              <a:rPr lang="en-US" sz="2400" dirty="0"/>
              <a:t>outreach to small, diverse, and veteran-owned businesses for every procurement</a:t>
            </a:r>
            <a:r>
              <a:rPr lang="en-US" sz="2400" dirty="0" smtClean="0"/>
              <a:t>.</a:t>
            </a:r>
          </a:p>
          <a:p>
            <a:pPr marL="342900" indent="-342900">
              <a:buFont typeface="Wingdings" panose="05000000000000000000" pitchFamily="2" charset="2"/>
              <a:buChar char="ü"/>
            </a:pPr>
            <a:r>
              <a:rPr lang="en-US" sz="2400" dirty="0" smtClean="0"/>
              <a:t>Engages </a:t>
            </a:r>
            <a:r>
              <a:rPr lang="en-US" sz="2400" dirty="0"/>
              <a:t>in post-outreach follow up to gain feedback for </a:t>
            </a:r>
            <a:r>
              <a:rPr lang="en-US" sz="2400" dirty="0" smtClean="0"/>
              <a:t>improvements</a:t>
            </a:r>
            <a:endParaRPr lang="en-US" sz="2400" dirty="0"/>
          </a:p>
        </p:txBody>
      </p:sp>
      <p:pic>
        <p:nvPicPr>
          <p:cNvPr id="6" name="Content Placeholder 5" descr="How to create social impact with your filmmaking - Video4Change"/>
          <p:cNvPicPr>
            <a:picLocks noGrp="1" noChangeAspect="1"/>
          </p:cNvPicPr>
          <p:nvPr>
            <p:ph sz="half" idx="17"/>
          </p:nvPr>
        </p:nvPicPr>
        <p:blipFill>
          <a:blip r:embed="rId3" cstate="print">
            <a:extLst>
              <a:ext uri="{28A0092B-C50C-407E-A947-70E740481C1C}">
                <a14:useLocalDpi xmlns:a14="http://schemas.microsoft.com/office/drawing/2010/main" val="0"/>
              </a:ext>
            </a:extLst>
          </a:blip>
          <a:stretch>
            <a:fillRect/>
          </a:stretch>
        </p:blipFill>
        <p:spPr>
          <a:xfrm>
            <a:off x="7944030" y="2927836"/>
            <a:ext cx="4247970" cy="2548193"/>
          </a:xfrm>
        </p:spPr>
      </p:pic>
      <p:sp>
        <p:nvSpPr>
          <p:cNvPr id="3" name="Slide Number Placeholder 2"/>
          <p:cNvSpPr>
            <a:spLocks noGrp="1"/>
          </p:cNvSpPr>
          <p:nvPr>
            <p:ph type="sldNum" sz="quarter" idx="21"/>
          </p:nvPr>
        </p:nvSpPr>
        <p:spPr/>
        <p:txBody>
          <a:bodyPr/>
          <a:lstStyle/>
          <a:p>
            <a:fld id="{DED4B53F-633D-4299-A49A-9C93145783A1}" type="slidenum">
              <a:rPr lang="en-US" smtClean="0"/>
              <a:t>37</a:t>
            </a:fld>
            <a:endParaRPr lang="en-US"/>
          </a:p>
        </p:txBody>
      </p:sp>
    </p:spTree>
    <p:extLst>
      <p:ext uri="{BB962C8B-B14F-4D97-AF65-F5344CB8AC3E}">
        <p14:creationId xmlns:p14="http://schemas.microsoft.com/office/powerpoint/2010/main" val="2698959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Supplier Diversity In Procurements</a:t>
            </a:r>
            <a:br>
              <a:rPr lang="en-US" dirty="0" smtClean="0"/>
            </a:br>
            <a:r>
              <a:rPr lang="en-US" dirty="0" smtClean="0"/>
              <a:t>Training</a:t>
            </a:r>
            <a:endParaRPr lang="en-US" dirty="0"/>
          </a:p>
        </p:txBody>
      </p:sp>
      <p:sp>
        <p:nvSpPr>
          <p:cNvPr id="16" name="Text Placeholder 15"/>
          <p:cNvSpPr>
            <a:spLocks noGrp="1"/>
          </p:cNvSpPr>
          <p:nvPr>
            <p:ph type="body" sz="quarter" idx="10"/>
          </p:nvPr>
        </p:nvSpPr>
        <p:spPr>
          <a:xfrm>
            <a:off x="915274" y="2544763"/>
            <a:ext cx="4526472" cy="2555469"/>
          </a:xfrm>
        </p:spPr>
        <p:txBody>
          <a:bodyPr>
            <a:normAutofit fontScale="92500" lnSpcReduction="10000"/>
          </a:bodyPr>
          <a:lstStyle/>
          <a:p>
            <a:r>
              <a:rPr lang="en-US" dirty="0" smtClean="0"/>
              <a:t>Completed within </a:t>
            </a:r>
            <a:r>
              <a:rPr lang="en-US" dirty="0"/>
              <a:t>6 months of the effective date of this </a:t>
            </a:r>
            <a:r>
              <a:rPr lang="en-US" dirty="0" smtClean="0"/>
              <a:t>policy</a:t>
            </a:r>
          </a:p>
          <a:p>
            <a:pPr marL="342900" indent="-342900">
              <a:buFont typeface="Wingdings" panose="05000000000000000000" pitchFamily="2" charset="2"/>
              <a:buChar char="ü"/>
            </a:pPr>
            <a:r>
              <a:rPr lang="en-US" dirty="0" smtClean="0"/>
              <a:t>Agency Leaders</a:t>
            </a:r>
          </a:p>
          <a:p>
            <a:pPr marL="342900" indent="-342900">
              <a:buFont typeface="Wingdings" panose="05000000000000000000" pitchFamily="2" charset="2"/>
              <a:buChar char="ü"/>
            </a:pPr>
            <a:r>
              <a:rPr lang="en-US" dirty="0" smtClean="0"/>
              <a:t>Staff responsible </a:t>
            </a:r>
            <a:r>
              <a:rPr lang="en-US" dirty="0"/>
              <a:t>for small purchases, competitive procurements, and contract management </a:t>
            </a:r>
            <a:r>
              <a:rPr lang="en-US" dirty="0" smtClean="0"/>
              <a:t>activities</a:t>
            </a:r>
          </a:p>
        </p:txBody>
      </p:sp>
      <p:sp>
        <p:nvSpPr>
          <p:cNvPr id="17" name="Text Placeholder 16"/>
          <p:cNvSpPr>
            <a:spLocks noGrp="1"/>
          </p:cNvSpPr>
          <p:nvPr>
            <p:ph type="body" sz="quarter" idx="11"/>
          </p:nvPr>
        </p:nvSpPr>
        <p:spPr>
          <a:xfrm>
            <a:off x="915272" y="5100232"/>
            <a:ext cx="4526474" cy="967193"/>
          </a:xfrm>
        </p:spPr>
        <p:txBody>
          <a:bodyPr/>
          <a:lstStyle/>
          <a:p>
            <a:r>
              <a:rPr lang="en-US" dirty="0" smtClean="0"/>
              <a:t>Training is to </a:t>
            </a:r>
            <a:r>
              <a:rPr lang="en-US" dirty="0"/>
              <a:t>be </a:t>
            </a:r>
            <a:r>
              <a:rPr lang="en-US" dirty="0" smtClean="0"/>
              <a:t>developed after policy draft is finalized</a:t>
            </a:r>
            <a:endParaRPr lang="en-US" dirty="0"/>
          </a:p>
        </p:txBody>
      </p:sp>
      <p:pic>
        <p:nvPicPr>
          <p:cNvPr id="23" name="Picture Placeholder 22" descr="Explainer: what is a Small Private Online Course?"/>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7269" r="27269"/>
          <a:stretch>
            <a:fillRect/>
          </a:stretch>
        </p:blipFill>
        <p:spPr/>
      </p:pic>
      <p:sp>
        <p:nvSpPr>
          <p:cNvPr id="2" name="Slide Number Placeholder 1"/>
          <p:cNvSpPr>
            <a:spLocks noGrp="1"/>
          </p:cNvSpPr>
          <p:nvPr>
            <p:ph type="sldNum" sz="quarter" idx="13"/>
          </p:nvPr>
        </p:nvSpPr>
        <p:spPr/>
        <p:txBody>
          <a:bodyPr/>
          <a:lstStyle/>
          <a:p>
            <a:fld id="{DED4B53F-633D-4299-A49A-9C93145783A1}" type="slidenum">
              <a:rPr lang="en-US" smtClean="0"/>
              <a:t>38</a:t>
            </a:fld>
            <a:endParaRPr lang="en-US"/>
          </a:p>
        </p:txBody>
      </p:sp>
    </p:spTree>
    <p:extLst>
      <p:ext uri="{BB962C8B-B14F-4D97-AF65-F5344CB8AC3E}">
        <p14:creationId xmlns:p14="http://schemas.microsoft.com/office/powerpoint/2010/main" val="11489769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Contracting Transparency: Procedure</a:t>
            </a:r>
            <a:endParaRPr lang="en-US" sz="3600" dirty="0"/>
          </a:p>
        </p:txBody>
      </p:sp>
      <p:sp>
        <p:nvSpPr>
          <p:cNvPr id="10" name="Content Placeholder 9"/>
          <p:cNvSpPr>
            <a:spLocks noGrp="1"/>
          </p:cNvSpPr>
          <p:nvPr>
            <p:ph sz="quarter" idx="14"/>
          </p:nvPr>
        </p:nvSpPr>
        <p:spPr>
          <a:xfrm>
            <a:off x="1043756" y="1927712"/>
            <a:ext cx="10225518" cy="467146"/>
          </a:xfrm>
        </p:spPr>
        <p:txBody>
          <a:bodyPr>
            <a:normAutofit fontScale="92500"/>
          </a:bodyPr>
          <a:lstStyle/>
          <a:p>
            <a:r>
              <a:rPr lang="en-US" dirty="0" smtClean="0"/>
              <a:t>Agency Supplier Diversity Leader(s) post quarterly on </a:t>
            </a:r>
            <a:r>
              <a:rPr lang="en-US" dirty="0"/>
              <a:t>the agency’s website:</a:t>
            </a:r>
          </a:p>
          <a:p>
            <a:endParaRPr lang="en-US" dirty="0"/>
          </a:p>
        </p:txBody>
      </p:sp>
      <p:sp>
        <p:nvSpPr>
          <p:cNvPr id="9" name="Content Placeholder 8"/>
          <p:cNvSpPr>
            <a:spLocks noGrp="1"/>
          </p:cNvSpPr>
          <p:nvPr>
            <p:ph sz="half" idx="2"/>
          </p:nvPr>
        </p:nvSpPr>
        <p:spPr>
          <a:xfrm>
            <a:off x="1043756" y="2757951"/>
            <a:ext cx="3180374" cy="3257083"/>
          </a:xfrm>
        </p:spPr>
        <p:txBody>
          <a:bodyPr>
            <a:normAutofit/>
          </a:bodyPr>
          <a:lstStyle/>
          <a:p>
            <a:pPr marL="342900" indent="-342900">
              <a:buFont typeface="Wingdings" panose="05000000000000000000" pitchFamily="2" charset="2"/>
              <a:buChar char="ü"/>
            </a:pPr>
            <a:r>
              <a:rPr lang="en-US" sz="2200" dirty="0"/>
              <a:t>Forecasted Opportunities</a:t>
            </a:r>
          </a:p>
          <a:p>
            <a:pPr marL="342900" indent="-342900">
              <a:buFont typeface="Wingdings" panose="05000000000000000000" pitchFamily="2" charset="2"/>
              <a:buChar char="ü"/>
            </a:pPr>
            <a:r>
              <a:rPr lang="en-US" sz="2200" dirty="0"/>
              <a:t>Outreach Plan and Outreach Goals</a:t>
            </a:r>
          </a:p>
          <a:p>
            <a:pPr marL="342900" indent="-342900">
              <a:buFont typeface="Wingdings" panose="05000000000000000000" pitchFamily="2" charset="2"/>
              <a:buChar char="ü"/>
            </a:pPr>
            <a:r>
              <a:rPr lang="en-US" sz="2200" dirty="0" smtClean="0"/>
              <a:t>Agency </a:t>
            </a:r>
            <a:r>
              <a:rPr lang="en-US" sz="2200" dirty="0"/>
              <a:t>Supplier Diversity Leader(s</a:t>
            </a:r>
            <a:r>
              <a:rPr lang="en-US" sz="2200" dirty="0" smtClean="0"/>
              <a:t>) contact info</a:t>
            </a:r>
            <a:endParaRPr lang="en-US" sz="2200" dirty="0"/>
          </a:p>
          <a:p>
            <a:pPr marL="342900" indent="-342900">
              <a:buFont typeface="Wingdings" panose="05000000000000000000" pitchFamily="2" charset="2"/>
              <a:buChar char="ü"/>
            </a:pPr>
            <a:endParaRPr lang="en-US" sz="2400" dirty="0"/>
          </a:p>
        </p:txBody>
      </p:sp>
      <p:sp>
        <p:nvSpPr>
          <p:cNvPr id="13" name="Content Placeholder 12"/>
          <p:cNvSpPr>
            <a:spLocks noGrp="1"/>
          </p:cNvSpPr>
          <p:nvPr>
            <p:ph sz="half" idx="19"/>
          </p:nvPr>
        </p:nvSpPr>
        <p:spPr>
          <a:xfrm>
            <a:off x="4493893" y="2757951"/>
            <a:ext cx="3180374" cy="3257083"/>
          </a:xfrm>
        </p:spPr>
        <p:txBody>
          <a:bodyPr>
            <a:normAutofit/>
          </a:bodyPr>
          <a:lstStyle/>
          <a:p>
            <a:pPr marL="342900" indent="-342900">
              <a:buFont typeface="Wingdings" panose="05000000000000000000" pitchFamily="2" charset="2"/>
              <a:buChar char="ü"/>
            </a:pPr>
            <a:r>
              <a:rPr lang="en-US" sz="2200" dirty="0"/>
              <a:t>Agency progress in achieving supplier diversity goals</a:t>
            </a:r>
          </a:p>
          <a:p>
            <a:pPr marL="342900" indent="-342900">
              <a:buFont typeface="Wingdings" panose="05000000000000000000" pitchFamily="2" charset="2"/>
              <a:buChar char="ü"/>
            </a:pPr>
            <a:r>
              <a:rPr lang="en-US" sz="2200" dirty="0" smtClean="0"/>
              <a:t>Plan for maximizing opportunity for small, diverse, and veteran-owned businesses</a:t>
            </a:r>
          </a:p>
          <a:p>
            <a:pPr marL="342900" indent="-342900">
              <a:buFont typeface="Wingdings" panose="05000000000000000000" pitchFamily="2" charset="2"/>
              <a:buChar char="ü"/>
            </a:pPr>
            <a:endParaRPr lang="en-US" sz="2400" dirty="0"/>
          </a:p>
          <a:p>
            <a:pPr marL="342900" indent="-342900">
              <a:buFont typeface="Wingdings" panose="05000000000000000000" pitchFamily="2" charset="2"/>
              <a:buChar char="ü"/>
            </a:pPr>
            <a:endParaRPr lang="en-US" sz="2400" dirty="0"/>
          </a:p>
        </p:txBody>
      </p:sp>
      <p:sp>
        <p:nvSpPr>
          <p:cNvPr id="4" name="Content Placeholder 3"/>
          <p:cNvSpPr>
            <a:spLocks noGrp="1"/>
          </p:cNvSpPr>
          <p:nvPr>
            <p:ph sz="half" idx="17"/>
          </p:nvPr>
        </p:nvSpPr>
        <p:spPr>
          <a:xfrm>
            <a:off x="7944030" y="2757951"/>
            <a:ext cx="3180374" cy="3257083"/>
          </a:xfrm>
        </p:spPr>
        <p:txBody>
          <a:bodyPr>
            <a:normAutofit/>
          </a:bodyPr>
          <a:lstStyle/>
          <a:p>
            <a:pPr marL="342900" indent="-342900">
              <a:buFont typeface="Wingdings" panose="05000000000000000000" pitchFamily="2" charset="2"/>
              <a:buChar char="ü"/>
            </a:pPr>
            <a:r>
              <a:rPr lang="en-US" sz="2200" dirty="0" smtClean="0"/>
              <a:t>Agency’s </a:t>
            </a:r>
            <a:r>
              <a:rPr lang="en-US" sz="2200" dirty="0"/>
              <a:t>supplier diversity spending trends </a:t>
            </a:r>
            <a:endParaRPr lang="en-US" sz="2200" dirty="0" smtClean="0"/>
          </a:p>
          <a:p>
            <a:pPr marL="342900" indent="-342900">
              <a:buFont typeface="Wingdings" panose="05000000000000000000" pitchFamily="2" charset="2"/>
              <a:buChar char="ü"/>
            </a:pPr>
            <a:r>
              <a:rPr lang="en-US" sz="2200" i="1" dirty="0" smtClean="0"/>
              <a:t>Competitive only</a:t>
            </a:r>
            <a:r>
              <a:rPr lang="en-US" sz="2200" dirty="0" smtClean="0"/>
              <a:t>: Bids </a:t>
            </a:r>
            <a:r>
              <a:rPr lang="en-US" sz="2200" dirty="0"/>
              <a:t>from the awarded contractor(s), to include all submittals</a:t>
            </a:r>
          </a:p>
          <a:p>
            <a:endParaRPr lang="en-US" sz="2200" dirty="0"/>
          </a:p>
        </p:txBody>
      </p:sp>
      <p:sp>
        <p:nvSpPr>
          <p:cNvPr id="3" name="Slide Number Placeholder 2"/>
          <p:cNvSpPr>
            <a:spLocks noGrp="1"/>
          </p:cNvSpPr>
          <p:nvPr>
            <p:ph type="sldNum" sz="quarter" idx="21"/>
          </p:nvPr>
        </p:nvSpPr>
        <p:spPr/>
        <p:txBody>
          <a:bodyPr/>
          <a:lstStyle/>
          <a:p>
            <a:fld id="{DED4B53F-633D-4299-A49A-9C93145783A1}" type="slidenum">
              <a:rPr lang="en-US" smtClean="0"/>
              <a:t>39</a:t>
            </a:fld>
            <a:endParaRPr lang="en-US"/>
          </a:p>
        </p:txBody>
      </p:sp>
    </p:spTree>
    <p:extLst>
      <p:ext uri="{BB962C8B-B14F-4D97-AF65-F5344CB8AC3E}">
        <p14:creationId xmlns:p14="http://schemas.microsoft.com/office/powerpoint/2010/main" val="1812253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 Options</a:t>
            </a:r>
            <a:endParaRPr lang="en-US" dirty="0"/>
          </a:p>
        </p:txBody>
      </p:sp>
      <p:sp>
        <p:nvSpPr>
          <p:cNvPr id="4" name="Text Placeholder 3"/>
          <p:cNvSpPr>
            <a:spLocks noGrp="1"/>
          </p:cNvSpPr>
          <p:nvPr>
            <p:ph type="body" sz="quarter" idx="11"/>
          </p:nvPr>
        </p:nvSpPr>
        <p:spPr>
          <a:xfrm>
            <a:off x="1228724" y="1819830"/>
            <a:ext cx="4709160" cy="1790863"/>
          </a:xfrm>
        </p:spPr>
        <p:txBody>
          <a:bodyPr>
            <a:normAutofit fontScale="92500" lnSpcReduction="10000"/>
          </a:bodyPr>
          <a:lstStyle/>
          <a:p>
            <a:r>
              <a:rPr lang="en-US" dirty="0" smtClean="0"/>
              <a:t>Zoom Webinar Functions</a:t>
            </a:r>
          </a:p>
          <a:p>
            <a:pPr marL="342900" indent="-342900">
              <a:buFont typeface="Wingdings" panose="05000000000000000000" pitchFamily="2" charset="2"/>
              <a:buChar char="ü"/>
            </a:pPr>
            <a:r>
              <a:rPr lang="en-US" b="0" dirty="0" smtClean="0"/>
              <a:t>Chat</a:t>
            </a:r>
          </a:p>
          <a:p>
            <a:pPr marL="342900" indent="-342900">
              <a:buFont typeface="Wingdings" panose="05000000000000000000" pitchFamily="2" charset="2"/>
              <a:buChar char="ü"/>
            </a:pPr>
            <a:r>
              <a:rPr lang="en-US" b="0" dirty="0" smtClean="0"/>
              <a:t>Q&amp;A</a:t>
            </a:r>
          </a:p>
          <a:p>
            <a:pPr marL="342900" indent="-342900">
              <a:buFont typeface="Wingdings" panose="05000000000000000000" pitchFamily="2" charset="2"/>
              <a:buChar char="ü"/>
            </a:pPr>
            <a:r>
              <a:rPr lang="en-US" b="0" dirty="0" smtClean="0"/>
              <a:t>Polls</a:t>
            </a:r>
            <a:endParaRPr lang="en-US" b="0" dirty="0"/>
          </a:p>
        </p:txBody>
      </p:sp>
      <p:pic>
        <p:nvPicPr>
          <p:cNvPr id="1027" name="Picture 2" title="Zoom Pa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767" y="3939345"/>
            <a:ext cx="6423293" cy="121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Group 33" title="Chat and Q&amp;A, No Raise Hand"/>
          <p:cNvGrpSpPr/>
          <p:nvPr/>
        </p:nvGrpSpPr>
        <p:grpSpPr>
          <a:xfrm>
            <a:off x="1090396" y="3810356"/>
            <a:ext cx="5362366" cy="1557514"/>
            <a:chOff x="1060900" y="3053270"/>
            <a:chExt cx="5362366" cy="1557514"/>
          </a:xfrm>
        </p:grpSpPr>
        <p:sp>
          <p:nvSpPr>
            <p:cNvPr id="16" name="Multiply 15" title="X"/>
            <p:cNvSpPr/>
            <p:nvPr/>
          </p:nvSpPr>
          <p:spPr>
            <a:xfrm>
              <a:off x="2722268" y="3053270"/>
              <a:ext cx="1588522" cy="1557514"/>
            </a:xfrm>
            <a:prstGeom prst="mathMultiply">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title="Checkmark"/>
            <p:cNvGrpSpPr/>
            <p:nvPr/>
          </p:nvGrpSpPr>
          <p:grpSpPr>
            <a:xfrm>
              <a:off x="1060900" y="3799230"/>
              <a:ext cx="335648" cy="397525"/>
              <a:chOff x="2245659" y="4549382"/>
              <a:chExt cx="335648" cy="397525"/>
            </a:xfrm>
          </p:grpSpPr>
          <p:cxnSp>
            <p:nvCxnSpPr>
              <p:cNvPr id="21" name="Straight Connector 20"/>
              <p:cNvCxnSpPr/>
              <p:nvPr/>
            </p:nvCxnSpPr>
            <p:spPr>
              <a:xfrm>
                <a:off x="2245659" y="4790453"/>
                <a:ext cx="147917" cy="14300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366682" y="4549382"/>
                <a:ext cx="214625" cy="397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grpSp>
          <p:nvGrpSpPr>
            <p:cNvPr id="36" name="Group 35" title="Checkmark"/>
            <p:cNvGrpSpPr/>
            <p:nvPr/>
          </p:nvGrpSpPr>
          <p:grpSpPr>
            <a:xfrm>
              <a:off x="6087618" y="3785781"/>
              <a:ext cx="335648" cy="397525"/>
              <a:chOff x="2245659" y="4549382"/>
              <a:chExt cx="335648" cy="397525"/>
            </a:xfrm>
          </p:grpSpPr>
          <p:cxnSp>
            <p:nvCxnSpPr>
              <p:cNvPr id="37" name="Straight Connector 36"/>
              <p:cNvCxnSpPr/>
              <p:nvPr/>
            </p:nvCxnSpPr>
            <p:spPr>
              <a:xfrm>
                <a:off x="2245659" y="4790453"/>
                <a:ext cx="147917" cy="14300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2366682" y="4549382"/>
                <a:ext cx="214625" cy="397525"/>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grpSp>
      <p:grpSp>
        <p:nvGrpSpPr>
          <p:cNvPr id="19" name="Group 18" descr="Q&amp;A How to Use" title="Q&amp;A "/>
          <p:cNvGrpSpPr/>
          <p:nvPr/>
        </p:nvGrpSpPr>
        <p:grpSpPr>
          <a:xfrm>
            <a:off x="4412404" y="2402387"/>
            <a:ext cx="7301905" cy="3382286"/>
            <a:chOff x="4425851" y="1564619"/>
            <a:chExt cx="7301905" cy="3382286"/>
          </a:xfrm>
        </p:grpSpPr>
        <p:grpSp>
          <p:nvGrpSpPr>
            <p:cNvPr id="14" name="Group 13"/>
            <p:cNvGrpSpPr/>
            <p:nvPr/>
          </p:nvGrpSpPr>
          <p:grpSpPr>
            <a:xfrm>
              <a:off x="4425851" y="2115351"/>
              <a:ext cx="2266990" cy="2398239"/>
              <a:chOff x="4425851" y="2115351"/>
              <a:chExt cx="2266990" cy="2398239"/>
            </a:xfrm>
          </p:grpSpPr>
          <p:sp>
            <p:nvSpPr>
              <p:cNvPr id="9" name="Oval 8" title="Circle"/>
              <p:cNvSpPr/>
              <p:nvPr/>
            </p:nvSpPr>
            <p:spPr>
              <a:xfrm>
                <a:off x="4425851" y="2903722"/>
                <a:ext cx="1627094" cy="1609868"/>
              </a:xfrm>
              <a:prstGeom prst="ellipse">
                <a:avLst/>
              </a:prstGeom>
              <a:noFill/>
              <a:ln w="5715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n w="76200">
                    <a:solidFill>
                      <a:schemeClr val="tx1"/>
                    </a:solidFill>
                  </a:ln>
                </a:endParaRPr>
              </a:p>
            </p:txBody>
          </p:sp>
          <p:cxnSp>
            <p:nvCxnSpPr>
              <p:cNvPr id="11" name="Straight Arrow Connector 10" title="Arrow"/>
              <p:cNvCxnSpPr/>
              <p:nvPr/>
            </p:nvCxnSpPr>
            <p:spPr>
              <a:xfrm flipH="1">
                <a:off x="5791479" y="2115351"/>
                <a:ext cx="901362" cy="840725"/>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pic>
          <p:nvPicPr>
            <p:cNvPr id="18" name="Picture 17" title="Q&amp;A Example"/>
            <p:cNvPicPr>
              <a:picLocks noChangeAspect="1"/>
            </p:cNvPicPr>
            <p:nvPr/>
          </p:nvPicPr>
          <p:blipFill>
            <a:blip r:embed="rId4"/>
            <a:stretch>
              <a:fillRect/>
            </a:stretch>
          </p:blipFill>
          <p:spPr>
            <a:xfrm>
              <a:off x="7112614" y="1564619"/>
              <a:ext cx="4615142" cy="33822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33" name="Slide Number Placeholder 32"/>
          <p:cNvSpPr>
            <a:spLocks noGrp="1"/>
          </p:cNvSpPr>
          <p:nvPr>
            <p:ph type="sldNum" sz="quarter" idx="17"/>
          </p:nvPr>
        </p:nvSpPr>
        <p:spPr/>
        <p:txBody>
          <a:bodyPr/>
          <a:lstStyle/>
          <a:p>
            <a:fld id="{DED4B53F-633D-4299-A49A-9C93145783A1}" type="slidenum">
              <a:rPr lang="en-US" smtClean="0"/>
              <a:t>4</a:t>
            </a:fld>
            <a:endParaRPr lang="en-US"/>
          </a:p>
        </p:txBody>
      </p:sp>
    </p:spTree>
    <p:extLst>
      <p:ext uri="{BB962C8B-B14F-4D97-AF65-F5344CB8AC3E}">
        <p14:creationId xmlns:p14="http://schemas.microsoft.com/office/powerpoint/2010/main" val="9769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Zoom Poll 1</a:t>
            </a:r>
            <a:endParaRPr lang="en-US" dirty="0"/>
          </a:p>
        </p:txBody>
      </p:sp>
      <p:sp>
        <p:nvSpPr>
          <p:cNvPr id="8" name="Text Placeholder 7"/>
          <p:cNvSpPr>
            <a:spLocks noGrp="1"/>
          </p:cNvSpPr>
          <p:nvPr>
            <p:ph type="body" sz="quarter" idx="10"/>
          </p:nvPr>
        </p:nvSpPr>
        <p:spPr>
          <a:xfrm>
            <a:off x="915274" y="2544763"/>
            <a:ext cx="4526472" cy="3819942"/>
          </a:xfrm>
        </p:spPr>
        <p:txBody>
          <a:bodyPr>
            <a:normAutofit/>
          </a:bodyPr>
          <a:lstStyle/>
          <a:p>
            <a:r>
              <a:rPr lang="en-US" dirty="0" smtClean="0"/>
              <a:t>What reporting cadence is most appropriate:</a:t>
            </a:r>
            <a:endParaRPr lang="en-US" dirty="0"/>
          </a:p>
          <a:p>
            <a:pPr marL="342900" indent="-342900">
              <a:buFont typeface="Wingdings" panose="05000000000000000000" pitchFamily="2" charset="2"/>
              <a:buChar char="q"/>
            </a:pPr>
            <a:r>
              <a:rPr lang="en-US" dirty="0" smtClean="0"/>
              <a:t>Quarterly</a:t>
            </a:r>
            <a:endParaRPr lang="en-US" dirty="0"/>
          </a:p>
          <a:p>
            <a:pPr marL="342900" indent="-342900">
              <a:buFont typeface="Wingdings" panose="05000000000000000000" pitchFamily="2" charset="2"/>
              <a:buChar char="q"/>
            </a:pPr>
            <a:r>
              <a:rPr lang="en-US" dirty="0" smtClean="0"/>
              <a:t>Every 6 Months</a:t>
            </a:r>
          </a:p>
          <a:p>
            <a:pPr marL="342900" indent="-342900">
              <a:buFont typeface="Wingdings" panose="05000000000000000000" pitchFamily="2" charset="2"/>
              <a:buChar char="q"/>
            </a:pPr>
            <a:r>
              <a:rPr lang="en-US" dirty="0" smtClean="0"/>
              <a:t>Annually</a:t>
            </a:r>
          </a:p>
          <a:p>
            <a:pPr marL="342900" indent="-342900">
              <a:buFont typeface="Wingdings" panose="05000000000000000000" pitchFamily="2" charset="2"/>
              <a:buChar char="q"/>
            </a:pPr>
            <a:r>
              <a:rPr lang="en-US" dirty="0" smtClean="0"/>
              <a:t>Other (put answer in chat)</a:t>
            </a:r>
          </a:p>
        </p:txBody>
      </p:sp>
      <p:pic>
        <p:nvPicPr>
          <p:cNvPr id="15" name="Picture Placeholder 14" descr="Grammar &amp; Usage - Excelsior College OWL"/>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933" r="14933"/>
          <a:stretch>
            <a:fillRect/>
          </a:stretch>
        </p:blipFill>
        <p:spPr/>
      </p:pic>
      <p:sp>
        <p:nvSpPr>
          <p:cNvPr id="5" name="Oval 4"/>
          <p:cNvSpPr/>
          <p:nvPr/>
        </p:nvSpPr>
        <p:spPr>
          <a:xfrm>
            <a:off x="9982200" y="208041"/>
            <a:ext cx="1914525" cy="1828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10160">
                  <a:solidFill>
                    <a:schemeClr val="tx2"/>
                  </a:solidFill>
                  <a:prstDash val="solid"/>
                </a:ln>
                <a:solidFill>
                  <a:srgbClr val="FFFFFF"/>
                </a:solidFill>
                <a:effectLst>
                  <a:outerShdw blurRad="38100" dist="22860" dir="5400000" algn="tl" rotWithShape="0">
                    <a:srgbClr val="000000">
                      <a:alpha val="30000"/>
                    </a:srgbClr>
                  </a:outerShdw>
                </a:effectLst>
              </a:rPr>
              <a:t>Time Remaining</a:t>
            </a:r>
            <a:endParaRPr lang="en-US" b="1" dirty="0">
              <a:ln w="10160">
                <a:solidFill>
                  <a:schemeClr val="tx2"/>
                </a:solidFill>
                <a:prstDash val="solid"/>
              </a:ln>
              <a:solidFill>
                <a:srgbClr val="FFFFFF"/>
              </a:solidFill>
              <a:effectLst>
                <a:outerShdw blurRad="38100" dist="22860" dir="5400000" algn="tl" rotWithShape="0">
                  <a:srgbClr val="000000">
                    <a:alpha val="30000"/>
                  </a:srgbClr>
                </a:outerShdw>
              </a:effectLst>
            </a:endParaRPr>
          </a:p>
        </p:txBody>
      </p:sp>
      <p:sp>
        <p:nvSpPr>
          <p:cNvPr id="2" name="Slide Number Placeholder 1"/>
          <p:cNvSpPr>
            <a:spLocks noGrp="1"/>
          </p:cNvSpPr>
          <p:nvPr>
            <p:ph type="sldNum" sz="quarter" idx="13"/>
          </p:nvPr>
        </p:nvSpPr>
        <p:spPr/>
        <p:txBody>
          <a:bodyPr/>
          <a:lstStyle/>
          <a:p>
            <a:fld id="{DED4B53F-633D-4299-A49A-9C93145783A1}" type="slidenum">
              <a:rPr lang="en-US" smtClean="0"/>
              <a:t>40</a:t>
            </a:fld>
            <a:endParaRPr lang="en-US"/>
          </a:p>
        </p:txBody>
      </p:sp>
    </p:spTree>
    <p:extLst>
      <p:ext uri="{BB962C8B-B14F-4D97-AF65-F5344CB8AC3E}">
        <p14:creationId xmlns:p14="http://schemas.microsoft.com/office/powerpoint/2010/main" val="11575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1" nodeType="clickEffect">
                                  <p:stCondLst>
                                    <p:cond delay="0"/>
                                  </p:stCondLst>
                                  <p:childTnLst>
                                    <p:animEffect transition="out" filter="wheel(1)">
                                      <p:cBhvr>
                                        <p:cTn id="10" dur="30000"/>
                                        <p:tgtEl>
                                          <p:spTgt spid="5"/>
                                        </p:tgtEl>
                                      </p:cBhvr>
                                    </p:animEffect>
                                    <p:set>
                                      <p:cBhvr>
                                        <p:cTn id="11" dur="1" fill="hold">
                                          <p:stCondLst>
                                            <p:cond delay="29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accountability</a:t>
            </a:r>
            <a:endParaRPr lang="en-US" dirty="0"/>
          </a:p>
        </p:txBody>
      </p:sp>
      <p:sp>
        <p:nvSpPr>
          <p:cNvPr id="3" name="Text Placeholder 2"/>
          <p:cNvSpPr>
            <a:spLocks noGrp="1"/>
          </p:cNvSpPr>
          <p:nvPr>
            <p:ph type="body" sz="quarter" idx="10"/>
          </p:nvPr>
        </p:nvSpPr>
        <p:spPr/>
        <p:txBody>
          <a:bodyPr>
            <a:normAutofit/>
          </a:bodyPr>
          <a:lstStyle/>
          <a:p>
            <a:r>
              <a:rPr lang="en-US" dirty="0" smtClean="0"/>
              <a:t>Policy</a:t>
            </a:r>
          </a:p>
          <a:p>
            <a:pPr marL="1143000" lvl="1">
              <a:buFont typeface="Wingdings" panose="05000000000000000000" pitchFamily="2" charset="2"/>
              <a:buChar char="ü"/>
            </a:pPr>
            <a:r>
              <a:rPr lang="en-US" dirty="0" smtClean="0"/>
              <a:t>Increased transparency on agency planning</a:t>
            </a:r>
          </a:p>
          <a:p>
            <a:pPr marL="1143000" lvl="1">
              <a:buFont typeface="Wingdings" panose="05000000000000000000" pitchFamily="2" charset="2"/>
              <a:buChar char="ü"/>
            </a:pPr>
            <a:r>
              <a:rPr lang="en-US" dirty="0" smtClean="0"/>
              <a:t>First time enterprise supplier diversity policy &amp; procedure</a:t>
            </a:r>
          </a:p>
          <a:p>
            <a:pPr marL="1143000" lvl="1">
              <a:buFont typeface="Wingdings" panose="05000000000000000000" pitchFamily="2" charset="2"/>
              <a:buChar char="ü"/>
            </a:pPr>
            <a:r>
              <a:rPr lang="en-US" dirty="0" smtClean="0"/>
              <a:t>Reinforces leadership commitment, review, and reporting</a:t>
            </a:r>
          </a:p>
          <a:p>
            <a:pPr marL="1143000" lvl="1">
              <a:buFont typeface="Wingdings" panose="05000000000000000000" pitchFamily="2" charset="2"/>
              <a:buChar char="ü"/>
            </a:pPr>
            <a:r>
              <a:rPr lang="en-US" dirty="0" smtClean="0"/>
              <a:t>Compliance measured with Procurement Risk Assessment</a:t>
            </a:r>
          </a:p>
          <a:p>
            <a:pPr marL="1143000" lvl="1">
              <a:buFont typeface="Wingdings" panose="05000000000000000000" pitchFamily="2" charset="2"/>
              <a:buChar char="ü"/>
            </a:pPr>
            <a:r>
              <a:rPr lang="en-US" dirty="0" smtClean="0"/>
              <a:t>OMWBE’s compliance role</a:t>
            </a:r>
          </a:p>
          <a:p>
            <a:pPr marL="1143000" lvl="1"/>
            <a:endParaRPr lang="en-US" dirty="0" smtClean="0"/>
          </a:p>
          <a:p>
            <a:endParaRPr lang="en-US" dirty="0"/>
          </a:p>
        </p:txBody>
      </p:sp>
      <p:pic>
        <p:nvPicPr>
          <p:cNvPr id="7" name="Picture 6" descr="When Do You Need to Formalize Contracts with Your Significant Oth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2743" y="831086"/>
            <a:ext cx="2125915" cy="1112562"/>
          </a:xfrm>
          <a:prstGeom prst="rect">
            <a:avLst/>
          </a:prstGeom>
        </p:spPr>
      </p:pic>
      <p:sp>
        <p:nvSpPr>
          <p:cNvPr id="4" name="Slide Number Placeholder 3"/>
          <p:cNvSpPr>
            <a:spLocks noGrp="1"/>
          </p:cNvSpPr>
          <p:nvPr>
            <p:ph type="sldNum" sz="quarter" idx="11"/>
          </p:nvPr>
        </p:nvSpPr>
        <p:spPr/>
        <p:txBody>
          <a:bodyPr/>
          <a:lstStyle/>
          <a:p>
            <a:fld id="{DED4B53F-633D-4299-A49A-9C93145783A1}" type="slidenum">
              <a:rPr lang="en-US" smtClean="0"/>
              <a:t>41</a:t>
            </a:fld>
            <a:endParaRPr lang="en-US"/>
          </a:p>
        </p:txBody>
      </p:sp>
    </p:spTree>
    <p:extLst>
      <p:ext uri="{BB962C8B-B14F-4D97-AF65-F5344CB8AC3E}">
        <p14:creationId xmlns:p14="http://schemas.microsoft.com/office/powerpoint/2010/main" val="339358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Chat Question </a:t>
            </a:r>
            <a:r>
              <a:rPr lang="en-US" dirty="0"/>
              <a:t>2</a:t>
            </a:r>
          </a:p>
        </p:txBody>
      </p:sp>
      <p:sp>
        <p:nvSpPr>
          <p:cNvPr id="8" name="Text Placeholder 7"/>
          <p:cNvSpPr>
            <a:spLocks noGrp="1"/>
          </p:cNvSpPr>
          <p:nvPr>
            <p:ph type="body" sz="quarter" idx="10"/>
          </p:nvPr>
        </p:nvSpPr>
        <p:spPr>
          <a:xfrm>
            <a:off x="915274" y="2544763"/>
            <a:ext cx="4526472" cy="3819942"/>
          </a:xfrm>
        </p:spPr>
        <p:txBody>
          <a:bodyPr>
            <a:normAutofit/>
          </a:bodyPr>
          <a:lstStyle/>
          <a:p>
            <a:r>
              <a:rPr lang="en-US" dirty="0"/>
              <a:t>What </a:t>
            </a:r>
            <a:r>
              <a:rPr lang="en-US" dirty="0" smtClean="0"/>
              <a:t>suggestions do vendors have for greater accountability?</a:t>
            </a:r>
            <a:endParaRPr lang="en-US" dirty="0"/>
          </a:p>
        </p:txBody>
      </p:sp>
      <p:pic>
        <p:nvPicPr>
          <p:cNvPr id="15" name="Picture Placeholder 14" descr="Grammar &amp; Usage - Excelsior College OWL"/>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933" r="14933"/>
          <a:stretch>
            <a:fillRect/>
          </a:stretch>
        </p:blipFill>
        <p:spPr/>
      </p:pic>
      <p:sp>
        <p:nvSpPr>
          <p:cNvPr id="5" name="Oval 4"/>
          <p:cNvSpPr/>
          <p:nvPr/>
        </p:nvSpPr>
        <p:spPr>
          <a:xfrm>
            <a:off x="9982200" y="41620"/>
            <a:ext cx="1914525" cy="1828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10160">
                  <a:solidFill>
                    <a:schemeClr val="tx2"/>
                  </a:solidFill>
                  <a:prstDash val="solid"/>
                </a:ln>
                <a:solidFill>
                  <a:srgbClr val="FFFFFF"/>
                </a:solidFill>
                <a:effectLst>
                  <a:outerShdw blurRad="38100" dist="22860" dir="5400000" algn="tl" rotWithShape="0">
                    <a:srgbClr val="000000">
                      <a:alpha val="30000"/>
                    </a:srgbClr>
                  </a:outerShdw>
                </a:effectLst>
              </a:rPr>
              <a:t>Time Remaining</a:t>
            </a:r>
            <a:endParaRPr lang="en-US" b="1" dirty="0">
              <a:ln w="10160">
                <a:solidFill>
                  <a:schemeClr val="tx2"/>
                </a:solidFill>
                <a:prstDash val="solid"/>
              </a:ln>
              <a:solidFill>
                <a:srgbClr val="FFFFFF"/>
              </a:solidFill>
              <a:effectLst>
                <a:outerShdw blurRad="38100" dist="22860" dir="5400000" algn="tl" rotWithShape="0">
                  <a:srgbClr val="000000">
                    <a:alpha val="30000"/>
                  </a:srgbClr>
                </a:outerShdw>
              </a:effectLst>
            </a:endParaRPr>
          </a:p>
        </p:txBody>
      </p:sp>
      <p:sp>
        <p:nvSpPr>
          <p:cNvPr id="2" name="Slide Number Placeholder 1"/>
          <p:cNvSpPr>
            <a:spLocks noGrp="1"/>
          </p:cNvSpPr>
          <p:nvPr>
            <p:ph type="sldNum" sz="quarter" idx="13"/>
          </p:nvPr>
        </p:nvSpPr>
        <p:spPr/>
        <p:txBody>
          <a:bodyPr/>
          <a:lstStyle/>
          <a:p>
            <a:fld id="{DED4B53F-633D-4299-A49A-9C93145783A1}" type="slidenum">
              <a:rPr lang="en-US" smtClean="0"/>
              <a:t>42</a:t>
            </a:fld>
            <a:endParaRPr lang="en-US"/>
          </a:p>
        </p:txBody>
      </p:sp>
    </p:spTree>
    <p:extLst>
      <p:ext uri="{BB962C8B-B14F-4D97-AF65-F5344CB8AC3E}">
        <p14:creationId xmlns:p14="http://schemas.microsoft.com/office/powerpoint/2010/main" val="238929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1" nodeType="clickEffect">
                                  <p:stCondLst>
                                    <p:cond delay="0"/>
                                  </p:stCondLst>
                                  <p:childTnLst>
                                    <p:animEffect transition="out" filter="wheel(1)">
                                      <p:cBhvr>
                                        <p:cTn id="10" dur="59000"/>
                                        <p:tgtEl>
                                          <p:spTgt spid="5"/>
                                        </p:tgtEl>
                                      </p:cBhvr>
                                    </p:animEffect>
                                    <p:set>
                                      <p:cBhvr>
                                        <p:cTn id="11" dur="1" fill="hold">
                                          <p:stCondLst>
                                            <p:cond delay="58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Required for All Competitive Procurements</a:t>
            </a:r>
            <a:endParaRPr lang="en-US" sz="3200" dirty="0"/>
          </a:p>
        </p:txBody>
      </p:sp>
      <p:sp>
        <p:nvSpPr>
          <p:cNvPr id="8" name="Text Placeholder 7"/>
          <p:cNvSpPr>
            <a:spLocks noGrp="1"/>
          </p:cNvSpPr>
          <p:nvPr>
            <p:ph type="body" sz="quarter" idx="11"/>
          </p:nvPr>
        </p:nvSpPr>
        <p:spPr>
          <a:xfrm>
            <a:off x="1228723" y="1819830"/>
            <a:ext cx="9743441" cy="637899"/>
          </a:xfrm>
        </p:spPr>
        <p:txBody>
          <a:bodyPr/>
          <a:lstStyle/>
          <a:p>
            <a:r>
              <a:rPr lang="en-US" dirty="0" smtClean="0"/>
              <a:t>Implement this policy by…</a:t>
            </a:r>
            <a:endParaRPr lang="en-US" dirty="0"/>
          </a:p>
        </p:txBody>
      </p:sp>
      <p:sp>
        <p:nvSpPr>
          <p:cNvPr id="10" name="Content Placeholder 9"/>
          <p:cNvSpPr>
            <a:spLocks noGrp="1"/>
          </p:cNvSpPr>
          <p:nvPr>
            <p:ph sz="quarter" idx="15"/>
          </p:nvPr>
        </p:nvSpPr>
        <p:spPr/>
        <p:txBody>
          <a:bodyPr/>
          <a:lstStyle/>
          <a:p>
            <a:pPr marL="342900" lvl="0" indent="-342900">
              <a:buFont typeface="Wingdings" panose="05000000000000000000" pitchFamily="2" charset="2"/>
              <a:buChar char="ü"/>
            </a:pPr>
            <a:r>
              <a:rPr lang="en-US" sz="2400" dirty="0" smtClean="0"/>
              <a:t>Awards under </a:t>
            </a:r>
            <a:r>
              <a:rPr lang="en-US" sz="2400" dirty="0"/>
              <a:t>$150,000 </a:t>
            </a:r>
            <a:r>
              <a:rPr lang="en-US" sz="2400" dirty="0" smtClean="0"/>
              <a:t>or 25% of all</a:t>
            </a:r>
            <a:endParaRPr lang="en-US" sz="2400" dirty="0"/>
          </a:p>
          <a:p>
            <a:pPr marL="342900" lvl="0" indent="-342900">
              <a:buFont typeface="Wingdings" panose="05000000000000000000" pitchFamily="2" charset="2"/>
              <a:buChar char="ü"/>
            </a:pPr>
            <a:r>
              <a:rPr lang="en-US" sz="2400" dirty="0" smtClean="0"/>
              <a:t>Pre-bid Conferences</a:t>
            </a:r>
          </a:p>
          <a:p>
            <a:pPr marL="342900" lvl="0" indent="-342900">
              <a:buFont typeface="Wingdings" panose="05000000000000000000" pitchFamily="2" charset="2"/>
              <a:buChar char="ü"/>
            </a:pPr>
            <a:r>
              <a:rPr lang="en-US" sz="2400" dirty="0" smtClean="0"/>
              <a:t>Procurement Language</a:t>
            </a:r>
          </a:p>
          <a:p>
            <a:pPr marL="342900" lvl="0" indent="-342900">
              <a:buFont typeface="Wingdings" panose="05000000000000000000" pitchFamily="2" charset="2"/>
              <a:buChar char="ü"/>
            </a:pPr>
            <a:r>
              <a:rPr lang="en-US" sz="2400" dirty="0" smtClean="0"/>
              <a:t>Other Strategies</a:t>
            </a:r>
          </a:p>
        </p:txBody>
      </p:sp>
      <p:pic>
        <p:nvPicPr>
          <p:cNvPr id="4" name="Content Placeholder 3" descr="Requirement - Highway Sign image"/>
          <p:cNvPicPr>
            <a:picLocks noGrp="1" noChangeAspect="1"/>
          </p:cNvPicPr>
          <p:nvPr>
            <p:ph sz="quarter" idx="16"/>
          </p:nvPr>
        </p:nvPicPr>
        <p:blipFill>
          <a:blip r:embed="rId3" cstate="print">
            <a:extLst>
              <a:ext uri="{28A0092B-C50C-407E-A947-70E740481C1C}">
                <a14:useLocalDpi xmlns:a14="http://schemas.microsoft.com/office/drawing/2010/main" val="0"/>
              </a:ext>
            </a:extLst>
          </a:blip>
          <a:stretch>
            <a:fillRect/>
          </a:stretch>
        </p:blipFill>
        <p:spPr>
          <a:xfrm>
            <a:off x="6100443" y="2138779"/>
            <a:ext cx="4708525" cy="3135092"/>
          </a:xfrm>
        </p:spPr>
      </p:pic>
      <p:sp>
        <p:nvSpPr>
          <p:cNvPr id="3" name="Slide Number Placeholder 2"/>
          <p:cNvSpPr>
            <a:spLocks noGrp="1"/>
          </p:cNvSpPr>
          <p:nvPr>
            <p:ph type="sldNum" sz="quarter" idx="17"/>
          </p:nvPr>
        </p:nvSpPr>
        <p:spPr/>
        <p:txBody>
          <a:bodyPr/>
          <a:lstStyle/>
          <a:p>
            <a:fld id="{DED4B53F-633D-4299-A49A-9C93145783A1}" type="slidenum">
              <a:rPr lang="en-US" smtClean="0"/>
              <a:t>43</a:t>
            </a:fld>
            <a:endParaRPr lang="en-US"/>
          </a:p>
        </p:txBody>
      </p:sp>
    </p:spTree>
    <p:extLst>
      <p:ext uri="{BB962C8B-B14F-4D97-AF65-F5344CB8AC3E}">
        <p14:creationId xmlns:p14="http://schemas.microsoft.com/office/powerpoint/2010/main" val="8392431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sz="3600" dirty="0" smtClean="0"/>
              <a:t>Awards Under $150,000 or 25% of all</a:t>
            </a:r>
            <a:endParaRPr lang="en-US" sz="3600" dirty="0"/>
          </a:p>
        </p:txBody>
      </p:sp>
      <p:sp>
        <p:nvSpPr>
          <p:cNvPr id="9" name="Text Placeholder 8"/>
          <p:cNvSpPr>
            <a:spLocks noGrp="1"/>
          </p:cNvSpPr>
          <p:nvPr>
            <p:ph type="body" sz="quarter" idx="11"/>
          </p:nvPr>
        </p:nvSpPr>
        <p:spPr/>
        <p:txBody>
          <a:bodyPr/>
          <a:lstStyle/>
          <a:p>
            <a:r>
              <a:rPr lang="en-US" dirty="0" smtClean="0"/>
              <a:t>Option A</a:t>
            </a:r>
            <a:endParaRPr lang="en-US" dirty="0"/>
          </a:p>
        </p:txBody>
      </p:sp>
      <p:sp>
        <p:nvSpPr>
          <p:cNvPr id="11" name="Content Placeholder 10"/>
          <p:cNvSpPr>
            <a:spLocks noGrp="1"/>
          </p:cNvSpPr>
          <p:nvPr>
            <p:ph sz="quarter" idx="15"/>
          </p:nvPr>
        </p:nvSpPr>
        <p:spPr/>
        <p:txBody>
          <a:bodyPr>
            <a:normAutofit/>
          </a:bodyPr>
          <a:lstStyle/>
          <a:p>
            <a:r>
              <a:rPr lang="en-US" sz="2400" dirty="0"/>
              <a:t>Awarding competitively procured contracts valued less than $</a:t>
            </a:r>
            <a:r>
              <a:rPr lang="en-US" sz="2400" dirty="0" smtClean="0"/>
              <a:t>150,000</a:t>
            </a:r>
            <a:endParaRPr lang="en-US" dirty="0"/>
          </a:p>
        </p:txBody>
      </p:sp>
      <p:sp>
        <p:nvSpPr>
          <p:cNvPr id="10" name="Text Placeholder 9"/>
          <p:cNvSpPr>
            <a:spLocks noGrp="1"/>
          </p:cNvSpPr>
          <p:nvPr>
            <p:ph type="body" sz="quarter" idx="12"/>
          </p:nvPr>
        </p:nvSpPr>
        <p:spPr/>
        <p:txBody>
          <a:bodyPr/>
          <a:lstStyle/>
          <a:p>
            <a:r>
              <a:rPr lang="en-US" dirty="0" smtClean="0"/>
              <a:t>Option B</a:t>
            </a:r>
            <a:endParaRPr lang="en-US" dirty="0"/>
          </a:p>
        </p:txBody>
      </p:sp>
      <p:sp>
        <p:nvSpPr>
          <p:cNvPr id="12" name="Content Placeholder 11"/>
          <p:cNvSpPr>
            <a:spLocks noGrp="1"/>
          </p:cNvSpPr>
          <p:nvPr>
            <p:ph sz="quarter" idx="16"/>
          </p:nvPr>
        </p:nvSpPr>
        <p:spPr/>
        <p:txBody>
          <a:bodyPr>
            <a:normAutofit/>
          </a:bodyPr>
          <a:lstStyle/>
          <a:p>
            <a:r>
              <a:rPr lang="en-US" sz="2400" dirty="0"/>
              <a:t>Awarding 25% of </a:t>
            </a:r>
            <a:r>
              <a:rPr lang="en-US" sz="2400" dirty="0" smtClean="0"/>
              <a:t>all competitively </a:t>
            </a:r>
            <a:r>
              <a:rPr lang="en-US" sz="2400" dirty="0"/>
              <a:t>procured </a:t>
            </a:r>
            <a:r>
              <a:rPr lang="en-US" sz="2400" dirty="0" smtClean="0"/>
              <a:t>contracts</a:t>
            </a:r>
          </a:p>
        </p:txBody>
      </p:sp>
      <p:sp>
        <p:nvSpPr>
          <p:cNvPr id="2" name="Slide Number Placeholder 1"/>
          <p:cNvSpPr>
            <a:spLocks noGrp="1"/>
          </p:cNvSpPr>
          <p:nvPr>
            <p:ph type="sldNum" sz="quarter" idx="17"/>
          </p:nvPr>
        </p:nvSpPr>
        <p:spPr/>
        <p:txBody>
          <a:bodyPr/>
          <a:lstStyle/>
          <a:p>
            <a:fld id="{DED4B53F-633D-4299-A49A-9C93145783A1}" type="slidenum">
              <a:rPr lang="en-US" smtClean="0"/>
              <a:t>44</a:t>
            </a:fld>
            <a:endParaRPr lang="en-US"/>
          </a:p>
        </p:txBody>
      </p:sp>
    </p:spTree>
    <p:extLst>
      <p:ext uri="{BB962C8B-B14F-4D97-AF65-F5344CB8AC3E}">
        <p14:creationId xmlns:p14="http://schemas.microsoft.com/office/powerpoint/2010/main" val="38850241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Zoom Poll 2</a:t>
            </a:r>
            <a:endParaRPr lang="en-US" dirty="0"/>
          </a:p>
        </p:txBody>
      </p:sp>
      <p:sp>
        <p:nvSpPr>
          <p:cNvPr id="8" name="Text Placeholder 7"/>
          <p:cNvSpPr>
            <a:spLocks noGrp="1"/>
          </p:cNvSpPr>
          <p:nvPr>
            <p:ph type="body" sz="quarter" idx="10"/>
          </p:nvPr>
        </p:nvSpPr>
        <p:spPr>
          <a:xfrm>
            <a:off x="915274" y="2544763"/>
            <a:ext cx="4526472" cy="3819942"/>
          </a:xfrm>
        </p:spPr>
        <p:txBody>
          <a:bodyPr>
            <a:normAutofit/>
          </a:bodyPr>
          <a:lstStyle/>
          <a:p>
            <a:r>
              <a:rPr lang="en-US" dirty="0" smtClean="0"/>
              <a:t>Which option do you suggest?</a:t>
            </a:r>
          </a:p>
          <a:p>
            <a:pPr marL="342900" indent="-342900">
              <a:buFont typeface="Wingdings" panose="05000000000000000000" pitchFamily="2" charset="2"/>
              <a:buChar char="q"/>
            </a:pPr>
            <a:r>
              <a:rPr lang="en-US" dirty="0" smtClean="0"/>
              <a:t>Option A</a:t>
            </a:r>
          </a:p>
          <a:p>
            <a:pPr lvl="1"/>
            <a:r>
              <a:rPr lang="en-US" dirty="0"/>
              <a:t>Awarding competitively procured contracts valued less than $150,000</a:t>
            </a:r>
          </a:p>
          <a:p>
            <a:pPr marL="342900" indent="-342900">
              <a:buFont typeface="Wingdings" panose="05000000000000000000" pitchFamily="2" charset="2"/>
              <a:buChar char="q"/>
            </a:pPr>
            <a:r>
              <a:rPr lang="en-US" dirty="0" smtClean="0"/>
              <a:t>Option B</a:t>
            </a:r>
          </a:p>
          <a:p>
            <a:pPr lvl="1"/>
            <a:r>
              <a:rPr lang="en-US" dirty="0"/>
              <a:t>Awarding 25% of all competitively procured contracts</a:t>
            </a:r>
          </a:p>
          <a:p>
            <a:pPr lvl="1"/>
            <a:endParaRPr lang="en-US" dirty="0"/>
          </a:p>
        </p:txBody>
      </p:sp>
      <p:pic>
        <p:nvPicPr>
          <p:cNvPr id="15" name="Picture Placeholder 14" descr="Grammar &amp; Usage - Excelsior College OWL"/>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933" r="14933"/>
          <a:stretch>
            <a:fillRect/>
          </a:stretch>
        </p:blipFill>
        <p:spPr/>
      </p:pic>
      <p:sp>
        <p:nvSpPr>
          <p:cNvPr id="5" name="Oval 4"/>
          <p:cNvSpPr/>
          <p:nvPr/>
        </p:nvSpPr>
        <p:spPr>
          <a:xfrm>
            <a:off x="9958387" y="208041"/>
            <a:ext cx="1914525" cy="1828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10160">
                  <a:solidFill>
                    <a:schemeClr val="tx2"/>
                  </a:solidFill>
                  <a:prstDash val="solid"/>
                </a:ln>
                <a:solidFill>
                  <a:srgbClr val="FFFFFF"/>
                </a:solidFill>
                <a:effectLst>
                  <a:outerShdw blurRad="38100" dist="22860" dir="5400000" algn="tl" rotWithShape="0">
                    <a:srgbClr val="000000">
                      <a:alpha val="30000"/>
                    </a:srgbClr>
                  </a:outerShdw>
                </a:effectLst>
              </a:rPr>
              <a:t>Time Remaining</a:t>
            </a:r>
            <a:endParaRPr lang="en-US" b="1" dirty="0">
              <a:ln w="10160">
                <a:solidFill>
                  <a:schemeClr val="tx2"/>
                </a:solidFill>
                <a:prstDash val="solid"/>
              </a:ln>
              <a:solidFill>
                <a:srgbClr val="FFFFFF"/>
              </a:solidFill>
              <a:effectLst>
                <a:outerShdw blurRad="38100" dist="22860" dir="5400000" algn="tl" rotWithShape="0">
                  <a:srgbClr val="000000">
                    <a:alpha val="30000"/>
                  </a:srgbClr>
                </a:outerShdw>
              </a:effectLst>
            </a:endParaRPr>
          </a:p>
        </p:txBody>
      </p:sp>
      <p:sp>
        <p:nvSpPr>
          <p:cNvPr id="2" name="Slide Number Placeholder 1"/>
          <p:cNvSpPr>
            <a:spLocks noGrp="1"/>
          </p:cNvSpPr>
          <p:nvPr>
            <p:ph type="sldNum" sz="quarter" idx="13"/>
          </p:nvPr>
        </p:nvSpPr>
        <p:spPr/>
        <p:txBody>
          <a:bodyPr/>
          <a:lstStyle/>
          <a:p>
            <a:fld id="{DED4B53F-633D-4299-A49A-9C93145783A1}" type="slidenum">
              <a:rPr lang="en-US" smtClean="0"/>
              <a:t>45</a:t>
            </a:fld>
            <a:endParaRPr lang="en-US"/>
          </a:p>
        </p:txBody>
      </p:sp>
    </p:spTree>
    <p:extLst>
      <p:ext uri="{BB962C8B-B14F-4D97-AF65-F5344CB8AC3E}">
        <p14:creationId xmlns:p14="http://schemas.microsoft.com/office/powerpoint/2010/main" val="3743458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1" nodeType="clickEffect">
                                  <p:stCondLst>
                                    <p:cond delay="0"/>
                                  </p:stCondLst>
                                  <p:childTnLst>
                                    <p:animEffect transition="out" filter="wheel(1)">
                                      <p:cBhvr>
                                        <p:cTn id="10" dur="30000"/>
                                        <p:tgtEl>
                                          <p:spTgt spid="5"/>
                                        </p:tgtEl>
                                      </p:cBhvr>
                                    </p:animEffect>
                                    <p:set>
                                      <p:cBhvr>
                                        <p:cTn id="11" dur="1" fill="hold">
                                          <p:stCondLst>
                                            <p:cond delay="29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Pre-bid Conferences</a:t>
            </a:r>
            <a:endParaRPr lang="en-US" dirty="0"/>
          </a:p>
        </p:txBody>
      </p:sp>
      <p:sp>
        <p:nvSpPr>
          <p:cNvPr id="13" name="Text Placeholder 12"/>
          <p:cNvSpPr>
            <a:spLocks noGrp="1"/>
          </p:cNvSpPr>
          <p:nvPr>
            <p:ph type="body" sz="quarter" idx="10"/>
          </p:nvPr>
        </p:nvSpPr>
        <p:spPr/>
        <p:txBody>
          <a:bodyPr>
            <a:normAutofit/>
          </a:bodyPr>
          <a:lstStyle/>
          <a:p>
            <a:pPr lvl="0"/>
            <a:r>
              <a:rPr lang="en-US" dirty="0" smtClean="0"/>
              <a:t>Meeting </a:t>
            </a:r>
            <a:r>
              <a:rPr lang="en-US" dirty="0"/>
              <a:t>held by the buyer with potential </a:t>
            </a:r>
            <a:r>
              <a:rPr lang="en-US" dirty="0" smtClean="0"/>
              <a:t>bidders prior </a:t>
            </a:r>
            <a:r>
              <a:rPr lang="en-US" dirty="0"/>
              <a:t>to the opening of the solicitation for the purpose </a:t>
            </a:r>
            <a:r>
              <a:rPr lang="en-US" dirty="0" smtClean="0"/>
              <a:t>of:</a:t>
            </a:r>
          </a:p>
          <a:p>
            <a:pPr marL="1143000" lvl="1"/>
            <a:r>
              <a:rPr lang="en-US" dirty="0" smtClean="0"/>
              <a:t>Answering questions</a:t>
            </a:r>
          </a:p>
          <a:p>
            <a:pPr marL="1143000" lvl="1"/>
            <a:r>
              <a:rPr lang="en-US" dirty="0" smtClean="0"/>
              <a:t>Clarifying </a:t>
            </a:r>
            <a:r>
              <a:rPr lang="en-US" dirty="0"/>
              <a:t>any </a:t>
            </a:r>
            <a:r>
              <a:rPr lang="en-US" dirty="0" smtClean="0"/>
              <a:t>ambiguities</a:t>
            </a:r>
          </a:p>
          <a:p>
            <a:pPr marL="1143000" lvl="1"/>
            <a:r>
              <a:rPr lang="en-US" dirty="0" smtClean="0"/>
              <a:t>Responding </a:t>
            </a:r>
            <a:r>
              <a:rPr lang="en-US" dirty="0"/>
              <a:t>to general issues to establish a common basis for understanding all of the requirements of the </a:t>
            </a:r>
            <a:r>
              <a:rPr lang="en-US" dirty="0" smtClean="0"/>
              <a:t>solicitation</a:t>
            </a:r>
          </a:p>
          <a:p>
            <a:pPr marL="342900" lvl="0" indent="-342900">
              <a:buFont typeface="Wingdings" panose="05000000000000000000" pitchFamily="2" charset="2"/>
              <a:buChar char="ü"/>
            </a:pPr>
            <a:r>
              <a:rPr lang="en-US" dirty="0" smtClean="0"/>
              <a:t>Required</a:t>
            </a:r>
          </a:p>
          <a:p>
            <a:pPr marL="342900" lvl="0" indent="-342900">
              <a:buFont typeface="Wingdings" panose="05000000000000000000" pitchFamily="2" charset="2"/>
              <a:buChar char="ü"/>
            </a:pPr>
            <a:r>
              <a:rPr lang="en-US" dirty="0" smtClean="0"/>
              <a:t>Use with all </a:t>
            </a:r>
            <a:r>
              <a:rPr lang="en-US" dirty="0"/>
              <a:t>competitive solicitations, advertisements, and contracts</a:t>
            </a:r>
          </a:p>
          <a:p>
            <a:endParaRPr lang="en-US" dirty="0"/>
          </a:p>
        </p:txBody>
      </p:sp>
      <p:sp>
        <p:nvSpPr>
          <p:cNvPr id="3" name="Slide Number Placeholder 2"/>
          <p:cNvSpPr>
            <a:spLocks noGrp="1"/>
          </p:cNvSpPr>
          <p:nvPr>
            <p:ph type="sldNum" sz="quarter" idx="11"/>
          </p:nvPr>
        </p:nvSpPr>
        <p:spPr/>
        <p:txBody>
          <a:bodyPr/>
          <a:lstStyle/>
          <a:p>
            <a:fld id="{DED4B53F-633D-4299-A49A-9C93145783A1}" type="slidenum">
              <a:rPr lang="en-US" smtClean="0"/>
              <a:t>46</a:t>
            </a:fld>
            <a:endParaRPr lang="en-US"/>
          </a:p>
        </p:txBody>
      </p:sp>
    </p:spTree>
    <p:extLst>
      <p:ext uri="{BB962C8B-B14F-4D97-AF65-F5344CB8AC3E}">
        <p14:creationId xmlns:p14="http://schemas.microsoft.com/office/powerpoint/2010/main" val="28009474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smtClean="0"/>
              <a:t>Pre-bid Conference: Procedure</a:t>
            </a:r>
            <a:endParaRPr lang="en-US" dirty="0"/>
          </a:p>
        </p:txBody>
      </p:sp>
      <p:sp>
        <p:nvSpPr>
          <p:cNvPr id="10" name="Content Placeholder 9"/>
          <p:cNvSpPr>
            <a:spLocks noGrp="1"/>
          </p:cNvSpPr>
          <p:nvPr>
            <p:ph sz="quarter" idx="14"/>
          </p:nvPr>
        </p:nvSpPr>
        <p:spPr/>
        <p:txBody>
          <a:bodyPr/>
          <a:lstStyle/>
          <a:p>
            <a:r>
              <a:rPr lang="en-US" dirty="0"/>
              <a:t>Agency Supplier Diversity Leader(s)</a:t>
            </a:r>
          </a:p>
        </p:txBody>
      </p:sp>
      <p:sp>
        <p:nvSpPr>
          <p:cNvPr id="9" name="Content Placeholder 8"/>
          <p:cNvSpPr>
            <a:spLocks noGrp="1"/>
          </p:cNvSpPr>
          <p:nvPr>
            <p:ph sz="half" idx="2"/>
          </p:nvPr>
        </p:nvSpPr>
        <p:spPr/>
        <p:txBody>
          <a:bodyPr/>
          <a:lstStyle/>
          <a:p>
            <a:pPr marL="342900" indent="-342900">
              <a:buFont typeface="Wingdings" panose="05000000000000000000" pitchFamily="2" charset="2"/>
              <a:buChar char="ü"/>
            </a:pPr>
            <a:r>
              <a:rPr lang="en-US" dirty="0" smtClean="0"/>
              <a:t>Sets </a:t>
            </a:r>
            <a:r>
              <a:rPr lang="en-US" dirty="0"/>
              <a:t>expectations for holding pre-bid conferences for every competitive solicitation</a:t>
            </a:r>
            <a:r>
              <a:rPr lang="en-US" dirty="0" smtClean="0"/>
              <a:t>.</a:t>
            </a:r>
          </a:p>
          <a:p>
            <a:pPr marL="342900" indent="-342900">
              <a:buFont typeface="Wingdings" panose="05000000000000000000" pitchFamily="2" charset="2"/>
              <a:buChar char="ü"/>
            </a:pPr>
            <a:r>
              <a:rPr lang="en-US" dirty="0" smtClean="0"/>
              <a:t>Collects data reports and provide to Agency Leadership Team</a:t>
            </a:r>
            <a:endParaRPr lang="en-US" dirty="0"/>
          </a:p>
        </p:txBody>
      </p:sp>
      <p:sp>
        <p:nvSpPr>
          <p:cNvPr id="14" name="Content Placeholder 13"/>
          <p:cNvSpPr>
            <a:spLocks noGrp="1"/>
          </p:cNvSpPr>
          <p:nvPr>
            <p:ph sz="quarter" idx="20"/>
          </p:nvPr>
        </p:nvSpPr>
        <p:spPr/>
        <p:txBody>
          <a:bodyPr/>
          <a:lstStyle/>
          <a:p>
            <a:r>
              <a:rPr lang="en-US" dirty="0"/>
              <a:t>Procurement </a:t>
            </a:r>
            <a:endParaRPr lang="en-US" dirty="0" smtClean="0"/>
          </a:p>
          <a:p>
            <a:r>
              <a:rPr lang="en-US" dirty="0" smtClean="0"/>
              <a:t>Staff</a:t>
            </a:r>
            <a:endParaRPr lang="en-US" dirty="0"/>
          </a:p>
        </p:txBody>
      </p:sp>
      <p:sp>
        <p:nvSpPr>
          <p:cNvPr id="13" name="Content Placeholder 12"/>
          <p:cNvSpPr>
            <a:spLocks noGrp="1"/>
          </p:cNvSpPr>
          <p:nvPr>
            <p:ph sz="half" idx="19"/>
          </p:nvPr>
        </p:nvSpPr>
        <p:spPr/>
        <p:txBody>
          <a:bodyPr>
            <a:normAutofit fontScale="92500" lnSpcReduction="10000"/>
          </a:bodyPr>
          <a:lstStyle/>
          <a:p>
            <a:pPr marL="342900" indent="-342900">
              <a:buFont typeface="Wingdings" panose="05000000000000000000" pitchFamily="2" charset="2"/>
              <a:buChar char="ü"/>
            </a:pPr>
            <a:r>
              <a:rPr lang="en-US" dirty="0" smtClean="0"/>
              <a:t>Establishes </a:t>
            </a:r>
            <a:r>
              <a:rPr lang="en-US" dirty="0"/>
              <a:t>pre-bid date, time, location </a:t>
            </a:r>
            <a:endParaRPr lang="en-US" dirty="0" smtClean="0"/>
          </a:p>
          <a:p>
            <a:pPr marL="342900" indent="-342900">
              <a:buFont typeface="Wingdings" panose="05000000000000000000" pitchFamily="2" charset="2"/>
              <a:buChar char="ü"/>
            </a:pPr>
            <a:r>
              <a:rPr lang="en-US" dirty="0" smtClean="0"/>
              <a:t>Must include </a:t>
            </a:r>
            <a:r>
              <a:rPr lang="en-US" dirty="0"/>
              <a:t>a phone-in and/or virtual </a:t>
            </a:r>
            <a:r>
              <a:rPr lang="en-US" dirty="0" smtClean="0"/>
              <a:t>option.</a:t>
            </a:r>
          </a:p>
          <a:p>
            <a:pPr marL="342900" indent="-342900">
              <a:buFont typeface="Wingdings" panose="05000000000000000000" pitchFamily="2" charset="2"/>
              <a:buChar char="ü"/>
            </a:pPr>
            <a:r>
              <a:rPr lang="en-US" dirty="0" smtClean="0"/>
              <a:t>Holds </a:t>
            </a:r>
            <a:r>
              <a:rPr lang="en-US" dirty="0"/>
              <a:t>pre-bid conferences for every competitive </a:t>
            </a:r>
            <a:r>
              <a:rPr lang="en-US" dirty="0" smtClean="0"/>
              <a:t>solicitation</a:t>
            </a:r>
          </a:p>
          <a:p>
            <a:pPr marL="342900" indent="-342900">
              <a:buFont typeface="Wingdings" panose="05000000000000000000" pitchFamily="2" charset="2"/>
              <a:buChar char="ü"/>
            </a:pPr>
            <a:r>
              <a:rPr lang="en-US" dirty="0" smtClean="0"/>
              <a:t>Provide attendance reports to agency leadership</a:t>
            </a:r>
            <a:endParaRPr lang="en-US" dirty="0"/>
          </a:p>
        </p:txBody>
      </p:sp>
      <p:pic>
        <p:nvPicPr>
          <p:cNvPr id="16" name="Content Placeholder 15" descr="Top 10 Conference Call Services for Small Businesses | Techno FAQ"/>
          <p:cNvPicPr>
            <a:picLocks noGrp="1" noChangeAspect="1"/>
          </p:cNvPicPr>
          <p:nvPr>
            <p:ph sz="half" idx="17"/>
          </p:nvPr>
        </p:nvPicPr>
        <p:blipFill>
          <a:blip r:embed="rId3">
            <a:extLst>
              <a:ext uri="{28A0092B-C50C-407E-A947-70E740481C1C}">
                <a14:useLocalDpi xmlns:a14="http://schemas.microsoft.com/office/drawing/2010/main" val="0"/>
              </a:ext>
            </a:extLst>
          </a:blip>
          <a:stretch>
            <a:fillRect/>
          </a:stretch>
        </p:blipFill>
        <p:spPr>
          <a:xfrm>
            <a:off x="7943850" y="3073618"/>
            <a:ext cx="3179763" cy="1795027"/>
          </a:xfrm>
        </p:spPr>
      </p:pic>
      <p:sp>
        <p:nvSpPr>
          <p:cNvPr id="2" name="Slide Number Placeholder 1"/>
          <p:cNvSpPr>
            <a:spLocks noGrp="1"/>
          </p:cNvSpPr>
          <p:nvPr>
            <p:ph type="sldNum" sz="quarter" idx="21"/>
          </p:nvPr>
        </p:nvSpPr>
        <p:spPr/>
        <p:txBody>
          <a:bodyPr/>
          <a:lstStyle/>
          <a:p>
            <a:fld id="{DED4B53F-633D-4299-A49A-9C93145783A1}" type="slidenum">
              <a:rPr lang="en-US" smtClean="0"/>
              <a:t>47</a:t>
            </a:fld>
            <a:endParaRPr lang="en-US"/>
          </a:p>
        </p:txBody>
      </p:sp>
    </p:spTree>
    <p:extLst>
      <p:ext uri="{BB962C8B-B14F-4D97-AF65-F5344CB8AC3E}">
        <p14:creationId xmlns:p14="http://schemas.microsoft.com/office/powerpoint/2010/main" val="12326980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Zoom Poll </a:t>
            </a:r>
            <a:r>
              <a:rPr lang="en-US" dirty="0"/>
              <a:t>3</a:t>
            </a:r>
          </a:p>
        </p:txBody>
      </p:sp>
      <p:sp>
        <p:nvSpPr>
          <p:cNvPr id="8" name="Text Placeholder 7"/>
          <p:cNvSpPr>
            <a:spLocks noGrp="1"/>
          </p:cNvSpPr>
          <p:nvPr>
            <p:ph type="body" sz="quarter" idx="10"/>
          </p:nvPr>
        </p:nvSpPr>
        <p:spPr>
          <a:xfrm>
            <a:off x="915274" y="2544763"/>
            <a:ext cx="4526472" cy="3362742"/>
          </a:xfrm>
        </p:spPr>
        <p:txBody>
          <a:bodyPr>
            <a:normAutofit/>
          </a:bodyPr>
          <a:lstStyle/>
          <a:p>
            <a:r>
              <a:rPr lang="en-US" dirty="0" smtClean="0"/>
              <a:t>Should pre-bid conferences be: </a:t>
            </a:r>
          </a:p>
          <a:p>
            <a:pPr marL="342900" indent="-342900">
              <a:buFont typeface="Wingdings" panose="05000000000000000000" pitchFamily="2" charset="2"/>
              <a:buChar char="q"/>
            </a:pPr>
            <a:r>
              <a:rPr lang="en-US" dirty="0" smtClean="0"/>
              <a:t>Reserved </a:t>
            </a:r>
            <a:r>
              <a:rPr lang="en-US" dirty="0"/>
              <a:t>for complex or large </a:t>
            </a:r>
            <a:r>
              <a:rPr lang="en-US" dirty="0" smtClean="0"/>
              <a:t>solicitations; or </a:t>
            </a:r>
          </a:p>
          <a:p>
            <a:pPr marL="342900" indent="-342900">
              <a:buFont typeface="Wingdings" panose="05000000000000000000" pitchFamily="2" charset="2"/>
              <a:buChar char="q"/>
            </a:pPr>
            <a:r>
              <a:rPr lang="en-US" dirty="0" smtClean="0"/>
              <a:t>Required for </a:t>
            </a:r>
            <a:r>
              <a:rPr lang="en-US" dirty="0"/>
              <a:t>all competitive solicitations.</a:t>
            </a:r>
          </a:p>
        </p:txBody>
      </p:sp>
      <p:pic>
        <p:nvPicPr>
          <p:cNvPr id="15" name="Picture Placeholder 14" descr="Grammar &amp; Usage - Excelsior College OWL"/>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933" r="14933"/>
          <a:stretch>
            <a:fillRect/>
          </a:stretch>
        </p:blipFill>
        <p:spPr/>
      </p:pic>
      <p:sp>
        <p:nvSpPr>
          <p:cNvPr id="5" name="Oval 4"/>
          <p:cNvSpPr/>
          <p:nvPr/>
        </p:nvSpPr>
        <p:spPr>
          <a:xfrm>
            <a:off x="9958387" y="208041"/>
            <a:ext cx="1914525" cy="1828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10160">
                  <a:solidFill>
                    <a:schemeClr val="tx2"/>
                  </a:solidFill>
                  <a:prstDash val="solid"/>
                </a:ln>
                <a:solidFill>
                  <a:srgbClr val="FFFFFF"/>
                </a:solidFill>
                <a:effectLst>
                  <a:outerShdw blurRad="38100" dist="22860" dir="5400000" algn="tl" rotWithShape="0">
                    <a:srgbClr val="000000">
                      <a:alpha val="30000"/>
                    </a:srgbClr>
                  </a:outerShdw>
                </a:effectLst>
              </a:rPr>
              <a:t>Time Remaining</a:t>
            </a:r>
            <a:endParaRPr lang="en-US" b="1" dirty="0">
              <a:ln w="10160">
                <a:solidFill>
                  <a:schemeClr val="tx2"/>
                </a:solidFill>
                <a:prstDash val="solid"/>
              </a:ln>
              <a:solidFill>
                <a:srgbClr val="FFFFFF"/>
              </a:solidFill>
              <a:effectLst>
                <a:outerShdw blurRad="38100" dist="22860" dir="5400000" algn="tl" rotWithShape="0">
                  <a:srgbClr val="000000">
                    <a:alpha val="30000"/>
                  </a:srgbClr>
                </a:outerShdw>
              </a:effectLst>
            </a:endParaRPr>
          </a:p>
        </p:txBody>
      </p:sp>
      <p:sp>
        <p:nvSpPr>
          <p:cNvPr id="2" name="Slide Number Placeholder 1"/>
          <p:cNvSpPr>
            <a:spLocks noGrp="1"/>
          </p:cNvSpPr>
          <p:nvPr>
            <p:ph type="sldNum" sz="quarter" idx="13"/>
          </p:nvPr>
        </p:nvSpPr>
        <p:spPr/>
        <p:txBody>
          <a:bodyPr/>
          <a:lstStyle/>
          <a:p>
            <a:fld id="{DED4B53F-633D-4299-A49A-9C93145783A1}" type="slidenum">
              <a:rPr lang="en-US" smtClean="0"/>
              <a:t>48</a:t>
            </a:fld>
            <a:endParaRPr lang="en-US"/>
          </a:p>
        </p:txBody>
      </p:sp>
    </p:spTree>
    <p:extLst>
      <p:ext uri="{BB962C8B-B14F-4D97-AF65-F5344CB8AC3E}">
        <p14:creationId xmlns:p14="http://schemas.microsoft.com/office/powerpoint/2010/main" val="76116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1" nodeType="clickEffect">
                                  <p:stCondLst>
                                    <p:cond delay="0"/>
                                  </p:stCondLst>
                                  <p:childTnLst>
                                    <p:animEffect transition="out" filter="wheel(1)">
                                      <p:cBhvr>
                                        <p:cTn id="10" dur="59000"/>
                                        <p:tgtEl>
                                          <p:spTgt spid="5"/>
                                        </p:tgtEl>
                                      </p:cBhvr>
                                    </p:animEffect>
                                    <p:set>
                                      <p:cBhvr>
                                        <p:cTn id="11" dur="1" fill="hold">
                                          <p:stCondLst>
                                            <p:cond delay="58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Procurement Language: Procedure</a:t>
            </a:r>
            <a:endParaRPr lang="en-US" dirty="0"/>
          </a:p>
        </p:txBody>
      </p:sp>
      <p:sp>
        <p:nvSpPr>
          <p:cNvPr id="6" name="Content Placeholder 5"/>
          <p:cNvSpPr>
            <a:spLocks noGrp="1"/>
          </p:cNvSpPr>
          <p:nvPr>
            <p:ph sz="quarter" idx="14"/>
          </p:nvPr>
        </p:nvSpPr>
        <p:spPr/>
        <p:txBody>
          <a:bodyPr/>
          <a:lstStyle/>
          <a:p>
            <a:pPr>
              <a:spcBef>
                <a:spcPts val="0"/>
              </a:spcBef>
            </a:pPr>
            <a:r>
              <a:rPr lang="en-US" dirty="0" smtClean="0"/>
              <a:t>Procurement </a:t>
            </a:r>
          </a:p>
          <a:p>
            <a:pPr>
              <a:spcBef>
                <a:spcPts val="0"/>
              </a:spcBef>
            </a:pPr>
            <a:r>
              <a:rPr lang="en-US" dirty="0" smtClean="0"/>
              <a:t>Staff</a:t>
            </a:r>
            <a:endParaRPr lang="en-US" dirty="0"/>
          </a:p>
        </p:txBody>
      </p:sp>
      <p:sp>
        <p:nvSpPr>
          <p:cNvPr id="5" name="Content Placeholder 4"/>
          <p:cNvSpPr>
            <a:spLocks noGrp="1"/>
          </p:cNvSpPr>
          <p:nvPr>
            <p:ph sz="half" idx="2"/>
          </p:nvPr>
        </p:nvSpPr>
        <p:spPr/>
        <p:txBody>
          <a:bodyPr>
            <a:normAutofit/>
          </a:bodyPr>
          <a:lstStyle/>
          <a:p>
            <a:pPr marL="342900" indent="-342900">
              <a:buFont typeface="Wingdings" panose="05000000000000000000" pitchFamily="2" charset="2"/>
              <a:buChar char="ü"/>
            </a:pPr>
            <a:r>
              <a:rPr lang="en-US" dirty="0" smtClean="0"/>
              <a:t>Meets with internal and external stakeholders</a:t>
            </a:r>
          </a:p>
          <a:p>
            <a:pPr marL="342900" indent="-342900">
              <a:buFont typeface="Wingdings" panose="05000000000000000000" pitchFamily="2" charset="2"/>
              <a:buChar char="ü"/>
            </a:pPr>
            <a:r>
              <a:rPr lang="en-US" dirty="0"/>
              <a:t>Identifies existing language that is unnecessary and/or restrictive</a:t>
            </a:r>
          </a:p>
          <a:p>
            <a:pPr marL="342900" indent="-342900">
              <a:buFont typeface="Wingdings" panose="05000000000000000000" pitchFamily="2" charset="2"/>
              <a:buChar char="ü"/>
            </a:pPr>
            <a:r>
              <a:rPr lang="en-US" dirty="0" smtClean="0"/>
              <a:t>Revises language</a:t>
            </a:r>
            <a:endParaRPr lang="en-US" dirty="0"/>
          </a:p>
        </p:txBody>
      </p:sp>
      <p:sp>
        <p:nvSpPr>
          <p:cNvPr id="9" name="Content Placeholder 8"/>
          <p:cNvSpPr>
            <a:spLocks noGrp="1"/>
          </p:cNvSpPr>
          <p:nvPr>
            <p:ph sz="half" idx="19"/>
          </p:nvPr>
        </p:nvSpPr>
        <p:spPr/>
        <p:txBody>
          <a:bodyPr/>
          <a:lstStyle/>
          <a:p>
            <a:pPr marL="342900" indent="-342900">
              <a:buFont typeface="Wingdings" panose="05000000000000000000" pitchFamily="2" charset="2"/>
              <a:buChar char="ü"/>
            </a:pPr>
            <a:r>
              <a:rPr lang="en-US" dirty="0" smtClean="0"/>
              <a:t>Reports progress to Agency Leadership Team</a:t>
            </a:r>
            <a:endParaRPr lang="en-US" dirty="0"/>
          </a:p>
        </p:txBody>
      </p:sp>
      <p:sp>
        <p:nvSpPr>
          <p:cNvPr id="10" name="Content Placeholder 9"/>
          <p:cNvSpPr>
            <a:spLocks noGrp="1"/>
          </p:cNvSpPr>
          <p:nvPr>
            <p:ph sz="quarter" idx="20"/>
          </p:nvPr>
        </p:nvSpPr>
        <p:spPr/>
        <p:txBody>
          <a:bodyPr/>
          <a:lstStyle/>
          <a:p>
            <a:r>
              <a:rPr lang="en-US" dirty="0"/>
              <a:t>Agency Supplier Diversity Leader(s)</a:t>
            </a:r>
          </a:p>
        </p:txBody>
      </p:sp>
      <p:pic>
        <p:nvPicPr>
          <p:cNvPr id="17" name="Content Placeholder 16" descr="Clipart for Free"/>
          <p:cNvPicPr>
            <a:picLocks noGrp="1" noChangeAspect="1"/>
          </p:cNvPicPr>
          <p:nvPr>
            <p:ph sz="half" idx="17"/>
          </p:nvPr>
        </p:nvPicPr>
        <p:blipFill>
          <a:blip r:embed="rId3">
            <a:extLst>
              <a:ext uri="{28A0092B-C50C-407E-A947-70E740481C1C}">
                <a14:useLocalDpi xmlns:a14="http://schemas.microsoft.com/office/drawing/2010/main" val="0"/>
              </a:ext>
            </a:extLst>
          </a:blip>
          <a:stretch>
            <a:fillRect/>
          </a:stretch>
        </p:blipFill>
        <p:spPr>
          <a:xfrm>
            <a:off x="8655841" y="2995698"/>
            <a:ext cx="1755780" cy="1950867"/>
          </a:xfrm>
        </p:spPr>
      </p:pic>
      <p:sp>
        <p:nvSpPr>
          <p:cNvPr id="2" name="Slide Number Placeholder 1"/>
          <p:cNvSpPr>
            <a:spLocks noGrp="1"/>
          </p:cNvSpPr>
          <p:nvPr>
            <p:ph type="sldNum" sz="quarter" idx="21"/>
          </p:nvPr>
        </p:nvSpPr>
        <p:spPr/>
        <p:txBody>
          <a:bodyPr/>
          <a:lstStyle/>
          <a:p>
            <a:fld id="{DED4B53F-633D-4299-A49A-9C93145783A1}" type="slidenum">
              <a:rPr lang="en-US" smtClean="0"/>
              <a:t>49</a:t>
            </a:fld>
            <a:endParaRPr lang="en-US"/>
          </a:p>
        </p:txBody>
      </p:sp>
    </p:spTree>
    <p:extLst>
      <p:ext uri="{BB962C8B-B14F-4D97-AF65-F5344CB8AC3E}">
        <p14:creationId xmlns:p14="http://schemas.microsoft.com/office/powerpoint/2010/main" val="1217052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Segoe UI" panose="020B0502040204020203" pitchFamily="34" charset="0"/>
                <a:cs typeface="Segoe UI" panose="020B0502040204020203" pitchFamily="34" charset="0"/>
              </a:rPr>
              <a:t>Feedback Options Continued</a:t>
            </a:r>
            <a:endParaRPr lang="en-US" dirty="0">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p:nvPr>
        </p:nvSpPr>
        <p:spPr>
          <a:xfrm>
            <a:off x="1228724" y="1777710"/>
            <a:ext cx="9744075" cy="4553816"/>
          </a:xfrm>
        </p:spPr>
        <p:txBody>
          <a:bodyPr>
            <a:normAutofit/>
          </a:bodyPr>
          <a:lstStyle/>
          <a:p>
            <a:r>
              <a:rPr lang="en-US" b="1" dirty="0" smtClean="0"/>
              <a:t>Additional Feedback Options</a:t>
            </a:r>
          </a:p>
          <a:p>
            <a:pPr marL="342900" indent="-342900">
              <a:buFont typeface="Wingdings" panose="05000000000000000000" pitchFamily="2" charset="2"/>
              <a:buChar char="ü"/>
            </a:pPr>
            <a:r>
              <a:rPr lang="en-US" sz="2200" dirty="0" smtClean="0"/>
              <a:t>Post-webinar Survey </a:t>
            </a:r>
          </a:p>
          <a:p>
            <a:pPr marL="342900" indent="-342900">
              <a:buFont typeface="Wingdings" panose="05000000000000000000" pitchFamily="2" charset="2"/>
              <a:buChar char="ü"/>
            </a:pPr>
            <a:r>
              <a:rPr lang="en-US" sz="2200" dirty="0" smtClean="0"/>
              <a:t>Submit </a:t>
            </a:r>
            <a:r>
              <a:rPr lang="en-US" sz="2200" dirty="0" smtClean="0">
                <a:hlinkClick r:id="rId3"/>
              </a:rPr>
              <a:t>Feedback Form</a:t>
            </a:r>
            <a:r>
              <a:rPr lang="en-US" sz="2200" dirty="0" smtClean="0"/>
              <a:t> directly to the Enterprise Procurement Policy Team Mailbox: </a:t>
            </a:r>
            <a:r>
              <a:rPr lang="en-US" sz="2200" dirty="0" smtClean="0">
                <a:hlinkClick r:id="rId4"/>
              </a:rPr>
              <a:t>DESmiEnterpriseProcurementPolicy@des.wa.gov</a:t>
            </a:r>
            <a:endParaRPr lang="en-US" sz="2200" dirty="0" smtClean="0"/>
          </a:p>
          <a:p>
            <a:endParaRPr lang="en-US" b="1" dirty="0" smtClean="0"/>
          </a:p>
          <a:p>
            <a:r>
              <a:rPr lang="en-US" b="1" dirty="0" smtClean="0"/>
              <a:t>ALL FEEDBACK </a:t>
            </a:r>
            <a:r>
              <a:rPr lang="en-US" b="1" dirty="0"/>
              <a:t>DUE </a:t>
            </a:r>
            <a:r>
              <a:rPr lang="en-US" b="1" dirty="0" smtClean="0">
                <a:solidFill>
                  <a:schemeClr val="accent2"/>
                </a:solidFill>
              </a:rPr>
              <a:t>OCTOBER 31, 2021</a:t>
            </a:r>
          </a:p>
          <a:p>
            <a:endParaRPr lang="en-US" b="1" dirty="0"/>
          </a:p>
          <a:p>
            <a:pPr marL="342900" indent="-342900">
              <a:buFont typeface="Arial" panose="020B0604020202020204" pitchFamily="34" charset="0"/>
              <a:buChar char="•"/>
            </a:pPr>
            <a:endParaRPr lang="en-US" dirty="0"/>
          </a:p>
        </p:txBody>
      </p:sp>
      <p:pic>
        <p:nvPicPr>
          <p:cNvPr id="4" name="Picture 3" descr="Calendar icon" title="Calendar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8069" y="5026796"/>
            <a:ext cx="1304730" cy="1304730"/>
          </a:xfrm>
          <a:prstGeom prst="rect">
            <a:avLst/>
          </a:prstGeom>
          <a:ln>
            <a:noFill/>
          </a:ln>
        </p:spPr>
      </p:pic>
      <p:sp>
        <p:nvSpPr>
          <p:cNvPr id="5" name="Slide Number Placeholder 4"/>
          <p:cNvSpPr>
            <a:spLocks noGrp="1"/>
          </p:cNvSpPr>
          <p:nvPr>
            <p:ph type="sldNum" sz="quarter" idx="11"/>
          </p:nvPr>
        </p:nvSpPr>
        <p:spPr/>
        <p:txBody>
          <a:bodyPr/>
          <a:lstStyle/>
          <a:p>
            <a:fld id="{DED4B53F-633D-4299-A49A-9C93145783A1}" type="slidenum">
              <a:rPr lang="en-US" smtClean="0"/>
              <a:t>5</a:t>
            </a:fld>
            <a:endParaRPr lang="en-US"/>
          </a:p>
        </p:txBody>
      </p:sp>
    </p:spTree>
    <p:extLst>
      <p:ext uri="{BB962C8B-B14F-4D97-AF65-F5344CB8AC3E}">
        <p14:creationId xmlns:p14="http://schemas.microsoft.com/office/powerpoint/2010/main" val="38663973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Additional Procurement </a:t>
            </a:r>
            <a:r>
              <a:rPr lang="en-US" sz="4000" dirty="0"/>
              <a:t>and Contracting </a:t>
            </a:r>
            <a:r>
              <a:rPr lang="en-US" sz="4000" dirty="0" smtClean="0"/>
              <a:t>Strategies </a:t>
            </a:r>
            <a:endParaRPr lang="en-US" sz="4000" dirty="0"/>
          </a:p>
        </p:txBody>
      </p:sp>
      <p:sp>
        <p:nvSpPr>
          <p:cNvPr id="8" name="Text Placeholder 7"/>
          <p:cNvSpPr>
            <a:spLocks noGrp="1"/>
          </p:cNvSpPr>
          <p:nvPr>
            <p:ph type="body" sz="quarter" idx="11"/>
          </p:nvPr>
        </p:nvSpPr>
        <p:spPr>
          <a:xfrm>
            <a:off x="1228723" y="1819830"/>
            <a:ext cx="9743441" cy="637899"/>
          </a:xfrm>
        </p:spPr>
        <p:txBody>
          <a:bodyPr/>
          <a:lstStyle/>
          <a:p>
            <a:r>
              <a:rPr lang="en-US" dirty="0" smtClean="0"/>
              <a:t>Use </a:t>
            </a:r>
            <a:r>
              <a:rPr lang="en-US" dirty="0"/>
              <a:t>one or more of the strategies listed below</a:t>
            </a:r>
          </a:p>
        </p:txBody>
      </p:sp>
      <p:sp>
        <p:nvSpPr>
          <p:cNvPr id="10" name="Content Placeholder 9"/>
          <p:cNvSpPr>
            <a:spLocks noGrp="1"/>
          </p:cNvSpPr>
          <p:nvPr>
            <p:ph sz="quarter" idx="15"/>
          </p:nvPr>
        </p:nvSpPr>
        <p:spPr/>
        <p:txBody>
          <a:bodyPr>
            <a:normAutofit lnSpcReduction="10000"/>
          </a:bodyPr>
          <a:lstStyle/>
          <a:p>
            <a:pPr marL="342900" lvl="0" indent="-342900">
              <a:buFont typeface="Wingdings" panose="05000000000000000000" pitchFamily="2" charset="2"/>
              <a:buChar char="ü"/>
            </a:pPr>
            <a:r>
              <a:rPr lang="en-US" sz="2400" dirty="0" smtClean="0"/>
              <a:t>Unbundling</a:t>
            </a:r>
          </a:p>
          <a:p>
            <a:pPr marL="342900" lvl="0" indent="-342900">
              <a:buFont typeface="Wingdings" panose="05000000000000000000" pitchFamily="2" charset="2"/>
              <a:buChar char="ü"/>
            </a:pPr>
            <a:r>
              <a:rPr lang="en-US" sz="2400" dirty="0" smtClean="0"/>
              <a:t>Award points </a:t>
            </a:r>
            <a:r>
              <a:rPr lang="en-US" sz="2400" dirty="0"/>
              <a:t>to small and veteran-owned businesses.</a:t>
            </a:r>
          </a:p>
          <a:p>
            <a:pPr marL="342900" lvl="0" indent="-342900">
              <a:buFont typeface="Wingdings" panose="05000000000000000000" pitchFamily="2" charset="2"/>
              <a:buChar char="ü"/>
            </a:pPr>
            <a:r>
              <a:rPr lang="en-US" sz="2400" dirty="0" smtClean="0"/>
              <a:t>Subcontractor Inclusion Plan</a:t>
            </a:r>
            <a:endParaRPr lang="en-US" sz="2400" dirty="0"/>
          </a:p>
          <a:p>
            <a:pPr marL="342900" lvl="0" indent="-342900">
              <a:buFont typeface="Wingdings" panose="05000000000000000000" pitchFamily="2" charset="2"/>
              <a:buChar char="ü"/>
            </a:pPr>
            <a:r>
              <a:rPr lang="en-US" sz="2400" dirty="0" smtClean="0"/>
              <a:t>Reserved Award Contract</a:t>
            </a:r>
            <a:endParaRPr lang="en-US" sz="2400" dirty="0"/>
          </a:p>
          <a:p>
            <a:pPr marL="342900" lvl="0" indent="-342900">
              <a:buFont typeface="Wingdings" panose="05000000000000000000" pitchFamily="2" charset="2"/>
              <a:buChar char="ü"/>
            </a:pPr>
            <a:r>
              <a:rPr lang="en-US" sz="2400" dirty="0" smtClean="0"/>
              <a:t>Award </a:t>
            </a:r>
            <a:r>
              <a:rPr lang="en-US" sz="2400" dirty="0" err="1" smtClean="0"/>
              <a:t>HubZone</a:t>
            </a:r>
            <a:r>
              <a:rPr lang="en-US" sz="2400" dirty="0" smtClean="0"/>
              <a:t> Points</a:t>
            </a:r>
            <a:endParaRPr lang="en-US" sz="2400" dirty="0"/>
          </a:p>
          <a:p>
            <a:pPr marL="342900" lvl="0" indent="-342900">
              <a:buFont typeface="Wingdings" panose="05000000000000000000" pitchFamily="2" charset="2"/>
              <a:buChar char="ü"/>
            </a:pPr>
            <a:r>
              <a:rPr lang="en-US" sz="2400" dirty="0"/>
              <a:t>Other strategies, as determined by each agency.</a:t>
            </a:r>
          </a:p>
          <a:p>
            <a:endParaRPr lang="en-US" dirty="0"/>
          </a:p>
        </p:txBody>
      </p:sp>
      <p:pic>
        <p:nvPicPr>
          <p:cNvPr id="13" name="Content Placeholder 10" descr="Ways In Which Technology Is Transforming Procurement Operations | Techno FAQ"/>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5660" y="2863066"/>
            <a:ext cx="4087322" cy="2695073"/>
          </a:xfrm>
          <a:prstGeom prst="rect">
            <a:avLst/>
          </a:prstGeom>
        </p:spPr>
      </p:pic>
      <p:sp>
        <p:nvSpPr>
          <p:cNvPr id="3" name="Slide Number Placeholder 2"/>
          <p:cNvSpPr>
            <a:spLocks noGrp="1"/>
          </p:cNvSpPr>
          <p:nvPr>
            <p:ph type="sldNum" sz="quarter" idx="17"/>
          </p:nvPr>
        </p:nvSpPr>
        <p:spPr/>
        <p:txBody>
          <a:bodyPr/>
          <a:lstStyle/>
          <a:p>
            <a:fld id="{DED4B53F-633D-4299-A49A-9C93145783A1}" type="slidenum">
              <a:rPr lang="en-US" smtClean="0"/>
              <a:t>50</a:t>
            </a:fld>
            <a:endParaRPr lang="en-US"/>
          </a:p>
        </p:txBody>
      </p:sp>
    </p:spTree>
    <p:extLst>
      <p:ext uri="{BB962C8B-B14F-4D97-AF65-F5344CB8AC3E}">
        <p14:creationId xmlns:p14="http://schemas.microsoft.com/office/powerpoint/2010/main" val="41675038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Unbundling: Procedure</a:t>
            </a:r>
            <a:endParaRPr lang="en-US" dirty="0"/>
          </a:p>
        </p:txBody>
      </p:sp>
      <p:sp>
        <p:nvSpPr>
          <p:cNvPr id="9" name="Content Placeholder 8"/>
          <p:cNvSpPr>
            <a:spLocks noGrp="1"/>
          </p:cNvSpPr>
          <p:nvPr>
            <p:ph sz="quarter" idx="14"/>
          </p:nvPr>
        </p:nvSpPr>
        <p:spPr/>
        <p:txBody>
          <a:bodyPr/>
          <a:lstStyle/>
          <a:p>
            <a:r>
              <a:rPr lang="en-US" dirty="0"/>
              <a:t>Agency Supplier Diversity Leader(s)</a:t>
            </a:r>
          </a:p>
        </p:txBody>
      </p:sp>
      <p:sp>
        <p:nvSpPr>
          <p:cNvPr id="8" name="Content Placeholder 7"/>
          <p:cNvSpPr>
            <a:spLocks noGrp="1"/>
          </p:cNvSpPr>
          <p:nvPr>
            <p:ph sz="half" idx="2"/>
          </p:nvPr>
        </p:nvSpPr>
        <p:spPr/>
        <p:txBody>
          <a:bodyPr/>
          <a:lstStyle/>
          <a:p>
            <a:pPr marL="342900" indent="-342900">
              <a:buFont typeface="Wingdings" panose="05000000000000000000" pitchFamily="2" charset="2"/>
              <a:buChar char="ü"/>
            </a:pPr>
            <a:r>
              <a:rPr lang="en-US" dirty="0"/>
              <a:t>Sets expectations for conducting an unbundling analysis during the solicitation development process</a:t>
            </a:r>
            <a:r>
              <a:rPr lang="en-US" dirty="0" smtClean="0"/>
              <a:t>.</a:t>
            </a:r>
          </a:p>
          <a:p>
            <a:pPr marL="342900" indent="-342900">
              <a:buFont typeface="Wingdings" panose="05000000000000000000" pitchFamily="2" charset="2"/>
              <a:buChar char="ü"/>
            </a:pPr>
            <a:r>
              <a:rPr lang="en-US" dirty="0" smtClean="0"/>
              <a:t>Reports progress to Agency Leadership</a:t>
            </a:r>
            <a:endParaRPr lang="en-US" dirty="0"/>
          </a:p>
        </p:txBody>
      </p:sp>
      <p:sp>
        <p:nvSpPr>
          <p:cNvPr id="13" name="Content Placeholder 12"/>
          <p:cNvSpPr>
            <a:spLocks noGrp="1"/>
          </p:cNvSpPr>
          <p:nvPr>
            <p:ph sz="quarter" idx="20"/>
          </p:nvPr>
        </p:nvSpPr>
        <p:spPr/>
        <p:txBody>
          <a:bodyPr/>
          <a:lstStyle/>
          <a:p>
            <a:r>
              <a:rPr lang="en-US" dirty="0" smtClean="0"/>
              <a:t>Procurement Staff:</a:t>
            </a:r>
          </a:p>
          <a:p>
            <a:r>
              <a:rPr lang="en-US" dirty="0" smtClean="0"/>
              <a:t>May unbundle by…</a:t>
            </a:r>
            <a:endParaRPr lang="en-US" dirty="0"/>
          </a:p>
        </p:txBody>
      </p:sp>
      <p:sp>
        <p:nvSpPr>
          <p:cNvPr id="12" name="Content Placeholder 11"/>
          <p:cNvSpPr>
            <a:spLocks noGrp="1"/>
          </p:cNvSpPr>
          <p:nvPr>
            <p:ph sz="half" idx="19"/>
          </p:nvPr>
        </p:nvSpPr>
        <p:spPr/>
        <p:txBody>
          <a:bodyPr/>
          <a:lstStyle/>
          <a:p>
            <a:pPr marL="342900" indent="-342900">
              <a:buFont typeface="Arial" panose="020B0604020202020204" pitchFamily="34" charset="0"/>
              <a:buChar char="•"/>
            </a:pPr>
            <a:r>
              <a:rPr lang="en-US" dirty="0" smtClean="0"/>
              <a:t>Geographic area</a:t>
            </a:r>
          </a:p>
          <a:p>
            <a:pPr marL="342900" indent="-342900">
              <a:buFont typeface="Arial" panose="020B0604020202020204" pitchFamily="34" charset="0"/>
              <a:buChar char="•"/>
            </a:pPr>
            <a:r>
              <a:rPr lang="en-US" dirty="0" smtClean="0"/>
              <a:t>Size and Complexity</a:t>
            </a:r>
          </a:p>
          <a:p>
            <a:pPr marL="342900" indent="-342900">
              <a:buFont typeface="Arial" panose="020B0604020202020204" pitchFamily="34" charset="0"/>
              <a:buChar char="•"/>
            </a:pPr>
            <a:r>
              <a:rPr lang="en-US" dirty="0" smtClean="0"/>
              <a:t>Category</a:t>
            </a:r>
          </a:p>
          <a:p>
            <a:pPr marL="342900" indent="-342900">
              <a:buFont typeface="Arial" panose="020B0604020202020204" pitchFamily="34" charset="0"/>
              <a:buChar char="•"/>
            </a:pPr>
            <a:r>
              <a:rPr lang="en-US" dirty="0" smtClean="0"/>
              <a:t>Manufacturer</a:t>
            </a:r>
          </a:p>
          <a:p>
            <a:pPr marL="342900" indent="-342900">
              <a:buFont typeface="Arial" panose="020B0604020202020204" pitchFamily="34" charset="0"/>
              <a:buChar char="•"/>
            </a:pPr>
            <a:r>
              <a:rPr lang="en-US" dirty="0" smtClean="0"/>
              <a:t>Products &amp; Services</a:t>
            </a:r>
          </a:p>
          <a:p>
            <a:pPr marL="342900" indent="-342900">
              <a:buFont typeface="Arial" panose="020B0604020202020204" pitchFamily="34" charset="0"/>
              <a:buChar char="•"/>
            </a:pPr>
            <a:r>
              <a:rPr lang="en-US" dirty="0" smtClean="0"/>
              <a:t>Timing &amp; Delivery</a:t>
            </a:r>
            <a:endParaRPr lang="en-US" dirty="0"/>
          </a:p>
        </p:txBody>
      </p:sp>
      <p:pic>
        <p:nvPicPr>
          <p:cNvPr id="16" name="Content Placeholder 15" descr="Custom Shipping Boxes - A Guide to Packaging Creating a Branded Impression - Ground Report"/>
          <p:cNvPicPr>
            <a:picLocks noGrp="1" noChangeAspect="1"/>
          </p:cNvPicPr>
          <p:nvPr>
            <p:ph sz="half" idx="17"/>
          </p:nvPr>
        </p:nvPicPr>
        <p:blipFill>
          <a:blip r:embed="rId3" cstate="print">
            <a:extLst>
              <a:ext uri="{28A0092B-C50C-407E-A947-70E740481C1C}">
                <a14:useLocalDpi xmlns:a14="http://schemas.microsoft.com/office/drawing/2010/main" val="0"/>
              </a:ext>
            </a:extLst>
          </a:blip>
          <a:stretch>
            <a:fillRect/>
          </a:stretch>
        </p:blipFill>
        <p:spPr>
          <a:xfrm>
            <a:off x="7943850" y="2778720"/>
            <a:ext cx="3179763" cy="2384822"/>
          </a:xfrm>
        </p:spPr>
      </p:pic>
      <p:sp>
        <p:nvSpPr>
          <p:cNvPr id="2" name="Slide Number Placeholder 1"/>
          <p:cNvSpPr>
            <a:spLocks noGrp="1"/>
          </p:cNvSpPr>
          <p:nvPr>
            <p:ph type="sldNum" sz="quarter" idx="21"/>
          </p:nvPr>
        </p:nvSpPr>
        <p:spPr/>
        <p:txBody>
          <a:bodyPr/>
          <a:lstStyle/>
          <a:p>
            <a:fld id="{DED4B53F-633D-4299-A49A-9C93145783A1}" type="slidenum">
              <a:rPr lang="en-US" smtClean="0"/>
              <a:t>51</a:t>
            </a:fld>
            <a:endParaRPr lang="en-US"/>
          </a:p>
        </p:txBody>
      </p:sp>
    </p:spTree>
    <p:extLst>
      <p:ext uri="{BB962C8B-B14F-4D97-AF65-F5344CB8AC3E}">
        <p14:creationId xmlns:p14="http://schemas.microsoft.com/office/powerpoint/2010/main" val="3111816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Awarding Evaluation Points: Procedure</a:t>
            </a:r>
            <a:endParaRPr lang="en-US" sz="3600" dirty="0"/>
          </a:p>
        </p:txBody>
      </p:sp>
      <p:sp>
        <p:nvSpPr>
          <p:cNvPr id="9" name="Content Placeholder 8"/>
          <p:cNvSpPr>
            <a:spLocks noGrp="1"/>
          </p:cNvSpPr>
          <p:nvPr>
            <p:ph sz="quarter" idx="14"/>
          </p:nvPr>
        </p:nvSpPr>
        <p:spPr/>
        <p:txBody>
          <a:bodyPr/>
          <a:lstStyle/>
          <a:p>
            <a:r>
              <a:rPr lang="en-US" dirty="0"/>
              <a:t>Agency Supplier Diversity Leader(s)</a:t>
            </a:r>
          </a:p>
        </p:txBody>
      </p:sp>
      <p:sp>
        <p:nvSpPr>
          <p:cNvPr id="8" name="Content Placeholder 7"/>
          <p:cNvSpPr>
            <a:spLocks noGrp="1"/>
          </p:cNvSpPr>
          <p:nvPr>
            <p:ph sz="half" idx="2"/>
          </p:nvPr>
        </p:nvSpPr>
        <p:spPr/>
        <p:txBody>
          <a:bodyPr/>
          <a:lstStyle/>
          <a:p>
            <a:pPr marL="342900" indent="-342900">
              <a:buFont typeface="Wingdings" panose="05000000000000000000" pitchFamily="2" charset="2"/>
              <a:buChar char="ü"/>
            </a:pPr>
            <a:r>
              <a:rPr lang="en-US" dirty="0"/>
              <a:t>Sets expectations for providing evaluation points to small and/or veteran-owned businesses when applicable.</a:t>
            </a:r>
          </a:p>
          <a:p>
            <a:pPr marL="342900" indent="-342900">
              <a:buFont typeface="Wingdings" panose="05000000000000000000" pitchFamily="2" charset="2"/>
              <a:buChar char="ü"/>
            </a:pPr>
            <a:r>
              <a:rPr lang="en-US" dirty="0" smtClean="0"/>
              <a:t>Reports progress to Agency Leadership</a:t>
            </a:r>
            <a:endParaRPr lang="en-US" dirty="0"/>
          </a:p>
        </p:txBody>
      </p:sp>
      <p:sp>
        <p:nvSpPr>
          <p:cNvPr id="13" name="Content Placeholder 12"/>
          <p:cNvSpPr>
            <a:spLocks noGrp="1"/>
          </p:cNvSpPr>
          <p:nvPr>
            <p:ph sz="quarter" idx="20"/>
          </p:nvPr>
        </p:nvSpPr>
        <p:spPr/>
        <p:txBody>
          <a:bodyPr/>
          <a:lstStyle/>
          <a:p>
            <a:pPr>
              <a:lnSpc>
                <a:spcPct val="100000"/>
              </a:lnSpc>
              <a:spcBef>
                <a:spcPts val="0"/>
              </a:spcBef>
            </a:pPr>
            <a:r>
              <a:rPr lang="en-US" dirty="0" smtClean="0"/>
              <a:t>Procurement </a:t>
            </a:r>
          </a:p>
          <a:p>
            <a:pPr>
              <a:lnSpc>
                <a:spcPct val="100000"/>
              </a:lnSpc>
              <a:spcBef>
                <a:spcPts val="0"/>
              </a:spcBef>
            </a:pPr>
            <a:r>
              <a:rPr lang="en-US" dirty="0" smtClean="0"/>
              <a:t>Staff</a:t>
            </a:r>
          </a:p>
        </p:txBody>
      </p:sp>
      <p:sp>
        <p:nvSpPr>
          <p:cNvPr id="12" name="Content Placeholder 11"/>
          <p:cNvSpPr>
            <a:spLocks noGrp="1"/>
          </p:cNvSpPr>
          <p:nvPr>
            <p:ph sz="half" idx="19"/>
          </p:nvPr>
        </p:nvSpPr>
        <p:spPr/>
        <p:txBody>
          <a:bodyPr/>
          <a:lstStyle/>
          <a:p>
            <a:pPr marL="342900" indent="-342900">
              <a:buFont typeface="Wingdings" panose="05000000000000000000" pitchFamily="2" charset="2"/>
              <a:buChar char="ü"/>
            </a:pPr>
            <a:r>
              <a:rPr lang="en-US" dirty="0"/>
              <a:t>Includes language in the solicitation to allow evaluation points for small and/or veteran-owned business.</a:t>
            </a:r>
          </a:p>
          <a:p>
            <a:pPr marL="342900" indent="-342900">
              <a:buFont typeface="Wingdings" panose="05000000000000000000" pitchFamily="2" charset="2"/>
              <a:buChar char="ü"/>
            </a:pPr>
            <a:r>
              <a:rPr lang="en-US" dirty="0"/>
              <a:t>Awards evaluation points to small and/or veteran-owned businesses. </a:t>
            </a:r>
          </a:p>
          <a:p>
            <a:pPr marL="342900" indent="-342900">
              <a:buFont typeface="Wingdings" panose="05000000000000000000" pitchFamily="2" charset="2"/>
              <a:buChar char="ü"/>
            </a:pPr>
            <a:endParaRPr lang="en-US" dirty="0"/>
          </a:p>
        </p:txBody>
      </p:sp>
      <p:pic>
        <p:nvPicPr>
          <p:cNvPr id="5" name="Content Placeholder 4" descr="Tips for Occasional Writers from Storylineblog…&amp; Restoring Pangea | Restoring Pangea"/>
          <p:cNvPicPr>
            <a:picLocks noGrp="1" noChangeAspect="1"/>
          </p:cNvPicPr>
          <p:nvPr>
            <p:ph sz="half" idx="17"/>
          </p:nvPr>
        </p:nvPicPr>
        <p:blipFill>
          <a:blip r:embed="rId3" cstate="print">
            <a:extLst>
              <a:ext uri="{28A0092B-C50C-407E-A947-70E740481C1C}">
                <a14:useLocalDpi xmlns:a14="http://schemas.microsoft.com/office/drawing/2010/main" val="0"/>
              </a:ext>
            </a:extLst>
          </a:blip>
          <a:stretch>
            <a:fillRect/>
          </a:stretch>
        </p:blipFill>
        <p:spPr>
          <a:xfrm>
            <a:off x="7943850" y="2872170"/>
            <a:ext cx="3179763" cy="2197923"/>
          </a:xfrm>
        </p:spPr>
      </p:pic>
      <p:sp>
        <p:nvSpPr>
          <p:cNvPr id="2" name="Slide Number Placeholder 1"/>
          <p:cNvSpPr>
            <a:spLocks noGrp="1"/>
          </p:cNvSpPr>
          <p:nvPr>
            <p:ph type="sldNum" sz="quarter" idx="21"/>
          </p:nvPr>
        </p:nvSpPr>
        <p:spPr/>
        <p:txBody>
          <a:bodyPr/>
          <a:lstStyle/>
          <a:p>
            <a:fld id="{DED4B53F-633D-4299-A49A-9C93145783A1}" type="slidenum">
              <a:rPr lang="en-US" smtClean="0"/>
              <a:t>52</a:t>
            </a:fld>
            <a:endParaRPr lang="en-US"/>
          </a:p>
        </p:txBody>
      </p:sp>
    </p:spTree>
    <p:extLst>
      <p:ext uri="{BB962C8B-B14F-4D97-AF65-F5344CB8AC3E}">
        <p14:creationId xmlns:p14="http://schemas.microsoft.com/office/powerpoint/2010/main" val="280576343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3600" dirty="0" smtClean="0"/>
              <a:t>Subcontractor Inclusion Plan: Procedure</a:t>
            </a:r>
            <a:endParaRPr lang="en-US" sz="3600" dirty="0"/>
          </a:p>
        </p:txBody>
      </p:sp>
      <p:sp>
        <p:nvSpPr>
          <p:cNvPr id="9" name="Content Placeholder 8"/>
          <p:cNvSpPr>
            <a:spLocks noGrp="1"/>
          </p:cNvSpPr>
          <p:nvPr>
            <p:ph sz="quarter" idx="14"/>
          </p:nvPr>
        </p:nvSpPr>
        <p:spPr/>
        <p:txBody>
          <a:bodyPr/>
          <a:lstStyle/>
          <a:p>
            <a:r>
              <a:rPr lang="en-US" dirty="0"/>
              <a:t>Agency Supplier Diversity Leader(s)</a:t>
            </a:r>
          </a:p>
        </p:txBody>
      </p:sp>
      <p:sp>
        <p:nvSpPr>
          <p:cNvPr id="8" name="Content Placeholder 7"/>
          <p:cNvSpPr>
            <a:spLocks noGrp="1"/>
          </p:cNvSpPr>
          <p:nvPr>
            <p:ph sz="half" idx="2"/>
          </p:nvPr>
        </p:nvSpPr>
        <p:spPr/>
        <p:txBody>
          <a:bodyPr/>
          <a:lstStyle/>
          <a:p>
            <a:pPr marL="342900" indent="-342900">
              <a:buFont typeface="Wingdings" panose="05000000000000000000" pitchFamily="2" charset="2"/>
              <a:buChar char="ü"/>
            </a:pPr>
            <a:r>
              <a:rPr lang="en-US" dirty="0"/>
              <a:t>Sets expectations for the use of subcontractor inclusion plans when applicable.</a:t>
            </a:r>
          </a:p>
          <a:p>
            <a:pPr marL="342900" indent="-342900">
              <a:buFont typeface="Wingdings" panose="05000000000000000000" pitchFamily="2" charset="2"/>
              <a:buChar char="ü"/>
            </a:pPr>
            <a:r>
              <a:rPr lang="en-US" dirty="0" smtClean="0"/>
              <a:t>Reports progress to Agency Leadership</a:t>
            </a:r>
            <a:endParaRPr lang="en-US" dirty="0"/>
          </a:p>
        </p:txBody>
      </p:sp>
      <p:sp>
        <p:nvSpPr>
          <p:cNvPr id="13" name="Content Placeholder 12"/>
          <p:cNvSpPr>
            <a:spLocks noGrp="1"/>
          </p:cNvSpPr>
          <p:nvPr>
            <p:ph sz="quarter" idx="20"/>
          </p:nvPr>
        </p:nvSpPr>
        <p:spPr/>
        <p:txBody>
          <a:bodyPr/>
          <a:lstStyle/>
          <a:p>
            <a:pPr>
              <a:lnSpc>
                <a:spcPct val="100000"/>
              </a:lnSpc>
              <a:spcBef>
                <a:spcPts val="0"/>
              </a:spcBef>
            </a:pPr>
            <a:r>
              <a:rPr lang="en-US" dirty="0" smtClean="0"/>
              <a:t>Procurement </a:t>
            </a:r>
          </a:p>
          <a:p>
            <a:pPr>
              <a:lnSpc>
                <a:spcPct val="100000"/>
              </a:lnSpc>
              <a:spcBef>
                <a:spcPts val="0"/>
              </a:spcBef>
            </a:pPr>
            <a:r>
              <a:rPr lang="en-US" dirty="0" smtClean="0"/>
              <a:t>Staff</a:t>
            </a:r>
          </a:p>
        </p:txBody>
      </p:sp>
      <p:sp>
        <p:nvSpPr>
          <p:cNvPr id="12" name="Content Placeholder 11"/>
          <p:cNvSpPr>
            <a:spLocks noGrp="1"/>
          </p:cNvSpPr>
          <p:nvPr>
            <p:ph sz="half" idx="19"/>
          </p:nvPr>
        </p:nvSpPr>
        <p:spPr/>
        <p:txBody>
          <a:bodyPr>
            <a:normAutofit fontScale="92500"/>
          </a:bodyPr>
          <a:lstStyle/>
          <a:p>
            <a:pPr marL="342900" indent="-342900">
              <a:buFont typeface="Wingdings" panose="05000000000000000000" pitchFamily="2" charset="2"/>
              <a:buChar char="ü"/>
            </a:pPr>
            <a:r>
              <a:rPr lang="en-US" dirty="0"/>
              <a:t>If there will be </a:t>
            </a:r>
            <a:r>
              <a:rPr lang="en-US" dirty="0" smtClean="0"/>
              <a:t>subcontractors, </a:t>
            </a:r>
            <a:r>
              <a:rPr lang="en-US" dirty="0"/>
              <a:t>the agency may include a subcontractor inclusion plan in the procurement solicitation.</a:t>
            </a:r>
          </a:p>
          <a:p>
            <a:pPr marL="342900" indent="-342900">
              <a:buFont typeface="Wingdings" panose="05000000000000000000" pitchFamily="2" charset="2"/>
              <a:buChar char="ü"/>
            </a:pPr>
            <a:r>
              <a:rPr lang="en-US" dirty="0"/>
              <a:t>Evaluates inclusion plans based on supplier’s genuine efforts.</a:t>
            </a:r>
          </a:p>
          <a:p>
            <a:pPr marL="342900" indent="-342900">
              <a:buFont typeface="Wingdings" panose="05000000000000000000" pitchFamily="2" charset="2"/>
              <a:buChar char="ü"/>
            </a:pPr>
            <a:endParaRPr lang="en-US" dirty="0"/>
          </a:p>
        </p:txBody>
      </p:sp>
      <p:pic>
        <p:nvPicPr>
          <p:cNvPr id="3" name="Content Placeholder 2" descr="Blog: Diversity and Inclusion - The new 'social un-conditioning' — People Matters"/>
          <p:cNvPicPr>
            <a:picLocks noGrp="1" noChangeAspect="1"/>
          </p:cNvPicPr>
          <p:nvPr>
            <p:ph sz="half" idx="17"/>
          </p:nvPr>
        </p:nvPicPr>
        <p:blipFill>
          <a:blip r:embed="rId3" cstate="print">
            <a:extLst>
              <a:ext uri="{28A0092B-C50C-407E-A947-70E740481C1C}">
                <a14:useLocalDpi xmlns:a14="http://schemas.microsoft.com/office/drawing/2010/main" val="0"/>
              </a:ext>
            </a:extLst>
          </a:blip>
          <a:stretch>
            <a:fillRect/>
          </a:stretch>
        </p:blipFill>
        <p:spPr>
          <a:xfrm>
            <a:off x="7944030" y="3183867"/>
            <a:ext cx="3179763" cy="1788616"/>
          </a:xfrm>
        </p:spPr>
      </p:pic>
      <p:sp>
        <p:nvSpPr>
          <p:cNvPr id="2" name="Slide Number Placeholder 1"/>
          <p:cNvSpPr>
            <a:spLocks noGrp="1"/>
          </p:cNvSpPr>
          <p:nvPr>
            <p:ph type="sldNum" sz="quarter" idx="21"/>
          </p:nvPr>
        </p:nvSpPr>
        <p:spPr/>
        <p:txBody>
          <a:bodyPr/>
          <a:lstStyle/>
          <a:p>
            <a:fld id="{DED4B53F-633D-4299-A49A-9C93145783A1}" type="slidenum">
              <a:rPr lang="en-US" smtClean="0"/>
              <a:t>53</a:t>
            </a:fld>
            <a:endParaRPr lang="en-US"/>
          </a:p>
        </p:txBody>
      </p:sp>
    </p:spTree>
    <p:extLst>
      <p:ext uri="{BB962C8B-B14F-4D97-AF65-F5344CB8AC3E}">
        <p14:creationId xmlns:p14="http://schemas.microsoft.com/office/powerpoint/2010/main" val="11903347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smtClean="0"/>
              <a:t>Reserved Award: Procedure</a:t>
            </a:r>
            <a:endParaRPr lang="en-US" sz="3600" dirty="0"/>
          </a:p>
        </p:txBody>
      </p:sp>
      <p:sp>
        <p:nvSpPr>
          <p:cNvPr id="9" name="Content Placeholder 8"/>
          <p:cNvSpPr>
            <a:spLocks noGrp="1"/>
          </p:cNvSpPr>
          <p:nvPr>
            <p:ph sz="quarter" idx="14"/>
          </p:nvPr>
        </p:nvSpPr>
        <p:spPr/>
        <p:txBody>
          <a:bodyPr/>
          <a:lstStyle/>
          <a:p>
            <a:r>
              <a:rPr lang="en-US" dirty="0"/>
              <a:t>Agency Supplier Diversity Leader(s)</a:t>
            </a:r>
          </a:p>
        </p:txBody>
      </p:sp>
      <p:sp>
        <p:nvSpPr>
          <p:cNvPr id="8" name="Content Placeholder 7"/>
          <p:cNvSpPr>
            <a:spLocks noGrp="1"/>
          </p:cNvSpPr>
          <p:nvPr>
            <p:ph sz="half" idx="2"/>
          </p:nvPr>
        </p:nvSpPr>
        <p:spPr/>
        <p:txBody>
          <a:bodyPr/>
          <a:lstStyle/>
          <a:p>
            <a:pPr marL="342900" indent="-342900">
              <a:buFont typeface="Wingdings" panose="05000000000000000000" pitchFamily="2" charset="2"/>
              <a:buChar char="ü"/>
            </a:pPr>
            <a:r>
              <a:rPr lang="en-US" dirty="0"/>
              <a:t>Sets expectations for using a small/veteran-owned business reserved award approach when applicable.</a:t>
            </a:r>
          </a:p>
          <a:p>
            <a:pPr marL="342900" indent="-342900">
              <a:buFont typeface="Wingdings" panose="05000000000000000000" pitchFamily="2" charset="2"/>
              <a:buChar char="ü"/>
            </a:pPr>
            <a:r>
              <a:rPr lang="en-US" dirty="0" smtClean="0"/>
              <a:t>Reports progress to Agency Leadership</a:t>
            </a:r>
            <a:endParaRPr lang="en-US" dirty="0"/>
          </a:p>
        </p:txBody>
      </p:sp>
      <p:sp>
        <p:nvSpPr>
          <p:cNvPr id="13" name="Content Placeholder 12"/>
          <p:cNvSpPr>
            <a:spLocks noGrp="1"/>
          </p:cNvSpPr>
          <p:nvPr>
            <p:ph sz="quarter" idx="20"/>
          </p:nvPr>
        </p:nvSpPr>
        <p:spPr/>
        <p:txBody>
          <a:bodyPr/>
          <a:lstStyle/>
          <a:p>
            <a:pPr>
              <a:lnSpc>
                <a:spcPct val="100000"/>
              </a:lnSpc>
              <a:spcBef>
                <a:spcPts val="0"/>
              </a:spcBef>
            </a:pPr>
            <a:r>
              <a:rPr lang="en-US" dirty="0" smtClean="0"/>
              <a:t>Procurement </a:t>
            </a:r>
          </a:p>
          <a:p>
            <a:pPr>
              <a:lnSpc>
                <a:spcPct val="100000"/>
              </a:lnSpc>
              <a:spcBef>
                <a:spcPts val="0"/>
              </a:spcBef>
            </a:pPr>
            <a:r>
              <a:rPr lang="en-US" dirty="0" smtClean="0"/>
              <a:t>Staff</a:t>
            </a:r>
          </a:p>
        </p:txBody>
      </p:sp>
      <p:sp>
        <p:nvSpPr>
          <p:cNvPr id="12" name="Content Placeholder 11"/>
          <p:cNvSpPr>
            <a:spLocks noGrp="1"/>
          </p:cNvSpPr>
          <p:nvPr>
            <p:ph sz="half" idx="19"/>
          </p:nvPr>
        </p:nvSpPr>
        <p:spPr/>
        <p:txBody>
          <a:bodyPr>
            <a:normAutofit/>
          </a:bodyPr>
          <a:lstStyle/>
          <a:p>
            <a:pPr marL="342900" indent="-342900">
              <a:buFont typeface="Wingdings" panose="05000000000000000000" pitchFamily="2" charset="2"/>
              <a:buChar char="ü"/>
            </a:pPr>
            <a:r>
              <a:rPr lang="en-US" dirty="0"/>
              <a:t>Determines if a contract may result in multiple awards.</a:t>
            </a:r>
          </a:p>
          <a:p>
            <a:pPr marL="342900" indent="-342900">
              <a:buFont typeface="Wingdings" panose="05000000000000000000" pitchFamily="2" charset="2"/>
              <a:buChar char="ü"/>
            </a:pPr>
            <a:r>
              <a:rPr lang="en-US" dirty="0"/>
              <a:t>Identifies in the solicitation that some of the contract awards are reserved for small and/or veteran-owned businesses</a:t>
            </a:r>
            <a:r>
              <a:rPr lang="en-US" dirty="0" smtClean="0"/>
              <a:t>.</a:t>
            </a:r>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a:p>
        </p:txBody>
      </p:sp>
      <p:pic>
        <p:nvPicPr>
          <p:cNvPr id="6" name="Content Placeholder 5" descr="Free vector graphic: Trophy, Achievement, Award, Cup - Free Image on Pixabay - 153395"/>
          <p:cNvPicPr>
            <a:picLocks noGrp="1" noChangeAspect="1"/>
          </p:cNvPicPr>
          <p:nvPr>
            <p:ph sz="half" idx="17"/>
          </p:nvPr>
        </p:nvPicPr>
        <p:blipFill>
          <a:blip r:embed="rId3" cstate="print">
            <a:extLst>
              <a:ext uri="{28A0092B-C50C-407E-A947-70E740481C1C}">
                <a14:useLocalDpi xmlns:a14="http://schemas.microsoft.com/office/drawing/2010/main" val="0"/>
              </a:ext>
            </a:extLst>
          </a:blip>
          <a:stretch>
            <a:fillRect/>
          </a:stretch>
        </p:blipFill>
        <p:spPr>
          <a:xfrm>
            <a:off x="8409389" y="3184525"/>
            <a:ext cx="2248685" cy="2830513"/>
          </a:xfrm>
        </p:spPr>
      </p:pic>
      <p:sp>
        <p:nvSpPr>
          <p:cNvPr id="2" name="Slide Number Placeholder 1"/>
          <p:cNvSpPr>
            <a:spLocks noGrp="1"/>
          </p:cNvSpPr>
          <p:nvPr>
            <p:ph type="sldNum" sz="quarter" idx="21"/>
          </p:nvPr>
        </p:nvSpPr>
        <p:spPr/>
        <p:txBody>
          <a:bodyPr/>
          <a:lstStyle/>
          <a:p>
            <a:fld id="{DED4B53F-633D-4299-A49A-9C93145783A1}" type="slidenum">
              <a:rPr lang="en-US" smtClean="0"/>
              <a:t>54</a:t>
            </a:fld>
            <a:endParaRPr lang="en-US"/>
          </a:p>
        </p:txBody>
      </p:sp>
    </p:spTree>
    <p:extLst>
      <p:ext uri="{BB962C8B-B14F-4D97-AF65-F5344CB8AC3E}">
        <p14:creationId xmlns:p14="http://schemas.microsoft.com/office/powerpoint/2010/main" val="13889199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3600" dirty="0" err="1" smtClean="0"/>
              <a:t>Hubzone</a:t>
            </a:r>
            <a:r>
              <a:rPr lang="en-US" sz="3600" dirty="0" smtClean="0"/>
              <a:t> Points: Procedure</a:t>
            </a:r>
            <a:endParaRPr lang="en-US" sz="3600" dirty="0"/>
          </a:p>
        </p:txBody>
      </p:sp>
      <p:sp>
        <p:nvSpPr>
          <p:cNvPr id="9" name="Content Placeholder 8"/>
          <p:cNvSpPr>
            <a:spLocks noGrp="1"/>
          </p:cNvSpPr>
          <p:nvPr>
            <p:ph sz="quarter" idx="14"/>
          </p:nvPr>
        </p:nvSpPr>
        <p:spPr/>
        <p:txBody>
          <a:bodyPr/>
          <a:lstStyle/>
          <a:p>
            <a:r>
              <a:rPr lang="en-US" dirty="0"/>
              <a:t>Agency Supplier Diversity Leader(s)</a:t>
            </a:r>
          </a:p>
        </p:txBody>
      </p:sp>
      <p:sp>
        <p:nvSpPr>
          <p:cNvPr id="8" name="Content Placeholder 7"/>
          <p:cNvSpPr>
            <a:spLocks noGrp="1"/>
          </p:cNvSpPr>
          <p:nvPr>
            <p:ph sz="half" idx="2"/>
          </p:nvPr>
        </p:nvSpPr>
        <p:spPr/>
        <p:txBody>
          <a:bodyPr>
            <a:normAutofit fontScale="92500"/>
          </a:bodyPr>
          <a:lstStyle/>
          <a:p>
            <a:pPr marL="342900" indent="-342900">
              <a:buFont typeface="Wingdings" panose="05000000000000000000" pitchFamily="2" charset="2"/>
              <a:buChar char="ü"/>
            </a:pPr>
            <a:r>
              <a:rPr lang="en-US" dirty="0"/>
              <a:t>Sets expectations for providing evaluation points to businesses that are certified by the Small Business Administration as </a:t>
            </a:r>
            <a:r>
              <a:rPr lang="en-US" dirty="0" err="1"/>
              <a:t>HUBZone</a:t>
            </a:r>
            <a:r>
              <a:rPr lang="en-US" dirty="0"/>
              <a:t> </a:t>
            </a:r>
            <a:r>
              <a:rPr lang="en-US" dirty="0" smtClean="0"/>
              <a:t>businesses, </a:t>
            </a:r>
            <a:r>
              <a:rPr lang="en-US" dirty="0"/>
              <a:t>when applicable.</a:t>
            </a:r>
          </a:p>
          <a:p>
            <a:pPr marL="342900" indent="-342900">
              <a:buFont typeface="Wingdings" panose="05000000000000000000" pitchFamily="2" charset="2"/>
              <a:buChar char="ü"/>
            </a:pPr>
            <a:r>
              <a:rPr lang="en-US" dirty="0" smtClean="0"/>
              <a:t>Reports progress to Agency Leadership</a:t>
            </a:r>
            <a:endParaRPr lang="en-US" dirty="0"/>
          </a:p>
        </p:txBody>
      </p:sp>
      <p:sp>
        <p:nvSpPr>
          <p:cNvPr id="13" name="Content Placeholder 12"/>
          <p:cNvSpPr>
            <a:spLocks noGrp="1"/>
          </p:cNvSpPr>
          <p:nvPr>
            <p:ph sz="quarter" idx="20"/>
          </p:nvPr>
        </p:nvSpPr>
        <p:spPr/>
        <p:txBody>
          <a:bodyPr/>
          <a:lstStyle/>
          <a:p>
            <a:pPr>
              <a:lnSpc>
                <a:spcPct val="100000"/>
              </a:lnSpc>
              <a:spcBef>
                <a:spcPts val="0"/>
              </a:spcBef>
            </a:pPr>
            <a:r>
              <a:rPr lang="en-US" dirty="0" smtClean="0"/>
              <a:t>Procurement </a:t>
            </a:r>
          </a:p>
          <a:p>
            <a:pPr>
              <a:lnSpc>
                <a:spcPct val="100000"/>
              </a:lnSpc>
              <a:spcBef>
                <a:spcPts val="0"/>
              </a:spcBef>
            </a:pPr>
            <a:r>
              <a:rPr lang="en-US" dirty="0" smtClean="0"/>
              <a:t>Staff</a:t>
            </a:r>
          </a:p>
        </p:txBody>
      </p:sp>
      <p:sp>
        <p:nvSpPr>
          <p:cNvPr id="12" name="Content Placeholder 11"/>
          <p:cNvSpPr>
            <a:spLocks noGrp="1"/>
          </p:cNvSpPr>
          <p:nvPr>
            <p:ph sz="half" idx="19"/>
          </p:nvPr>
        </p:nvSpPr>
        <p:spPr/>
        <p:txBody>
          <a:bodyPr>
            <a:normAutofit/>
          </a:bodyPr>
          <a:lstStyle/>
          <a:p>
            <a:pPr marL="342900" indent="-342900">
              <a:buFont typeface="Wingdings" panose="05000000000000000000" pitchFamily="2" charset="2"/>
              <a:buChar char="ü"/>
            </a:pPr>
            <a:r>
              <a:rPr lang="en-US" dirty="0"/>
              <a:t>Conducts market research to find if businesses located in Washington </a:t>
            </a:r>
            <a:r>
              <a:rPr lang="en-US" dirty="0" err="1"/>
              <a:t>HUBZones</a:t>
            </a:r>
            <a:r>
              <a:rPr lang="en-US" dirty="0"/>
              <a:t> sell goods and/or services to fulfill </a:t>
            </a:r>
            <a:r>
              <a:rPr lang="en-US" dirty="0" smtClean="0"/>
              <a:t>needs</a:t>
            </a:r>
            <a:r>
              <a:rPr lang="en-US" dirty="0"/>
              <a:t>.</a:t>
            </a:r>
          </a:p>
          <a:p>
            <a:pPr marL="342900" indent="-342900">
              <a:buFont typeface="Wingdings" panose="05000000000000000000" pitchFamily="2" charset="2"/>
              <a:buChar char="ü"/>
            </a:pPr>
            <a:r>
              <a:rPr lang="en-US" dirty="0"/>
              <a:t>Applies </a:t>
            </a:r>
            <a:r>
              <a:rPr lang="en-US" dirty="0" err="1"/>
              <a:t>HUBZone</a:t>
            </a:r>
            <a:r>
              <a:rPr lang="en-US" dirty="0"/>
              <a:t> </a:t>
            </a:r>
            <a:r>
              <a:rPr lang="en-US" dirty="0" smtClean="0"/>
              <a:t>points </a:t>
            </a:r>
            <a:r>
              <a:rPr lang="en-US" dirty="0"/>
              <a:t>during the bid </a:t>
            </a:r>
            <a:r>
              <a:rPr lang="en-US" dirty="0" smtClean="0"/>
              <a:t>evaluation</a:t>
            </a:r>
          </a:p>
          <a:p>
            <a:pPr marL="342900" indent="-342900">
              <a:buFont typeface="Wingdings" panose="05000000000000000000" pitchFamily="2" charset="2"/>
              <a:buChar char="ü"/>
            </a:pPr>
            <a:endParaRPr lang="en-US" dirty="0" smtClean="0"/>
          </a:p>
          <a:p>
            <a:pPr marL="342900" indent="-342900">
              <a:buFont typeface="Wingdings" panose="05000000000000000000" pitchFamily="2" charset="2"/>
              <a:buChar char="ü"/>
            </a:pPr>
            <a:endParaRPr lang="en-US" dirty="0"/>
          </a:p>
          <a:p>
            <a:pPr marL="342900" indent="-342900">
              <a:buFont typeface="Wingdings" panose="05000000000000000000" pitchFamily="2" charset="2"/>
              <a:buChar char="ü"/>
            </a:pPr>
            <a:endParaRPr lang="en-US" dirty="0"/>
          </a:p>
        </p:txBody>
      </p:sp>
      <p:pic>
        <p:nvPicPr>
          <p:cNvPr id="15" name="Content Placeholder 14" title="Washington HubZone Graphic"/>
          <p:cNvPicPr>
            <a:picLocks noGrp="1" noChangeAspect="1"/>
          </p:cNvPicPr>
          <p:nvPr>
            <p:ph sz="half" idx="17"/>
          </p:nvPr>
        </p:nvPicPr>
        <p:blipFill>
          <a:blip r:embed="rId3">
            <a:extLst>
              <a:ext uri="{28A0092B-C50C-407E-A947-70E740481C1C}">
                <a14:useLocalDpi xmlns:a14="http://schemas.microsoft.com/office/drawing/2010/main" val="0"/>
              </a:ext>
            </a:extLst>
          </a:blip>
          <a:stretch>
            <a:fillRect/>
          </a:stretch>
        </p:blipFill>
        <p:spPr>
          <a:xfrm>
            <a:off x="7943850" y="2026607"/>
            <a:ext cx="3179763" cy="3889048"/>
          </a:xfrm>
        </p:spPr>
      </p:pic>
      <p:sp>
        <p:nvSpPr>
          <p:cNvPr id="2" name="Slide Number Placeholder 1"/>
          <p:cNvSpPr>
            <a:spLocks noGrp="1"/>
          </p:cNvSpPr>
          <p:nvPr>
            <p:ph type="sldNum" sz="quarter" idx="21"/>
          </p:nvPr>
        </p:nvSpPr>
        <p:spPr/>
        <p:txBody>
          <a:bodyPr/>
          <a:lstStyle/>
          <a:p>
            <a:fld id="{DED4B53F-633D-4299-A49A-9C93145783A1}" type="slidenum">
              <a:rPr lang="en-US" smtClean="0"/>
              <a:t>55</a:t>
            </a:fld>
            <a:endParaRPr lang="en-US"/>
          </a:p>
        </p:txBody>
      </p:sp>
    </p:spTree>
    <p:extLst>
      <p:ext uri="{BB962C8B-B14F-4D97-AF65-F5344CB8AC3E}">
        <p14:creationId xmlns:p14="http://schemas.microsoft.com/office/powerpoint/2010/main" val="24491816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Exception to this Policy</a:t>
            </a:r>
            <a:endParaRPr lang="en-US" dirty="0"/>
          </a:p>
        </p:txBody>
      </p:sp>
      <p:sp>
        <p:nvSpPr>
          <p:cNvPr id="4" name="Text Placeholder 3"/>
          <p:cNvSpPr>
            <a:spLocks noGrp="1"/>
          </p:cNvSpPr>
          <p:nvPr>
            <p:ph type="body" sz="quarter" idx="11"/>
          </p:nvPr>
        </p:nvSpPr>
        <p:spPr/>
        <p:txBody>
          <a:bodyPr/>
          <a:lstStyle/>
          <a:p>
            <a:r>
              <a:rPr lang="en-US" dirty="0"/>
              <a:t>Emergency </a:t>
            </a:r>
            <a:r>
              <a:rPr lang="en-US" dirty="0" smtClean="0"/>
              <a:t>Purchases, see:</a:t>
            </a:r>
            <a:endParaRPr lang="en-US" dirty="0"/>
          </a:p>
        </p:txBody>
      </p:sp>
      <p:sp>
        <p:nvSpPr>
          <p:cNvPr id="6" name="Content Placeholder 5"/>
          <p:cNvSpPr>
            <a:spLocks noGrp="1"/>
          </p:cNvSpPr>
          <p:nvPr>
            <p:ph sz="quarter" idx="15"/>
          </p:nvPr>
        </p:nvSpPr>
        <p:spPr/>
        <p:txBody>
          <a:bodyPr>
            <a:normAutofit/>
          </a:bodyPr>
          <a:lstStyle/>
          <a:p>
            <a:pPr marL="342900" indent="-342900">
              <a:buFont typeface="Arial" panose="020B0604020202020204" pitchFamily="34" charset="0"/>
              <a:buChar char="•"/>
            </a:pPr>
            <a:r>
              <a:rPr lang="en-US" sz="2400" dirty="0" smtClean="0"/>
              <a:t>RCW 39.26.130, Emergency </a:t>
            </a:r>
            <a:r>
              <a:rPr lang="en-US" sz="2400" dirty="0"/>
              <a:t>purchases.</a:t>
            </a:r>
          </a:p>
          <a:p>
            <a:pPr marL="342900" indent="-342900">
              <a:buFont typeface="Arial" panose="020B0604020202020204" pitchFamily="34" charset="0"/>
              <a:buChar char="•"/>
            </a:pPr>
            <a:r>
              <a:rPr lang="en-US" sz="2400" dirty="0" smtClean="0"/>
              <a:t>DES </a:t>
            </a:r>
            <a:r>
              <a:rPr lang="en-US" sz="2400" dirty="0"/>
              <a:t>Policy </a:t>
            </a:r>
            <a:r>
              <a:rPr lang="en-US" sz="2400" dirty="0" smtClean="0"/>
              <a:t>#DES-130-00, Making </a:t>
            </a:r>
            <a:r>
              <a:rPr lang="en-US" sz="2400" dirty="0"/>
              <a:t>Emergency Purchases of Goods and Services </a:t>
            </a:r>
          </a:p>
        </p:txBody>
      </p:sp>
      <p:pic>
        <p:nvPicPr>
          <p:cNvPr id="10" name="Content Placeholder 9" descr="Flashing Light Object Lesson about Prayer"/>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650880" y="1819275"/>
            <a:ext cx="3935314" cy="4292600"/>
          </a:xfrm>
        </p:spPr>
      </p:pic>
      <p:sp>
        <p:nvSpPr>
          <p:cNvPr id="3" name="Slide Number Placeholder 2"/>
          <p:cNvSpPr>
            <a:spLocks noGrp="1"/>
          </p:cNvSpPr>
          <p:nvPr>
            <p:ph type="sldNum" sz="quarter" idx="17"/>
          </p:nvPr>
        </p:nvSpPr>
        <p:spPr/>
        <p:txBody>
          <a:bodyPr/>
          <a:lstStyle/>
          <a:p>
            <a:fld id="{DED4B53F-633D-4299-A49A-9C93145783A1}" type="slidenum">
              <a:rPr lang="en-US" smtClean="0"/>
              <a:t>56</a:t>
            </a:fld>
            <a:endParaRPr lang="en-US"/>
          </a:p>
        </p:txBody>
      </p:sp>
    </p:spTree>
    <p:extLst>
      <p:ext uri="{BB962C8B-B14F-4D97-AF65-F5344CB8AC3E}">
        <p14:creationId xmlns:p14="http://schemas.microsoft.com/office/powerpoint/2010/main" val="13268318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Agency support</a:t>
            </a:r>
            <a:endParaRPr lang="en-US" dirty="0"/>
          </a:p>
        </p:txBody>
      </p:sp>
      <p:sp>
        <p:nvSpPr>
          <p:cNvPr id="7" name="Content Placeholder 6"/>
          <p:cNvSpPr>
            <a:spLocks noGrp="1"/>
          </p:cNvSpPr>
          <p:nvPr>
            <p:ph sz="quarter" idx="15"/>
          </p:nvPr>
        </p:nvSpPr>
        <p:spPr>
          <a:xfrm>
            <a:off x="1228725" y="1802714"/>
            <a:ext cx="4708526" cy="4309162"/>
          </a:xfrm>
        </p:spPr>
        <p:txBody>
          <a:bodyPr>
            <a:normAutofit fontScale="92500" lnSpcReduction="10000"/>
          </a:bodyPr>
          <a:lstStyle/>
          <a:p>
            <a:pPr lvl="1"/>
            <a:r>
              <a:rPr lang="en-US" u="sng" dirty="0"/>
              <a:t>DES Resources</a:t>
            </a:r>
          </a:p>
          <a:p>
            <a:pPr marL="1143000" lvl="1"/>
            <a:r>
              <a:rPr lang="en-US" dirty="0"/>
              <a:t>Enterprise Supplier Diversity Policy</a:t>
            </a:r>
          </a:p>
          <a:p>
            <a:pPr marL="1143000" lvl="1"/>
            <a:r>
              <a:rPr lang="en-US" dirty="0"/>
              <a:t>Procurement Inclusion &amp; Equity Team</a:t>
            </a:r>
          </a:p>
          <a:p>
            <a:pPr marL="1143000" lvl="1"/>
            <a:r>
              <a:rPr lang="en-US" dirty="0"/>
              <a:t>Small Agency Procurement Services</a:t>
            </a:r>
          </a:p>
          <a:p>
            <a:pPr lvl="1"/>
            <a:r>
              <a:rPr lang="en-US" u="sng" dirty="0" smtClean="0"/>
              <a:t>OMWBE </a:t>
            </a:r>
            <a:r>
              <a:rPr lang="en-US" u="sng" dirty="0"/>
              <a:t>Resources</a:t>
            </a:r>
          </a:p>
          <a:p>
            <a:pPr lvl="2"/>
            <a:r>
              <a:rPr lang="en-US" sz="2200" dirty="0"/>
              <a:t>Supplier Diversity Team </a:t>
            </a:r>
          </a:p>
          <a:p>
            <a:pPr lvl="2"/>
            <a:r>
              <a:rPr lang="en-US" sz="2200" dirty="0"/>
              <a:t>Toolkit Support Sessions</a:t>
            </a:r>
          </a:p>
          <a:p>
            <a:endParaRPr lang="en-US" dirty="0"/>
          </a:p>
        </p:txBody>
      </p:sp>
      <p:pic>
        <p:nvPicPr>
          <p:cNvPr id="12" name="Content Placeholder 11" title="Resource Image"/>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6578929" y="2387787"/>
            <a:ext cx="4393870" cy="3139016"/>
          </a:xfrm>
        </p:spPr>
      </p:pic>
      <p:sp>
        <p:nvSpPr>
          <p:cNvPr id="3" name="Slide Number Placeholder 2"/>
          <p:cNvSpPr>
            <a:spLocks noGrp="1"/>
          </p:cNvSpPr>
          <p:nvPr>
            <p:ph type="sldNum" sz="quarter" idx="17"/>
          </p:nvPr>
        </p:nvSpPr>
        <p:spPr/>
        <p:txBody>
          <a:bodyPr/>
          <a:lstStyle/>
          <a:p>
            <a:fld id="{DED4B53F-633D-4299-A49A-9C93145783A1}" type="slidenum">
              <a:rPr lang="en-US" smtClean="0"/>
              <a:t>57</a:t>
            </a:fld>
            <a:endParaRPr lang="en-US"/>
          </a:p>
        </p:txBody>
      </p:sp>
    </p:spTree>
    <p:extLst>
      <p:ext uri="{BB962C8B-B14F-4D97-AF65-F5344CB8AC3E}">
        <p14:creationId xmlns:p14="http://schemas.microsoft.com/office/powerpoint/2010/main" val="20323864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Chat Question </a:t>
            </a:r>
            <a:r>
              <a:rPr lang="en-US" dirty="0"/>
              <a:t>3</a:t>
            </a:r>
          </a:p>
        </p:txBody>
      </p:sp>
      <p:sp>
        <p:nvSpPr>
          <p:cNvPr id="8" name="Text Placeholder 7"/>
          <p:cNvSpPr>
            <a:spLocks noGrp="1"/>
          </p:cNvSpPr>
          <p:nvPr>
            <p:ph type="body" sz="quarter" idx="10"/>
          </p:nvPr>
        </p:nvSpPr>
        <p:spPr>
          <a:xfrm>
            <a:off x="915274" y="2544763"/>
            <a:ext cx="4526472" cy="3819942"/>
          </a:xfrm>
        </p:spPr>
        <p:txBody>
          <a:bodyPr>
            <a:normAutofit/>
          </a:bodyPr>
          <a:lstStyle/>
          <a:p>
            <a:r>
              <a:rPr lang="en-US" dirty="0"/>
              <a:t>What </a:t>
            </a:r>
            <a:r>
              <a:rPr lang="en-US" dirty="0" smtClean="0"/>
              <a:t>do agencies need for support?</a:t>
            </a:r>
            <a:endParaRPr lang="en-US" dirty="0"/>
          </a:p>
        </p:txBody>
      </p:sp>
      <p:pic>
        <p:nvPicPr>
          <p:cNvPr id="15" name="Picture Placeholder 14" descr="Grammar &amp; Usage - Excelsior College OWL"/>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14933" r="14933"/>
          <a:stretch>
            <a:fillRect/>
          </a:stretch>
        </p:blipFill>
        <p:spPr/>
      </p:pic>
      <p:sp>
        <p:nvSpPr>
          <p:cNvPr id="5" name="Oval 4"/>
          <p:cNvSpPr/>
          <p:nvPr/>
        </p:nvSpPr>
        <p:spPr>
          <a:xfrm>
            <a:off x="9958387" y="208041"/>
            <a:ext cx="1914525" cy="1828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ln w="10160">
                  <a:solidFill>
                    <a:schemeClr val="tx2"/>
                  </a:solidFill>
                  <a:prstDash val="solid"/>
                </a:ln>
                <a:solidFill>
                  <a:srgbClr val="FFFFFF"/>
                </a:solidFill>
                <a:effectLst>
                  <a:outerShdw blurRad="38100" dist="22860" dir="5400000" algn="tl" rotWithShape="0">
                    <a:srgbClr val="000000">
                      <a:alpha val="30000"/>
                    </a:srgbClr>
                  </a:outerShdw>
                </a:effectLst>
              </a:rPr>
              <a:t>Time Remaining</a:t>
            </a:r>
            <a:endParaRPr lang="en-US" b="1" dirty="0">
              <a:ln w="10160">
                <a:solidFill>
                  <a:schemeClr val="tx2"/>
                </a:solidFill>
                <a:prstDash val="solid"/>
              </a:ln>
              <a:solidFill>
                <a:srgbClr val="FFFFFF"/>
              </a:solidFill>
              <a:effectLst>
                <a:outerShdw blurRad="38100" dist="22860" dir="5400000" algn="tl" rotWithShape="0">
                  <a:srgbClr val="000000">
                    <a:alpha val="30000"/>
                  </a:srgbClr>
                </a:outerShdw>
              </a:effectLst>
            </a:endParaRPr>
          </a:p>
        </p:txBody>
      </p:sp>
      <p:sp>
        <p:nvSpPr>
          <p:cNvPr id="2" name="Slide Number Placeholder 1"/>
          <p:cNvSpPr>
            <a:spLocks noGrp="1"/>
          </p:cNvSpPr>
          <p:nvPr>
            <p:ph type="sldNum" sz="quarter" idx="13"/>
          </p:nvPr>
        </p:nvSpPr>
        <p:spPr/>
        <p:txBody>
          <a:bodyPr/>
          <a:lstStyle/>
          <a:p>
            <a:fld id="{DED4B53F-633D-4299-A49A-9C93145783A1}" type="slidenum">
              <a:rPr lang="en-US" smtClean="0"/>
              <a:t>58</a:t>
            </a:fld>
            <a:endParaRPr lang="en-US"/>
          </a:p>
        </p:txBody>
      </p:sp>
    </p:spTree>
    <p:extLst>
      <p:ext uri="{BB962C8B-B14F-4D97-AF65-F5344CB8AC3E}">
        <p14:creationId xmlns:p14="http://schemas.microsoft.com/office/powerpoint/2010/main" val="185258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1" nodeType="clickEffect">
                                  <p:stCondLst>
                                    <p:cond delay="0"/>
                                  </p:stCondLst>
                                  <p:childTnLst>
                                    <p:animEffect transition="out" filter="wheel(1)">
                                      <p:cBhvr>
                                        <p:cTn id="10" dur="59000"/>
                                        <p:tgtEl>
                                          <p:spTgt spid="5"/>
                                        </p:tgtEl>
                                      </p:cBhvr>
                                    </p:animEffect>
                                    <p:set>
                                      <p:cBhvr>
                                        <p:cTn id="11" dur="1" fill="hold">
                                          <p:stCondLst>
                                            <p:cond delay="58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Resources and Supplemental Documents for this Policy</a:t>
            </a:r>
            <a:endParaRPr lang="en-US" sz="3600" dirty="0"/>
          </a:p>
        </p:txBody>
      </p:sp>
      <p:sp>
        <p:nvSpPr>
          <p:cNvPr id="3" name="Text Placeholder 2"/>
          <p:cNvSpPr>
            <a:spLocks noGrp="1"/>
          </p:cNvSpPr>
          <p:nvPr>
            <p:ph type="body" sz="quarter" idx="10"/>
          </p:nvPr>
        </p:nvSpPr>
        <p:spPr/>
        <p:txBody>
          <a:bodyPr>
            <a:normAutofit/>
          </a:bodyPr>
          <a:lstStyle/>
          <a:p>
            <a:pPr marL="342900" indent="-342900">
              <a:buFont typeface="Wingdings" panose="05000000000000000000" pitchFamily="2" charset="2"/>
              <a:buChar char="q"/>
            </a:pPr>
            <a:r>
              <a:rPr lang="en-US" b="1" dirty="0" smtClean="0"/>
              <a:t>Procedure</a:t>
            </a:r>
            <a:r>
              <a:rPr lang="en-US" b="1" dirty="0"/>
              <a:t>:</a:t>
            </a:r>
            <a:r>
              <a:rPr lang="en-US" dirty="0"/>
              <a:t>  Enterprise Services Procedure #PRO-DES-090-06 </a:t>
            </a:r>
            <a:endParaRPr lang="en-US" dirty="0" smtClean="0"/>
          </a:p>
          <a:p>
            <a:pPr marL="342900" indent="-342900">
              <a:buFont typeface="Wingdings" panose="05000000000000000000" pitchFamily="2" charset="2"/>
              <a:buChar char="q"/>
            </a:pPr>
            <a:r>
              <a:rPr lang="en-US" b="1" dirty="0" smtClean="0"/>
              <a:t>Guideline</a:t>
            </a:r>
            <a:r>
              <a:rPr lang="en-US" b="1" dirty="0"/>
              <a:t>:</a:t>
            </a:r>
            <a:r>
              <a:rPr lang="en-US" dirty="0"/>
              <a:t>  Enterprise Services #GDL-DES-090-06 </a:t>
            </a:r>
            <a:endParaRPr lang="en-US" dirty="0" smtClean="0"/>
          </a:p>
          <a:p>
            <a:pPr marL="342900" indent="-342900">
              <a:buFont typeface="Wingdings" panose="05000000000000000000" pitchFamily="2" charset="2"/>
              <a:buChar char="q"/>
            </a:pPr>
            <a:r>
              <a:rPr lang="en-US" b="1" dirty="0" smtClean="0"/>
              <a:t>FAQ</a:t>
            </a:r>
            <a:r>
              <a:rPr lang="en-US" b="1" dirty="0"/>
              <a:t>:</a:t>
            </a:r>
            <a:r>
              <a:rPr lang="en-US" dirty="0"/>
              <a:t>  Enterprise Services FAQ </a:t>
            </a:r>
            <a:endParaRPr lang="en-US" dirty="0" smtClean="0"/>
          </a:p>
          <a:p>
            <a:pPr marL="342900" indent="-342900">
              <a:buFont typeface="Wingdings" panose="05000000000000000000" pitchFamily="2" charset="2"/>
              <a:buChar char="q"/>
            </a:pPr>
            <a:r>
              <a:rPr lang="en-US" b="1" dirty="0" smtClean="0"/>
              <a:t>Glossary</a:t>
            </a:r>
            <a:r>
              <a:rPr lang="en-US" b="1" dirty="0"/>
              <a:t>: </a:t>
            </a:r>
            <a:r>
              <a:rPr lang="en-US" dirty="0"/>
              <a:t>Enterprise Services </a:t>
            </a:r>
            <a:r>
              <a:rPr lang="en-US" dirty="0" smtClean="0"/>
              <a:t>#</a:t>
            </a:r>
            <a:r>
              <a:rPr lang="en-US" dirty="0"/>
              <a:t>GLO-DES-090-06 </a:t>
            </a:r>
            <a:endParaRPr lang="en-US" dirty="0" smtClean="0"/>
          </a:p>
          <a:p>
            <a:pPr marL="342900" indent="-342900">
              <a:buFont typeface="Wingdings" panose="05000000000000000000" pitchFamily="2" charset="2"/>
              <a:buChar char="q"/>
            </a:pPr>
            <a:r>
              <a:rPr lang="en-US" b="1" dirty="0" smtClean="0"/>
              <a:t>Sample </a:t>
            </a:r>
            <a:r>
              <a:rPr lang="en-US" b="1" dirty="0"/>
              <a:t>Contract </a:t>
            </a:r>
            <a:r>
              <a:rPr lang="en-US" b="1" dirty="0" smtClean="0"/>
              <a:t>Language </a:t>
            </a:r>
            <a:r>
              <a:rPr lang="en-US" dirty="0" smtClean="0"/>
              <a:t>(to be developed)</a:t>
            </a:r>
            <a:endParaRPr lang="en-US" b="1" dirty="0" smtClean="0"/>
          </a:p>
          <a:p>
            <a:pPr marL="342900" indent="-342900">
              <a:buFont typeface="Wingdings" panose="05000000000000000000" pitchFamily="2" charset="2"/>
              <a:buChar char="q"/>
            </a:pPr>
            <a:r>
              <a:rPr lang="en-US" dirty="0" smtClean="0"/>
              <a:t>Other Tools for successfully implementing the </a:t>
            </a:r>
            <a:r>
              <a:rPr lang="en-US" dirty="0"/>
              <a:t>requirements (to be developed)</a:t>
            </a:r>
            <a:endParaRPr lang="en-US" b="1" dirty="0"/>
          </a:p>
          <a:p>
            <a:pPr marL="342900" indent="-342900">
              <a:buFont typeface="Wingdings" panose="05000000000000000000" pitchFamily="2" charset="2"/>
              <a:buChar char="q"/>
            </a:pPr>
            <a:endParaRPr lang="en-US" dirty="0"/>
          </a:p>
        </p:txBody>
      </p:sp>
      <p:sp>
        <p:nvSpPr>
          <p:cNvPr id="4" name="Slide Number Placeholder 3"/>
          <p:cNvSpPr>
            <a:spLocks noGrp="1"/>
          </p:cNvSpPr>
          <p:nvPr>
            <p:ph type="sldNum" sz="quarter" idx="11"/>
          </p:nvPr>
        </p:nvSpPr>
        <p:spPr/>
        <p:txBody>
          <a:bodyPr/>
          <a:lstStyle/>
          <a:p>
            <a:fld id="{DED4B53F-633D-4299-A49A-9C93145783A1}" type="slidenum">
              <a:rPr lang="en-US" smtClean="0"/>
              <a:t>59</a:t>
            </a:fld>
            <a:endParaRPr lang="en-US"/>
          </a:p>
        </p:txBody>
      </p:sp>
    </p:spTree>
    <p:extLst>
      <p:ext uri="{BB962C8B-B14F-4D97-AF65-F5344CB8AC3E}">
        <p14:creationId xmlns:p14="http://schemas.microsoft.com/office/powerpoint/2010/main" val="257533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Segoe UI" panose="020B0502040204020203" pitchFamily="34" charset="0"/>
                <a:cs typeface="Segoe UI" panose="020B0502040204020203" pitchFamily="34" charset="0"/>
              </a:rPr>
              <a:t>Workshop Agenda: Session 1 - vendors</a:t>
            </a:r>
            <a:endParaRPr lang="en-US" sz="3600" dirty="0">
              <a:latin typeface="Segoe UI" panose="020B0502040204020203" pitchFamily="34" charset="0"/>
              <a:cs typeface="Segoe UI" panose="020B0502040204020203" pitchFamily="34" charset="0"/>
            </a:endParaRPr>
          </a:p>
        </p:txBody>
      </p:sp>
      <p:graphicFrame>
        <p:nvGraphicFramePr>
          <p:cNvPr id="4" name="Table 3" descr="This tables provides an outline of the Workshop Agenda Schedule." title="Workshop Agenda Session 1"/>
          <p:cNvGraphicFramePr>
            <a:graphicFrameLocks noGrp="1"/>
          </p:cNvGraphicFramePr>
          <p:nvPr>
            <p:extLst/>
          </p:nvPr>
        </p:nvGraphicFramePr>
        <p:xfrm>
          <a:off x="1228725" y="1971673"/>
          <a:ext cx="9744074" cy="4102555"/>
        </p:xfrm>
        <a:graphic>
          <a:graphicData uri="http://schemas.openxmlformats.org/drawingml/2006/table">
            <a:tbl>
              <a:tblPr firstRow="1" firstCol="1" bandRow="1">
                <a:tableStyleId>{5C22544A-7EE6-4342-B048-85BDC9FD1C3A}</a:tableStyleId>
              </a:tblPr>
              <a:tblGrid>
                <a:gridCol w="703106">
                  <a:extLst>
                    <a:ext uri="{9D8B030D-6E8A-4147-A177-3AD203B41FA5}">
                      <a16:colId xmlns:a16="http://schemas.microsoft.com/office/drawing/2014/main" val="1690473596"/>
                    </a:ext>
                  </a:extLst>
                </a:gridCol>
                <a:gridCol w="4289536">
                  <a:extLst>
                    <a:ext uri="{9D8B030D-6E8A-4147-A177-3AD203B41FA5}">
                      <a16:colId xmlns:a16="http://schemas.microsoft.com/office/drawing/2014/main" val="1168932915"/>
                    </a:ext>
                  </a:extLst>
                </a:gridCol>
                <a:gridCol w="2457637">
                  <a:extLst>
                    <a:ext uri="{9D8B030D-6E8A-4147-A177-3AD203B41FA5}">
                      <a16:colId xmlns:a16="http://schemas.microsoft.com/office/drawing/2014/main" val="398420214"/>
                    </a:ext>
                  </a:extLst>
                </a:gridCol>
                <a:gridCol w="2293795">
                  <a:extLst>
                    <a:ext uri="{9D8B030D-6E8A-4147-A177-3AD203B41FA5}">
                      <a16:colId xmlns:a16="http://schemas.microsoft.com/office/drawing/2014/main" val="3784017927"/>
                    </a:ext>
                  </a:extLst>
                </a:gridCol>
              </a:tblGrid>
              <a:tr h="680813">
                <a:tc>
                  <a:txBody>
                    <a:bodyPr/>
                    <a:lstStyle/>
                    <a:p>
                      <a:pPr marL="0" marR="0">
                        <a:lnSpc>
                          <a:spcPct val="107000"/>
                        </a:lnSpc>
                        <a:spcBef>
                          <a:spcPts val="0"/>
                        </a:spcBef>
                        <a:spcAft>
                          <a:spcPts val="0"/>
                        </a:spcAft>
                      </a:pPr>
                      <a:r>
                        <a:rPr lang="en-US" sz="2000" dirty="0">
                          <a:effectLst/>
                        </a:rPr>
                        <a:t>Item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Agenda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Purpose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5788319"/>
                  </a:ext>
                </a:extLst>
              </a:tr>
              <a:tr h="1379303">
                <a:tc>
                  <a:txBody>
                    <a:bodyPr/>
                    <a:lstStyle/>
                    <a:p>
                      <a:pPr marL="0" marR="0">
                        <a:lnSpc>
                          <a:spcPct val="107000"/>
                        </a:lnSpc>
                        <a:spcBef>
                          <a:spcPts val="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Intro</a:t>
                      </a:r>
                    </a:p>
                    <a:p>
                      <a:pPr marL="342900" marR="0" lvl="0" indent="-342900">
                        <a:lnSpc>
                          <a:spcPct val="107000"/>
                        </a:lnSpc>
                        <a:spcBef>
                          <a:spcPts val="0"/>
                        </a:spcBef>
                        <a:spcAft>
                          <a:spcPts val="0"/>
                        </a:spcAft>
                        <a:buFont typeface="Symbol" panose="05050102010706020507" pitchFamily="18" charset="2"/>
                        <a:buChar char=""/>
                      </a:pPr>
                      <a:r>
                        <a:rPr lang="en-US" sz="2000">
                          <a:effectLst/>
                        </a:rPr>
                        <a:t>Purpose of Workshop</a:t>
                      </a:r>
                    </a:p>
                    <a:p>
                      <a:pPr marL="342900" marR="0" lvl="0" indent="-342900">
                        <a:lnSpc>
                          <a:spcPct val="107000"/>
                        </a:lnSpc>
                        <a:spcBef>
                          <a:spcPts val="0"/>
                        </a:spcBef>
                        <a:spcAft>
                          <a:spcPts val="0"/>
                        </a:spcAft>
                        <a:buFont typeface="Symbol" panose="05050102010706020507" pitchFamily="18" charset="2"/>
                        <a:buChar char=""/>
                      </a:pPr>
                      <a:r>
                        <a:rPr lang="en-US" sz="2000">
                          <a:effectLst/>
                        </a:rPr>
                        <a:t>Feedback</a:t>
                      </a:r>
                    </a:p>
                    <a:p>
                      <a:pPr marL="342900" marR="0" lvl="0" indent="-342900">
                        <a:lnSpc>
                          <a:spcPct val="107000"/>
                        </a:lnSpc>
                        <a:spcBef>
                          <a:spcPts val="0"/>
                        </a:spcBef>
                        <a:spcAft>
                          <a:spcPts val="0"/>
                        </a:spcAft>
                        <a:buFont typeface="Symbol" panose="05050102010706020507" pitchFamily="18" charset="2"/>
                        <a:buChar char=""/>
                      </a:pPr>
                      <a:r>
                        <a:rPr lang="en-US" sz="2000">
                          <a:effectLst/>
                        </a:rPr>
                        <a:t>Housekeeping Items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Feedback on Drafts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8:30-8:45</a:t>
                      </a:r>
                    </a:p>
                    <a:p>
                      <a:pPr marL="0" marR="0">
                        <a:lnSpc>
                          <a:spcPct val="107000"/>
                        </a:lnSpc>
                        <a:spcBef>
                          <a:spcPts val="0"/>
                        </a:spcBef>
                        <a:spcAft>
                          <a:spcPts val="0"/>
                        </a:spcAft>
                      </a:pPr>
                      <a:r>
                        <a:rPr lang="en-US" sz="2000">
                          <a:effectLst/>
                        </a:rPr>
                        <a:t>(15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5014168"/>
                  </a:ext>
                </a:extLst>
              </a:tr>
              <a:tr h="680813">
                <a:tc>
                  <a:txBody>
                    <a:bodyPr/>
                    <a:lstStyle/>
                    <a:p>
                      <a:pPr marL="0" marR="0">
                        <a:lnSpc>
                          <a:spcPct val="107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Supplier Diversity Policy, which includes EO </a:t>
                      </a:r>
                      <a:r>
                        <a:rPr lang="en-US" sz="2000" dirty="0" smtClean="0">
                          <a:effectLst/>
                        </a:rPr>
                        <a:t>19-01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Share Draft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8:45-9:55</a:t>
                      </a:r>
                    </a:p>
                    <a:p>
                      <a:pPr marL="0" marR="0">
                        <a:lnSpc>
                          <a:spcPct val="107000"/>
                        </a:lnSpc>
                        <a:spcBef>
                          <a:spcPts val="0"/>
                        </a:spcBef>
                        <a:spcAft>
                          <a:spcPts val="0"/>
                        </a:spcAft>
                      </a:pPr>
                      <a:r>
                        <a:rPr lang="en-US" sz="2000">
                          <a:effectLst/>
                        </a:rPr>
                        <a:t>(70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4023270"/>
                  </a:ext>
                </a:extLst>
              </a:tr>
              <a:tr h="680813">
                <a:tc>
                  <a:txBody>
                    <a:bodyPr/>
                    <a:lstStyle/>
                    <a:p>
                      <a:pPr marL="0" marR="0">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Q&amp;A </a:t>
                      </a:r>
                      <a:r>
                        <a:rPr lang="en-US" sz="2000" dirty="0" smtClean="0">
                          <a:effectLst/>
                        </a:rPr>
                        <a:t>Period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Feedback on Draft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9:55-11:25</a:t>
                      </a:r>
                    </a:p>
                    <a:p>
                      <a:pPr marL="0" marR="0">
                        <a:lnSpc>
                          <a:spcPct val="107000"/>
                        </a:lnSpc>
                        <a:spcBef>
                          <a:spcPts val="0"/>
                        </a:spcBef>
                        <a:spcAft>
                          <a:spcPts val="0"/>
                        </a:spcAft>
                      </a:pPr>
                      <a:r>
                        <a:rPr lang="en-US" sz="2000">
                          <a:effectLst/>
                        </a:rPr>
                        <a:t>(90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3387085"/>
                  </a:ext>
                </a:extLst>
              </a:tr>
              <a:tr h="680813">
                <a:tc>
                  <a:txBody>
                    <a:bodyPr/>
                    <a:lstStyle/>
                    <a:p>
                      <a:pPr marL="0" marR="0">
                        <a:lnSpc>
                          <a:spcPct val="107000"/>
                        </a:lnSpc>
                        <a:spcBef>
                          <a:spcPts val="0"/>
                        </a:spcBef>
                        <a:spcAft>
                          <a:spcPts val="0"/>
                        </a:spcAft>
                      </a:pPr>
                      <a:r>
                        <a:rPr lang="en-US" sz="2000" dirty="0">
                          <a:effectLst/>
                          <a:latin typeface="+mn-lt"/>
                          <a:ea typeface="+mn-ea"/>
                          <a:cs typeface="+mn-cs"/>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Wrap Up/Next Steps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Information Sharing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11:25-11:30</a:t>
                      </a:r>
                    </a:p>
                    <a:p>
                      <a:pPr marL="0" marR="0">
                        <a:lnSpc>
                          <a:spcPct val="107000"/>
                        </a:lnSpc>
                        <a:spcBef>
                          <a:spcPts val="0"/>
                        </a:spcBef>
                        <a:spcAft>
                          <a:spcPts val="0"/>
                        </a:spcAft>
                      </a:pPr>
                      <a:r>
                        <a:rPr lang="en-US" sz="2000" dirty="0">
                          <a:effectLst/>
                        </a:rPr>
                        <a:t>(5 minutes)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432849"/>
                  </a:ext>
                </a:extLst>
              </a:tr>
            </a:tbl>
          </a:graphicData>
        </a:graphic>
      </p:graphicFrame>
      <p:sp>
        <p:nvSpPr>
          <p:cNvPr id="3" name="Slide Number Placeholder 2"/>
          <p:cNvSpPr>
            <a:spLocks noGrp="1"/>
          </p:cNvSpPr>
          <p:nvPr>
            <p:ph type="sldNum" sz="quarter" idx="11"/>
          </p:nvPr>
        </p:nvSpPr>
        <p:spPr/>
        <p:txBody>
          <a:bodyPr/>
          <a:lstStyle/>
          <a:p>
            <a:fld id="{DED4B53F-633D-4299-A49A-9C93145783A1}" type="slidenum">
              <a:rPr lang="en-US" smtClean="0"/>
              <a:t>6</a:t>
            </a:fld>
            <a:endParaRPr lang="en-US"/>
          </a:p>
        </p:txBody>
      </p:sp>
    </p:spTree>
    <p:extLst>
      <p:ext uri="{BB962C8B-B14F-4D97-AF65-F5344CB8AC3E}">
        <p14:creationId xmlns:p14="http://schemas.microsoft.com/office/powerpoint/2010/main" val="14020166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Q&amp;A</a:t>
            </a:r>
            <a:endParaRPr lang="en-US" dirty="0"/>
          </a:p>
        </p:txBody>
      </p:sp>
      <p:sp>
        <p:nvSpPr>
          <p:cNvPr id="3" name="Slide Number Placeholder 2"/>
          <p:cNvSpPr>
            <a:spLocks noGrp="1"/>
          </p:cNvSpPr>
          <p:nvPr>
            <p:ph type="sldNum" sz="quarter" idx="10"/>
          </p:nvPr>
        </p:nvSpPr>
        <p:spPr/>
        <p:txBody>
          <a:bodyPr/>
          <a:lstStyle/>
          <a:p>
            <a:fld id="{DED4B53F-633D-4299-A49A-9C93145783A1}" type="slidenum">
              <a:rPr lang="en-US" smtClean="0"/>
              <a:t>60</a:t>
            </a:fld>
            <a:endParaRPr lang="en-US"/>
          </a:p>
        </p:txBody>
      </p:sp>
    </p:spTree>
    <p:extLst>
      <p:ext uri="{BB962C8B-B14F-4D97-AF65-F5344CB8AC3E}">
        <p14:creationId xmlns:p14="http://schemas.microsoft.com/office/powerpoint/2010/main" val="5326114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Feedback Discussion</a:t>
            </a:r>
            <a:endParaRPr lang="en-US" dirty="0"/>
          </a:p>
        </p:txBody>
      </p:sp>
      <p:sp>
        <p:nvSpPr>
          <p:cNvPr id="3" name="Text Placeholder 2"/>
          <p:cNvSpPr>
            <a:spLocks noGrp="1"/>
          </p:cNvSpPr>
          <p:nvPr>
            <p:ph type="body" sz="quarter" idx="10"/>
          </p:nvPr>
        </p:nvSpPr>
        <p:spPr/>
        <p:txBody>
          <a:bodyPr>
            <a:normAutofit/>
          </a:bodyPr>
          <a:lstStyle/>
          <a:p>
            <a:pPr marL="342900" indent="-342900">
              <a:buFont typeface="Arial" panose="020B0604020202020204" pitchFamily="34" charset="0"/>
              <a:buChar char="•"/>
            </a:pPr>
            <a:r>
              <a:rPr lang="en-US" dirty="0" smtClean="0"/>
              <a:t>Is </a:t>
            </a:r>
            <a:r>
              <a:rPr lang="en-US" dirty="0"/>
              <a:t>there anything missing?</a:t>
            </a:r>
          </a:p>
          <a:p>
            <a:pPr marL="342900" indent="-342900">
              <a:buFont typeface="Arial" panose="020B0604020202020204" pitchFamily="34" charset="0"/>
              <a:buChar char="•"/>
            </a:pPr>
            <a:r>
              <a:rPr lang="en-US" dirty="0" smtClean="0"/>
              <a:t>Are </a:t>
            </a:r>
            <a:r>
              <a:rPr lang="en-US" dirty="0"/>
              <a:t>the policy and procedure drafts clear and easy to understand?</a:t>
            </a:r>
          </a:p>
          <a:p>
            <a:pPr marL="342900" indent="-342900">
              <a:buFont typeface="Arial" panose="020B0604020202020204" pitchFamily="34" charset="0"/>
              <a:buChar char="•"/>
            </a:pPr>
            <a:r>
              <a:rPr lang="en-US" dirty="0" smtClean="0"/>
              <a:t>What </a:t>
            </a:r>
            <a:r>
              <a:rPr lang="en-US" dirty="0"/>
              <a:t>are the challenges you foresee with implementing </a:t>
            </a:r>
            <a:r>
              <a:rPr lang="en-US" dirty="0" smtClean="0"/>
              <a:t>this policy and procedure?</a:t>
            </a:r>
          </a:p>
          <a:p>
            <a:pPr marL="342900" indent="-342900">
              <a:buFont typeface="Arial" panose="020B0604020202020204" pitchFamily="34" charset="0"/>
              <a:buChar char="•"/>
            </a:pPr>
            <a:r>
              <a:rPr lang="en-US" dirty="0" smtClean="0"/>
              <a:t>What </a:t>
            </a:r>
            <a:r>
              <a:rPr lang="en-US" dirty="0"/>
              <a:t>are potential solutions to these challenges</a:t>
            </a:r>
            <a:r>
              <a:rPr lang="en-US" dirty="0" smtClean="0"/>
              <a:t>?</a:t>
            </a:r>
          </a:p>
          <a:p>
            <a:pPr marL="342900" indent="-342900">
              <a:buFont typeface="Arial" panose="020B0604020202020204" pitchFamily="34" charset="0"/>
              <a:buChar char="•"/>
            </a:pPr>
            <a:r>
              <a:rPr lang="en-US" dirty="0"/>
              <a:t>Any other comments/feedback?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1"/>
          </p:nvPr>
        </p:nvSpPr>
        <p:spPr/>
        <p:txBody>
          <a:bodyPr/>
          <a:lstStyle/>
          <a:p>
            <a:fld id="{DED4B53F-633D-4299-A49A-9C93145783A1}" type="slidenum">
              <a:rPr lang="en-US" smtClean="0"/>
              <a:t>61</a:t>
            </a:fld>
            <a:endParaRPr lang="en-US"/>
          </a:p>
        </p:txBody>
      </p:sp>
    </p:spTree>
    <p:extLst>
      <p:ext uri="{BB962C8B-B14F-4D97-AF65-F5344CB8AC3E}">
        <p14:creationId xmlns:p14="http://schemas.microsoft.com/office/powerpoint/2010/main" val="169165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Next Steps</a:t>
            </a:r>
            <a:endParaRPr lang="en-US" dirty="0"/>
          </a:p>
        </p:txBody>
      </p:sp>
      <p:sp>
        <p:nvSpPr>
          <p:cNvPr id="3" name="Slide Number Placeholder 2"/>
          <p:cNvSpPr>
            <a:spLocks noGrp="1"/>
          </p:cNvSpPr>
          <p:nvPr>
            <p:ph type="sldNum" sz="quarter" idx="10"/>
          </p:nvPr>
        </p:nvSpPr>
        <p:spPr/>
        <p:txBody>
          <a:bodyPr/>
          <a:lstStyle/>
          <a:p>
            <a:fld id="{DED4B53F-633D-4299-A49A-9C93145783A1}" type="slidenum">
              <a:rPr lang="en-US" smtClean="0"/>
              <a:t>62</a:t>
            </a:fld>
            <a:endParaRPr lang="en-US"/>
          </a:p>
        </p:txBody>
      </p:sp>
    </p:spTree>
    <p:extLst>
      <p:ext uri="{BB962C8B-B14F-4D97-AF65-F5344CB8AC3E}">
        <p14:creationId xmlns:p14="http://schemas.microsoft.com/office/powerpoint/2010/main" val="3776513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timeline</a:t>
            </a:r>
            <a:endParaRPr lang="en-US" dirty="0"/>
          </a:p>
        </p:txBody>
      </p:sp>
      <p:grpSp>
        <p:nvGrpSpPr>
          <p:cNvPr id="3" name="Group 2" descr="Timeline Item 1" title="Timeline Item 1"/>
          <p:cNvGrpSpPr/>
          <p:nvPr/>
        </p:nvGrpSpPr>
        <p:grpSpPr>
          <a:xfrm>
            <a:off x="2682317" y="2154406"/>
            <a:ext cx="196200" cy="1306800"/>
            <a:chOff x="812577" y="2323138"/>
            <a:chExt cx="196200" cy="1306800"/>
          </a:xfrm>
        </p:grpSpPr>
        <p:sp>
          <p:nvSpPr>
            <p:cNvPr id="4" name="Shape 163"/>
            <p:cNvSpPr/>
            <p:nvPr/>
          </p:nvSpPr>
          <p:spPr>
            <a:xfrm>
              <a:off x="812577" y="3434038"/>
              <a:ext cx="196200" cy="195900"/>
            </a:xfrm>
            <a:prstGeom prst="ellipse">
              <a:avLst/>
            </a:prstGeom>
            <a:solidFill>
              <a:srgbClr val="199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5" name="Shape 164"/>
            <p:cNvCxnSpPr>
              <a:stCxn id="4" idx="0"/>
            </p:cNvCxnSpPr>
            <p:nvPr/>
          </p:nvCxnSpPr>
          <p:spPr>
            <a:xfrm rot="10800000">
              <a:off x="910677" y="2323138"/>
              <a:ext cx="0" cy="1110900"/>
            </a:xfrm>
            <a:prstGeom prst="straightConnector1">
              <a:avLst/>
            </a:prstGeom>
            <a:noFill/>
            <a:ln w="19050" cap="flat" cmpd="sng">
              <a:solidFill>
                <a:srgbClr val="091F2F"/>
              </a:solidFill>
              <a:prstDash val="solid"/>
              <a:round/>
              <a:headEnd type="none" w="lg" len="lg"/>
              <a:tailEnd type="oval" w="lg" len="lg"/>
            </a:ln>
          </p:spPr>
        </p:cxnSp>
      </p:grpSp>
      <p:sp>
        <p:nvSpPr>
          <p:cNvPr id="18" name="TextBox 17"/>
          <p:cNvSpPr txBox="1"/>
          <p:nvPr/>
        </p:nvSpPr>
        <p:spPr>
          <a:xfrm>
            <a:off x="3052744" y="1944280"/>
            <a:ext cx="2947027" cy="2308324"/>
          </a:xfrm>
          <a:prstGeom prst="rect">
            <a:avLst/>
          </a:prstGeom>
          <a:noFill/>
        </p:spPr>
        <p:txBody>
          <a:bodyPr wrap="square" rtlCol="0">
            <a:spAutoFit/>
          </a:bodyPr>
          <a:lstStyle/>
          <a:p>
            <a:pPr>
              <a:spcBef>
                <a:spcPts val="600"/>
              </a:spcBef>
            </a:pPr>
            <a:r>
              <a:rPr lang="en-US" b="1" dirty="0" smtClean="0">
                <a:latin typeface="Segoe UI" panose="020B0502040204020203" pitchFamily="34" charset="0"/>
                <a:cs typeface="Segoe UI" panose="020B0502040204020203" pitchFamily="34" charset="0"/>
              </a:rPr>
              <a:t>August 18, 2021</a:t>
            </a:r>
          </a:p>
          <a:p>
            <a:pPr>
              <a:spcBef>
                <a:spcPts val="600"/>
              </a:spcBef>
              <a:spcAft>
                <a:spcPts val="1200"/>
              </a:spcAft>
              <a:buClr>
                <a:srgbClr val="1680BC"/>
              </a:buClr>
            </a:pPr>
            <a:r>
              <a:rPr lang="en-US" dirty="0" smtClean="0">
                <a:latin typeface="Segoe UI" panose="020B0502040204020203" pitchFamily="34" charset="0"/>
                <a:cs typeface="Segoe UI" panose="020B0502040204020203" pitchFamily="34" charset="0"/>
              </a:rPr>
              <a:t>Enterprise Procurement Policy Workshop</a:t>
            </a:r>
          </a:p>
          <a:p>
            <a:pPr>
              <a:spcBef>
                <a:spcPts val="600"/>
              </a:spcBef>
              <a:buClr>
                <a:srgbClr val="1680BC"/>
              </a:buClr>
            </a:pPr>
            <a:endParaRPr lang="en-US" sz="2000" dirty="0">
              <a:latin typeface="Segoe UI" panose="020B0502040204020203" pitchFamily="34" charset="0"/>
              <a:cs typeface="Segoe UI" panose="020B0502040204020203" pitchFamily="34" charset="0"/>
            </a:endParaRPr>
          </a:p>
          <a:p>
            <a:pPr>
              <a:spcBef>
                <a:spcPts val="600"/>
              </a:spcBef>
              <a:buClr>
                <a:srgbClr val="1680BC"/>
              </a:buClr>
            </a:pPr>
            <a:endParaRPr lang="en-US" sz="2000" dirty="0">
              <a:latin typeface="Segoe UI" panose="020B0502040204020203" pitchFamily="34" charset="0"/>
              <a:cs typeface="Segoe UI" panose="020B0502040204020203" pitchFamily="34" charset="0"/>
            </a:endParaRPr>
          </a:p>
          <a:p>
            <a:pPr>
              <a:spcBef>
                <a:spcPts val="600"/>
              </a:spcBef>
              <a:buClr>
                <a:srgbClr val="1680BC"/>
              </a:buClr>
            </a:pPr>
            <a:endParaRPr lang="en-US" sz="2000" dirty="0">
              <a:latin typeface="Segoe UI" panose="020B0502040204020203" pitchFamily="34" charset="0"/>
              <a:cs typeface="Segoe UI" panose="020B0502040204020203" pitchFamily="34" charset="0"/>
            </a:endParaRPr>
          </a:p>
        </p:txBody>
      </p:sp>
      <p:grpSp>
        <p:nvGrpSpPr>
          <p:cNvPr id="6" name="Group 5" descr="Timeline Item 2" title="Timeline Item 2"/>
          <p:cNvGrpSpPr/>
          <p:nvPr/>
        </p:nvGrpSpPr>
        <p:grpSpPr>
          <a:xfrm>
            <a:off x="4025257" y="3278917"/>
            <a:ext cx="196200" cy="1404905"/>
            <a:chOff x="2487045" y="3434038"/>
            <a:chExt cx="196200" cy="1404905"/>
          </a:xfrm>
        </p:grpSpPr>
        <p:cxnSp>
          <p:nvCxnSpPr>
            <p:cNvPr id="7" name="Shape 166"/>
            <p:cNvCxnSpPr/>
            <p:nvPr/>
          </p:nvCxnSpPr>
          <p:spPr>
            <a:xfrm>
              <a:off x="2585145" y="3629943"/>
              <a:ext cx="0" cy="1209000"/>
            </a:xfrm>
            <a:prstGeom prst="straightConnector1">
              <a:avLst/>
            </a:prstGeom>
            <a:noFill/>
            <a:ln w="19050" cap="flat" cmpd="sng">
              <a:solidFill>
                <a:srgbClr val="091F2F"/>
              </a:solidFill>
              <a:prstDash val="solid"/>
              <a:round/>
              <a:headEnd type="none" w="lg" len="lg"/>
              <a:tailEnd type="oval" w="lg" len="lg"/>
            </a:ln>
          </p:spPr>
        </p:cxnSp>
        <p:sp>
          <p:nvSpPr>
            <p:cNvPr id="8" name="Shape 167"/>
            <p:cNvSpPr/>
            <p:nvPr/>
          </p:nvSpPr>
          <p:spPr>
            <a:xfrm>
              <a:off x="2487045" y="3434038"/>
              <a:ext cx="196200" cy="195900"/>
            </a:xfrm>
            <a:prstGeom prst="ellipse">
              <a:avLst/>
            </a:prstGeom>
            <a:solidFill>
              <a:srgbClr val="199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9" name="TextBox 8"/>
          <p:cNvSpPr txBox="1"/>
          <p:nvPr/>
        </p:nvSpPr>
        <p:spPr>
          <a:xfrm>
            <a:off x="4221457" y="4542186"/>
            <a:ext cx="2947028" cy="1292662"/>
          </a:xfrm>
          <a:prstGeom prst="rect">
            <a:avLst/>
          </a:prstGeom>
          <a:noFill/>
        </p:spPr>
        <p:txBody>
          <a:bodyPr wrap="square" rtlCol="0">
            <a:spAutoFit/>
          </a:bodyPr>
          <a:lstStyle/>
          <a:p>
            <a:pPr>
              <a:spcBef>
                <a:spcPts val="600"/>
              </a:spcBef>
            </a:pPr>
            <a:r>
              <a:rPr lang="en-US" b="1" dirty="0" smtClean="0">
                <a:latin typeface="Segoe UI" panose="020B0502040204020203" pitchFamily="34" charset="0"/>
                <a:cs typeface="Segoe UI" panose="020B0502040204020203" pitchFamily="34" charset="0"/>
              </a:rPr>
              <a:t>October 31, 2021</a:t>
            </a:r>
          </a:p>
          <a:p>
            <a:pPr>
              <a:spcBef>
                <a:spcPts val="600"/>
              </a:spcBef>
              <a:spcAft>
                <a:spcPts val="1200"/>
              </a:spcAft>
              <a:buClr>
                <a:srgbClr val="1680BC"/>
              </a:buClr>
            </a:pPr>
            <a:r>
              <a:rPr lang="en-US" dirty="0" smtClean="0">
                <a:latin typeface="Segoe UI" panose="020B0502040204020203" pitchFamily="34" charset="0"/>
                <a:cs typeface="Segoe UI" panose="020B0502040204020203" pitchFamily="34" charset="0"/>
              </a:rPr>
              <a:t>Stakeholder Feedback Due</a:t>
            </a:r>
            <a:endParaRPr lang="en-US" sz="2000" dirty="0">
              <a:latin typeface="Segoe UI" panose="020B0502040204020203" pitchFamily="34" charset="0"/>
              <a:cs typeface="Segoe UI" panose="020B0502040204020203" pitchFamily="34" charset="0"/>
            </a:endParaRPr>
          </a:p>
          <a:p>
            <a:pPr>
              <a:spcBef>
                <a:spcPts val="600"/>
              </a:spcBef>
              <a:buClr>
                <a:srgbClr val="1680BC"/>
              </a:buClr>
            </a:pPr>
            <a:endParaRPr lang="en-US" sz="2000" dirty="0">
              <a:latin typeface="Segoe UI" panose="020B0502040204020203" pitchFamily="34" charset="0"/>
              <a:cs typeface="Segoe UI" panose="020B0502040204020203" pitchFamily="34" charset="0"/>
            </a:endParaRPr>
          </a:p>
        </p:txBody>
      </p:sp>
      <p:grpSp>
        <p:nvGrpSpPr>
          <p:cNvPr id="11" name="Group 10" descr="Timeline Item 3" title="Timeline Item 3"/>
          <p:cNvGrpSpPr/>
          <p:nvPr/>
        </p:nvGrpSpPr>
        <p:grpSpPr>
          <a:xfrm>
            <a:off x="6283862" y="2159637"/>
            <a:ext cx="196200" cy="1306800"/>
            <a:chOff x="812577" y="2323138"/>
            <a:chExt cx="196200" cy="1306800"/>
          </a:xfrm>
        </p:grpSpPr>
        <p:sp>
          <p:nvSpPr>
            <p:cNvPr id="12" name="Shape 163"/>
            <p:cNvSpPr/>
            <p:nvPr/>
          </p:nvSpPr>
          <p:spPr>
            <a:xfrm>
              <a:off x="812577" y="3434038"/>
              <a:ext cx="196200" cy="195900"/>
            </a:xfrm>
            <a:prstGeom prst="ellipse">
              <a:avLst/>
            </a:prstGeom>
            <a:solidFill>
              <a:srgbClr val="199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cxnSp>
          <p:nvCxnSpPr>
            <p:cNvPr id="13" name="Shape 164"/>
            <p:cNvCxnSpPr>
              <a:stCxn id="12" idx="0"/>
            </p:cNvCxnSpPr>
            <p:nvPr/>
          </p:nvCxnSpPr>
          <p:spPr>
            <a:xfrm rot="10800000">
              <a:off x="910677" y="2323138"/>
              <a:ext cx="0" cy="1110900"/>
            </a:xfrm>
            <a:prstGeom prst="straightConnector1">
              <a:avLst/>
            </a:prstGeom>
            <a:noFill/>
            <a:ln w="19050" cap="flat" cmpd="sng">
              <a:solidFill>
                <a:srgbClr val="091F2F"/>
              </a:solidFill>
              <a:prstDash val="solid"/>
              <a:round/>
              <a:headEnd type="none" w="lg" len="lg"/>
              <a:tailEnd type="oval" w="lg" len="lg"/>
            </a:ln>
          </p:spPr>
        </p:cxnSp>
      </p:grpSp>
      <p:sp>
        <p:nvSpPr>
          <p:cNvPr id="10" name="TextBox 9"/>
          <p:cNvSpPr txBox="1"/>
          <p:nvPr/>
        </p:nvSpPr>
        <p:spPr>
          <a:xfrm>
            <a:off x="6784862" y="1944280"/>
            <a:ext cx="2947028" cy="2308324"/>
          </a:xfrm>
          <a:prstGeom prst="rect">
            <a:avLst/>
          </a:prstGeom>
          <a:noFill/>
        </p:spPr>
        <p:txBody>
          <a:bodyPr wrap="square" rtlCol="0">
            <a:spAutoFit/>
          </a:bodyPr>
          <a:lstStyle/>
          <a:p>
            <a:pPr>
              <a:spcBef>
                <a:spcPts val="600"/>
              </a:spcBef>
            </a:pPr>
            <a:r>
              <a:rPr lang="en-US" b="1" dirty="0" smtClean="0">
                <a:latin typeface="Segoe UI" panose="020B0502040204020203" pitchFamily="34" charset="0"/>
                <a:cs typeface="Segoe UI" panose="020B0502040204020203" pitchFamily="34" charset="0"/>
              </a:rPr>
              <a:t>Early 2022</a:t>
            </a:r>
          </a:p>
          <a:p>
            <a:pPr>
              <a:spcBef>
                <a:spcPts val="600"/>
              </a:spcBef>
              <a:spcAft>
                <a:spcPts val="1200"/>
              </a:spcAft>
              <a:buClr>
                <a:srgbClr val="1680BC"/>
              </a:buClr>
            </a:pPr>
            <a:r>
              <a:rPr lang="en-US" dirty="0" smtClean="0">
                <a:latin typeface="Segoe UI" panose="020B0502040204020203" pitchFamily="34" charset="0"/>
                <a:cs typeface="Segoe UI" panose="020B0502040204020203" pitchFamily="34" charset="0"/>
              </a:rPr>
              <a:t>Enterprise Procurement Policy Workshop</a:t>
            </a:r>
          </a:p>
          <a:p>
            <a:pPr>
              <a:spcBef>
                <a:spcPts val="600"/>
              </a:spcBef>
              <a:buClr>
                <a:srgbClr val="1680BC"/>
              </a:buClr>
            </a:pPr>
            <a:endParaRPr lang="en-US" sz="2000" dirty="0">
              <a:latin typeface="Segoe UI" panose="020B0502040204020203" pitchFamily="34" charset="0"/>
              <a:cs typeface="Segoe UI" panose="020B0502040204020203" pitchFamily="34" charset="0"/>
            </a:endParaRPr>
          </a:p>
          <a:p>
            <a:pPr>
              <a:spcBef>
                <a:spcPts val="600"/>
              </a:spcBef>
              <a:buClr>
                <a:srgbClr val="1680BC"/>
              </a:buClr>
            </a:pPr>
            <a:endParaRPr lang="en-US" sz="2000" dirty="0">
              <a:latin typeface="Segoe UI" panose="020B0502040204020203" pitchFamily="34" charset="0"/>
              <a:cs typeface="Segoe UI" panose="020B0502040204020203" pitchFamily="34" charset="0"/>
            </a:endParaRPr>
          </a:p>
          <a:p>
            <a:pPr>
              <a:spcBef>
                <a:spcPts val="600"/>
              </a:spcBef>
              <a:buClr>
                <a:srgbClr val="1680BC"/>
              </a:buClr>
            </a:pPr>
            <a:endParaRPr lang="en-US" sz="2000" dirty="0">
              <a:latin typeface="Segoe UI" panose="020B0502040204020203" pitchFamily="34" charset="0"/>
              <a:cs typeface="Segoe UI" panose="020B0502040204020203" pitchFamily="34" charset="0"/>
            </a:endParaRPr>
          </a:p>
        </p:txBody>
      </p:sp>
      <p:grpSp>
        <p:nvGrpSpPr>
          <p:cNvPr id="14" name="Group 13" descr="Timeline Item 4" title="Timeline Item 4"/>
          <p:cNvGrpSpPr/>
          <p:nvPr/>
        </p:nvGrpSpPr>
        <p:grpSpPr>
          <a:xfrm>
            <a:off x="7375185" y="3278917"/>
            <a:ext cx="196200" cy="1404905"/>
            <a:chOff x="2487045" y="3434038"/>
            <a:chExt cx="196200" cy="1404905"/>
          </a:xfrm>
        </p:grpSpPr>
        <p:cxnSp>
          <p:nvCxnSpPr>
            <p:cNvPr id="15" name="Shape 166"/>
            <p:cNvCxnSpPr/>
            <p:nvPr/>
          </p:nvCxnSpPr>
          <p:spPr>
            <a:xfrm>
              <a:off x="2585145" y="3629943"/>
              <a:ext cx="0" cy="1209000"/>
            </a:xfrm>
            <a:prstGeom prst="straightConnector1">
              <a:avLst/>
            </a:prstGeom>
            <a:noFill/>
            <a:ln w="19050" cap="flat" cmpd="sng">
              <a:solidFill>
                <a:srgbClr val="091F2F"/>
              </a:solidFill>
              <a:prstDash val="solid"/>
              <a:round/>
              <a:headEnd type="none" w="lg" len="lg"/>
              <a:tailEnd type="oval" w="lg" len="lg"/>
            </a:ln>
          </p:spPr>
        </p:cxnSp>
        <p:sp>
          <p:nvSpPr>
            <p:cNvPr id="16" name="Shape 167"/>
            <p:cNvSpPr/>
            <p:nvPr/>
          </p:nvSpPr>
          <p:spPr>
            <a:xfrm>
              <a:off x="2487045" y="3434038"/>
              <a:ext cx="196200" cy="195900"/>
            </a:xfrm>
            <a:prstGeom prst="ellipse">
              <a:avLst/>
            </a:prstGeom>
            <a:solidFill>
              <a:srgbClr val="1995B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7" name="TextBox 16"/>
          <p:cNvSpPr txBox="1"/>
          <p:nvPr/>
        </p:nvSpPr>
        <p:spPr>
          <a:xfrm>
            <a:off x="7571385" y="4542186"/>
            <a:ext cx="2947028" cy="1769715"/>
          </a:xfrm>
          <a:prstGeom prst="rect">
            <a:avLst/>
          </a:prstGeom>
          <a:noFill/>
        </p:spPr>
        <p:txBody>
          <a:bodyPr wrap="square" rtlCol="0">
            <a:spAutoFit/>
          </a:bodyPr>
          <a:lstStyle/>
          <a:p>
            <a:pPr>
              <a:spcBef>
                <a:spcPts val="600"/>
              </a:spcBef>
            </a:pPr>
            <a:r>
              <a:rPr lang="en-US" b="1" dirty="0" smtClean="0">
                <a:latin typeface="Segoe UI" panose="020B0502040204020203" pitchFamily="34" charset="0"/>
                <a:cs typeface="Segoe UI" panose="020B0502040204020203" pitchFamily="34" charset="0"/>
              </a:rPr>
              <a:t>2022 (TBD)</a:t>
            </a:r>
          </a:p>
          <a:p>
            <a:pPr marL="285750" indent="-285750">
              <a:spcBef>
                <a:spcPts val="600"/>
              </a:spcBef>
              <a:spcAft>
                <a:spcPts val="1200"/>
              </a:spcAft>
              <a:buClr>
                <a:srgbClr val="1680BC"/>
              </a:buClr>
              <a:buFont typeface="Arial" panose="020B0604020202020204" pitchFamily="34" charset="0"/>
              <a:buChar char="•"/>
            </a:pPr>
            <a:r>
              <a:rPr lang="en-US" dirty="0" smtClean="0">
                <a:latin typeface="Segoe UI" panose="020B0502040204020203" pitchFamily="34" charset="0"/>
                <a:cs typeface="Segoe UI" panose="020B0502040204020203" pitchFamily="34" charset="0"/>
              </a:rPr>
              <a:t>Training Development</a:t>
            </a:r>
          </a:p>
          <a:p>
            <a:pPr marL="285750" indent="-285750">
              <a:spcBef>
                <a:spcPts val="600"/>
              </a:spcBef>
              <a:spcAft>
                <a:spcPts val="1200"/>
              </a:spcAft>
              <a:buClr>
                <a:srgbClr val="1680BC"/>
              </a:buClr>
              <a:buFont typeface="Arial" panose="020B0604020202020204" pitchFamily="34" charset="0"/>
              <a:buChar char="•"/>
            </a:pPr>
            <a:r>
              <a:rPr lang="en-US" dirty="0" smtClean="0">
                <a:latin typeface="Segoe UI" panose="020B0502040204020203" pitchFamily="34" charset="0"/>
                <a:cs typeface="Segoe UI" panose="020B0502040204020203" pitchFamily="34" charset="0"/>
              </a:rPr>
              <a:t>Policy Launch</a:t>
            </a:r>
            <a:endParaRPr lang="en-US" sz="2000" dirty="0">
              <a:latin typeface="Segoe UI" panose="020B0502040204020203" pitchFamily="34" charset="0"/>
              <a:cs typeface="Segoe UI" panose="020B0502040204020203" pitchFamily="34" charset="0"/>
            </a:endParaRPr>
          </a:p>
          <a:p>
            <a:pPr>
              <a:spcBef>
                <a:spcPts val="600"/>
              </a:spcBef>
              <a:buClr>
                <a:srgbClr val="1680BC"/>
              </a:buClr>
            </a:pPr>
            <a:endParaRPr lang="en-US" sz="2000" dirty="0">
              <a:latin typeface="Segoe UI" panose="020B0502040204020203" pitchFamily="34" charset="0"/>
              <a:cs typeface="Segoe UI" panose="020B0502040204020203" pitchFamily="34" charset="0"/>
            </a:endParaRPr>
          </a:p>
        </p:txBody>
      </p:sp>
      <p:sp>
        <p:nvSpPr>
          <p:cNvPr id="19" name="Slide Number Placeholder 18"/>
          <p:cNvSpPr>
            <a:spLocks noGrp="1"/>
          </p:cNvSpPr>
          <p:nvPr>
            <p:ph type="sldNum" sz="quarter" idx="10"/>
          </p:nvPr>
        </p:nvSpPr>
        <p:spPr/>
        <p:txBody>
          <a:bodyPr/>
          <a:lstStyle/>
          <a:p>
            <a:fld id="{DED4B53F-633D-4299-A49A-9C93145783A1}" type="slidenum">
              <a:rPr lang="en-US" smtClean="0"/>
              <a:t>63</a:t>
            </a:fld>
            <a:endParaRPr lang="en-US"/>
          </a:p>
        </p:txBody>
      </p:sp>
    </p:spTree>
    <p:extLst>
      <p:ext uri="{BB962C8B-B14F-4D97-AF65-F5344CB8AC3E}">
        <p14:creationId xmlns:p14="http://schemas.microsoft.com/office/powerpoint/2010/main" val="113360150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Steps (cont.)</a:t>
            </a:r>
            <a:endParaRPr lang="en-US" dirty="0"/>
          </a:p>
        </p:txBody>
      </p:sp>
      <p:sp>
        <p:nvSpPr>
          <p:cNvPr id="3" name="Text Placeholder 2"/>
          <p:cNvSpPr>
            <a:spLocks noGrp="1"/>
          </p:cNvSpPr>
          <p:nvPr>
            <p:ph type="body" sz="quarter" idx="10"/>
          </p:nvPr>
        </p:nvSpPr>
        <p:spPr>
          <a:xfrm>
            <a:off x="1264583" y="1971675"/>
            <a:ext cx="10177449" cy="4052888"/>
          </a:xfrm>
        </p:spPr>
        <p:txBody>
          <a:bodyPr>
            <a:normAutofit fontScale="92500"/>
          </a:bodyPr>
          <a:lstStyle/>
          <a:p>
            <a:r>
              <a:rPr lang="en-US" b="1" dirty="0"/>
              <a:t>Please provide feedback by </a:t>
            </a:r>
            <a:r>
              <a:rPr lang="en-US" b="1" dirty="0" smtClean="0"/>
              <a:t>October 31</a:t>
            </a:r>
            <a:r>
              <a:rPr lang="en-US" b="1" baseline="30000" dirty="0" smtClean="0"/>
              <a:t>st</a:t>
            </a:r>
            <a:r>
              <a:rPr lang="en-US" b="1" dirty="0" smtClean="0"/>
              <a:t>, 2021.</a:t>
            </a:r>
            <a:endParaRPr lang="en-US" b="1" dirty="0"/>
          </a:p>
          <a:p>
            <a:r>
              <a:rPr lang="en-US" b="1" dirty="0" smtClean="0"/>
              <a:t>Feedback options:</a:t>
            </a:r>
          </a:p>
          <a:p>
            <a:pPr marL="342900" indent="-342900">
              <a:buFont typeface="Arial" panose="020B0604020202020204" pitchFamily="34" charset="0"/>
              <a:buChar char="•"/>
            </a:pPr>
            <a:r>
              <a:rPr lang="en-US" dirty="0"/>
              <a:t>E</a:t>
            </a:r>
            <a:r>
              <a:rPr lang="en-US" dirty="0" smtClean="0"/>
              <a:t>-mail </a:t>
            </a:r>
            <a:r>
              <a:rPr lang="en-US" dirty="0"/>
              <a:t>the </a:t>
            </a:r>
            <a:r>
              <a:rPr lang="en-US" dirty="0">
                <a:hlinkClick r:id="rId3"/>
              </a:rPr>
              <a:t>Feedback Form </a:t>
            </a:r>
            <a:r>
              <a:rPr lang="en-US" dirty="0"/>
              <a:t>to </a:t>
            </a:r>
            <a:r>
              <a:rPr lang="en-US" dirty="0" smtClean="0">
                <a:hlinkClick r:id="rId4"/>
              </a:rPr>
              <a:t>DESmiEnterpriseProcurementPolicy@des.wa.gov</a:t>
            </a:r>
            <a:r>
              <a:rPr lang="en-US" dirty="0" smtClean="0"/>
              <a:t>  </a:t>
            </a:r>
            <a:endParaRPr lang="en-US" dirty="0"/>
          </a:p>
          <a:p>
            <a:pPr marL="342900" indent="-342900">
              <a:buFont typeface="Arial" panose="020B0604020202020204" pitchFamily="34" charset="0"/>
              <a:buChar char="•"/>
            </a:pPr>
            <a:r>
              <a:rPr lang="en-US" dirty="0"/>
              <a:t>Contact one of the Enterprise Procurement Policy team </a:t>
            </a:r>
            <a:r>
              <a:rPr lang="en-US" dirty="0" smtClean="0"/>
              <a:t>members (see next slide)</a:t>
            </a:r>
            <a:endParaRPr lang="en-US" dirty="0"/>
          </a:p>
          <a:p>
            <a:r>
              <a:rPr lang="en-US" b="1" dirty="0"/>
              <a:t>DES Policy Team will compile feedback and use to make appropriate revisions to policy draft(s).</a:t>
            </a:r>
          </a:p>
          <a:p>
            <a:r>
              <a:rPr lang="en-US" b="1" dirty="0"/>
              <a:t>Revised policy draft(s) will be shared with stakeholders prior to finalization.</a:t>
            </a:r>
          </a:p>
          <a:p>
            <a:endParaRPr lang="en-US" dirty="0"/>
          </a:p>
        </p:txBody>
      </p:sp>
      <p:pic>
        <p:nvPicPr>
          <p:cNvPr id="4" name="Picture 3" descr="Calendar icon" title="Calendar ic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3928" y="1564619"/>
            <a:ext cx="1304730" cy="1304730"/>
          </a:xfrm>
          <a:prstGeom prst="rect">
            <a:avLst/>
          </a:prstGeom>
          <a:ln>
            <a:noFill/>
          </a:ln>
        </p:spPr>
      </p:pic>
      <p:sp>
        <p:nvSpPr>
          <p:cNvPr id="5" name="Slide Number Placeholder 4"/>
          <p:cNvSpPr>
            <a:spLocks noGrp="1"/>
          </p:cNvSpPr>
          <p:nvPr>
            <p:ph type="sldNum" sz="quarter" idx="11"/>
          </p:nvPr>
        </p:nvSpPr>
        <p:spPr/>
        <p:txBody>
          <a:bodyPr/>
          <a:lstStyle/>
          <a:p>
            <a:fld id="{DED4B53F-633D-4299-A49A-9C93145783A1}" type="slidenum">
              <a:rPr lang="en-US" smtClean="0"/>
              <a:t>64</a:t>
            </a:fld>
            <a:endParaRPr lang="en-US"/>
          </a:p>
        </p:txBody>
      </p:sp>
    </p:spTree>
    <p:extLst>
      <p:ext uri="{BB962C8B-B14F-4D97-AF65-F5344CB8AC3E}">
        <p14:creationId xmlns:p14="http://schemas.microsoft.com/office/powerpoint/2010/main" val="212998013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5400" dirty="0" smtClean="0">
                <a:latin typeface="Segoe UI" panose="020B0502040204020203" pitchFamily="34" charset="0"/>
                <a:cs typeface="Segoe UI" panose="020B0502040204020203" pitchFamily="34" charset="0"/>
              </a:rPr>
              <a:t>thank you</a:t>
            </a:r>
            <a:endParaRPr lang="en-US" sz="5400" dirty="0">
              <a:latin typeface="Segoe UI" panose="020B0502040204020203" pitchFamily="34" charset="0"/>
              <a:cs typeface="Segoe UI" panose="020B0502040204020203" pitchFamily="34" charset="0"/>
            </a:endParaRPr>
          </a:p>
        </p:txBody>
      </p:sp>
      <p:sp>
        <p:nvSpPr>
          <p:cNvPr id="2" name="Text Placeholder 1"/>
          <p:cNvSpPr>
            <a:spLocks noGrp="1"/>
          </p:cNvSpPr>
          <p:nvPr>
            <p:ph type="body" sz="quarter" idx="10"/>
          </p:nvPr>
        </p:nvSpPr>
        <p:spPr>
          <a:xfrm>
            <a:off x="961222" y="5643552"/>
            <a:ext cx="3244931" cy="762000"/>
          </a:xfrm>
        </p:spPr>
        <p:txBody>
          <a:bodyPr/>
          <a:lstStyle/>
          <a:p>
            <a:r>
              <a:rPr lang="en-US" dirty="0" smtClean="0">
                <a:hlinkClick r:id="rId3"/>
              </a:rPr>
              <a:t>DESmiEnterpriseProcurementPolicy@des.wa.gov</a:t>
            </a:r>
            <a:r>
              <a:rPr lang="en-US" dirty="0" smtClean="0"/>
              <a:t> </a:t>
            </a:r>
            <a:endParaRPr lang="en-US" dirty="0"/>
          </a:p>
        </p:txBody>
      </p:sp>
      <p:grpSp>
        <p:nvGrpSpPr>
          <p:cNvPr id="7" name="Group 6" descr="Notification icon" title="Notification icon"/>
          <p:cNvGrpSpPr>
            <a:grpSpLocks noChangeAspect="1"/>
          </p:cNvGrpSpPr>
          <p:nvPr/>
        </p:nvGrpSpPr>
        <p:grpSpPr>
          <a:xfrm>
            <a:off x="5388505" y="4051312"/>
            <a:ext cx="1383204" cy="1337116"/>
            <a:chOff x="4904705" y="1837853"/>
            <a:chExt cx="1322321" cy="1278261"/>
          </a:xfrm>
        </p:grpSpPr>
        <p:sp>
          <p:nvSpPr>
            <p:cNvPr id="8" name="Oval 7"/>
            <p:cNvSpPr/>
            <p:nvPr/>
          </p:nvSpPr>
          <p:spPr>
            <a:xfrm>
              <a:off x="4904705" y="1837853"/>
              <a:ext cx="1322321" cy="1278261"/>
            </a:xfrm>
            <a:prstGeom prst="ellipse">
              <a:avLst/>
            </a:prstGeom>
            <a:solidFill>
              <a:srgbClr val="1B355E"/>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Reminder that Feedback is due July 1, 2021." title="Notifica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9291" y="2146234"/>
              <a:ext cx="610828" cy="694833"/>
            </a:xfrm>
            <a:prstGeom prst="rect">
              <a:avLst/>
            </a:prstGeom>
          </p:spPr>
        </p:pic>
      </p:grpSp>
      <p:sp>
        <p:nvSpPr>
          <p:cNvPr id="6" name="Text Placeholder 5"/>
          <p:cNvSpPr>
            <a:spLocks noGrp="1"/>
          </p:cNvSpPr>
          <p:nvPr>
            <p:ph type="body" sz="quarter" idx="11"/>
          </p:nvPr>
        </p:nvSpPr>
        <p:spPr/>
        <p:txBody>
          <a:bodyPr/>
          <a:lstStyle/>
          <a:p>
            <a:r>
              <a:rPr lang="en-US" dirty="0" smtClean="0"/>
              <a:t>Feedback due 10/31/2021</a:t>
            </a:r>
            <a:endParaRPr lang="en-US" dirty="0"/>
          </a:p>
        </p:txBody>
      </p:sp>
      <p:sp>
        <p:nvSpPr>
          <p:cNvPr id="4" name="Text Placeholder 3"/>
          <p:cNvSpPr>
            <a:spLocks noGrp="1"/>
          </p:cNvSpPr>
          <p:nvPr>
            <p:ph type="body" sz="quarter" idx="12"/>
          </p:nvPr>
        </p:nvSpPr>
        <p:spPr/>
        <p:txBody>
          <a:bodyPr/>
          <a:lstStyle/>
          <a:p>
            <a:r>
              <a:rPr lang="en-US" sz="2000" dirty="0" smtClean="0">
                <a:hlinkClick r:id="rId5"/>
              </a:rPr>
              <a:t>Policies Under Review</a:t>
            </a:r>
            <a:endParaRPr lang="en-US" sz="2000" dirty="0" smtClean="0"/>
          </a:p>
          <a:p>
            <a:r>
              <a:rPr lang="en-US" sz="2000" dirty="0" smtClean="0">
                <a:hlinkClick r:id="rId6"/>
              </a:rPr>
              <a:t>Feedback Form</a:t>
            </a:r>
            <a:endParaRPr lang="en-US" sz="2000" dirty="0"/>
          </a:p>
        </p:txBody>
      </p:sp>
      <p:sp>
        <p:nvSpPr>
          <p:cNvPr id="3" name="Slide Number Placeholder 2"/>
          <p:cNvSpPr>
            <a:spLocks noGrp="1"/>
          </p:cNvSpPr>
          <p:nvPr>
            <p:ph type="sldNum" sz="quarter" idx="13"/>
          </p:nvPr>
        </p:nvSpPr>
        <p:spPr/>
        <p:txBody>
          <a:bodyPr/>
          <a:lstStyle/>
          <a:p>
            <a:fld id="{DED4B53F-633D-4299-A49A-9C93145783A1}" type="slidenum">
              <a:rPr lang="en-US" smtClean="0"/>
              <a:t>65</a:t>
            </a:fld>
            <a:endParaRPr lang="en-US"/>
          </a:p>
        </p:txBody>
      </p:sp>
    </p:spTree>
    <p:extLst>
      <p:ext uri="{BB962C8B-B14F-4D97-AF65-F5344CB8AC3E}">
        <p14:creationId xmlns:p14="http://schemas.microsoft.com/office/powerpoint/2010/main" val="1072498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000" dirty="0" smtClean="0"/>
              <a:t>DES Enterprise </a:t>
            </a:r>
            <a:r>
              <a:rPr lang="fr-FR" sz="3000" dirty="0" err="1" smtClean="0"/>
              <a:t>Procurement</a:t>
            </a:r>
            <a:r>
              <a:rPr lang="fr-FR" sz="3000" dirty="0" smtClean="0"/>
              <a:t> Policy Team</a:t>
            </a:r>
            <a:endParaRPr lang="en-US" sz="3000" dirty="0"/>
          </a:p>
        </p:txBody>
      </p:sp>
      <p:graphicFrame>
        <p:nvGraphicFramePr>
          <p:cNvPr id="5" name="Table 4" descr="This is the contacts list to DES Enterprise Procurement Policy  Team (EPP)." title="DES Enterprise Procurement Policy  Team (EPP) Contacts"/>
          <p:cNvGraphicFramePr>
            <a:graphicFrameLocks noGrp="1"/>
          </p:cNvGraphicFramePr>
          <p:nvPr>
            <p:extLst>
              <p:ext uri="{D42A27DB-BD31-4B8C-83A1-F6EECF244321}">
                <p14:modId xmlns:p14="http://schemas.microsoft.com/office/powerpoint/2010/main" val="426541570"/>
              </p:ext>
            </p:extLst>
          </p:nvPr>
        </p:nvGraphicFramePr>
        <p:xfrm>
          <a:off x="702128" y="1678923"/>
          <a:ext cx="10793186" cy="4719996"/>
        </p:xfrm>
        <a:graphic>
          <a:graphicData uri="http://schemas.openxmlformats.org/drawingml/2006/table">
            <a:tbl>
              <a:tblPr firstRow="1" firstCol="1" bandRow="1">
                <a:tableStyleId>{5C22544A-7EE6-4342-B048-85BDC9FD1C3A}</a:tableStyleId>
              </a:tblPr>
              <a:tblGrid>
                <a:gridCol w="3037115">
                  <a:extLst>
                    <a:ext uri="{9D8B030D-6E8A-4147-A177-3AD203B41FA5}">
                      <a16:colId xmlns:a16="http://schemas.microsoft.com/office/drawing/2014/main" val="2163546173"/>
                    </a:ext>
                  </a:extLst>
                </a:gridCol>
                <a:gridCol w="3331028">
                  <a:extLst>
                    <a:ext uri="{9D8B030D-6E8A-4147-A177-3AD203B41FA5}">
                      <a16:colId xmlns:a16="http://schemas.microsoft.com/office/drawing/2014/main" val="3744549432"/>
                    </a:ext>
                  </a:extLst>
                </a:gridCol>
                <a:gridCol w="4425043">
                  <a:extLst>
                    <a:ext uri="{9D8B030D-6E8A-4147-A177-3AD203B41FA5}">
                      <a16:colId xmlns:a16="http://schemas.microsoft.com/office/drawing/2014/main" val="528300951"/>
                    </a:ext>
                  </a:extLst>
                </a:gridCol>
              </a:tblGrid>
              <a:tr h="623409">
                <a:tc>
                  <a:txBody>
                    <a:bodyPr/>
                    <a:lstStyle/>
                    <a:p>
                      <a:pPr marL="0" marR="0">
                        <a:spcBef>
                          <a:spcPts val="0"/>
                        </a:spcBef>
                        <a:spcAft>
                          <a:spcPts val="0"/>
                        </a:spcAft>
                      </a:pPr>
                      <a:r>
                        <a:rPr lang="en-US" sz="1800" dirty="0">
                          <a:effectLst/>
                        </a:rPr>
                        <a:t>EPP Staff</a:t>
                      </a:r>
                      <a:endParaRPr lang="en-US" sz="1800" dirty="0">
                        <a:effectLst/>
                        <a:latin typeface="Calibri" panose="020F0502020204030204" pitchFamily="34" charset="0"/>
                        <a:ea typeface="Calibri" panose="020F0502020204030204" pitchFamily="34" charset="0"/>
                      </a:endParaRPr>
                    </a:p>
                  </a:txBody>
                  <a:tcPr marL="90805" marR="90805" marT="45085" marB="45085" anchor="ctr"/>
                </a:tc>
                <a:tc>
                  <a:txBody>
                    <a:bodyPr/>
                    <a:lstStyle/>
                    <a:p>
                      <a:pPr marL="0" marR="0">
                        <a:spcBef>
                          <a:spcPts val="0"/>
                        </a:spcBef>
                        <a:spcAft>
                          <a:spcPts val="0"/>
                        </a:spcAft>
                      </a:pPr>
                      <a:r>
                        <a:rPr lang="en-US" sz="1800">
                          <a:effectLst/>
                        </a:rPr>
                        <a:t>Phone/E-mail</a:t>
                      </a:r>
                      <a:endParaRPr lang="en-US" sz="1800">
                        <a:effectLst/>
                        <a:latin typeface="Calibri" panose="020F0502020204030204" pitchFamily="34" charset="0"/>
                        <a:ea typeface="Calibri" panose="020F0502020204030204" pitchFamily="34" charset="0"/>
                      </a:endParaRPr>
                    </a:p>
                  </a:txBody>
                  <a:tcPr marL="90805" marR="90805" marT="45085" marB="45085" anchor="ctr"/>
                </a:tc>
                <a:tc>
                  <a:txBody>
                    <a:bodyPr/>
                    <a:lstStyle/>
                    <a:p>
                      <a:pPr marL="0" marR="0">
                        <a:spcBef>
                          <a:spcPts val="0"/>
                        </a:spcBef>
                        <a:spcAft>
                          <a:spcPts val="0"/>
                        </a:spcAft>
                      </a:pPr>
                      <a:r>
                        <a:rPr lang="en-US" sz="1800" dirty="0">
                          <a:effectLst/>
                        </a:rPr>
                        <a:t>Areas of Concentration</a:t>
                      </a:r>
                      <a:endParaRPr lang="en-US" sz="1800" dirty="0">
                        <a:effectLst/>
                        <a:latin typeface="Calibri" panose="020F0502020204030204" pitchFamily="34" charset="0"/>
                        <a:ea typeface="Calibri" panose="020F0502020204030204" pitchFamily="34" charset="0"/>
                      </a:endParaRPr>
                    </a:p>
                  </a:txBody>
                  <a:tcPr marL="90805" marR="90805" marT="45085" marB="45085" anchor="ctr"/>
                </a:tc>
                <a:extLst>
                  <a:ext uri="{0D108BD9-81ED-4DB2-BD59-A6C34878D82A}">
                    <a16:rowId xmlns:a16="http://schemas.microsoft.com/office/drawing/2014/main" val="3510587460"/>
                  </a:ext>
                </a:extLst>
              </a:tr>
              <a:tr h="1082877">
                <a:tc>
                  <a:txBody>
                    <a:bodyPr/>
                    <a:lstStyle/>
                    <a:p>
                      <a:pPr marL="0" marR="0">
                        <a:spcBef>
                          <a:spcPts val="0"/>
                        </a:spcBef>
                        <a:spcAft>
                          <a:spcPts val="0"/>
                        </a:spcAft>
                      </a:pPr>
                      <a:r>
                        <a:rPr lang="en-US" sz="1800" dirty="0">
                          <a:effectLst/>
                        </a:rPr>
                        <a:t>Drew Zavatsky</a:t>
                      </a:r>
                    </a:p>
                    <a:p>
                      <a:pPr marL="0" marR="0">
                        <a:spcBef>
                          <a:spcPts val="0"/>
                        </a:spcBef>
                        <a:spcAft>
                          <a:spcPts val="0"/>
                        </a:spcAft>
                      </a:pPr>
                      <a:r>
                        <a:rPr lang="en-US" sz="1800" b="0" dirty="0">
                          <a:effectLst/>
                        </a:rPr>
                        <a:t>Procurement Risk Assessment Administrator</a:t>
                      </a:r>
                      <a:endParaRPr lang="en-US" sz="1800" b="0" dirty="0">
                        <a:effectLst/>
                        <a:latin typeface="Calibri" panose="020F0502020204030204" pitchFamily="34" charset="0"/>
                        <a:ea typeface="Calibri" panose="020F0502020204030204" pitchFamily="34" charset="0"/>
                      </a:endParaRPr>
                    </a:p>
                  </a:txBody>
                  <a:tcPr marL="90805" marR="90805" marT="45085" marB="45085"/>
                </a:tc>
                <a:tc>
                  <a:txBody>
                    <a:bodyPr/>
                    <a:lstStyle/>
                    <a:p>
                      <a:pPr marL="0" marR="0">
                        <a:spcBef>
                          <a:spcPts val="0"/>
                        </a:spcBef>
                        <a:spcAft>
                          <a:spcPts val="0"/>
                        </a:spcAft>
                      </a:pPr>
                      <a:r>
                        <a:rPr lang="en-US" sz="1800" dirty="0">
                          <a:effectLst/>
                        </a:rPr>
                        <a:t>(360) 407-7915</a:t>
                      </a:r>
                    </a:p>
                    <a:p>
                      <a:pPr marL="0" marR="0">
                        <a:spcBef>
                          <a:spcPts val="0"/>
                        </a:spcBef>
                        <a:spcAft>
                          <a:spcPts val="0"/>
                        </a:spcAft>
                      </a:pPr>
                      <a:r>
                        <a:rPr lang="en-US" sz="1800" u="sng" dirty="0">
                          <a:effectLst/>
                          <a:hlinkClick r:id="rId3"/>
                        </a:rPr>
                        <a:t>Drew.Zavatsky@des.wa.gov</a:t>
                      </a: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90805" marR="90805" marT="45085" marB="45085"/>
                </a:tc>
                <a:tc>
                  <a:txBody>
                    <a:bodyPr/>
                    <a:lstStyle/>
                    <a:p>
                      <a:pPr marL="0" marR="0">
                        <a:spcBef>
                          <a:spcPts val="0"/>
                        </a:spcBef>
                        <a:spcAft>
                          <a:spcPts val="0"/>
                        </a:spcAft>
                      </a:pPr>
                      <a:r>
                        <a:rPr lang="en-US" sz="1800" dirty="0">
                          <a:effectLst/>
                        </a:rPr>
                        <a:t>Risk Assessments, Delegations of Authority requests, Sole Source/Emergency Filings, Enterprise Procurement Policies</a:t>
                      </a:r>
                      <a:endParaRPr lang="en-US" sz="1800" dirty="0">
                        <a:effectLst/>
                        <a:latin typeface="Calibri" panose="020F0502020204030204" pitchFamily="34" charset="0"/>
                        <a:ea typeface="Calibri" panose="020F0502020204030204" pitchFamily="34" charset="0"/>
                      </a:endParaRPr>
                    </a:p>
                  </a:txBody>
                  <a:tcPr marL="90805" marR="90805" marT="45085" marB="45085"/>
                </a:tc>
                <a:extLst>
                  <a:ext uri="{0D108BD9-81ED-4DB2-BD59-A6C34878D82A}">
                    <a16:rowId xmlns:a16="http://schemas.microsoft.com/office/drawing/2014/main" val="527349461"/>
                  </a:ext>
                </a:extLst>
              </a:tr>
              <a:tr h="887634">
                <a:tc>
                  <a:txBody>
                    <a:bodyPr/>
                    <a:lstStyle/>
                    <a:p>
                      <a:pPr marL="0" marR="0">
                        <a:spcBef>
                          <a:spcPts val="0"/>
                        </a:spcBef>
                        <a:spcAft>
                          <a:spcPts val="0"/>
                        </a:spcAft>
                      </a:pPr>
                      <a:r>
                        <a:rPr lang="en-US" sz="1800" dirty="0">
                          <a:effectLst/>
                        </a:rPr>
                        <a:t>Christine Warnock</a:t>
                      </a:r>
                    </a:p>
                    <a:p>
                      <a:pPr marL="0" marR="0">
                        <a:spcBef>
                          <a:spcPts val="0"/>
                        </a:spcBef>
                        <a:spcAft>
                          <a:spcPts val="0"/>
                        </a:spcAft>
                      </a:pPr>
                      <a:r>
                        <a:rPr lang="en-US" sz="1800" b="0" dirty="0">
                          <a:effectLst/>
                        </a:rPr>
                        <a:t>Enterprise Procurement Policy Manager</a:t>
                      </a:r>
                      <a:endParaRPr lang="en-US" sz="1800" b="0" dirty="0">
                        <a:effectLst/>
                        <a:latin typeface="Calibri" panose="020F0502020204030204" pitchFamily="34" charset="0"/>
                        <a:ea typeface="Calibri" panose="020F0502020204030204" pitchFamily="34" charset="0"/>
                      </a:endParaRPr>
                    </a:p>
                  </a:txBody>
                  <a:tcPr marL="90805" marR="90805" marT="45085" marB="45085"/>
                </a:tc>
                <a:tc>
                  <a:txBody>
                    <a:bodyPr/>
                    <a:lstStyle/>
                    <a:p>
                      <a:pPr marL="0" marR="0">
                        <a:spcBef>
                          <a:spcPts val="0"/>
                        </a:spcBef>
                        <a:spcAft>
                          <a:spcPts val="0"/>
                        </a:spcAft>
                      </a:pPr>
                      <a:r>
                        <a:rPr lang="en-US" sz="1800" dirty="0">
                          <a:effectLst/>
                        </a:rPr>
                        <a:t>(360) 407-9398</a:t>
                      </a:r>
                    </a:p>
                    <a:p>
                      <a:pPr marL="0" marR="0">
                        <a:spcBef>
                          <a:spcPts val="0"/>
                        </a:spcBef>
                        <a:spcAft>
                          <a:spcPts val="0"/>
                        </a:spcAft>
                      </a:pPr>
                      <a:r>
                        <a:rPr lang="en-US" sz="1800" u="sng" dirty="0">
                          <a:effectLst/>
                          <a:hlinkClick r:id="rId4"/>
                        </a:rPr>
                        <a:t>Christine.Warnock@des.wa.gov</a:t>
                      </a: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90805" marR="90805" marT="45085" marB="45085"/>
                </a:tc>
                <a:tc>
                  <a:txBody>
                    <a:bodyPr/>
                    <a:lstStyle/>
                    <a:p>
                      <a:pPr marL="0" marR="0">
                        <a:spcBef>
                          <a:spcPts val="0"/>
                        </a:spcBef>
                        <a:spcAft>
                          <a:spcPts val="0"/>
                        </a:spcAft>
                      </a:pPr>
                      <a:r>
                        <a:rPr lang="en-US" sz="1800" dirty="0">
                          <a:effectLst/>
                        </a:rPr>
                        <a:t>Enterprise Procurement Policies, Sole Source/Emergency Filings, and Protest Officer responsibilities</a:t>
                      </a:r>
                      <a:endParaRPr lang="en-US" sz="1800" dirty="0">
                        <a:effectLst/>
                        <a:latin typeface="Calibri" panose="020F0502020204030204" pitchFamily="34" charset="0"/>
                        <a:ea typeface="Calibri" panose="020F0502020204030204" pitchFamily="34" charset="0"/>
                      </a:endParaRPr>
                    </a:p>
                  </a:txBody>
                  <a:tcPr marL="90805" marR="90805" marT="45085" marB="45085"/>
                </a:tc>
                <a:extLst>
                  <a:ext uri="{0D108BD9-81ED-4DB2-BD59-A6C34878D82A}">
                    <a16:rowId xmlns:a16="http://schemas.microsoft.com/office/drawing/2014/main" val="2048025221"/>
                  </a:ext>
                </a:extLst>
              </a:tr>
              <a:tr h="1082877">
                <a:tc>
                  <a:txBody>
                    <a:bodyPr/>
                    <a:lstStyle/>
                    <a:p>
                      <a:pPr marL="0" marR="0">
                        <a:spcBef>
                          <a:spcPts val="0"/>
                        </a:spcBef>
                        <a:spcAft>
                          <a:spcPts val="0"/>
                        </a:spcAft>
                      </a:pPr>
                      <a:r>
                        <a:rPr lang="en-US" sz="1800" dirty="0">
                          <a:effectLst/>
                        </a:rPr>
                        <a:t>Zoë Mroz</a:t>
                      </a:r>
                    </a:p>
                    <a:p>
                      <a:pPr marL="0" marR="0">
                        <a:spcBef>
                          <a:spcPts val="0"/>
                        </a:spcBef>
                        <a:spcAft>
                          <a:spcPts val="0"/>
                        </a:spcAft>
                      </a:pPr>
                      <a:r>
                        <a:rPr lang="en-US" sz="1800" b="0" dirty="0" smtClean="0">
                          <a:effectLst/>
                        </a:rPr>
                        <a:t>Management </a:t>
                      </a:r>
                      <a:r>
                        <a:rPr lang="en-US" sz="1800" b="0" dirty="0">
                          <a:effectLst/>
                        </a:rPr>
                        <a:t>Analyst</a:t>
                      </a:r>
                      <a:endParaRPr lang="en-US" sz="1800" b="0" dirty="0">
                        <a:effectLst/>
                        <a:latin typeface="Calibri" panose="020F0502020204030204" pitchFamily="34" charset="0"/>
                        <a:ea typeface="Calibri" panose="020F0502020204030204" pitchFamily="34" charset="0"/>
                      </a:endParaRPr>
                    </a:p>
                  </a:txBody>
                  <a:tcPr marL="90805" marR="90805" marT="45085" marB="45085"/>
                </a:tc>
                <a:tc>
                  <a:txBody>
                    <a:bodyPr/>
                    <a:lstStyle/>
                    <a:p>
                      <a:pPr marL="0" marR="0">
                        <a:spcBef>
                          <a:spcPts val="0"/>
                        </a:spcBef>
                        <a:spcAft>
                          <a:spcPts val="0"/>
                        </a:spcAft>
                      </a:pPr>
                      <a:r>
                        <a:rPr lang="en-US" sz="1800" dirty="0">
                          <a:effectLst/>
                        </a:rPr>
                        <a:t>(360) 407-8502</a:t>
                      </a:r>
                    </a:p>
                    <a:p>
                      <a:pPr marL="0" marR="0">
                        <a:spcBef>
                          <a:spcPts val="0"/>
                        </a:spcBef>
                        <a:spcAft>
                          <a:spcPts val="0"/>
                        </a:spcAft>
                      </a:pPr>
                      <a:r>
                        <a:rPr lang="en-US" sz="1800" u="sng" dirty="0">
                          <a:effectLst/>
                          <a:hlinkClick r:id="rId5"/>
                        </a:rPr>
                        <a:t>Zoe.Mroz@des.wa.gov</a:t>
                      </a:r>
                      <a:r>
                        <a:rPr lang="en-US" sz="1800" dirty="0">
                          <a:effectLst/>
                        </a:rPr>
                        <a:t> </a:t>
                      </a:r>
                      <a:endParaRPr lang="en-US" sz="1800" dirty="0">
                        <a:effectLst/>
                        <a:latin typeface="Calibri" panose="020F0502020204030204" pitchFamily="34" charset="0"/>
                        <a:ea typeface="Calibri" panose="020F0502020204030204" pitchFamily="34" charset="0"/>
                      </a:endParaRPr>
                    </a:p>
                  </a:txBody>
                  <a:tcPr marL="90805" marR="90805" marT="45085" marB="45085"/>
                </a:tc>
                <a:tc>
                  <a:txBody>
                    <a:bodyPr/>
                    <a:lstStyle/>
                    <a:p>
                      <a:pPr marL="0" marR="0">
                        <a:spcBef>
                          <a:spcPts val="0"/>
                        </a:spcBef>
                        <a:spcAft>
                          <a:spcPts val="0"/>
                        </a:spcAft>
                      </a:pPr>
                      <a:r>
                        <a:rPr lang="en-US" sz="1800" dirty="0">
                          <a:effectLst/>
                        </a:rPr>
                        <a:t>Risk Assessments, Sole Source/Emergency Filings, Enterprise Procurement Policies, and Delegations of Authority requests</a:t>
                      </a:r>
                      <a:endParaRPr lang="en-US" sz="1800" dirty="0">
                        <a:effectLst/>
                        <a:latin typeface="Calibri" panose="020F0502020204030204" pitchFamily="34" charset="0"/>
                        <a:ea typeface="Calibri" panose="020F0502020204030204" pitchFamily="34" charset="0"/>
                      </a:endParaRPr>
                    </a:p>
                  </a:txBody>
                  <a:tcPr marL="90805" marR="90805" marT="45085" marB="45085"/>
                </a:tc>
                <a:extLst>
                  <a:ext uri="{0D108BD9-81ED-4DB2-BD59-A6C34878D82A}">
                    <a16:rowId xmlns:a16="http://schemas.microsoft.com/office/drawing/2014/main" val="757730946"/>
                  </a:ext>
                </a:extLst>
              </a:tr>
              <a:tr h="887634">
                <a:tc>
                  <a:txBody>
                    <a:bodyPr/>
                    <a:lstStyle/>
                    <a:p>
                      <a:pPr marL="0" marR="0">
                        <a:spcBef>
                          <a:spcPts val="0"/>
                        </a:spcBef>
                        <a:spcAft>
                          <a:spcPts val="0"/>
                        </a:spcAft>
                      </a:pPr>
                      <a:r>
                        <a:rPr lang="en-US" sz="1800" dirty="0">
                          <a:effectLst/>
                        </a:rPr>
                        <a:t>Brooke Jensen</a:t>
                      </a:r>
                    </a:p>
                    <a:p>
                      <a:pPr marL="0" marR="0">
                        <a:spcBef>
                          <a:spcPts val="0"/>
                        </a:spcBef>
                        <a:spcAft>
                          <a:spcPts val="0"/>
                        </a:spcAft>
                      </a:pPr>
                      <a:r>
                        <a:rPr lang="en-US" sz="1800" b="0" dirty="0" smtClean="0">
                          <a:effectLst/>
                        </a:rPr>
                        <a:t>Sole Source Oversight Administrator</a:t>
                      </a:r>
                      <a:endParaRPr lang="en-US" sz="1800" b="0" dirty="0">
                        <a:effectLst/>
                        <a:latin typeface="Calibri" panose="020F0502020204030204" pitchFamily="34" charset="0"/>
                        <a:ea typeface="Calibri" panose="020F0502020204030204" pitchFamily="34" charset="0"/>
                      </a:endParaRPr>
                    </a:p>
                  </a:txBody>
                  <a:tcPr marL="90805" marR="90805" marT="45085" marB="45085"/>
                </a:tc>
                <a:tc>
                  <a:txBody>
                    <a:bodyPr/>
                    <a:lstStyle/>
                    <a:p>
                      <a:pPr marL="0" marR="0">
                        <a:spcBef>
                          <a:spcPts val="0"/>
                        </a:spcBef>
                        <a:spcAft>
                          <a:spcPts val="0"/>
                        </a:spcAft>
                      </a:pPr>
                      <a:r>
                        <a:rPr lang="en-US" sz="1800">
                          <a:effectLst/>
                        </a:rPr>
                        <a:t>(360) 407-8720</a:t>
                      </a:r>
                    </a:p>
                    <a:p>
                      <a:pPr marL="0" marR="0">
                        <a:spcBef>
                          <a:spcPts val="0"/>
                        </a:spcBef>
                        <a:spcAft>
                          <a:spcPts val="0"/>
                        </a:spcAft>
                      </a:pPr>
                      <a:r>
                        <a:rPr lang="en-US" sz="1800" u="sng">
                          <a:effectLst/>
                          <a:hlinkClick r:id="rId6"/>
                        </a:rPr>
                        <a:t>Brooke.Jensen@des.wa.gov</a:t>
                      </a:r>
                      <a:r>
                        <a:rPr lang="en-US" sz="1800">
                          <a:effectLst/>
                        </a:rPr>
                        <a:t> </a:t>
                      </a:r>
                      <a:endParaRPr lang="en-US" sz="1800">
                        <a:effectLst/>
                        <a:latin typeface="Calibri" panose="020F0502020204030204" pitchFamily="34" charset="0"/>
                        <a:ea typeface="Calibri" panose="020F0502020204030204" pitchFamily="34" charset="0"/>
                      </a:endParaRPr>
                    </a:p>
                  </a:txBody>
                  <a:tcPr marL="90805" marR="90805" marT="45085" marB="45085"/>
                </a:tc>
                <a:tc>
                  <a:txBody>
                    <a:bodyPr/>
                    <a:lstStyle/>
                    <a:p>
                      <a:pPr marL="0" marR="0">
                        <a:spcBef>
                          <a:spcPts val="0"/>
                        </a:spcBef>
                        <a:spcAft>
                          <a:spcPts val="0"/>
                        </a:spcAft>
                      </a:pPr>
                      <a:r>
                        <a:rPr lang="en-US" sz="1800" dirty="0">
                          <a:effectLst/>
                        </a:rPr>
                        <a:t>Sole Source/Emergency Filings, Enterprise Procurement Policies, and Protest Officer responsibilities</a:t>
                      </a:r>
                      <a:endParaRPr lang="en-US" sz="1800" dirty="0">
                        <a:effectLst/>
                        <a:latin typeface="Calibri" panose="020F0502020204030204" pitchFamily="34" charset="0"/>
                        <a:ea typeface="Calibri" panose="020F0502020204030204" pitchFamily="34" charset="0"/>
                      </a:endParaRPr>
                    </a:p>
                  </a:txBody>
                  <a:tcPr marL="90805" marR="90805" marT="45085" marB="45085"/>
                </a:tc>
                <a:extLst>
                  <a:ext uri="{0D108BD9-81ED-4DB2-BD59-A6C34878D82A}">
                    <a16:rowId xmlns:a16="http://schemas.microsoft.com/office/drawing/2014/main" val="2778633151"/>
                  </a:ext>
                </a:extLst>
              </a:tr>
            </a:tbl>
          </a:graphicData>
        </a:graphic>
      </p:graphicFrame>
      <p:sp>
        <p:nvSpPr>
          <p:cNvPr id="3" name="Slide Number Placeholder 2"/>
          <p:cNvSpPr>
            <a:spLocks noGrp="1"/>
          </p:cNvSpPr>
          <p:nvPr>
            <p:ph type="sldNum" sz="quarter" idx="11"/>
          </p:nvPr>
        </p:nvSpPr>
        <p:spPr/>
        <p:txBody>
          <a:bodyPr/>
          <a:lstStyle/>
          <a:p>
            <a:fld id="{DED4B53F-633D-4299-A49A-9C93145783A1}" type="slidenum">
              <a:rPr lang="en-US" smtClean="0"/>
              <a:t>66</a:t>
            </a:fld>
            <a:endParaRPr lang="en-US"/>
          </a:p>
        </p:txBody>
      </p:sp>
    </p:spTree>
    <p:extLst>
      <p:ext uri="{BB962C8B-B14F-4D97-AF65-F5344CB8AC3E}">
        <p14:creationId xmlns:p14="http://schemas.microsoft.com/office/powerpoint/2010/main" val="214660098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1"/>
                </a:solidFill>
              </a:rPr>
              <a:t>Thank You!</a:t>
            </a:r>
            <a:endParaRPr lang="en-US" dirty="0">
              <a:solidFill>
                <a:schemeClr val="accent1"/>
              </a:solidFill>
            </a:endParaRPr>
          </a:p>
        </p:txBody>
      </p:sp>
      <p:sp>
        <p:nvSpPr>
          <p:cNvPr id="2" name="Slide Number Placeholder 1"/>
          <p:cNvSpPr>
            <a:spLocks noGrp="1"/>
          </p:cNvSpPr>
          <p:nvPr>
            <p:ph type="sldNum" sz="quarter" idx="12"/>
          </p:nvPr>
        </p:nvSpPr>
        <p:spPr/>
        <p:txBody>
          <a:bodyPr/>
          <a:lstStyle/>
          <a:p>
            <a:fld id="{A8CA3DF4-E449-4EC1-B817-23C9420ABD7F}" type="slidenum">
              <a:rPr lang="en-US" smtClean="0"/>
              <a:pPr/>
              <a:t>67</a:t>
            </a:fld>
            <a:endParaRPr lang="en-US"/>
          </a:p>
        </p:txBody>
      </p:sp>
    </p:spTree>
    <p:extLst>
      <p:ext uri="{BB962C8B-B14F-4D97-AF65-F5344CB8AC3E}">
        <p14:creationId xmlns:p14="http://schemas.microsoft.com/office/powerpoint/2010/main" val="3286100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latin typeface="Segoe UI" panose="020B0502040204020203" pitchFamily="34" charset="0"/>
                <a:cs typeface="Segoe UI" panose="020B0502040204020203" pitchFamily="34" charset="0"/>
              </a:rPr>
              <a:t>Workshop Agenda: Session 2 – Agencies and Nonprofits</a:t>
            </a:r>
            <a:endParaRPr lang="en-US" sz="3600" dirty="0">
              <a:latin typeface="Segoe UI" panose="020B0502040204020203" pitchFamily="34" charset="0"/>
              <a:cs typeface="Segoe UI" panose="020B0502040204020203" pitchFamily="34" charset="0"/>
            </a:endParaRPr>
          </a:p>
        </p:txBody>
      </p:sp>
      <p:graphicFrame>
        <p:nvGraphicFramePr>
          <p:cNvPr id="4" name="Table 3" descr="This tables provides an outline of the Workshop Agenda Schedule." title="Workshop Agenda Session 2"/>
          <p:cNvGraphicFramePr>
            <a:graphicFrameLocks noGrp="1"/>
          </p:cNvGraphicFramePr>
          <p:nvPr>
            <p:extLst/>
          </p:nvPr>
        </p:nvGraphicFramePr>
        <p:xfrm>
          <a:off x="1228725" y="1971673"/>
          <a:ext cx="9744074" cy="4102555"/>
        </p:xfrm>
        <a:graphic>
          <a:graphicData uri="http://schemas.openxmlformats.org/drawingml/2006/table">
            <a:tbl>
              <a:tblPr firstRow="1" firstCol="1" bandRow="1">
                <a:tableStyleId>{5C22544A-7EE6-4342-B048-85BDC9FD1C3A}</a:tableStyleId>
              </a:tblPr>
              <a:tblGrid>
                <a:gridCol w="703106">
                  <a:extLst>
                    <a:ext uri="{9D8B030D-6E8A-4147-A177-3AD203B41FA5}">
                      <a16:colId xmlns:a16="http://schemas.microsoft.com/office/drawing/2014/main" val="1690473596"/>
                    </a:ext>
                  </a:extLst>
                </a:gridCol>
                <a:gridCol w="4289536">
                  <a:extLst>
                    <a:ext uri="{9D8B030D-6E8A-4147-A177-3AD203B41FA5}">
                      <a16:colId xmlns:a16="http://schemas.microsoft.com/office/drawing/2014/main" val="1168932915"/>
                    </a:ext>
                  </a:extLst>
                </a:gridCol>
                <a:gridCol w="2457637">
                  <a:extLst>
                    <a:ext uri="{9D8B030D-6E8A-4147-A177-3AD203B41FA5}">
                      <a16:colId xmlns:a16="http://schemas.microsoft.com/office/drawing/2014/main" val="398420214"/>
                    </a:ext>
                  </a:extLst>
                </a:gridCol>
                <a:gridCol w="2293795">
                  <a:extLst>
                    <a:ext uri="{9D8B030D-6E8A-4147-A177-3AD203B41FA5}">
                      <a16:colId xmlns:a16="http://schemas.microsoft.com/office/drawing/2014/main" val="3784017927"/>
                    </a:ext>
                  </a:extLst>
                </a:gridCol>
              </a:tblGrid>
              <a:tr h="680813">
                <a:tc>
                  <a:txBody>
                    <a:bodyPr/>
                    <a:lstStyle/>
                    <a:p>
                      <a:pPr marL="0" marR="0">
                        <a:lnSpc>
                          <a:spcPct val="107000"/>
                        </a:lnSpc>
                        <a:spcBef>
                          <a:spcPts val="0"/>
                        </a:spcBef>
                        <a:spcAft>
                          <a:spcPts val="0"/>
                        </a:spcAft>
                      </a:pPr>
                      <a:r>
                        <a:rPr lang="en-US" sz="2000">
                          <a:effectLst/>
                        </a:rPr>
                        <a:t>Item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Agenda Topic</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Purpose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5788319"/>
                  </a:ext>
                </a:extLst>
              </a:tr>
              <a:tr h="1379303">
                <a:tc>
                  <a:txBody>
                    <a:bodyPr/>
                    <a:lstStyle/>
                    <a:p>
                      <a:pPr marL="0" marR="0">
                        <a:lnSpc>
                          <a:spcPct val="107000"/>
                        </a:lnSpc>
                        <a:spcBef>
                          <a:spcPts val="0"/>
                        </a:spcBef>
                        <a:spcAft>
                          <a:spcPts val="0"/>
                        </a:spcAft>
                      </a:pPr>
                      <a:r>
                        <a:rPr lang="en-US" sz="2000">
                          <a:effectLst/>
                        </a:rPr>
                        <a:t>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Intro</a:t>
                      </a:r>
                    </a:p>
                    <a:p>
                      <a:pPr marL="342900" marR="0" lvl="0" indent="-342900">
                        <a:lnSpc>
                          <a:spcPct val="107000"/>
                        </a:lnSpc>
                        <a:spcBef>
                          <a:spcPts val="0"/>
                        </a:spcBef>
                        <a:spcAft>
                          <a:spcPts val="0"/>
                        </a:spcAft>
                        <a:buFont typeface="Symbol" panose="05050102010706020507" pitchFamily="18" charset="2"/>
                        <a:buChar char=""/>
                      </a:pPr>
                      <a:r>
                        <a:rPr lang="en-US" sz="2000">
                          <a:effectLst/>
                        </a:rPr>
                        <a:t>Purpose of Workshop</a:t>
                      </a:r>
                    </a:p>
                    <a:p>
                      <a:pPr marL="342900" marR="0" lvl="0" indent="-342900">
                        <a:lnSpc>
                          <a:spcPct val="107000"/>
                        </a:lnSpc>
                        <a:spcBef>
                          <a:spcPts val="0"/>
                        </a:spcBef>
                        <a:spcAft>
                          <a:spcPts val="0"/>
                        </a:spcAft>
                        <a:buFont typeface="Symbol" panose="05050102010706020507" pitchFamily="18" charset="2"/>
                        <a:buChar char=""/>
                      </a:pPr>
                      <a:r>
                        <a:rPr lang="en-US" sz="2000">
                          <a:effectLst/>
                        </a:rPr>
                        <a:t>Feedback</a:t>
                      </a:r>
                    </a:p>
                    <a:p>
                      <a:pPr marL="342900" marR="0" lvl="0" indent="-342900">
                        <a:lnSpc>
                          <a:spcPct val="107000"/>
                        </a:lnSpc>
                        <a:spcBef>
                          <a:spcPts val="0"/>
                        </a:spcBef>
                        <a:spcAft>
                          <a:spcPts val="0"/>
                        </a:spcAft>
                        <a:buFont typeface="Symbol" panose="05050102010706020507" pitchFamily="18" charset="2"/>
                        <a:buChar char=""/>
                      </a:pPr>
                      <a:r>
                        <a:rPr lang="en-US" sz="2000">
                          <a:effectLst/>
                        </a:rPr>
                        <a:t>Housekeeping Items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Feedback on Drafts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1:30-1:45</a:t>
                      </a:r>
                    </a:p>
                    <a:p>
                      <a:pPr marL="0" marR="0">
                        <a:lnSpc>
                          <a:spcPct val="107000"/>
                        </a:lnSpc>
                        <a:spcBef>
                          <a:spcPts val="0"/>
                        </a:spcBef>
                        <a:spcAft>
                          <a:spcPts val="0"/>
                        </a:spcAft>
                      </a:pPr>
                      <a:r>
                        <a:rPr lang="en-US" sz="2000" dirty="0">
                          <a:effectLst/>
                        </a:rPr>
                        <a:t>(15 minutes)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5014168"/>
                  </a:ext>
                </a:extLst>
              </a:tr>
              <a:tr h="680813">
                <a:tc>
                  <a:txBody>
                    <a:bodyPr/>
                    <a:lstStyle/>
                    <a:p>
                      <a:pPr marL="0" marR="0">
                        <a:lnSpc>
                          <a:spcPct val="107000"/>
                        </a:lnSpc>
                        <a:spcBef>
                          <a:spcPts val="0"/>
                        </a:spcBef>
                        <a:spcAft>
                          <a:spcPts val="0"/>
                        </a:spcAft>
                      </a:pPr>
                      <a:r>
                        <a:rPr lang="en-US" sz="2000">
                          <a:effectLst/>
                        </a:rPr>
                        <a:t>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Supplier Diversity Policy, which includes EO 19-01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Share Draft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1:45-2:55</a:t>
                      </a:r>
                    </a:p>
                    <a:p>
                      <a:pPr marL="0" marR="0">
                        <a:lnSpc>
                          <a:spcPct val="107000"/>
                        </a:lnSpc>
                        <a:spcBef>
                          <a:spcPts val="0"/>
                        </a:spcBef>
                        <a:spcAft>
                          <a:spcPts val="0"/>
                        </a:spcAft>
                      </a:pPr>
                      <a:r>
                        <a:rPr lang="en-US" sz="2000">
                          <a:effectLst/>
                        </a:rPr>
                        <a:t>(70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4023270"/>
                  </a:ext>
                </a:extLst>
              </a:tr>
              <a:tr h="680813">
                <a:tc>
                  <a:txBody>
                    <a:bodyPr/>
                    <a:lstStyle/>
                    <a:p>
                      <a:pPr marL="0" marR="0">
                        <a:lnSpc>
                          <a:spcPct val="107000"/>
                        </a:lnSpc>
                        <a:spcBef>
                          <a:spcPts val="0"/>
                        </a:spcBef>
                        <a:spcAft>
                          <a:spcPts val="0"/>
                        </a:spcAft>
                      </a:pPr>
                      <a:r>
                        <a:rPr lang="en-US" sz="2000">
                          <a:effectLst/>
                        </a:rPr>
                        <a:t>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Q&amp;A </a:t>
                      </a:r>
                      <a:r>
                        <a:rPr lang="en-US" sz="2000" dirty="0" smtClean="0">
                          <a:effectLst/>
                        </a:rPr>
                        <a:t>Period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Feedback on Draft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2:55-4:25</a:t>
                      </a:r>
                    </a:p>
                    <a:p>
                      <a:pPr marL="0" marR="0">
                        <a:lnSpc>
                          <a:spcPct val="107000"/>
                        </a:lnSpc>
                        <a:spcBef>
                          <a:spcPts val="0"/>
                        </a:spcBef>
                        <a:spcAft>
                          <a:spcPts val="0"/>
                        </a:spcAft>
                      </a:pPr>
                      <a:r>
                        <a:rPr lang="en-US" sz="2000">
                          <a:effectLst/>
                        </a:rPr>
                        <a:t>(90 minutes)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3387085"/>
                  </a:ext>
                </a:extLst>
              </a:tr>
              <a:tr h="680813">
                <a:tc>
                  <a:txBody>
                    <a:bodyPr/>
                    <a:lstStyle/>
                    <a:p>
                      <a:pPr marL="0" marR="0">
                        <a:lnSpc>
                          <a:spcPct val="107000"/>
                        </a:lnSpc>
                        <a:spcBef>
                          <a:spcPts val="0"/>
                        </a:spcBef>
                        <a:spcAft>
                          <a:spcPts val="0"/>
                        </a:spcAft>
                      </a:pPr>
                      <a:r>
                        <a:rPr lang="en-US" sz="2000" dirty="0">
                          <a:effectLst/>
                          <a:latin typeface="+mn-lt"/>
                          <a:ea typeface="+mn-ea"/>
                          <a:cs typeface="+mn-cs"/>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Wrap Up/Next Steps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a:effectLst/>
                        </a:rPr>
                        <a:t>Information Sharing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2000" dirty="0">
                          <a:effectLst/>
                        </a:rPr>
                        <a:t>4:25-4:30</a:t>
                      </a:r>
                    </a:p>
                    <a:p>
                      <a:pPr marL="0" marR="0">
                        <a:lnSpc>
                          <a:spcPct val="107000"/>
                        </a:lnSpc>
                        <a:spcBef>
                          <a:spcPts val="0"/>
                        </a:spcBef>
                        <a:spcAft>
                          <a:spcPts val="0"/>
                        </a:spcAft>
                      </a:pPr>
                      <a:r>
                        <a:rPr lang="en-US" sz="2000" dirty="0">
                          <a:effectLst/>
                        </a:rPr>
                        <a:t>(5 minutes)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432849"/>
                  </a:ext>
                </a:extLst>
              </a:tr>
            </a:tbl>
          </a:graphicData>
        </a:graphic>
      </p:graphicFrame>
      <p:sp>
        <p:nvSpPr>
          <p:cNvPr id="3" name="Slide Number Placeholder 2"/>
          <p:cNvSpPr>
            <a:spLocks noGrp="1"/>
          </p:cNvSpPr>
          <p:nvPr>
            <p:ph type="sldNum" sz="quarter" idx="11"/>
          </p:nvPr>
        </p:nvSpPr>
        <p:spPr/>
        <p:txBody>
          <a:bodyPr/>
          <a:lstStyle/>
          <a:p>
            <a:fld id="{DED4B53F-633D-4299-A49A-9C93145783A1}" type="slidenum">
              <a:rPr lang="en-US" smtClean="0"/>
              <a:t>7</a:t>
            </a:fld>
            <a:endParaRPr lang="en-US"/>
          </a:p>
        </p:txBody>
      </p:sp>
    </p:spTree>
    <p:extLst>
      <p:ext uri="{BB962C8B-B14F-4D97-AF65-F5344CB8AC3E}">
        <p14:creationId xmlns:p14="http://schemas.microsoft.com/office/powerpoint/2010/main" val="1122707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Segoe UI" panose="020B0502040204020203" pitchFamily="34" charset="0"/>
                <a:cs typeface="Segoe UI" panose="020B0502040204020203" pitchFamily="34" charset="0"/>
              </a:rPr>
              <a:t>Workshop Objectives</a:t>
            </a:r>
            <a:endParaRPr lang="en-US" dirty="0">
              <a:latin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p:nvPr>
        </p:nvSpPr>
        <p:spPr/>
        <p:txBody>
          <a:bodyPr>
            <a:normAutofit lnSpcReduction="10000"/>
          </a:bodyPr>
          <a:lstStyle/>
          <a:p>
            <a:r>
              <a:rPr lang="en-US" b="1" dirty="0" smtClean="0"/>
              <a:t>Introduce partners </a:t>
            </a:r>
          </a:p>
          <a:p>
            <a:r>
              <a:rPr lang="en-US" b="1" dirty="0" smtClean="0"/>
              <a:t>Share draft policy documents</a:t>
            </a:r>
          </a:p>
          <a:p>
            <a:pPr marL="514350" indent="-514350">
              <a:buFont typeface="Arial" panose="020B0604020202020204" pitchFamily="34" charset="0"/>
              <a:buChar char="•"/>
            </a:pPr>
            <a:r>
              <a:rPr lang="en-US" dirty="0" smtClean="0"/>
              <a:t>Supplier Diversity (includes EO 19-01)</a:t>
            </a:r>
          </a:p>
          <a:p>
            <a:pPr marL="1314450" lvl="1" indent="-514350"/>
            <a:r>
              <a:rPr lang="en-US" dirty="0" smtClean="0"/>
              <a:t>Policy</a:t>
            </a:r>
          </a:p>
          <a:p>
            <a:pPr marL="1314450" lvl="1" indent="-514350"/>
            <a:r>
              <a:rPr lang="en-US" dirty="0" smtClean="0"/>
              <a:t>Procedure</a:t>
            </a:r>
          </a:p>
          <a:p>
            <a:pPr marL="1314450" lvl="1" indent="-514350"/>
            <a:r>
              <a:rPr lang="en-US" dirty="0" smtClean="0"/>
              <a:t>FAQ</a:t>
            </a:r>
          </a:p>
          <a:p>
            <a:pPr marL="1314450" lvl="1" indent="-514350"/>
            <a:r>
              <a:rPr lang="en-US" dirty="0" smtClean="0"/>
              <a:t>Glossary</a:t>
            </a:r>
          </a:p>
          <a:p>
            <a:r>
              <a:rPr lang="en-US" b="1" dirty="0" smtClean="0"/>
              <a:t>Obtain meaningful feedback on the policy and related documents</a:t>
            </a:r>
            <a:endParaRPr lang="en-US" b="1" dirty="0"/>
          </a:p>
        </p:txBody>
      </p:sp>
      <p:sp>
        <p:nvSpPr>
          <p:cNvPr id="4" name="Slide Number Placeholder 3"/>
          <p:cNvSpPr>
            <a:spLocks noGrp="1"/>
          </p:cNvSpPr>
          <p:nvPr>
            <p:ph type="sldNum" sz="quarter" idx="11"/>
          </p:nvPr>
        </p:nvSpPr>
        <p:spPr/>
        <p:txBody>
          <a:bodyPr/>
          <a:lstStyle/>
          <a:p>
            <a:fld id="{DED4B53F-633D-4299-A49A-9C93145783A1}" type="slidenum">
              <a:rPr lang="en-US" smtClean="0"/>
              <a:t>8</a:t>
            </a:fld>
            <a:endParaRPr lang="en-US"/>
          </a:p>
        </p:txBody>
      </p:sp>
    </p:spTree>
    <p:extLst>
      <p:ext uri="{BB962C8B-B14F-4D97-AF65-F5344CB8AC3E}">
        <p14:creationId xmlns:p14="http://schemas.microsoft.com/office/powerpoint/2010/main" val="221204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ame player piece | Free SV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932" y="56839"/>
            <a:ext cx="1237295" cy="1237295"/>
          </a:xfrm>
          <a:prstGeom prst="rect">
            <a:avLst/>
          </a:prstGeom>
        </p:spPr>
      </p:pic>
      <p:sp>
        <p:nvSpPr>
          <p:cNvPr id="56" name="Freeform: Shape 31" title="Icon of Rocketship">
            <a:extLst>
              <a:ext uri="{FF2B5EF4-FFF2-40B4-BE49-F238E27FC236}">
                <a16:creationId xmlns:a16="http://schemas.microsoft.com/office/drawing/2014/main" id="{5B37B6B2-621C-41ED-9923-FB3BA10730EA}"/>
              </a:ext>
            </a:extLst>
          </p:cNvPr>
          <p:cNvSpPr>
            <a:spLocks/>
          </p:cNvSpPr>
          <p:nvPr/>
        </p:nvSpPr>
        <p:spPr bwMode="auto">
          <a:xfrm>
            <a:off x="1139825" y="457200"/>
            <a:ext cx="384175" cy="863600"/>
          </a:xfrm>
          <a:custGeom>
            <a:avLst/>
            <a:gdLst/>
            <a:ahLst/>
            <a:cxnLst/>
            <a:rect l="0" t="0" r="r" b="b"/>
            <a:pathLst>
              <a:path w="383742" h="863421">
                <a:moveTo>
                  <a:pt x="193716" y="5535"/>
                </a:moveTo>
                <a:lnTo>
                  <a:pt x="184861" y="15128"/>
                </a:lnTo>
                <a:cubicBezTo>
                  <a:pt x="184861" y="15128"/>
                  <a:pt x="121396" y="80069"/>
                  <a:pt x="90401" y="173053"/>
                </a:cubicBezTo>
                <a:cubicBezTo>
                  <a:pt x="80069" y="202572"/>
                  <a:pt x="74166" y="236518"/>
                  <a:pt x="74166" y="272679"/>
                </a:cubicBezTo>
                <a:cubicBezTo>
                  <a:pt x="74166" y="316957"/>
                  <a:pt x="79331" y="384850"/>
                  <a:pt x="85235" y="447577"/>
                </a:cubicBezTo>
                <a:lnTo>
                  <a:pt x="5535" y="526539"/>
                </a:lnTo>
                <a:lnTo>
                  <a:pt x="16604" y="647566"/>
                </a:lnTo>
                <a:lnTo>
                  <a:pt x="99994" y="597384"/>
                </a:lnTo>
                <a:cubicBezTo>
                  <a:pt x="99994" y="598122"/>
                  <a:pt x="100733" y="604026"/>
                  <a:pt x="100733" y="604026"/>
                </a:cubicBezTo>
                <a:lnTo>
                  <a:pt x="100733" y="606240"/>
                </a:lnTo>
                <a:lnTo>
                  <a:pt x="101470" y="608453"/>
                </a:lnTo>
                <a:cubicBezTo>
                  <a:pt x="101470" y="608453"/>
                  <a:pt x="103684" y="612143"/>
                  <a:pt x="106636" y="615095"/>
                </a:cubicBezTo>
                <a:cubicBezTo>
                  <a:pt x="108112" y="615833"/>
                  <a:pt x="109588" y="617309"/>
                  <a:pt x="111064" y="618047"/>
                </a:cubicBezTo>
                <a:lnTo>
                  <a:pt x="123609" y="668967"/>
                </a:lnTo>
                <a:cubicBezTo>
                  <a:pt x="123609" y="668967"/>
                  <a:pt x="124347" y="671181"/>
                  <a:pt x="125085" y="672657"/>
                </a:cubicBezTo>
                <a:cubicBezTo>
                  <a:pt x="125823" y="674133"/>
                  <a:pt x="127299" y="674870"/>
                  <a:pt x="128037" y="676346"/>
                </a:cubicBezTo>
                <a:cubicBezTo>
                  <a:pt x="130989" y="678560"/>
                  <a:pt x="133941" y="680775"/>
                  <a:pt x="139107" y="682988"/>
                </a:cubicBezTo>
                <a:cubicBezTo>
                  <a:pt x="148700" y="686678"/>
                  <a:pt x="164198" y="689630"/>
                  <a:pt x="191502" y="689630"/>
                </a:cubicBezTo>
                <a:cubicBezTo>
                  <a:pt x="218807" y="689630"/>
                  <a:pt x="234304" y="687416"/>
                  <a:pt x="243898" y="682988"/>
                </a:cubicBezTo>
                <a:cubicBezTo>
                  <a:pt x="249064" y="680775"/>
                  <a:pt x="252016" y="678560"/>
                  <a:pt x="254967" y="676346"/>
                </a:cubicBezTo>
                <a:cubicBezTo>
                  <a:pt x="256443" y="674870"/>
                  <a:pt x="257181" y="674133"/>
                  <a:pt x="257919" y="672657"/>
                </a:cubicBezTo>
                <a:cubicBezTo>
                  <a:pt x="258657" y="671181"/>
                  <a:pt x="259395" y="668967"/>
                  <a:pt x="259395" y="668967"/>
                </a:cubicBezTo>
                <a:lnTo>
                  <a:pt x="272679" y="618047"/>
                </a:lnTo>
                <a:cubicBezTo>
                  <a:pt x="274155" y="617309"/>
                  <a:pt x="275630" y="615833"/>
                  <a:pt x="277106" y="615095"/>
                </a:cubicBezTo>
                <a:cubicBezTo>
                  <a:pt x="280058" y="612143"/>
                  <a:pt x="282272" y="608453"/>
                  <a:pt x="282272" y="608453"/>
                </a:cubicBezTo>
                <a:lnTo>
                  <a:pt x="283010" y="606240"/>
                </a:lnTo>
                <a:lnTo>
                  <a:pt x="283010" y="604026"/>
                </a:lnTo>
                <a:cubicBezTo>
                  <a:pt x="283010" y="604026"/>
                  <a:pt x="283748" y="598860"/>
                  <a:pt x="283748" y="597384"/>
                </a:cubicBezTo>
                <a:lnTo>
                  <a:pt x="366401" y="646828"/>
                </a:lnTo>
                <a:lnTo>
                  <a:pt x="378208" y="525802"/>
                </a:lnTo>
                <a:lnTo>
                  <a:pt x="299245" y="446839"/>
                </a:lnTo>
                <a:cubicBezTo>
                  <a:pt x="305149" y="383374"/>
                  <a:pt x="310315" y="315481"/>
                  <a:pt x="310315" y="271941"/>
                </a:cubicBezTo>
                <a:cubicBezTo>
                  <a:pt x="310315" y="235780"/>
                  <a:pt x="303673" y="202572"/>
                  <a:pt x="293342" y="173053"/>
                </a:cubicBezTo>
                <a:cubicBezTo>
                  <a:pt x="262347" y="80807"/>
                  <a:pt x="198882" y="15128"/>
                  <a:pt x="198882" y="15128"/>
                </a:cubicBezTo>
                <a:lnTo>
                  <a:pt x="193716" y="5535"/>
                </a:lnTo>
                <a:close/>
                <a:moveTo>
                  <a:pt x="193716" y="43171"/>
                </a:moveTo>
                <a:cubicBezTo>
                  <a:pt x="206262" y="57192"/>
                  <a:pt x="248326" y="106636"/>
                  <a:pt x="273417" y="181171"/>
                </a:cubicBezTo>
                <a:cubicBezTo>
                  <a:pt x="283010" y="209214"/>
                  <a:pt x="288914" y="239470"/>
                  <a:pt x="288914" y="272679"/>
                </a:cubicBezTo>
                <a:cubicBezTo>
                  <a:pt x="288914" y="315481"/>
                  <a:pt x="283748" y="384850"/>
                  <a:pt x="277106" y="448315"/>
                </a:cubicBezTo>
                <a:cubicBezTo>
                  <a:pt x="277106" y="449791"/>
                  <a:pt x="277106" y="450529"/>
                  <a:pt x="277106" y="452005"/>
                </a:cubicBezTo>
                <a:cubicBezTo>
                  <a:pt x="270465" y="526539"/>
                  <a:pt x="262347" y="592956"/>
                  <a:pt x="262347" y="597384"/>
                </a:cubicBezTo>
                <a:cubicBezTo>
                  <a:pt x="260871" y="598122"/>
                  <a:pt x="259395" y="599598"/>
                  <a:pt x="255706" y="601812"/>
                </a:cubicBezTo>
                <a:cubicBezTo>
                  <a:pt x="246850" y="605502"/>
                  <a:pt x="228401" y="609929"/>
                  <a:pt x="194454" y="609929"/>
                </a:cubicBezTo>
                <a:cubicBezTo>
                  <a:pt x="160508" y="609929"/>
                  <a:pt x="141321" y="605502"/>
                  <a:pt x="132465" y="601812"/>
                </a:cubicBezTo>
                <a:cubicBezTo>
                  <a:pt x="128775" y="600336"/>
                  <a:pt x="126561" y="598860"/>
                  <a:pt x="125823" y="597384"/>
                </a:cubicBezTo>
                <a:cubicBezTo>
                  <a:pt x="125085" y="592956"/>
                  <a:pt x="117706" y="528015"/>
                  <a:pt x="111064" y="453480"/>
                </a:cubicBezTo>
                <a:cubicBezTo>
                  <a:pt x="111064" y="452005"/>
                  <a:pt x="111064" y="450529"/>
                  <a:pt x="110326" y="448315"/>
                </a:cubicBezTo>
                <a:cubicBezTo>
                  <a:pt x="104422" y="384850"/>
                  <a:pt x="99257" y="316219"/>
                  <a:pt x="99257" y="272679"/>
                </a:cubicBezTo>
                <a:cubicBezTo>
                  <a:pt x="99257" y="239470"/>
                  <a:pt x="105160" y="209214"/>
                  <a:pt x="114754" y="181171"/>
                </a:cubicBezTo>
                <a:cubicBezTo>
                  <a:pt x="139107" y="106636"/>
                  <a:pt x="181171" y="57192"/>
                  <a:pt x="193716" y="43171"/>
                </a:cubicBezTo>
                <a:close/>
                <a:moveTo>
                  <a:pt x="150176" y="224711"/>
                </a:moveTo>
                <a:cubicBezTo>
                  <a:pt x="125823" y="249064"/>
                  <a:pt x="125823" y="288176"/>
                  <a:pt x="150176" y="311791"/>
                </a:cubicBezTo>
                <a:cubicBezTo>
                  <a:pt x="174529" y="336144"/>
                  <a:pt x="213641" y="336144"/>
                  <a:pt x="237256" y="311791"/>
                </a:cubicBezTo>
                <a:cubicBezTo>
                  <a:pt x="261609" y="287438"/>
                  <a:pt x="261609" y="248326"/>
                  <a:pt x="237256" y="224711"/>
                </a:cubicBezTo>
                <a:cubicBezTo>
                  <a:pt x="213641" y="200358"/>
                  <a:pt x="173791" y="200358"/>
                  <a:pt x="150176" y="224711"/>
                </a:cubicBezTo>
                <a:close/>
                <a:moveTo>
                  <a:pt x="167150" y="242422"/>
                </a:moveTo>
                <a:cubicBezTo>
                  <a:pt x="181909" y="227663"/>
                  <a:pt x="204786" y="227663"/>
                  <a:pt x="219545" y="242422"/>
                </a:cubicBezTo>
                <a:cubicBezTo>
                  <a:pt x="234304" y="257181"/>
                  <a:pt x="234304" y="280058"/>
                  <a:pt x="219545" y="294818"/>
                </a:cubicBezTo>
                <a:cubicBezTo>
                  <a:pt x="204786" y="309577"/>
                  <a:pt x="181909" y="309577"/>
                  <a:pt x="167150" y="294818"/>
                </a:cubicBezTo>
                <a:cubicBezTo>
                  <a:pt x="152390" y="280058"/>
                  <a:pt x="153128" y="256444"/>
                  <a:pt x="167150" y="242422"/>
                </a:cubicBezTo>
                <a:close/>
                <a:moveTo>
                  <a:pt x="31364" y="535395"/>
                </a:moveTo>
                <a:lnTo>
                  <a:pt x="87449" y="479309"/>
                </a:lnTo>
                <a:cubicBezTo>
                  <a:pt x="91139" y="516208"/>
                  <a:pt x="94829" y="547941"/>
                  <a:pt x="97043" y="570817"/>
                </a:cubicBezTo>
                <a:lnTo>
                  <a:pt x="37267" y="606240"/>
                </a:lnTo>
                <a:lnTo>
                  <a:pt x="31364" y="535395"/>
                </a:lnTo>
                <a:close/>
                <a:moveTo>
                  <a:pt x="140583" y="629117"/>
                </a:moveTo>
                <a:cubicBezTo>
                  <a:pt x="153866" y="632068"/>
                  <a:pt x="170101" y="634282"/>
                  <a:pt x="193716" y="634282"/>
                </a:cubicBezTo>
                <a:cubicBezTo>
                  <a:pt x="217331" y="634282"/>
                  <a:pt x="234304" y="632068"/>
                  <a:pt x="246850" y="629117"/>
                </a:cubicBezTo>
                <a:lnTo>
                  <a:pt x="239470" y="659373"/>
                </a:lnTo>
                <a:cubicBezTo>
                  <a:pt x="239470" y="659373"/>
                  <a:pt x="239470" y="659373"/>
                  <a:pt x="237256" y="660111"/>
                </a:cubicBezTo>
                <a:cubicBezTo>
                  <a:pt x="232091" y="662325"/>
                  <a:pt x="219545" y="665277"/>
                  <a:pt x="193716" y="665277"/>
                </a:cubicBezTo>
                <a:cubicBezTo>
                  <a:pt x="167887" y="665277"/>
                  <a:pt x="155342" y="662325"/>
                  <a:pt x="150176" y="660111"/>
                </a:cubicBezTo>
                <a:cubicBezTo>
                  <a:pt x="148700" y="659373"/>
                  <a:pt x="148700" y="659373"/>
                  <a:pt x="147962" y="659373"/>
                </a:cubicBezTo>
                <a:lnTo>
                  <a:pt x="140583" y="629117"/>
                </a:lnTo>
                <a:close/>
                <a:moveTo>
                  <a:pt x="299984" y="479309"/>
                </a:moveTo>
                <a:lnTo>
                  <a:pt x="356069" y="535395"/>
                </a:lnTo>
                <a:lnTo>
                  <a:pt x="349427" y="606240"/>
                </a:lnTo>
                <a:lnTo>
                  <a:pt x="290390" y="570817"/>
                </a:lnTo>
                <a:cubicBezTo>
                  <a:pt x="292604" y="547941"/>
                  <a:pt x="296294" y="516946"/>
                  <a:pt x="299984" y="479309"/>
                </a:cubicBezTo>
                <a:close/>
                <a:moveTo>
                  <a:pt x="146486" y="703651"/>
                </a:moveTo>
                <a:cubicBezTo>
                  <a:pt x="143535" y="728742"/>
                  <a:pt x="131727" y="743502"/>
                  <a:pt x="131727" y="766378"/>
                </a:cubicBezTo>
                <a:cubicBezTo>
                  <a:pt x="131727" y="778186"/>
                  <a:pt x="135417" y="790731"/>
                  <a:pt x="143535" y="804015"/>
                </a:cubicBezTo>
                <a:cubicBezTo>
                  <a:pt x="151652" y="818036"/>
                  <a:pt x="164935" y="833533"/>
                  <a:pt x="184861" y="853458"/>
                </a:cubicBezTo>
                <a:lnTo>
                  <a:pt x="193716" y="862314"/>
                </a:lnTo>
                <a:lnTo>
                  <a:pt x="202572" y="853458"/>
                </a:lnTo>
                <a:cubicBezTo>
                  <a:pt x="242422" y="813609"/>
                  <a:pt x="255706" y="787041"/>
                  <a:pt x="255706" y="763426"/>
                </a:cubicBezTo>
                <a:cubicBezTo>
                  <a:pt x="255706" y="739812"/>
                  <a:pt x="243898" y="724314"/>
                  <a:pt x="240946" y="703651"/>
                </a:cubicBezTo>
                <a:lnTo>
                  <a:pt x="216593" y="707341"/>
                </a:lnTo>
                <a:cubicBezTo>
                  <a:pt x="221021" y="733908"/>
                  <a:pt x="230615" y="749405"/>
                  <a:pt x="231352" y="764165"/>
                </a:cubicBezTo>
                <a:cubicBezTo>
                  <a:pt x="231352" y="776710"/>
                  <a:pt x="221759" y="795897"/>
                  <a:pt x="194454" y="826154"/>
                </a:cubicBezTo>
                <a:cubicBezTo>
                  <a:pt x="181909" y="812870"/>
                  <a:pt x="170839" y="800325"/>
                  <a:pt x="165674" y="791470"/>
                </a:cubicBezTo>
                <a:cubicBezTo>
                  <a:pt x="159032" y="780400"/>
                  <a:pt x="157556" y="773758"/>
                  <a:pt x="157556" y="767116"/>
                </a:cubicBezTo>
                <a:cubicBezTo>
                  <a:pt x="157556" y="753833"/>
                  <a:pt x="167887" y="737598"/>
                  <a:pt x="171577" y="707341"/>
                </a:cubicBezTo>
                <a:lnTo>
                  <a:pt x="146486" y="703651"/>
                </a:lnTo>
                <a:close/>
                <a:moveTo>
                  <a:pt x="238732" y="661587"/>
                </a:moveTo>
                <a:lnTo>
                  <a:pt x="238732" y="663063"/>
                </a:lnTo>
                <a:cubicBezTo>
                  <a:pt x="237994" y="662325"/>
                  <a:pt x="238732" y="662325"/>
                  <a:pt x="238732" y="661587"/>
                </a:cubicBezTo>
                <a:close/>
              </a:path>
            </a:pathLst>
          </a:custGeom>
          <a:solidFill>
            <a:schemeClr val="bg1"/>
          </a:solidFill>
          <a:ln>
            <a:noFill/>
          </a:ln>
          <a:effectLst>
            <a:outerShdw blurRad="50800" dist="38100" dir="2700000" algn="tl" rotWithShape="0">
              <a:prstClr val="black">
                <a:alpha val="40000"/>
              </a:prstClr>
            </a:outerShdw>
          </a:effectLst>
        </p:spPr>
        <p:txBody>
          <a:bodyPr anchor="ctr"/>
          <a:lstStyle/>
          <a:p>
            <a:endParaRPr lang="en-US"/>
          </a:p>
        </p:txBody>
      </p:sp>
      <p:sp>
        <p:nvSpPr>
          <p:cNvPr id="48" name="AutoShape 110" title="Arrow pointing to the right"/>
          <p:cNvSpPr>
            <a:spLocks noChangeArrowheads="1"/>
          </p:cNvSpPr>
          <p:nvPr/>
        </p:nvSpPr>
        <p:spPr bwMode="auto">
          <a:xfrm>
            <a:off x="1600200" y="444500"/>
            <a:ext cx="520944" cy="863598"/>
          </a:xfrm>
          <a:prstGeom prst="rightArrow">
            <a:avLst>
              <a:gd name="adj1" fmla="val 55843"/>
              <a:gd name="adj2" fmla="val 49879"/>
            </a:avLst>
          </a:prstGeom>
          <a:gradFill flip="none" rotWithShape="1">
            <a:gsLst>
              <a:gs pos="0">
                <a:srgbClr val="FFFFFF">
                  <a:alpha val="0"/>
                </a:srgbClr>
              </a:gs>
              <a:gs pos="100000">
                <a:srgbClr val="FFFFFF"/>
              </a:gs>
            </a:gsLst>
            <a:lin ang="0" scaled="1"/>
            <a:tileRect/>
          </a:gradFill>
          <a:ln w="9525">
            <a:noFill/>
            <a:miter lim="800000"/>
            <a:headEnd/>
            <a:tailEnd/>
          </a:ln>
        </p:spPr>
        <p:txBody>
          <a:bodyPr wrap="none" anchor="ctr"/>
          <a:lstStyle/>
          <a:p>
            <a:endParaRPr lang="en-US" dirty="0">
              <a:latin typeface="+mn-lt"/>
            </a:endParaRPr>
          </a:p>
        </p:txBody>
      </p:sp>
      <p:sp>
        <p:nvSpPr>
          <p:cNvPr id="4" name="Text Placeholder 3">
            <a:extLst>
              <a:ext uri="{FF2B5EF4-FFF2-40B4-BE49-F238E27FC236}">
                <a16:creationId xmlns:a16="http://schemas.microsoft.com/office/drawing/2014/main" id="{16B84C2A-EBA6-4721-B367-D7B2C5111AED}"/>
              </a:ext>
            </a:extLst>
          </p:cNvPr>
          <p:cNvSpPr>
            <a:spLocks noGrp="1"/>
          </p:cNvSpPr>
          <p:nvPr>
            <p:ph type="body" sz="quarter" idx="10"/>
          </p:nvPr>
        </p:nvSpPr>
        <p:spPr>
          <a:xfrm>
            <a:off x="1977148" y="497859"/>
            <a:ext cx="1532496" cy="755391"/>
          </a:xfrm>
        </p:spPr>
        <p:txBody>
          <a:bodyPr/>
          <a:lstStyle/>
          <a:p>
            <a:r>
              <a:rPr lang="en-US" dirty="0" smtClean="0"/>
              <a:t>Draft Policy Concept</a:t>
            </a:r>
            <a:endParaRPr lang="en-US" dirty="0"/>
          </a:p>
        </p:txBody>
      </p:sp>
      <p:sp>
        <p:nvSpPr>
          <p:cNvPr id="6" name="Text Placeholder 5">
            <a:extLst>
              <a:ext uri="{FF2B5EF4-FFF2-40B4-BE49-F238E27FC236}">
                <a16:creationId xmlns:a16="http://schemas.microsoft.com/office/drawing/2014/main" id="{2A53D96C-539B-4E54-8B89-9558BBD32D37}"/>
              </a:ext>
            </a:extLst>
          </p:cNvPr>
          <p:cNvSpPr>
            <a:spLocks noGrp="1"/>
          </p:cNvSpPr>
          <p:nvPr>
            <p:ph type="body" sz="quarter" idx="12"/>
          </p:nvPr>
        </p:nvSpPr>
        <p:spPr>
          <a:xfrm>
            <a:off x="3796510" y="513807"/>
            <a:ext cx="2800166" cy="703300"/>
          </a:xfrm>
        </p:spPr>
        <p:txBody>
          <a:bodyPr/>
          <a:lstStyle/>
          <a:p>
            <a:r>
              <a:rPr lang="en-US" dirty="0" smtClean="0"/>
              <a:t>Share Draft Concept       with Stakeholders</a:t>
            </a:r>
            <a:endParaRPr lang="en-US" dirty="0"/>
          </a:p>
        </p:txBody>
      </p:sp>
      <p:sp>
        <p:nvSpPr>
          <p:cNvPr id="8" name="Text Placeholder 7">
            <a:extLst>
              <a:ext uri="{FF2B5EF4-FFF2-40B4-BE49-F238E27FC236}">
                <a16:creationId xmlns:a16="http://schemas.microsoft.com/office/drawing/2014/main" id="{6FE60E36-E23A-460F-8F04-E02FD4C76B70}"/>
              </a:ext>
            </a:extLst>
          </p:cNvPr>
          <p:cNvSpPr>
            <a:spLocks noGrp="1"/>
          </p:cNvSpPr>
          <p:nvPr>
            <p:ph type="body" sz="quarter" idx="14"/>
          </p:nvPr>
        </p:nvSpPr>
        <p:spPr>
          <a:xfrm>
            <a:off x="6937075" y="525880"/>
            <a:ext cx="2800166" cy="710920"/>
          </a:xfrm>
        </p:spPr>
        <p:txBody>
          <a:bodyPr/>
          <a:lstStyle/>
          <a:p>
            <a:r>
              <a:rPr lang="en-US" dirty="0" smtClean="0"/>
              <a:t>Present Draft Concept at Workshop</a:t>
            </a:r>
          </a:p>
          <a:p>
            <a:endParaRPr lang="en-US" dirty="0"/>
          </a:p>
        </p:txBody>
      </p:sp>
      <p:sp>
        <p:nvSpPr>
          <p:cNvPr id="10" name="Text Placeholder 9">
            <a:extLst>
              <a:ext uri="{FF2B5EF4-FFF2-40B4-BE49-F238E27FC236}">
                <a16:creationId xmlns:a16="http://schemas.microsoft.com/office/drawing/2014/main" id="{CAF9BEBE-89F1-4437-BA39-9A2D865BB987}"/>
              </a:ext>
            </a:extLst>
          </p:cNvPr>
          <p:cNvSpPr>
            <a:spLocks noGrp="1"/>
          </p:cNvSpPr>
          <p:nvPr>
            <p:ph type="body" sz="quarter" idx="16"/>
          </p:nvPr>
        </p:nvSpPr>
        <p:spPr>
          <a:xfrm>
            <a:off x="9894806" y="836056"/>
            <a:ext cx="1224167" cy="860987"/>
          </a:xfrm>
        </p:spPr>
        <p:txBody>
          <a:bodyPr/>
          <a:lstStyle/>
          <a:p>
            <a:r>
              <a:rPr lang="en-US" dirty="0" smtClean="0"/>
              <a:t>Collect Feedback</a:t>
            </a:r>
          </a:p>
          <a:p>
            <a:endParaRPr lang="en-US" dirty="0"/>
          </a:p>
        </p:txBody>
      </p:sp>
      <p:sp>
        <p:nvSpPr>
          <p:cNvPr id="12" name="Text Placeholder 11">
            <a:extLst>
              <a:ext uri="{FF2B5EF4-FFF2-40B4-BE49-F238E27FC236}">
                <a16:creationId xmlns:a16="http://schemas.microsoft.com/office/drawing/2014/main" id="{4ACFB362-F4D5-4D4A-B7A3-97E73D305B42}"/>
              </a:ext>
            </a:extLst>
          </p:cNvPr>
          <p:cNvSpPr>
            <a:spLocks noGrp="1"/>
          </p:cNvSpPr>
          <p:nvPr>
            <p:ph type="body" sz="quarter" idx="18"/>
          </p:nvPr>
        </p:nvSpPr>
        <p:spPr>
          <a:xfrm>
            <a:off x="9892323" y="1819338"/>
            <a:ext cx="1169066" cy="703883"/>
          </a:xfrm>
        </p:spPr>
        <p:txBody>
          <a:bodyPr/>
          <a:lstStyle/>
          <a:p>
            <a:r>
              <a:rPr lang="en-US" dirty="0" smtClean="0"/>
              <a:t>Review Feedback</a:t>
            </a:r>
          </a:p>
          <a:p>
            <a:endParaRPr lang="en-US" dirty="0"/>
          </a:p>
        </p:txBody>
      </p:sp>
      <p:sp>
        <p:nvSpPr>
          <p:cNvPr id="14" name="Text Placeholder 13">
            <a:extLst>
              <a:ext uri="{FF2B5EF4-FFF2-40B4-BE49-F238E27FC236}">
                <a16:creationId xmlns:a16="http://schemas.microsoft.com/office/drawing/2014/main" id="{E8F2F6B8-2E04-4BF6-956B-8133575DDED1}"/>
              </a:ext>
            </a:extLst>
          </p:cNvPr>
          <p:cNvSpPr>
            <a:spLocks noGrp="1"/>
          </p:cNvSpPr>
          <p:nvPr>
            <p:ph type="body" sz="quarter" idx="20"/>
          </p:nvPr>
        </p:nvSpPr>
        <p:spPr>
          <a:xfrm>
            <a:off x="7925625" y="2053641"/>
            <a:ext cx="1624141" cy="861267"/>
          </a:xfrm>
        </p:spPr>
        <p:txBody>
          <a:bodyPr/>
          <a:lstStyle/>
          <a:p>
            <a:r>
              <a:rPr lang="en-US" dirty="0" smtClean="0"/>
              <a:t>Conduct Additional Research</a:t>
            </a:r>
          </a:p>
          <a:p>
            <a:endParaRPr lang="en-US" dirty="0"/>
          </a:p>
        </p:txBody>
      </p:sp>
      <p:sp>
        <p:nvSpPr>
          <p:cNvPr id="16" name="Text Placeholder 15">
            <a:extLst>
              <a:ext uri="{FF2B5EF4-FFF2-40B4-BE49-F238E27FC236}">
                <a16:creationId xmlns:a16="http://schemas.microsoft.com/office/drawing/2014/main" id="{30EA4A3A-4A14-43B1-9E09-C9B2D2A49990}"/>
              </a:ext>
            </a:extLst>
          </p:cNvPr>
          <p:cNvSpPr>
            <a:spLocks noGrp="1"/>
          </p:cNvSpPr>
          <p:nvPr>
            <p:ph type="body" sz="quarter" idx="22"/>
          </p:nvPr>
        </p:nvSpPr>
        <p:spPr>
          <a:xfrm>
            <a:off x="4866464" y="2046403"/>
            <a:ext cx="2337641" cy="839696"/>
          </a:xfrm>
        </p:spPr>
        <p:txBody>
          <a:bodyPr/>
          <a:lstStyle/>
          <a:p>
            <a:r>
              <a:rPr lang="en-US" dirty="0" smtClean="0"/>
              <a:t>Assemble Work Group for Policy Draft Development</a:t>
            </a:r>
          </a:p>
          <a:p>
            <a:endParaRPr lang="en-US" dirty="0"/>
          </a:p>
        </p:txBody>
      </p:sp>
      <p:sp>
        <p:nvSpPr>
          <p:cNvPr id="18" name="Text Placeholder 17">
            <a:extLst>
              <a:ext uri="{FF2B5EF4-FFF2-40B4-BE49-F238E27FC236}">
                <a16:creationId xmlns:a16="http://schemas.microsoft.com/office/drawing/2014/main" id="{CC8F7821-37F5-46E6-9F2A-4A1ADE8EBF41}"/>
              </a:ext>
            </a:extLst>
          </p:cNvPr>
          <p:cNvSpPr>
            <a:spLocks noGrp="1"/>
          </p:cNvSpPr>
          <p:nvPr>
            <p:ph type="body" sz="quarter" idx="24"/>
          </p:nvPr>
        </p:nvSpPr>
        <p:spPr>
          <a:xfrm>
            <a:off x="2393031" y="2144453"/>
            <a:ext cx="2089536" cy="656057"/>
          </a:xfrm>
        </p:spPr>
        <p:txBody>
          <a:bodyPr/>
          <a:lstStyle/>
          <a:p>
            <a:r>
              <a:rPr lang="en-US" dirty="0" smtClean="0"/>
              <a:t>Draft Policy Based on Feedback</a:t>
            </a:r>
          </a:p>
          <a:p>
            <a:endParaRPr lang="en-US" dirty="0"/>
          </a:p>
        </p:txBody>
      </p:sp>
      <p:sp>
        <p:nvSpPr>
          <p:cNvPr id="20" name="Text Placeholder 19">
            <a:extLst>
              <a:ext uri="{FF2B5EF4-FFF2-40B4-BE49-F238E27FC236}">
                <a16:creationId xmlns:a16="http://schemas.microsoft.com/office/drawing/2014/main" id="{8ED07F0B-4E5D-4A58-8837-57BFC6DB4C88}"/>
              </a:ext>
            </a:extLst>
          </p:cNvPr>
          <p:cNvSpPr>
            <a:spLocks noGrp="1"/>
          </p:cNvSpPr>
          <p:nvPr>
            <p:ph type="body" sz="quarter" idx="26"/>
          </p:nvPr>
        </p:nvSpPr>
        <p:spPr>
          <a:xfrm>
            <a:off x="1139825" y="2344651"/>
            <a:ext cx="993833" cy="693809"/>
          </a:xfrm>
        </p:spPr>
        <p:txBody>
          <a:bodyPr/>
          <a:lstStyle/>
          <a:p>
            <a:r>
              <a:rPr lang="en-US" dirty="0" smtClean="0"/>
              <a:t>Share      Draft</a:t>
            </a:r>
          </a:p>
          <a:p>
            <a:endParaRPr lang="en-US" dirty="0"/>
          </a:p>
        </p:txBody>
      </p:sp>
      <p:sp>
        <p:nvSpPr>
          <p:cNvPr id="67" name="Text Placeholder 66"/>
          <p:cNvSpPr>
            <a:spLocks noGrp="1"/>
          </p:cNvSpPr>
          <p:nvPr>
            <p:ph type="body" sz="quarter" idx="29"/>
          </p:nvPr>
        </p:nvSpPr>
        <p:spPr>
          <a:xfrm>
            <a:off x="917275" y="3516830"/>
            <a:ext cx="1438932" cy="800685"/>
          </a:xfrm>
        </p:spPr>
        <p:txBody>
          <a:bodyPr/>
          <a:lstStyle/>
          <a:p>
            <a:r>
              <a:rPr lang="en-US" dirty="0"/>
              <a:t>Present Draft Policy at     Workshop</a:t>
            </a:r>
          </a:p>
          <a:p>
            <a:endParaRPr lang="en-US" dirty="0"/>
          </a:p>
        </p:txBody>
      </p:sp>
      <p:sp>
        <p:nvSpPr>
          <p:cNvPr id="24" name="Text Placeholder 23">
            <a:extLst>
              <a:ext uri="{FF2B5EF4-FFF2-40B4-BE49-F238E27FC236}">
                <a16:creationId xmlns:a16="http://schemas.microsoft.com/office/drawing/2014/main" id="{195CB63A-7F4F-4225-9CF3-4C30479A9C44}"/>
              </a:ext>
            </a:extLst>
          </p:cNvPr>
          <p:cNvSpPr>
            <a:spLocks noGrp="1"/>
          </p:cNvSpPr>
          <p:nvPr>
            <p:ph type="body" sz="quarter" idx="30"/>
          </p:nvPr>
        </p:nvSpPr>
        <p:spPr>
          <a:xfrm>
            <a:off x="5127306" y="3709417"/>
            <a:ext cx="1870430" cy="861267"/>
          </a:xfrm>
        </p:spPr>
        <p:txBody>
          <a:bodyPr/>
          <a:lstStyle/>
          <a:p>
            <a:r>
              <a:rPr lang="en-US" dirty="0" smtClean="0"/>
              <a:t>Review &amp; Respond to Feedback</a:t>
            </a:r>
            <a:endParaRPr lang="en-US" dirty="0"/>
          </a:p>
        </p:txBody>
      </p:sp>
      <p:sp>
        <p:nvSpPr>
          <p:cNvPr id="27" name="Text Placeholder 26">
            <a:extLst>
              <a:ext uri="{FF2B5EF4-FFF2-40B4-BE49-F238E27FC236}">
                <a16:creationId xmlns:a16="http://schemas.microsoft.com/office/drawing/2014/main" id="{7D6B3612-45CC-4BBB-A486-18EB52747009}"/>
              </a:ext>
            </a:extLst>
          </p:cNvPr>
          <p:cNvSpPr>
            <a:spLocks noGrp="1"/>
          </p:cNvSpPr>
          <p:nvPr>
            <p:ph type="body" sz="quarter" idx="32"/>
          </p:nvPr>
        </p:nvSpPr>
        <p:spPr>
          <a:xfrm>
            <a:off x="2412345" y="3709418"/>
            <a:ext cx="1998777" cy="861266"/>
          </a:xfrm>
        </p:spPr>
        <p:txBody>
          <a:bodyPr/>
          <a:lstStyle/>
          <a:p>
            <a:r>
              <a:rPr lang="en-US" dirty="0" smtClean="0"/>
              <a:t>Collect Stakeholder Feedback</a:t>
            </a:r>
            <a:endParaRPr lang="en-US" dirty="0"/>
          </a:p>
        </p:txBody>
      </p:sp>
      <p:sp>
        <p:nvSpPr>
          <p:cNvPr id="29" name="Text Placeholder 28">
            <a:extLst>
              <a:ext uri="{FF2B5EF4-FFF2-40B4-BE49-F238E27FC236}">
                <a16:creationId xmlns:a16="http://schemas.microsoft.com/office/drawing/2014/main" id="{1A64A35C-370B-4263-A6DB-E5BD8F93CC2F}"/>
              </a:ext>
            </a:extLst>
          </p:cNvPr>
          <p:cNvSpPr>
            <a:spLocks noGrp="1"/>
          </p:cNvSpPr>
          <p:nvPr>
            <p:ph type="body" sz="quarter" idx="34"/>
          </p:nvPr>
        </p:nvSpPr>
        <p:spPr>
          <a:xfrm>
            <a:off x="7682326" y="3708165"/>
            <a:ext cx="1998777" cy="880535"/>
          </a:xfrm>
        </p:spPr>
        <p:txBody>
          <a:bodyPr/>
          <a:lstStyle/>
          <a:p>
            <a:r>
              <a:rPr lang="en-US" dirty="0" smtClean="0"/>
              <a:t>Another Round of Feedback is Necessary?</a:t>
            </a:r>
            <a:endParaRPr lang="en-US" dirty="0"/>
          </a:p>
        </p:txBody>
      </p:sp>
      <p:sp>
        <p:nvSpPr>
          <p:cNvPr id="31" name="Text Placeholder 30">
            <a:extLst>
              <a:ext uri="{FF2B5EF4-FFF2-40B4-BE49-F238E27FC236}">
                <a16:creationId xmlns:a16="http://schemas.microsoft.com/office/drawing/2014/main" id="{054D7DD0-253A-4917-889A-5FA13F52F753}"/>
              </a:ext>
            </a:extLst>
          </p:cNvPr>
          <p:cNvSpPr>
            <a:spLocks noGrp="1"/>
          </p:cNvSpPr>
          <p:nvPr>
            <p:ph type="body" sz="quarter" idx="36"/>
          </p:nvPr>
        </p:nvSpPr>
        <p:spPr>
          <a:xfrm>
            <a:off x="9737241" y="3879844"/>
            <a:ext cx="1324148" cy="873881"/>
          </a:xfrm>
        </p:spPr>
        <p:txBody>
          <a:bodyPr/>
          <a:lstStyle/>
          <a:p>
            <a:r>
              <a:rPr lang="en-US" sz="1600" dirty="0" smtClean="0"/>
              <a:t>Include Feedback in Final Draft</a:t>
            </a:r>
          </a:p>
        </p:txBody>
      </p:sp>
      <p:sp>
        <p:nvSpPr>
          <p:cNvPr id="33" name="Text Placeholder 32">
            <a:extLst>
              <a:ext uri="{FF2B5EF4-FFF2-40B4-BE49-F238E27FC236}">
                <a16:creationId xmlns:a16="http://schemas.microsoft.com/office/drawing/2014/main" id="{FD96B3CC-717E-4D68-8D11-831D0340C190}"/>
              </a:ext>
            </a:extLst>
          </p:cNvPr>
          <p:cNvSpPr>
            <a:spLocks noGrp="1"/>
          </p:cNvSpPr>
          <p:nvPr>
            <p:ph type="body" sz="quarter" idx="38"/>
          </p:nvPr>
        </p:nvSpPr>
        <p:spPr>
          <a:xfrm>
            <a:off x="9952388" y="5100932"/>
            <a:ext cx="1109001" cy="905402"/>
          </a:xfrm>
        </p:spPr>
        <p:txBody>
          <a:bodyPr/>
          <a:lstStyle/>
          <a:p>
            <a:r>
              <a:rPr lang="en-US" dirty="0" smtClean="0"/>
              <a:t>Develop Training</a:t>
            </a:r>
            <a:endParaRPr lang="en-US" dirty="0"/>
          </a:p>
        </p:txBody>
      </p:sp>
      <p:sp>
        <p:nvSpPr>
          <p:cNvPr id="35" name="Text Placeholder 34">
            <a:extLst>
              <a:ext uri="{FF2B5EF4-FFF2-40B4-BE49-F238E27FC236}">
                <a16:creationId xmlns:a16="http://schemas.microsoft.com/office/drawing/2014/main" id="{1A28D117-B2EF-4EAE-BDC9-DA64D3400901}"/>
              </a:ext>
            </a:extLst>
          </p:cNvPr>
          <p:cNvSpPr>
            <a:spLocks noGrp="1"/>
          </p:cNvSpPr>
          <p:nvPr>
            <p:ph type="body" sz="quarter" idx="40"/>
          </p:nvPr>
        </p:nvSpPr>
        <p:spPr>
          <a:xfrm>
            <a:off x="3527096" y="5356873"/>
            <a:ext cx="2800166" cy="857500"/>
          </a:xfrm>
        </p:spPr>
        <p:txBody>
          <a:bodyPr/>
          <a:lstStyle/>
          <a:p>
            <a:r>
              <a:rPr lang="en-US" dirty="0" smtClean="0"/>
              <a:t>Send Final Policy to DES Director for Final Review and Signature</a:t>
            </a:r>
            <a:endParaRPr lang="en-US" dirty="0"/>
          </a:p>
        </p:txBody>
      </p:sp>
      <p:sp>
        <p:nvSpPr>
          <p:cNvPr id="37" name="Text Placeholder 36">
            <a:extLst>
              <a:ext uri="{FF2B5EF4-FFF2-40B4-BE49-F238E27FC236}">
                <a16:creationId xmlns:a16="http://schemas.microsoft.com/office/drawing/2014/main" id="{09D1B5C0-A338-490B-B947-11087FCB5C0C}"/>
              </a:ext>
            </a:extLst>
          </p:cNvPr>
          <p:cNvSpPr>
            <a:spLocks noGrp="1"/>
          </p:cNvSpPr>
          <p:nvPr>
            <p:ph type="body" sz="quarter" idx="42"/>
          </p:nvPr>
        </p:nvSpPr>
        <p:spPr>
          <a:xfrm>
            <a:off x="6868339" y="5460805"/>
            <a:ext cx="2800166" cy="649636"/>
          </a:xfrm>
        </p:spPr>
        <p:txBody>
          <a:bodyPr/>
          <a:lstStyle/>
          <a:p>
            <a:r>
              <a:rPr lang="en-US" dirty="0" smtClean="0"/>
              <a:t>Complete Final Policy and Related Training</a:t>
            </a:r>
            <a:endParaRPr lang="en-US" dirty="0"/>
          </a:p>
        </p:txBody>
      </p:sp>
      <p:sp>
        <p:nvSpPr>
          <p:cNvPr id="39" name="Text Placeholder 38">
            <a:extLst>
              <a:ext uri="{FF2B5EF4-FFF2-40B4-BE49-F238E27FC236}">
                <a16:creationId xmlns:a16="http://schemas.microsoft.com/office/drawing/2014/main" id="{BAB99B19-274F-493D-A790-65C0DFE746DD}"/>
              </a:ext>
            </a:extLst>
          </p:cNvPr>
          <p:cNvSpPr>
            <a:spLocks noGrp="1"/>
          </p:cNvSpPr>
          <p:nvPr>
            <p:ph type="body" sz="quarter" idx="44"/>
          </p:nvPr>
        </p:nvSpPr>
        <p:spPr>
          <a:xfrm>
            <a:off x="2121143" y="5440981"/>
            <a:ext cx="1105289" cy="649636"/>
          </a:xfrm>
        </p:spPr>
        <p:txBody>
          <a:bodyPr/>
          <a:lstStyle/>
          <a:p>
            <a:r>
              <a:rPr lang="en-US" dirty="0" smtClean="0"/>
              <a:t>Publish Policy</a:t>
            </a:r>
            <a:endParaRPr lang="en-US" dirty="0"/>
          </a:p>
        </p:txBody>
      </p:sp>
      <p:sp>
        <p:nvSpPr>
          <p:cNvPr id="44" name="Title 43"/>
          <p:cNvSpPr>
            <a:spLocks noGrp="1"/>
          </p:cNvSpPr>
          <p:nvPr>
            <p:ph type="title"/>
          </p:nvPr>
        </p:nvSpPr>
        <p:spPr/>
        <p:txBody>
          <a:bodyPr/>
          <a:lstStyle/>
          <a:p>
            <a:r>
              <a:rPr lang="en-US" dirty="0" smtClean="0"/>
              <a:t>Policy Development Process</a:t>
            </a:r>
            <a:endParaRPr lang="en-US" dirty="0"/>
          </a:p>
        </p:txBody>
      </p:sp>
      <p:sp>
        <p:nvSpPr>
          <p:cNvPr id="64" name="Oval Callout 63" title="Oval Callout"/>
          <p:cNvSpPr/>
          <p:nvPr/>
        </p:nvSpPr>
        <p:spPr>
          <a:xfrm>
            <a:off x="6272784" y="510134"/>
            <a:ext cx="377425" cy="250658"/>
          </a:xfrm>
          <a:prstGeom prst="wedgeEllipseCallout">
            <a:avLst/>
          </a:prstGeom>
          <a:noFill/>
          <a:ln w="2857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solidFill>
                <a:schemeClr val="bg2"/>
              </a:solidFill>
            </a:endParaRPr>
          </a:p>
        </p:txBody>
      </p:sp>
      <p:sp>
        <p:nvSpPr>
          <p:cNvPr id="63" name="Freeform: Shape 27" title="Icon of envelope">
            <a:extLst>
              <a:ext uri="{FF2B5EF4-FFF2-40B4-BE49-F238E27FC236}">
                <a16:creationId xmlns:a16="http://schemas.microsoft.com/office/drawing/2014/main" id="{EE04F2C3-0F25-449E-B5FF-AFE39C78B2C4}"/>
              </a:ext>
            </a:extLst>
          </p:cNvPr>
          <p:cNvSpPr>
            <a:spLocks/>
          </p:cNvSpPr>
          <p:nvPr/>
        </p:nvSpPr>
        <p:spPr bwMode="auto">
          <a:xfrm>
            <a:off x="9969408" y="533503"/>
            <a:ext cx="362343" cy="264009"/>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bg1"/>
          </a:solidFill>
          <a:ln>
            <a:noFill/>
          </a:ln>
          <a:effectLst>
            <a:outerShdw blurRad="50800" dist="38100" dir="2700000" algn="tl" rotWithShape="0">
              <a:prstClr val="black">
                <a:alpha val="40000"/>
              </a:prstClr>
            </a:outerShdw>
          </a:effectLst>
        </p:spPr>
        <p:txBody>
          <a:bodyPr anchor="ctr"/>
          <a:lstStyle/>
          <a:p>
            <a:endParaRPr lang="en-US"/>
          </a:p>
        </p:txBody>
      </p:sp>
      <p:sp>
        <p:nvSpPr>
          <p:cNvPr id="55" name="Freeform: Shape 4" title="Icon of Magnifying Glass">
            <a:extLst>
              <a:ext uri="{FF2B5EF4-FFF2-40B4-BE49-F238E27FC236}">
                <a16:creationId xmlns:a16="http://schemas.microsoft.com/office/drawing/2014/main" id="{1A1ED435-50A9-4700-A918-12B5B0A50C90}"/>
              </a:ext>
            </a:extLst>
          </p:cNvPr>
          <p:cNvSpPr>
            <a:spLocks/>
          </p:cNvSpPr>
          <p:nvPr/>
        </p:nvSpPr>
        <p:spPr bwMode="auto">
          <a:xfrm>
            <a:off x="7650439" y="2276968"/>
            <a:ext cx="397078" cy="391029"/>
          </a:xfrm>
          <a:custGeom>
            <a:avLst/>
            <a:gdLst>
              <a:gd name="T0" fmla="*/ 388767 w 391122"/>
              <a:gd name="T1" fmla="*/ 372532 h 398502"/>
              <a:gd name="T2" fmla="*/ 286928 w 391122"/>
              <a:gd name="T3" fmla="*/ 259623 h 398502"/>
              <a:gd name="T4" fmla="*/ 320136 w 391122"/>
              <a:gd name="T5" fmla="*/ 162212 h 398502"/>
              <a:gd name="T6" fmla="*/ 162211 w 391122"/>
              <a:gd name="T7" fmla="*/ 4287 h 398502"/>
              <a:gd name="T8" fmla="*/ 4287 w 391122"/>
              <a:gd name="T9" fmla="*/ 162212 h 398502"/>
              <a:gd name="T10" fmla="*/ 162211 w 391122"/>
              <a:gd name="T11" fmla="*/ 320136 h 398502"/>
              <a:gd name="T12" fmla="*/ 262575 w 391122"/>
              <a:gd name="T13" fmla="*/ 283976 h 398502"/>
              <a:gd name="T14" fmla="*/ 362938 w 391122"/>
              <a:gd name="T15" fmla="*/ 395409 h 398502"/>
              <a:gd name="T16" fmla="*/ 388767 w 391122"/>
              <a:gd name="T17" fmla="*/ 372532 h 398502"/>
              <a:gd name="T18" fmla="*/ 162211 w 391122"/>
              <a:gd name="T19" fmla="*/ 286190 h 398502"/>
              <a:gd name="T20" fmla="*/ 38971 w 391122"/>
              <a:gd name="T21" fmla="*/ 162950 h 398502"/>
              <a:gd name="T22" fmla="*/ 162211 w 391122"/>
              <a:gd name="T23" fmla="*/ 39709 h 398502"/>
              <a:gd name="T24" fmla="*/ 285452 w 391122"/>
              <a:gd name="T25" fmla="*/ 162950 h 398502"/>
              <a:gd name="T26" fmla="*/ 162211 w 391122"/>
              <a:gd name="T27" fmla="*/ 286190 h 398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1122" h="398502">
                <a:moveTo>
                  <a:pt x="388767" y="372532"/>
                </a:moveTo>
                <a:lnTo>
                  <a:pt x="286928" y="259623"/>
                </a:lnTo>
                <a:cubicBezTo>
                  <a:pt x="307591" y="233056"/>
                  <a:pt x="320136" y="199110"/>
                  <a:pt x="320136" y="162212"/>
                </a:cubicBezTo>
                <a:cubicBezTo>
                  <a:pt x="320136" y="75132"/>
                  <a:pt x="249291" y="4287"/>
                  <a:pt x="162211" y="4287"/>
                </a:cubicBezTo>
                <a:cubicBezTo>
                  <a:pt x="75131" y="4287"/>
                  <a:pt x="4287" y="75132"/>
                  <a:pt x="4287" y="162212"/>
                </a:cubicBezTo>
                <a:cubicBezTo>
                  <a:pt x="4287" y="249292"/>
                  <a:pt x="75131" y="320136"/>
                  <a:pt x="162211" y="320136"/>
                </a:cubicBezTo>
                <a:cubicBezTo>
                  <a:pt x="200586" y="320136"/>
                  <a:pt x="235270" y="306853"/>
                  <a:pt x="262575" y="283976"/>
                </a:cubicBezTo>
                <a:lnTo>
                  <a:pt x="362938" y="395409"/>
                </a:lnTo>
                <a:lnTo>
                  <a:pt x="388767" y="372532"/>
                </a:lnTo>
                <a:close/>
                <a:moveTo>
                  <a:pt x="162211" y="286190"/>
                </a:moveTo>
                <a:cubicBezTo>
                  <a:pt x="94318" y="286190"/>
                  <a:pt x="38971" y="230843"/>
                  <a:pt x="38971" y="162950"/>
                </a:cubicBezTo>
                <a:cubicBezTo>
                  <a:pt x="38971" y="95057"/>
                  <a:pt x="94318" y="39709"/>
                  <a:pt x="162211" y="39709"/>
                </a:cubicBezTo>
                <a:cubicBezTo>
                  <a:pt x="230104" y="39709"/>
                  <a:pt x="285452" y="95057"/>
                  <a:pt x="285452" y="162950"/>
                </a:cubicBezTo>
                <a:cubicBezTo>
                  <a:pt x="285452" y="230843"/>
                  <a:pt x="230104" y="286190"/>
                  <a:pt x="162211" y="286190"/>
                </a:cubicBezTo>
                <a:close/>
              </a:path>
            </a:pathLst>
          </a:custGeom>
          <a:solidFill>
            <a:schemeClr val="bg1"/>
          </a:solidFill>
          <a:ln>
            <a:noFill/>
          </a:ln>
          <a:effectLst>
            <a:outerShdw blurRad="50800" dist="38100" dir="2700000" algn="tl" rotWithShape="0">
              <a:prstClr val="black">
                <a:alpha val="40000"/>
              </a:prstClr>
            </a:outerShdw>
          </a:effectLst>
        </p:spPr>
        <p:txBody>
          <a:bodyPr anchor="ctr"/>
          <a:lstStyle/>
          <a:p>
            <a:endParaRPr lang="en-US"/>
          </a:p>
        </p:txBody>
      </p:sp>
      <p:sp>
        <p:nvSpPr>
          <p:cNvPr id="45" name="Oval Callout 44" title="Oval Callout"/>
          <p:cNvSpPr/>
          <p:nvPr/>
        </p:nvSpPr>
        <p:spPr>
          <a:xfrm>
            <a:off x="1958485" y="2092286"/>
            <a:ext cx="325317" cy="218333"/>
          </a:xfrm>
          <a:prstGeom prst="wedgeEllipseCallout">
            <a:avLst/>
          </a:prstGeom>
          <a:noFill/>
          <a:ln w="28575" cap="flat" cmpd="sng" algn="ctr">
            <a:solidFill>
              <a:schemeClr val="dk1"/>
            </a:solidFill>
            <a:prstDash val="solid"/>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51" name="Freeform: Shape 27" title="Icon of envelope">
            <a:extLst>
              <a:ext uri="{FF2B5EF4-FFF2-40B4-BE49-F238E27FC236}">
                <a16:creationId xmlns:a16="http://schemas.microsoft.com/office/drawing/2014/main" id="{EE04F2C3-0F25-449E-B5FF-AFE39C78B2C4}"/>
              </a:ext>
            </a:extLst>
          </p:cNvPr>
          <p:cNvSpPr>
            <a:spLocks/>
          </p:cNvSpPr>
          <p:nvPr/>
        </p:nvSpPr>
        <p:spPr bwMode="auto">
          <a:xfrm>
            <a:off x="4080374" y="4252355"/>
            <a:ext cx="362343" cy="264009"/>
          </a:xfrm>
          <a:custGeom>
            <a:avLst/>
            <a:gdLst>
              <a:gd name="T0" fmla="*/ 4287 w 538715"/>
              <a:gd name="T1" fmla="*/ 391719 h 391122"/>
              <a:gd name="T2" fmla="*/ 4287 w 538715"/>
              <a:gd name="T3" fmla="*/ 4287 h 391122"/>
              <a:gd name="T4" fmla="*/ 540052 w 538715"/>
              <a:gd name="T5" fmla="*/ 4287 h 391122"/>
              <a:gd name="T6" fmla="*/ 540052 w 538715"/>
              <a:gd name="T7" fmla="*/ 391719 h 391122"/>
              <a:gd name="T8" fmla="*/ 4287 w 538715"/>
              <a:gd name="T9" fmla="*/ 391719 h 391122"/>
              <a:gd name="T10" fmla="*/ 482490 w 538715"/>
              <a:gd name="T11" fmla="*/ 357773 h 391122"/>
              <a:gd name="T12" fmla="*/ 353346 w 538715"/>
              <a:gd name="T13" fmla="*/ 232319 h 391122"/>
              <a:gd name="T14" fmla="*/ 377699 w 538715"/>
              <a:gd name="T15" fmla="*/ 208704 h 391122"/>
              <a:gd name="T16" fmla="*/ 506843 w 538715"/>
              <a:gd name="T17" fmla="*/ 334158 h 391122"/>
              <a:gd name="T18" fmla="*/ 506843 w 538715"/>
              <a:gd name="T19" fmla="*/ 53731 h 391122"/>
              <a:gd name="T20" fmla="*/ 283239 w 538715"/>
              <a:gd name="T21" fmla="*/ 224939 h 391122"/>
              <a:gd name="T22" fmla="*/ 272908 w 538715"/>
              <a:gd name="T23" fmla="*/ 228629 h 391122"/>
              <a:gd name="T24" fmla="*/ 262575 w 538715"/>
              <a:gd name="T25" fmla="*/ 224939 h 391122"/>
              <a:gd name="T26" fmla="*/ 38233 w 538715"/>
              <a:gd name="T27" fmla="*/ 54468 h 391122"/>
              <a:gd name="T28" fmla="*/ 38233 w 538715"/>
              <a:gd name="T29" fmla="*/ 334896 h 391122"/>
              <a:gd name="T30" fmla="*/ 167377 w 538715"/>
              <a:gd name="T31" fmla="*/ 209441 h 391122"/>
              <a:gd name="T32" fmla="*/ 191730 w 538715"/>
              <a:gd name="T33" fmla="*/ 233056 h 391122"/>
              <a:gd name="T34" fmla="*/ 62586 w 538715"/>
              <a:gd name="T35" fmla="*/ 358511 h 391122"/>
              <a:gd name="T36" fmla="*/ 482490 w 538715"/>
              <a:gd name="T37" fmla="*/ 357773 h 391122"/>
              <a:gd name="T38" fmla="*/ 482490 w 538715"/>
              <a:gd name="T39" fmla="*/ 357773 h 391122"/>
              <a:gd name="T40" fmla="*/ 272170 w 538715"/>
              <a:gd name="T41" fmla="*/ 190992 h 391122"/>
              <a:gd name="T42" fmla="*/ 473635 w 538715"/>
              <a:gd name="T43" fmla="*/ 36758 h 391122"/>
              <a:gd name="T44" fmla="*/ 69966 w 538715"/>
              <a:gd name="T45" fmla="*/ 36758 h 391122"/>
              <a:gd name="T46" fmla="*/ 272170 w 538715"/>
              <a:gd name="T47" fmla="*/ 190992 h 39112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38715" h="391122">
                <a:moveTo>
                  <a:pt x="4287" y="391719"/>
                </a:moveTo>
                <a:lnTo>
                  <a:pt x="4287" y="4287"/>
                </a:lnTo>
                <a:lnTo>
                  <a:pt x="540051" y="4287"/>
                </a:lnTo>
                <a:lnTo>
                  <a:pt x="540051" y="391719"/>
                </a:lnTo>
                <a:lnTo>
                  <a:pt x="4287" y="391719"/>
                </a:lnTo>
                <a:close/>
                <a:moveTo>
                  <a:pt x="482489" y="357773"/>
                </a:moveTo>
                <a:lnTo>
                  <a:pt x="353345" y="232319"/>
                </a:lnTo>
                <a:lnTo>
                  <a:pt x="377698" y="208704"/>
                </a:lnTo>
                <a:lnTo>
                  <a:pt x="506842" y="334158"/>
                </a:lnTo>
                <a:lnTo>
                  <a:pt x="506842" y="53731"/>
                </a:lnTo>
                <a:lnTo>
                  <a:pt x="283238" y="224939"/>
                </a:lnTo>
                <a:cubicBezTo>
                  <a:pt x="280286" y="227153"/>
                  <a:pt x="276597" y="228629"/>
                  <a:pt x="272907" y="228629"/>
                </a:cubicBezTo>
                <a:cubicBezTo>
                  <a:pt x="269217" y="228629"/>
                  <a:pt x="265527" y="227153"/>
                  <a:pt x="262575" y="224939"/>
                </a:cubicBezTo>
                <a:lnTo>
                  <a:pt x="38233" y="54468"/>
                </a:lnTo>
                <a:lnTo>
                  <a:pt x="38233" y="334896"/>
                </a:lnTo>
                <a:lnTo>
                  <a:pt x="167377" y="209441"/>
                </a:lnTo>
                <a:lnTo>
                  <a:pt x="191730" y="233056"/>
                </a:lnTo>
                <a:lnTo>
                  <a:pt x="62586" y="358511"/>
                </a:lnTo>
                <a:lnTo>
                  <a:pt x="482489" y="357773"/>
                </a:lnTo>
                <a:close/>
                <a:moveTo>
                  <a:pt x="272169" y="190992"/>
                </a:moveTo>
                <a:lnTo>
                  <a:pt x="473634" y="36758"/>
                </a:lnTo>
                <a:lnTo>
                  <a:pt x="69966" y="36758"/>
                </a:lnTo>
                <a:lnTo>
                  <a:pt x="272169" y="190992"/>
                </a:lnTo>
                <a:close/>
              </a:path>
            </a:pathLst>
          </a:custGeom>
          <a:solidFill>
            <a:schemeClr val="bg1"/>
          </a:solidFill>
          <a:ln>
            <a:noFill/>
          </a:ln>
          <a:effectLst>
            <a:outerShdw blurRad="50800" dist="38100" dir="2700000" algn="tl" rotWithShape="0">
              <a:prstClr val="black">
                <a:alpha val="40000"/>
              </a:prstClr>
            </a:outerShdw>
          </a:effectLst>
        </p:spPr>
        <p:txBody>
          <a:bodyPr anchor="ctr"/>
          <a:lstStyle/>
          <a:p>
            <a:endParaRPr lang="en-US"/>
          </a:p>
        </p:txBody>
      </p:sp>
      <p:sp>
        <p:nvSpPr>
          <p:cNvPr id="41" name="Right Arrow 40" title="If Yes Arrow"/>
          <p:cNvSpPr/>
          <p:nvPr/>
        </p:nvSpPr>
        <p:spPr>
          <a:xfrm rot="16200000">
            <a:off x="8349407" y="2906185"/>
            <a:ext cx="691843" cy="716341"/>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2" name="TextBox 41"/>
          <p:cNvSpPr txBox="1"/>
          <p:nvPr/>
        </p:nvSpPr>
        <p:spPr>
          <a:xfrm>
            <a:off x="8337158" y="3025708"/>
            <a:ext cx="716341" cy="646331"/>
          </a:xfrm>
          <a:prstGeom prst="rect">
            <a:avLst/>
          </a:prstGeom>
          <a:noFill/>
        </p:spPr>
        <p:txBody>
          <a:bodyPr wrap="square" rtlCol="0">
            <a:spAutoFit/>
          </a:bodyPr>
          <a:lstStyle/>
          <a:p>
            <a:pPr algn="ctr"/>
            <a:r>
              <a:rPr lang="en-US" dirty="0" smtClean="0">
                <a:solidFill>
                  <a:schemeClr val="bg2"/>
                </a:solidFill>
              </a:rPr>
              <a:t>If </a:t>
            </a:r>
          </a:p>
          <a:p>
            <a:pPr algn="ctr"/>
            <a:r>
              <a:rPr lang="en-US" dirty="0" smtClean="0">
                <a:solidFill>
                  <a:schemeClr val="bg2"/>
                </a:solidFill>
              </a:rPr>
              <a:t>Yes</a:t>
            </a:r>
            <a:endParaRPr lang="en-US" dirty="0">
              <a:solidFill>
                <a:schemeClr val="bg2"/>
              </a:solidFill>
            </a:endParaRPr>
          </a:p>
        </p:txBody>
      </p:sp>
      <p:grpSp>
        <p:nvGrpSpPr>
          <p:cNvPr id="2" name="Group 1" title="Icon of Gear">
            <a:extLst>
              <a:ext uri="{FF2B5EF4-FFF2-40B4-BE49-F238E27FC236}">
                <a16:creationId xmlns:a16="http://schemas.microsoft.com/office/drawing/2014/main" id="{40D2215B-6E10-4820-A790-1CEF031FBDFD}"/>
              </a:ext>
            </a:extLst>
          </p:cNvPr>
          <p:cNvGrpSpPr/>
          <p:nvPr/>
        </p:nvGrpSpPr>
        <p:grpSpPr>
          <a:xfrm>
            <a:off x="9968725" y="5750232"/>
            <a:ext cx="363026" cy="362013"/>
            <a:chOff x="6450013" y="3575050"/>
            <a:chExt cx="568325" cy="566738"/>
          </a:xfrm>
          <a:solidFill>
            <a:schemeClr val="bg1"/>
          </a:solidFill>
          <a:effectLst>
            <a:outerShdw blurRad="50800" dist="38100" dir="2700000" algn="tl" rotWithShape="0">
              <a:prstClr val="black">
                <a:alpha val="40000"/>
              </a:prstClr>
            </a:outerShdw>
          </a:effectLst>
        </p:grpSpPr>
        <p:sp>
          <p:nvSpPr>
            <p:cNvPr id="58" name="Freeform: Shape 20">
              <a:extLst>
                <a:ext uri="{FF2B5EF4-FFF2-40B4-BE49-F238E27FC236}">
                  <a16:creationId xmlns:a16="http://schemas.microsoft.com/office/drawing/2014/main" id="{626B5AE5-EF20-402E-884C-C3A0B78D0B25}"/>
                </a:ext>
              </a:extLst>
            </p:cNvPr>
            <p:cNvSpPr>
              <a:spLocks/>
            </p:cNvSpPr>
            <p:nvPr/>
          </p:nvSpPr>
          <p:spPr bwMode="auto">
            <a:xfrm>
              <a:off x="6450013" y="3575050"/>
              <a:ext cx="568325" cy="566738"/>
            </a:xfrm>
            <a:custGeom>
              <a:avLst/>
              <a:gdLst/>
              <a:ahLst/>
              <a:cxnLst/>
              <a:rect l="0" t="0" r="r" b="b"/>
              <a:pathLst>
                <a:path w="568234" h="568234">
                  <a:moveTo>
                    <a:pt x="566389" y="311791"/>
                  </a:moveTo>
                  <a:lnTo>
                    <a:pt x="566389" y="260133"/>
                  </a:lnTo>
                  <a:lnTo>
                    <a:pt x="521374" y="260133"/>
                  </a:lnTo>
                  <a:cubicBezTo>
                    <a:pt x="519898" y="246112"/>
                    <a:pt x="516946" y="232829"/>
                    <a:pt x="513256" y="220283"/>
                  </a:cubicBezTo>
                  <a:lnTo>
                    <a:pt x="555320" y="202572"/>
                  </a:lnTo>
                  <a:lnTo>
                    <a:pt x="535395" y="154604"/>
                  </a:lnTo>
                  <a:lnTo>
                    <a:pt x="493331" y="171577"/>
                  </a:lnTo>
                  <a:cubicBezTo>
                    <a:pt x="486689" y="159770"/>
                    <a:pt x="479309" y="147962"/>
                    <a:pt x="470454" y="137631"/>
                  </a:cubicBezTo>
                  <a:lnTo>
                    <a:pt x="502187" y="105898"/>
                  </a:lnTo>
                  <a:lnTo>
                    <a:pt x="466026" y="69738"/>
                  </a:lnTo>
                  <a:lnTo>
                    <a:pt x="434294" y="101470"/>
                  </a:lnTo>
                  <a:cubicBezTo>
                    <a:pt x="423962" y="92615"/>
                    <a:pt x="412155" y="85235"/>
                    <a:pt x="400347" y="78593"/>
                  </a:cubicBezTo>
                  <a:lnTo>
                    <a:pt x="417321" y="36529"/>
                  </a:lnTo>
                  <a:lnTo>
                    <a:pt x="369353" y="16604"/>
                  </a:lnTo>
                  <a:lnTo>
                    <a:pt x="351641" y="58668"/>
                  </a:lnTo>
                  <a:cubicBezTo>
                    <a:pt x="338358" y="54979"/>
                    <a:pt x="325075" y="52027"/>
                    <a:pt x="311791" y="50551"/>
                  </a:cubicBezTo>
                  <a:lnTo>
                    <a:pt x="311791" y="5535"/>
                  </a:lnTo>
                  <a:lnTo>
                    <a:pt x="260133" y="5535"/>
                  </a:lnTo>
                  <a:lnTo>
                    <a:pt x="260133" y="50551"/>
                  </a:lnTo>
                  <a:cubicBezTo>
                    <a:pt x="246112" y="52027"/>
                    <a:pt x="232829" y="54979"/>
                    <a:pt x="220283" y="58668"/>
                  </a:cubicBezTo>
                  <a:lnTo>
                    <a:pt x="202572" y="16604"/>
                  </a:lnTo>
                  <a:lnTo>
                    <a:pt x="154604" y="36529"/>
                  </a:lnTo>
                  <a:lnTo>
                    <a:pt x="171577" y="78593"/>
                  </a:lnTo>
                  <a:cubicBezTo>
                    <a:pt x="159770" y="85235"/>
                    <a:pt x="147963" y="92615"/>
                    <a:pt x="137631" y="101470"/>
                  </a:cubicBezTo>
                  <a:lnTo>
                    <a:pt x="105898" y="69738"/>
                  </a:lnTo>
                  <a:lnTo>
                    <a:pt x="69738" y="105898"/>
                  </a:lnTo>
                  <a:lnTo>
                    <a:pt x="101470" y="137631"/>
                  </a:lnTo>
                  <a:cubicBezTo>
                    <a:pt x="92615" y="147962"/>
                    <a:pt x="85236" y="159770"/>
                    <a:pt x="78594" y="171577"/>
                  </a:cubicBezTo>
                  <a:lnTo>
                    <a:pt x="36529" y="154604"/>
                  </a:lnTo>
                  <a:lnTo>
                    <a:pt x="16604" y="202572"/>
                  </a:lnTo>
                  <a:lnTo>
                    <a:pt x="58668" y="220283"/>
                  </a:lnTo>
                  <a:cubicBezTo>
                    <a:pt x="54979" y="233566"/>
                    <a:pt x="52027" y="246850"/>
                    <a:pt x="50551" y="260133"/>
                  </a:cubicBezTo>
                  <a:lnTo>
                    <a:pt x="5535" y="260133"/>
                  </a:lnTo>
                  <a:lnTo>
                    <a:pt x="5535" y="311791"/>
                  </a:lnTo>
                  <a:lnTo>
                    <a:pt x="50551" y="311791"/>
                  </a:lnTo>
                  <a:cubicBezTo>
                    <a:pt x="52027" y="325812"/>
                    <a:pt x="54979" y="339096"/>
                    <a:pt x="58668" y="351641"/>
                  </a:cubicBezTo>
                  <a:lnTo>
                    <a:pt x="16604" y="369352"/>
                  </a:lnTo>
                  <a:lnTo>
                    <a:pt x="36529" y="417320"/>
                  </a:lnTo>
                  <a:lnTo>
                    <a:pt x="78594" y="400347"/>
                  </a:lnTo>
                  <a:cubicBezTo>
                    <a:pt x="85236" y="412154"/>
                    <a:pt x="92615" y="423962"/>
                    <a:pt x="101470" y="434293"/>
                  </a:cubicBezTo>
                  <a:lnTo>
                    <a:pt x="69738" y="466026"/>
                  </a:lnTo>
                  <a:lnTo>
                    <a:pt x="105898" y="502186"/>
                  </a:lnTo>
                  <a:lnTo>
                    <a:pt x="137631" y="470454"/>
                  </a:lnTo>
                  <a:cubicBezTo>
                    <a:pt x="147963" y="479309"/>
                    <a:pt x="159770" y="486689"/>
                    <a:pt x="171577" y="493331"/>
                  </a:cubicBezTo>
                  <a:lnTo>
                    <a:pt x="154604" y="535395"/>
                  </a:lnTo>
                  <a:lnTo>
                    <a:pt x="202572" y="555320"/>
                  </a:lnTo>
                  <a:lnTo>
                    <a:pt x="220283" y="513256"/>
                  </a:lnTo>
                  <a:cubicBezTo>
                    <a:pt x="233567" y="516946"/>
                    <a:pt x="246850" y="519898"/>
                    <a:pt x="260133" y="521373"/>
                  </a:cubicBezTo>
                  <a:lnTo>
                    <a:pt x="260133" y="566389"/>
                  </a:lnTo>
                  <a:lnTo>
                    <a:pt x="311791" y="566389"/>
                  </a:lnTo>
                  <a:lnTo>
                    <a:pt x="311791" y="521373"/>
                  </a:lnTo>
                  <a:cubicBezTo>
                    <a:pt x="325812" y="519898"/>
                    <a:pt x="339096" y="516946"/>
                    <a:pt x="351641" y="513256"/>
                  </a:cubicBezTo>
                  <a:lnTo>
                    <a:pt x="369353" y="555320"/>
                  </a:lnTo>
                  <a:lnTo>
                    <a:pt x="417321" y="535395"/>
                  </a:lnTo>
                  <a:lnTo>
                    <a:pt x="400347" y="493331"/>
                  </a:lnTo>
                  <a:cubicBezTo>
                    <a:pt x="412155" y="486689"/>
                    <a:pt x="423962" y="479309"/>
                    <a:pt x="434294" y="470454"/>
                  </a:cubicBezTo>
                  <a:lnTo>
                    <a:pt x="466026" y="502186"/>
                  </a:lnTo>
                  <a:lnTo>
                    <a:pt x="502187" y="466026"/>
                  </a:lnTo>
                  <a:lnTo>
                    <a:pt x="470454" y="434293"/>
                  </a:lnTo>
                  <a:cubicBezTo>
                    <a:pt x="479309" y="423962"/>
                    <a:pt x="486689" y="412154"/>
                    <a:pt x="493331" y="400347"/>
                  </a:cubicBezTo>
                  <a:lnTo>
                    <a:pt x="535395" y="417320"/>
                  </a:lnTo>
                  <a:lnTo>
                    <a:pt x="555320" y="369352"/>
                  </a:lnTo>
                  <a:lnTo>
                    <a:pt x="513256" y="351641"/>
                  </a:lnTo>
                  <a:cubicBezTo>
                    <a:pt x="516946" y="338358"/>
                    <a:pt x="519898" y="325074"/>
                    <a:pt x="521374" y="311791"/>
                  </a:cubicBezTo>
                  <a:lnTo>
                    <a:pt x="566389" y="311791"/>
                  </a:lnTo>
                  <a:close/>
                  <a:moveTo>
                    <a:pt x="286700" y="480047"/>
                  </a:moveTo>
                  <a:cubicBezTo>
                    <a:pt x="179695" y="480047"/>
                    <a:pt x="92615" y="392967"/>
                    <a:pt x="92615" y="285962"/>
                  </a:cubicBezTo>
                  <a:cubicBezTo>
                    <a:pt x="92615" y="178957"/>
                    <a:pt x="179695" y="91877"/>
                    <a:pt x="286700" y="91877"/>
                  </a:cubicBezTo>
                  <a:cubicBezTo>
                    <a:pt x="393706" y="91877"/>
                    <a:pt x="480785" y="178957"/>
                    <a:pt x="480785" y="285962"/>
                  </a:cubicBezTo>
                  <a:cubicBezTo>
                    <a:pt x="480785" y="392967"/>
                    <a:pt x="393706" y="480047"/>
                    <a:pt x="286700" y="480047"/>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59" name="Freeform: Shape 21">
              <a:extLst>
                <a:ext uri="{FF2B5EF4-FFF2-40B4-BE49-F238E27FC236}">
                  <a16:creationId xmlns:a16="http://schemas.microsoft.com/office/drawing/2014/main" id="{C300BE06-8F6C-4D83-8A5A-7B241A2FBCAF}"/>
                </a:ext>
              </a:extLst>
            </p:cNvPr>
            <p:cNvSpPr>
              <a:spLocks/>
            </p:cNvSpPr>
            <p:nvPr/>
          </p:nvSpPr>
          <p:spPr bwMode="auto">
            <a:xfrm>
              <a:off x="6582569" y="3702376"/>
              <a:ext cx="303213" cy="303212"/>
            </a:xfrm>
            <a:custGeom>
              <a:avLst/>
              <a:gdLst>
                <a:gd name="T0" fmla="*/ 153128 w 302566"/>
                <a:gd name="T1" fmla="*/ 5535 h 302566"/>
                <a:gd name="T2" fmla="*/ 5535 w 302566"/>
                <a:gd name="T3" fmla="*/ 153128 h 302566"/>
                <a:gd name="T4" fmla="*/ 153128 w 302566"/>
                <a:gd name="T5" fmla="*/ 300721 h 302566"/>
                <a:gd name="T6" fmla="*/ 300721 w 302566"/>
                <a:gd name="T7" fmla="*/ 153128 h 302566"/>
                <a:gd name="T8" fmla="*/ 153128 w 302566"/>
                <a:gd name="T9" fmla="*/ 5535 h 302566"/>
                <a:gd name="T10" fmla="*/ 153128 w 302566"/>
                <a:gd name="T11" fmla="*/ 255705 h 302566"/>
                <a:gd name="T12" fmla="*/ 50551 w 302566"/>
                <a:gd name="T13" fmla="*/ 153128 h 302566"/>
                <a:gd name="T14" fmla="*/ 153128 w 302566"/>
                <a:gd name="T15" fmla="*/ 50551 h 302566"/>
                <a:gd name="T16" fmla="*/ 255705 w 302566"/>
                <a:gd name="T17" fmla="*/ 153128 h 302566"/>
                <a:gd name="T18" fmla="*/ 153128 w 302566"/>
                <a:gd name="T19" fmla="*/ 255705 h 3025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566" h="302566">
                  <a:moveTo>
                    <a:pt x="153128" y="5535"/>
                  </a:moveTo>
                  <a:cubicBezTo>
                    <a:pt x="71952" y="5535"/>
                    <a:pt x="5535" y="71952"/>
                    <a:pt x="5535" y="153128"/>
                  </a:cubicBezTo>
                  <a:cubicBezTo>
                    <a:pt x="5535" y="234304"/>
                    <a:pt x="71952" y="300721"/>
                    <a:pt x="153128" y="300721"/>
                  </a:cubicBezTo>
                  <a:cubicBezTo>
                    <a:pt x="234304" y="300721"/>
                    <a:pt x="300721" y="234304"/>
                    <a:pt x="300721" y="153128"/>
                  </a:cubicBezTo>
                  <a:cubicBezTo>
                    <a:pt x="300721" y="71952"/>
                    <a:pt x="234304" y="5535"/>
                    <a:pt x="153128" y="5535"/>
                  </a:cubicBezTo>
                  <a:close/>
                  <a:moveTo>
                    <a:pt x="153128" y="255705"/>
                  </a:moveTo>
                  <a:cubicBezTo>
                    <a:pt x="96305" y="255705"/>
                    <a:pt x="50551" y="209952"/>
                    <a:pt x="50551" y="153128"/>
                  </a:cubicBezTo>
                  <a:cubicBezTo>
                    <a:pt x="50551" y="96305"/>
                    <a:pt x="96305" y="50551"/>
                    <a:pt x="153128" y="50551"/>
                  </a:cubicBezTo>
                  <a:cubicBezTo>
                    <a:pt x="209952" y="50551"/>
                    <a:pt x="255705" y="96305"/>
                    <a:pt x="255705" y="153128"/>
                  </a:cubicBezTo>
                  <a:cubicBezTo>
                    <a:pt x="255705" y="209214"/>
                    <a:pt x="209213" y="255705"/>
                    <a:pt x="153128" y="255705"/>
                  </a:cubicBez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dirty="0"/>
            </a:p>
          </p:txBody>
        </p:sp>
      </p:grpSp>
      <p:grpSp>
        <p:nvGrpSpPr>
          <p:cNvPr id="60" name="Group 67" title="Icon of padlock">
            <a:extLst>
              <a:ext uri="{FF2B5EF4-FFF2-40B4-BE49-F238E27FC236}">
                <a16:creationId xmlns:a16="http://schemas.microsoft.com/office/drawing/2014/main" id="{FFDC0D86-8FAC-44B0-9662-705F7C62D3DC}"/>
              </a:ext>
            </a:extLst>
          </p:cNvPr>
          <p:cNvGrpSpPr>
            <a:grpSpLocks/>
          </p:cNvGrpSpPr>
          <p:nvPr/>
        </p:nvGrpSpPr>
        <p:grpSpPr bwMode="auto">
          <a:xfrm>
            <a:off x="6286267" y="5418553"/>
            <a:ext cx="380603" cy="531286"/>
            <a:chOff x="2700513" y="4675360"/>
            <a:chExt cx="464919" cy="649411"/>
          </a:xfrm>
          <a:solidFill>
            <a:schemeClr val="bg1"/>
          </a:solidFill>
          <a:effectLst>
            <a:outerShdw blurRad="50800" dist="38100" dir="2700000" algn="tl" rotWithShape="0">
              <a:prstClr val="black">
                <a:alpha val="40000"/>
              </a:prstClr>
            </a:outerShdw>
          </a:effectLst>
        </p:grpSpPr>
        <p:sp>
          <p:nvSpPr>
            <p:cNvPr id="61" name="Freeform: Shape 28">
              <a:extLst>
                <a:ext uri="{FF2B5EF4-FFF2-40B4-BE49-F238E27FC236}">
                  <a16:creationId xmlns:a16="http://schemas.microsoft.com/office/drawing/2014/main" id="{8CC1DE61-FAA2-45F8-8458-2546E482BEAB}"/>
                </a:ext>
              </a:extLst>
            </p:cNvPr>
            <p:cNvSpPr>
              <a:spLocks/>
            </p:cNvSpPr>
            <p:nvPr/>
          </p:nvSpPr>
          <p:spPr bwMode="auto">
            <a:xfrm>
              <a:off x="2700513" y="4675360"/>
              <a:ext cx="464919" cy="649411"/>
            </a:xfrm>
            <a:custGeom>
              <a:avLst/>
              <a:gdLst>
                <a:gd name="T0" fmla="*/ 5535 w 464919"/>
                <a:gd name="T1" fmla="*/ 651256 h 649410"/>
                <a:gd name="T2" fmla="*/ 5535 w 464919"/>
                <a:gd name="T3" fmla="*/ 252016 h 649410"/>
                <a:gd name="T4" fmla="*/ 63834 w 464919"/>
                <a:gd name="T5" fmla="*/ 252016 h 649410"/>
                <a:gd name="T6" fmla="*/ 63834 w 464919"/>
                <a:gd name="T7" fmla="*/ 176743 h 649410"/>
                <a:gd name="T8" fmla="*/ 235042 w 464919"/>
                <a:gd name="T9" fmla="*/ 5535 h 649410"/>
                <a:gd name="T10" fmla="*/ 406251 w 464919"/>
                <a:gd name="T11" fmla="*/ 176743 h 649410"/>
                <a:gd name="T12" fmla="*/ 406251 w 464919"/>
                <a:gd name="T13" fmla="*/ 201834 h 649410"/>
                <a:gd name="T14" fmla="*/ 365662 w 464919"/>
                <a:gd name="T15" fmla="*/ 201834 h 649410"/>
                <a:gd name="T16" fmla="*/ 365662 w 464919"/>
                <a:gd name="T17" fmla="*/ 176743 h 649410"/>
                <a:gd name="T18" fmla="*/ 235042 w 464919"/>
                <a:gd name="T19" fmla="*/ 46123 h 649410"/>
                <a:gd name="T20" fmla="*/ 104422 w 464919"/>
                <a:gd name="T21" fmla="*/ 176743 h 649410"/>
                <a:gd name="T22" fmla="*/ 104422 w 464919"/>
                <a:gd name="T23" fmla="*/ 252016 h 649410"/>
                <a:gd name="T24" fmla="*/ 463074 w 464919"/>
                <a:gd name="T25" fmla="*/ 252016 h 649410"/>
                <a:gd name="T26" fmla="*/ 463074 w 464919"/>
                <a:gd name="T27" fmla="*/ 651256 h 649410"/>
                <a:gd name="T28" fmla="*/ 5535 w 464919"/>
                <a:gd name="T29" fmla="*/ 651256 h 649410"/>
                <a:gd name="T30" fmla="*/ 423224 w 464919"/>
                <a:gd name="T31" fmla="*/ 611406 h 649410"/>
                <a:gd name="T32" fmla="*/ 423224 w 464919"/>
                <a:gd name="T33" fmla="*/ 292604 h 649410"/>
                <a:gd name="T34" fmla="*/ 46123 w 464919"/>
                <a:gd name="T35" fmla="*/ 292604 h 649410"/>
                <a:gd name="T36" fmla="*/ 46123 w 464919"/>
                <a:gd name="T37" fmla="*/ 610668 h 649410"/>
                <a:gd name="T38" fmla="*/ 423224 w 464919"/>
                <a:gd name="T39" fmla="*/ 610668 h 649410"/>
                <a:gd name="T40" fmla="*/ 423224 w 464919"/>
                <a:gd name="T41" fmla="*/ 611406 h 6494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64919" h="649410">
                  <a:moveTo>
                    <a:pt x="5535" y="651255"/>
                  </a:moveTo>
                  <a:lnTo>
                    <a:pt x="5535" y="252016"/>
                  </a:lnTo>
                  <a:lnTo>
                    <a:pt x="63834" y="252016"/>
                  </a:lnTo>
                  <a:lnTo>
                    <a:pt x="63834" y="176743"/>
                  </a:lnTo>
                  <a:cubicBezTo>
                    <a:pt x="63834" y="82283"/>
                    <a:pt x="140583" y="5535"/>
                    <a:pt x="235042" y="5535"/>
                  </a:cubicBezTo>
                  <a:cubicBezTo>
                    <a:pt x="329502" y="5535"/>
                    <a:pt x="406251" y="82283"/>
                    <a:pt x="406251" y="176743"/>
                  </a:cubicBezTo>
                  <a:lnTo>
                    <a:pt x="406251" y="201834"/>
                  </a:lnTo>
                  <a:lnTo>
                    <a:pt x="365662" y="201834"/>
                  </a:lnTo>
                  <a:lnTo>
                    <a:pt x="365662" y="176743"/>
                  </a:lnTo>
                  <a:cubicBezTo>
                    <a:pt x="365662" y="104422"/>
                    <a:pt x="307363" y="46123"/>
                    <a:pt x="235042" y="46123"/>
                  </a:cubicBezTo>
                  <a:cubicBezTo>
                    <a:pt x="162722" y="46123"/>
                    <a:pt x="104422" y="104422"/>
                    <a:pt x="104422" y="176743"/>
                  </a:cubicBezTo>
                  <a:lnTo>
                    <a:pt x="104422" y="252016"/>
                  </a:lnTo>
                  <a:lnTo>
                    <a:pt x="463074" y="252016"/>
                  </a:lnTo>
                  <a:lnTo>
                    <a:pt x="463074" y="651255"/>
                  </a:lnTo>
                  <a:lnTo>
                    <a:pt x="5535" y="651255"/>
                  </a:lnTo>
                  <a:close/>
                  <a:moveTo>
                    <a:pt x="423224" y="611405"/>
                  </a:moveTo>
                  <a:lnTo>
                    <a:pt x="423224" y="292604"/>
                  </a:lnTo>
                  <a:lnTo>
                    <a:pt x="46123" y="292604"/>
                  </a:lnTo>
                  <a:lnTo>
                    <a:pt x="46123" y="610667"/>
                  </a:lnTo>
                  <a:lnTo>
                    <a:pt x="423224" y="610667"/>
                  </a:lnTo>
                  <a:lnTo>
                    <a:pt x="423224" y="611405"/>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
          <p:nvSpPr>
            <p:cNvPr id="62" name="Freeform: Shape 29">
              <a:extLst>
                <a:ext uri="{FF2B5EF4-FFF2-40B4-BE49-F238E27FC236}">
                  <a16:creationId xmlns:a16="http://schemas.microsoft.com/office/drawing/2014/main" id="{7207F965-4E1B-41D7-AC86-83096885DB42}"/>
                </a:ext>
              </a:extLst>
            </p:cNvPr>
            <p:cNvSpPr>
              <a:spLocks/>
            </p:cNvSpPr>
            <p:nvPr/>
          </p:nvSpPr>
          <p:spPr bwMode="auto">
            <a:xfrm>
              <a:off x="2888694" y="5024418"/>
              <a:ext cx="88556" cy="199251"/>
            </a:xfrm>
            <a:custGeom>
              <a:avLst/>
              <a:gdLst>
                <a:gd name="T0" fmla="*/ 26936 w 88556"/>
                <a:gd name="T1" fmla="*/ 200358 h 199251"/>
                <a:gd name="T2" fmla="*/ 26936 w 88556"/>
                <a:gd name="T3" fmla="*/ 83021 h 199251"/>
                <a:gd name="T4" fmla="*/ 5535 w 88556"/>
                <a:gd name="T5" fmla="*/ 46861 h 199251"/>
                <a:gd name="T6" fmla="*/ 46861 w 88556"/>
                <a:gd name="T7" fmla="*/ 5535 h 199251"/>
                <a:gd name="T8" fmla="*/ 88187 w 88556"/>
                <a:gd name="T9" fmla="*/ 46861 h 199251"/>
                <a:gd name="T10" fmla="*/ 66786 w 88556"/>
                <a:gd name="T11" fmla="*/ 83021 h 199251"/>
                <a:gd name="T12" fmla="*/ 66786 w 88556"/>
                <a:gd name="T13" fmla="*/ 200358 h 199251"/>
                <a:gd name="T14" fmla="*/ 26936 w 88556"/>
                <a:gd name="T15" fmla="*/ 200358 h 1992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556" h="199251">
                  <a:moveTo>
                    <a:pt x="26936" y="200358"/>
                  </a:moveTo>
                  <a:lnTo>
                    <a:pt x="26936" y="83021"/>
                  </a:lnTo>
                  <a:cubicBezTo>
                    <a:pt x="13652" y="75642"/>
                    <a:pt x="5535" y="61620"/>
                    <a:pt x="5535" y="46861"/>
                  </a:cubicBezTo>
                  <a:cubicBezTo>
                    <a:pt x="5535" y="23984"/>
                    <a:pt x="23984" y="5535"/>
                    <a:pt x="46861" y="5535"/>
                  </a:cubicBezTo>
                  <a:cubicBezTo>
                    <a:pt x="69738" y="5535"/>
                    <a:pt x="88187" y="23984"/>
                    <a:pt x="88187" y="46861"/>
                  </a:cubicBezTo>
                  <a:cubicBezTo>
                    <a:pt x="88187" y="61620"/>
                    <a:pt x="80069" y="75642"/>
                    <a:pt x="66786" y="83021"/>
                  </a:cubicBezTo>
                  <a:lnTo>
                    <a:pt x="66786" y="200358"/>
                  </a:lnTo>
                  <a:lnTo>
                    <a:pt x="26936" y="200358"/>
                  </a:lnTo>
                  <a:close/>
                </a:path>
              </a:pathLst>
            </a:custGeom>
            <a:grp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grpSp>
      <p:sp>
        <p:nvSpPr>
          <p:cNvPr id="26" name="AutoShape 110" title="Arrow pointing to the left"/>
          <p:cNvSpPr>
            <a:spLocks noChangeArrowheads="1"/>
          </p:cNvSpPr>
          <p:nvPr/>
        </p:nvSpPr>
        <p:spPr bwMode="auto">
          <a:xfrm rot="10800000">
            <a:off x="1676400" y="5334000"/>
            <a:ext cx="520944" cy="863598"/>
          </a:xfrm>
          <a:prstGeom prst="rightArrow">
            <a:avLst>
              <a:gd name="adj1" fmla="val 55843"/>
              <a:gd name="adj2" fmla="val 49879"/>
            </a:avLst>
          </a:prstGeom>
          <a:gradFill flip="none" rotWithShape="1">
            <a:gsLst>
              <a:gs pos="0">
                <a:srgbClr val="FFFFFF">
                  <a:alpha val="0"/>
                </a:srgbClr>
              </a:gs>
              <a:gs pos="100000">
                <a:srgbClr val="FFFFFF"/>
              </a:gs>
            </a:gsLst>
            <a:lin ang="0" scaled="1"/>
            <a:tileRect/>
          </a:gradFill>
          <a:ln w="9525">
            <a:noFill/>
            <a:miter lim="800000"/>
            <a:headEnd/>
            <a:tailEnd/>
          </a:ln>
        </p:spPr>
        <p:txBody>
          <a:bodyPr wrap="none" anchor="ctr"/>
          <a:lstStyle/>
          <a:p>
            <a:endParaRPr lang="en-US" dirty="0">
              <a:latin typeface="+mn-lt"/>
            </a:endParaRPr>
          </a:p>
        </p:txBody>
      </p:sp>
      <p:sp>
        <p:nvSpPr>
          <p:cNvPr id="57" name="Freeform: Shape 22" title="Icon of Star">
            <a:extLst>
              <a:ext uri="{FF2B5EF4-FFF2-40B4-BE49-F238E27FC236}">
                <a16:creationId xmlns:a16="http://schemas.microsoft.com/office/drawing/2014/main" id="{0FB1A52F-474D-4320-B807-E40D5BABF72D}"/>
              </a:ext>
            </a:extLst>
          </p:cNvPr>
          <p:cNvSpPr>
            <a:spLocks/>
          </p:cNvSpPr>
          <p:nvPr/>
        </p:nvSpPr>
        <p:spPr bwMode="auto">
          <a:xfrm>
            <a:off x="1061243" y="5470524"/>
            <a:ext cx="620712" cy="590550"/>
          </a:xfrm>
          <a:custGeom>
            <a:avLst/>
            <a:gdLst>
              <a:gd name="T0" fmla="*/ 614357 w 619892"/>
              <a:gd name="T1" fmla="*/ 226925 h 590373"/>
              <a:gd name="T2" fmla="*/ 381898 w 619892"/>
              <a:gd name="T3" fmla="*/ 226925 h 590373"/>
              <a:gd name="T4" fmla="*/ 311053 w 619892"/>
              <a:gd name="T5" fmla="*/ 5535 h 590373"/>
              <a:gd name="T6" fmla="*/ 237994 w 619892"/>
              <a:gd name="T7" fmla="*/ 226187 h 590373"/>
              <a:gd name="T8" fmla="*/ 5535 w 619892"/>
              <a:gd name="T9" fmla="*/ 225449 h 590373"/>
              <a:gd name="T10" fmla="*/ 7749 w 619892"/>
              <a:gd name="T11" fmla="*/ 226925 h 590373"/>
              <a:gd name="T12" fmla="*/ 5535 w 619892"/>
              <a:gd name="T13" fmla="*/ 226925 h 590373"/>
              <a:gd name="T14" fmla="*/ 193716 w 619892"/>
              <a:gd name="T15" fmla="*/ 363449 h 590373"/>
              <a:gd name="T16" fmla="*/ 122134 w 619892"/>
              <a:gd name="T17" fmla="*/ 584839 h 590373"/>
              <a:gd name="T18" fmla="*/ 310315 w 619892"/>
              <a:gd name="T19" fmla="*/ 448315 h 590373"/>
              <a:gd name="T20" fmla="*/ 497020 w 619892"/>
              <a:gd name="T21" fmla="*/ 585576 h 590373"/>
              <a:gd name="T22" fmla="*/ 426176 w 619892"/>
              <a:gd name="T23" fmla="*/ 364186 h 590373"/>
              <a:gd name="T24" fmla="*/ 614357 w 619892"/>
              <a:gd name="T25" fmla="*/ 226925 h 590373"/>
              <a:gd name="T26" fmla="*/ 433555 w 619892"/>
              <a:gd name="T27" fmla="*/ 498496 h 590373"/>
              <a:gd name="T28" fmla="*/ 309577 w 619892"/>
              <a:gd name="T29" fmla="*/ 407727 h 590373"/>
              <a:gd name="T30" fmla="*/ 184861 w 619892"/>
              <a:gd name="T31" fmla="*/ 498496 h 590373"/>
              <a:gd name="T32" fmla="*/ 232829 w 619892"/>
              <a:gd name="T33" fmla="*/ 351641 h 590373"/>
              <a:gd name="T34" fmla="*/ 108112 w 619892"/>
              <a:gd name="T35" fmla="*/ 260871 h 590373"/>
              <a:gd name="T36" fmla="*/ 109588 w 619892"/>
              <a:gd name="T37" fmla="*/ 260871 h 590373"/>
              <a:gd name="T38" fmla="*/ 107375 w 619892"/>
              <a:gd name="T39" fmla="*/ 259395 h 590373"/>
              <a:gd name="T40" fmla="*/ 261609 w 619892"/>
              <a:gd name="T41" fmla="*/ 260133 h 590373"/>
              <a:gd name="T42" fmla="*/ 310315 w 619892"/>
              <a:gd name="T43" fmla="*/ 113278 h 590373"/>
              <a:gd name="T44" fmla="*/ 357545 w 619892"/>
              <a:gd name="T45" fmla="*/ 260871 h 590373"/>
              <a:gd name="T46" fmla="*/ 512518 w 619892"/>
              <a:gd name="T47" fmla="*/ 260871 h 590373"/>
              <a:gd name="T48" fmla="*/ 387063 w 619892"/>
              <a:gd name="T49" fmla="*/ 352379 h 590373"/>
              <a:gd name="T50" fmla="*/ 433555 w 619892"/>
              <a:gd name="T51" fmla="*/ 498496 h 5903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19892" h="590373">
                <a:moveTo>
                  <a:pt x="614357" y="226925"/>
                </a:moveTo>
                <a:lnTo>
                  <a:pt x="381898" y="226925"/>
                </a:lnTo>
                <a:lnTo>
                  <a:pt x="311053" y="5535"/>
                </a:lnTo>
                <a:lnTo>
                  <a:pt x="237994" y="226187"/>
                </a:lnTo>
                <a:lnTo>
                  <a:pt x="5535" y="225449"/>
                </a:lnTo>
                <a:lnTo>
                  <a:pt x="7749" y="226925"/>
                </a:lnTo>
                <a:lnTo>
                  <a:pt x="5535" y="226925"/>
                </a:lnTo>
                <a:lnTo>
                  <a:pt x="193716" y="363449"/>
                </a:lnTo>
                <a:lnTo>
                  <a:pt x="122134" y="584839"/>
                </a:lnTo>
                <a:lnTo>
                  <a:pt x="310315" y="448315"/>
                </a:lnTo>
                <a:lnTo>
                  <a:pt x="497020" y="585576"/>
                </a:lnTo>
                <a:lnTo>
                  <a:pt x="426176" y="364186"/>
                </a:lnTo>
                <a:lnTo>
                  <a:pt x="614357" y="226925"/>
                </a:lnTo>
                <a:close/>
                <a:moveTo>
                  <a:pt x="433555" y="498496"/>
                </a:moveTo>
                <a:lnTo>
                  <a:pt x="309577" y="407727"/>
                </a:lnTo>
                <a:lnTo>
                  <a:pt x="184861" y="498496"/>
                </a:lnTo>
                <a:lnTo>
                  <a:pt x="232829" y="351641"/>
                </a:lnTo>
                <a:lnTo>
                  <a:pt x="108112" y="260871"/>
                </a:lnTo>
                <a:lnTo>
                  <a:pt x="109588" y="260871"/>
                </a:lnTo>
                <a:lnTo>
                  <a:pt x="107375" y="259395"/>
                </a:lnTo>
                <a:lnTo>
                  <a:pt x="261609" y="260133"/>
                </a:lnTo>
                <a:lnTo>
                  <a:pt x="310315" y="113278"/>
                </a:lnTo>
                <a:lnTo>
                  <a:pt x="357545" y="260871"/>
                </a:lnTo>
                <a:lnTo>
                  <a:pt x="512518" y="260871"/>
                </a:lnTo>
                <a:lnTo>
                  <a:pt x="387063" y="352379"/>
                </a:lnTo>
                <a:lnTo>
                  <a:pt x="433555" y="498496"/>
                </a:lnTo>
                <a:close/>
              </a:path>
            </a:pathLst>
          </a:custGeom>
          <a:solidFill>
            <a:schemeClr val="bg1"/>
          </a:solidFill>
          <a:ln>
            <a:noFill/>
          </a:ln>
          <a:effectLst>
            <a:outerShdw blurRad="50800" dist="38100" dir="2700000" algn="tl" rotWithShape="0">
              <a:prstClr val="black">
                <a:alpha val="40000"/>
              </a:prstClr>
            </a:outerShdw>
          </a:effectLst>
        </p:spPr>
        <p:txBody>
          <a:bodyPr anchor="ctr"/>
          <a:lstStyle/>
          <a:p>
            <a:endParaRPr lang="en-US"/>
          </a:p>
        </p:txBody>
      </p:sp>
      <p:sp>
        <p:nvSpPr>
          <p:cNvPr id="5" name="Slide Number Placeholder 4"/>
          <p:cNvSpPr>
            <a:spLocks noGrp="1"/>
          </p:cNvSpPr>
          <p:nvPr>
            <p:ph type="sldNum" sz="quarter" idx="46"/>
          </p:nvPr>
        </p:nvSpPr>
        <p:spPr/>
        <p:txBody>
          <a:bodyPr/>
          <a:lstStyle/>
          <a:p>
            <a:fld id="{A47A2CB6-18AF-4A8C-8F16-CCE580F9484F}" type="slidenum">
              <a:rPr lang="en-US" smtClean="0"/>
              <a:t>9</a:t>
            </a:fld>
            <a:endParaRPr lang="en-US"/>
          </a:p>
        </p:txBody>
      </p:sp>
    </p:spTree>
    <p:extLst>
      <p:ext uri="{BB962C8B-B14F-4D97-AF65-F5344CB8AC3E}">
        <p14:creationId xmlns:p14="http://schemas.microsoft.com/office/powerpoint/2010/main" val="109400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3.125E-6 3.7037E-7 L 0.67604 3.7037E-7 L 0.72604 0.17778 L 0.57097 0.24884 L 0.32006 0.24884 L 0.11602 0.23819 L -0.01093 0.27199 L -0.0319 0.4338 " pathEditMode="relative" rAng="0" ptsTypes="AAAAAAAA">
                                      <p:cBhvr>
                                        <p:cTn id="12" dur="5000" fill="hold"/>
                                        <p:tgtEl>
                                          <p:spTgt spid="11"/>
                                        </p:tgtEl>
                                        <p:attrNameLst>
                                          <p:attrName>ppt_x</p:attrName>
                                          <p:attrName>ppt_y</p:attrName>
                                        </p:attrNameLst>
                                      </p:cBhvr>
                                      <p:rCtr x="34701" y="2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ES PowerPoint Template">
      <a:dk1>
        <a:srgbClr val="000000"/>
      </a:dk1>
      <a:lt1>
        <a:srgbClr val="FFFFFF"/>
      </a:lt1>
      <a:dk2>
        <a:srgbClr val="000000"/>
      </a:dk2>
      <a:lt2>
        <a:srgbClr val="FFFFFF"/>
      </a:lt2>
      <a:accent1>
        <a:srgbClr val="1B355E"/>
      </a:accent1>
      <a:accent2>
        <a:srgbClr val="1995BA"/>
      </a:accent2>
      <a:accent3>
        <a:srgbClr val="E5E4E4"/>
      </a:accent3>
      <a:accent4>
        <a:srgbClr val="FBD05E"/>
      </a:accent4>
      <a:accent5>
        <a:srgbClr val="E96057"/>
      </a:accent5>
      <a:accent6>
        <a:srgbClr val="000000"/>
      </a:accent6>
      <a:hlink>
        <a:srgbClr val="000000"/>
      </a:hlink>
      <a:folHlink>
        <a:srgbClr val="000000"/>
      </a:folHlink>
    </a:clrScheme>
    <a:fontScheme name="DES PowerPoint Template">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0BDABF-F800-42CA-84EE-2C3E3B4AB2C5}" vid="{1D194714-5531-4B6B-B791-01A9E25E97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March 2021 PPT template</Template>
  <TotalTime>6670</TotalTime>
  <Words>3051</Words>
  <Application>Microsoft Office PowerPoint</Application>
  <PresentationFormat>Widescreen</PresentationFormat>
  <Paragraphs>643</Paragraphs>
  <Slides>67</Slides>
  <Notes>63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67</vt:i4>
      </vt:variant>
    </vt:vector>
  </HeadingPairs>
  <TitlesOfParts>
    <vt:vector size="78" baseType="lpstr">
      <vt:lpstr>Arial</vt:lpstr>
      <vt:lpstr>Arial Narrow</vt:lpstr>
      <vt:lpstr>Calibri</vt:lpstr>
      <vt:lpstr>Myriad Pro</vt:lpstr>
      <vt:lpstr>Myriad Pro Light</vt:lpstr>
      <vt:lpstr>Segoe UI</vt:lpstr>
      <vt:lpstr>Symbol</vt:lpstr>
      <vt:lpstr>Times New Roman</vt:lpstr>
      <vt:lpstr>Ubuntu</vt:lpstr>
      <vt:lpstr>Wingdings</vt:lpstr>
      <vt:lpstr>Office Theme</vt:lpstr>
      <vt:lpstr>Enterprise Procurement Policy Workshop</vt:lpstr>
      <vt:lpstr>Presented By</vt:lpstr>
      <vt:lpstr>Housekeeping Items</vt:lpstr>
      <vt:lpstr>Feedback Options</vt:lpstr>
      <vt:lpstr>Feedback Options Continued</vt:lpstr>
      <vt:lpstr>Workshop Agenda: Session 1 - vendors</vt:lpstr>
      <vt:lpstr>Workshop Agenda: Session 2 – Agencies and Nonprofits</vt:lpstr>
      <vt:lpstr>Workshop Objectives</vt:lpstr>
      <vt:lpstr>Policy Development Process</vt:lpstr>
      <vt:lpstr>Supplier Diversity Policy partners</vt:lpstr>
      <vt:lpstr>Supplier Diversity Policy </vt:lpstr>
      <vt:lpstr>Who we are – OMWBE</vt:lpstr>
      <vt:lpstr>What WE  do – Core services</vt:lpstr>
      <vt:lpstr>How we do it – Supplier diversity</vt:lpstr>
      <vt:lpstr>What is included in agency plans?</vt:lpstr>
      <vt:lpstr>How is the subcabinet driving change?</vt:lpstr>
      <vt:lpstr>Tools for Equity in Public Spending</vt:lpstr>
      <vt:lpstr>What does the Office of Equity Do?</vt:lpstr>
      <vt:lpstr>Alignment with the Office of Equity</vt:lpstr>
      <vt:lpstr>OVERVIEW OF WDVA</vt:lpstr>
      <vt:lpstr>What does DVA Do?</vt:lpstr>
      <vt:lpstr>Alignment with EO 19-01 and WDVA</vt:lpstr>
      <vt:lpstr>Executive Order 19-01</vt:lpstr>
      <vt:lpstr>Veteran-Owned Business Purchasing Goals</vt:lpstr>
      <vt:lpstr>Policy coordination</vt:lpstr>
      <vt:lpstr>Supplier Diversity Policy</vt:lpstr>
      <vt:lpstr>What is Supplier Diversity?</vt:lpstr>
      <vt:lpstr>RCW 39.26.010(22)</vt:lpstr>
      <vt:lpstr>Reason For Policy</vt:lpstr>
      <vt:lpstr>percentage of state spend with MWBE-certified businesses over time</vt:lpstr>
      <vt:lpstr>Disparity study data</vt:lpstr>
      <vt:lpstr>Agency Leadership Commitment</vt:lpstr>
      <vt:lpstr>Chat Question 1</vt:lpstr>
      <vt:lpstr>Required for all competitive and non-competitive Purchases</vt:lpstr>
      <vt:lpstr>Forecasting: Procedure</vt:lpstr>
      <vt:lpstr>Outreach Planning: Procedure</vt:lpstr>
      <vt:lpstr>Conducting Outreach: Procedure</vt:lpstr>
      <vt:lpstr>Supplier Diversity In Procurements Training</vt:lpstr>
      <vt:lpstr>Contracting Transparency: Procedure</vt:lpstr>
      <vt:lpstr>Zoom Poll 1</vt:lpstr>
      <vt:lpstr>accountability</vt:lpstr>
      <vt:lpstr>Chat Question 2</vt:lpstr>
      <vt:lpstr>Required for All Competitive Procurements</vt:lpstr>
      <vt:lpstr>Awards Under $150,000 or 25% of all</vt:lpstr>
      <vt:lpstr>Zoom Poll 2</vt:lpstr>
      <vt:lpstr>Pre-bid Conferences</vt:lpstr>
      <vt:lpstr>Pre-bid Conference: Procedure</vt:lpstr>
      <vt:lpstr>Zoom Poll 3</vt:lpstr>
      <vt:lpstr>Procurement Language: Procedure</vt:lpstr>
      <vt:lpstr>Additional Procurement and Contracting Strategies </vt:lpstr>
      <vt:lpstr>Unbundling: Procedure</vt:lpstr>
      <vt:lpstr>Awarding Evaluation Points: Procedure</vt:lpstr>
      <vt:lpstr>Subcontractor Inclusion Plan: Procedure</vt:lpstr>
      <vt:lpstr>Reserved Award: Procedure</vt:lpstr>
      <vt:lpstr>Hubzone Points: Procedure</vt:lpstr>
      <vt:lpstr>Exception to this Policy</vt:lpstr>
      <vt:lpstr>Agency support</vt:lpstr>
      <vt:lpstr>Chat Question 3</vt:lpstr>
      <vt:lpstr>Resources and Supplemental Documents for this Policy</vt:lpstr>
      <vt:lpstr>Q&amp;A</vt:lpstr>
      <vt:lpstr>Feedback Discussion</vt:lpstr>
      <vt:lpstr>Next Steps</vt:lpstr>
      <vt:lpstr>timeline</vt:lpstr>
      <vt:lpstr>Next Steps (cont.)</vt:lpstr>
      <vt:lpstr>thank you</vt:lpstr>
      <vt:lpstr>DES Enterprise Procurement Policy Team</vt:lpstr>
      <vt:lpstr>Thank You!</vt:lpstr>
    </vt:vector>
  </TitlesOfParts>
  <Company>Department of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Mroz, Zoe</dc:creator>
  <cp:lastModifiedBy>Mroz, Zoe</cp:lastModifiedBy>
  <cp:revision>269</cp:revision>
  <dcterms:created xsi:type="dcterms:W3CDTF">2021-04-08T15:22:47Z</dcterms:created>
  <dcterms:modified xsi:type="dcterms:W3CDTF">2021-08-17T23:51:48Z</dcterms:modified>
</cp:coreProperties>
</file>