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1"/>
  </p:notesMasterIdLst>
  <p:handoutMasterIdLst>
    <p:handoutMasterId r:id="rId12"/>
  </p:handoutMasterIdLst>
  <p:sldIdLst>
    <p:sldId id="261" r:id="rId5"/>
    <p:sldId id="353" r:id="rId6"/>
    <p:sldId id="346" r:id="rId7"/>
    <p:sldId id="355" r:id="rId8"/>
    <p:sldId id="354" r:id="rId9"/>
    <p:sldId id="272" r:id="rId1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umser-Kerlee, Julie (OFM)" initials="TJ(" lastIdx="6" clrIdx="0">
    <p:extLst>
      <p:ext uri="{19B8F6BF-5375-455C-9EA6-DF929625EA0E}">
        <p15:presenceInfo xmlns:p15="http://schemas.microsoft.com/office/powerpoint/2012/main" userId="S-1-5-21-2226630325-536777373-1012264283-36366" providerId="AD"/>
      </p:ext>
    </p:extLst>
  </p:cmAuthor>
  <p:cmAuthor id="2" name="Colon, Liz (OFM Contractor)" initials="CL(C" lastIdx="4" clrIdx="1">
    <p:extLst>
      <p:ext uri="{19B8F6BF-5375-455C-9EA6-DF929625EA0E}">
        <p15:presenceInfo xmlns:p15="http://schemas.microsoft.com/office/powerpoint/2012/main" userId="S-1-5-21-2226630325-536777373-1012264283-364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A868"/>
    <a:srgbClr val="DBF2C4"/>
    <a:srgbClr val="53881D"/>
    <a:srgbClr val="BDDDD9"/>
    <a:srgbClr val="2C5651"/>
    <a:srgbClr val="5AA99F"/>
    <a:srgbClr val="303030"/>
    <a:srgbClr val="5C739D"/>
    <a:srgbClr val="0E8C47"/>
    <a:srgbClr val="32B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535" autoAdjust="0"/>
  </p:normalViewPr>
  <p:slideViewPr>
    <p:cSldViewPr snapToGrid="0">
      <p:cViewPr varScale="1">
        <p:scale>
          <a:sx n="103" d="100"/>
          <a:sy n="103" d="100"/>
        </p:scale>
        <p:origin x="72" y="102"/>
      </p:cViewPr>
      <p:guideLst/>
    </p:cSldViewPr>
  </p:slideViewPr>
  <p:notesTextViewPr>
    <p:cViewPr>
      <p:scale>
        <a:sx n="125" d="100"/>
        <a:sy n="125"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865" cy="481945"/>
          </a:xfrm>
          <a:prstGeom prst="rect">
            <a:avLst/>
          </a:prstGeom>
        </p:spPr>
        <p:txBody>
          <a:bodyPr vert="horz" lIns="94832" tIns="47416" rIns="94832" bIns="47416" rtlCol="0"/>
          <a:lstStyle>
            <a:lvl1pPr algn="l">
              <a:defRPr sz="1200"/>
            </a:lvl1pPr>
          </a:lstStyle>
          <a:p>
            <a:endParaRPr lang="en-US"/>
          </a:p>
        </p:txBody>
      </p:sp>
      <p:sp>
        <p:nvSpPr>
          <p:cNvPr id="3" name="Date Placeholder 2"/>
          <p:cNvSpPr>
            <a:spLocks noGrp="1"/>
          </p:cNvSpPr>
          <p:nvPr>
            <p:ph type="dt" sz="quarter" idx="1"/>
          </p:nvPr>
        </p:nvSpPr>
        <p:spPr>
          <a:xfrm>
            <a:off x="4143680" y="1"/>
            <a:ext cx="3169865" cy="481945"/>
          </a:xfrm>
          <a:prstGeom prst="rect">
            <a:avLst/>
          </a:prstGeom>
        </p:spPr>
        <p:txBody>
          <a:bodyPr vert="horz" lIns="94832" tIns="47416" rIns="94832" bIns="47416" rtlCol="0"/>
          <a:lstStyle>
            <a:lvl1pPr algn="r">
              <a:defRPr sz="1200"/>
            </a:lvl1pPr>
          </a:lstStyle>
          <a:p>
            <a:fld id="{B99A2A3D-C967-4599-8818-74AD0D5D4399}" type="datetimeFigureOut">
              <a:rPr lang="en-US" smtClean="0"/>
              <a:t>2/4/2020</a:t>
            </a:fld>
            <a:endParaRPr lang="en-US"/>
          </a:p>
        </p:txBody>
      </p:sp>
      <p:sp>
        <p:nvSpPr>
          <p:cNvPr id="4" name="Footer Placeholder 3"/>
          <p:cNvSpPr>
            <a:spLocks noGrp="1"/>
          </p:cNvSpPr>
          <p:nvPr>
            <p:ph type="ftr" sz="quarter" idx="2"/>
          </p:nvPr>
        </p:nvSpPr>
        <p:spPr>
          <a:xfrm>
            <a:off x="0" y="9119256"/>
            <a:ext cx="3169865" cy="481945"/>
          </a:xfrm>
          <a:prstGeom prst="rect">
            <a:avLst/>
          </a:prstGeom>
        </p:spPr>
        <p:txBody>
          <a:bodyPr vert="horz" lIns="94832" tIns="47416" rIns="94832" bIns="47416" rtlCol="0" anchor="b"/>
          <a:lstStyle>
            <a:lvl1pPr algn="l">
              <a:defRPr sz="1200"/>
            </a:lvl1pPr>
          </a:lstStyle>
          <a:p>
            <a:endParaRPr lang="en-US"/>
          </a:p>
        </p:txBody>
      </p:sp>
      <p:sp>
        <p:nvSpPr>
          <p:cNvPr id="5" name="Slide Number Placeholder 4"/>
          <p:cNvSpPr>
            <a:spLocks noGrp="1"/>
          </p:cNvSpPr>
          <p:nvPr>
            <p:ph type="sldNum" sz="quarter" idx="3"/>
          </p:nvPr>
        </p:nvSpPr>
        <p:spPr>
          <a:xfrm>
            <a:off x="4143680" y="9119256"/>
            <a:ext cx="3169865" cy="481945"/>
          </a:xfrm>
          <a:prstGeom prst="rect">
            <a:avLst/>
          </a:prstGeom>
        </p:spPr>
        <p:txBody>
          <a:bodyPr vert="horz" lIns="94832" tIns="47416" rIns="94832" bIns="47416" rtlCol="0" anchor="b"/>
          <a:lstStyle>
            <a:lvl1pPr algn="r">
              <a:defRPr sz="1200"/>
            </a:lvl1pPr>
          </a:lstStyle>
          <a:p>
            <a:fld id="{4B492E83-FF11-43A5-B51B-DFBAB17A21F1}" type="slidenum">
              <a:rPr lang="en-US" smtClean="0"/>
              <a:t>‹#›</a:t>
            </a:fld>
            <a:endParaRPr lang="en-US"/>
          </a:p>
        </p:txBody>
      </p:sp>
    </p:spTree>
    <p:extLst>
      <p:ext uri="{BB962C8B-B14F-4D97-AF65-F5344CB8AC3E}">
        <p14:creationId xmlns:p14="http://schemas.microsoft.com/office/powerpoint/2010/main" val="41928075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42" tIns="48323" rIns="96642" bIns="48323"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42" tIns="48323" rIns="96642" bIns="48323" rtlCol="0"/>
          <a:lstStyle>
            <a:lvl1pPr algn="r">
              <a:defRPr sz="1200"/>
            </a:lvl1pPr>
          </a:lstStyle>
          <a:p>
            <a:fld id="{2B4F0791-0BEA-4611-8EE5-CD2781F84E19}" type="datetimeFigureOut">
              <a:rPr lang="en-US" smtClean="0"/>
              <a:t>2/4/2020</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42" tIns="48323" rIns="96642" bIns="48323"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42" tIns="48323" rIns="96642" bIns="48323"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6"/>
            <a:ext cx="3169920" cy="481726"/>
          </a:xfrm>
          <a:prstGeom prst="rect">
            <a:avLst/>
          </a:prstGeom>
        </p:spPr>
        <p:txBody>
          <a:bodyPr vert="horz" lIns="96642" tIns="48323" rIns="96642" bIns="48323"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6"/>
            <a:ext cx="3169920" cy="481726"/>
          </a:xfrm>
          <a:prstGeom prst="rect">
            <a:avLst/>
          </a:prstGeom>
        </p:spPr>
        <p:txBody>
          <a:bodyPr vert="horz" lIns="96642" tIns="48323" rIns="96642" bIns="48323" rtlCol="0" anchor="b"/>
          <a:lstStyle>
            <a:lvl1pPr algn="r">
              <a:defRPr sz="1200"/>
            </a:lvl1pPr>
          </a:lstStyle>
          <a:p>
            <a:fld id="{58770E3E-7611-49E3-9AEA-3A90DE37498F}" type="slidenum">
              <a:rPr lang="en-US" smtClean="0"/>
              <a:t>‹#›</a:t>
            </a:fld>
            <a:endParaRPr lang="en-US"/>
          </a:p>
        </p:txBody>
      </p:sp>
    </p:spTree>
    <p:extLst>
      <p:ext uri="{BB962C8B-B14F-4D97-AF65-F5344CB8AC3E}">
        <p14:creationId xmlns:p14="http://schemas.microsoft.com/office/powerpoint/2010/main" val="3892608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7127" indent="-237127">
              <a:buAutoNum type="arabicPeriod"/>
            </a:pPr>
            <a:r>
              <a:rPr lang="en-US" dirty="0" smtClean="0"/>
              <a:t>Not a ton of time for questions</a:t>
            </a:r>
          </a:p>
          <a:p>
            <a:pPr marL="237127" indent="-237127">
              <a:buAutoNum type="arabicPeriod"/>
            </a:pPr>
            <a:r>
              <a:rPr lang="en-US" dirty="0" smtClean="0"/>
              <a:t>Opportunity</a:t>
            </a:r>
            <a:r>
              <a:rPr lang="en-US" baseline="0" dirty="0" smtClean="0"/>
              <a:t> to understand what the questions are and to synchronize communication between us </a:t>
            </a:r>
            <a:endParaRPr lang="en-US" dirty="0"/>
          </a:p>
        </p:txBody>
      </p:sp>
      <p:sp>
        <p:nvSpPr>
          <p:cNvPr id="4" name="Slide Number Placeholder 3"/>
          <p:cNvSpPr>
            <a:spLocks noGrp="1"/>
          </p:cNvSpPr>
          <p:nvPr>
            <p:ph type="sldNum" sz="quarter" idx="10"/>
          </p:nvPr>
        </p:nvSpPr>
        <p:spPr/>
        <p:txBody>
          <a:bodyPr/>
          <a:lstStyle/>
          <a:p>
            <a:fld id="{58770E3E-7611-49E3-9AEA-3A90DE37498F}" type="slidenum">
              <a:rPr lang="en-US" smtClean="0"/>
              <a:t>1</a:t>
            </a:fld>
            <a:endParaRPr lang="en-US" dirty="0"/>
          </a:p>
        </p:txBody>
      </p:sp>
    </p:spTree>
    <p:extLst>
      <p:ext uri="{BB962C8B-B14F-4D97-AF65-F5344CB8AC3E}">
        <p14:creationId xmlns:p14="http://schemas.microsoft.com/office/powerpoint/2010/main" val="2961329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Lessons learned</a:t>
            </a:r>
          </a:p>
          <a:p>
            <a:r>
              <a:rPr lang="en-US" dirty="0" smtClean="0"/>
              <a:t>Clear direction to agencies</a:t>
            </a:r>
          </a:p>
          <a:p>
            <a:r>
              <a:rPr lang="en-US" dirty="0" smtClean="0"/>
              <a:t>Size of the lift</a:t>
            </a:r>
          </a:p>
          <a:p>
            <a:r>
              <a:rPr lang="en-US" dirty="0" smtClean="0"/>
              <a:t>Challenge of herding cats</a:t>
            </a:r>
          </a:p>
          <a:p>
            <a:endParaRPr lang="en-US" dirty="0"/>
          </a:p>
        </p:txBody>
      </p:sp>
      <p:sp>
        <p:nvSpPr>
          <p:cNvPr id="4" name="Slide Number Placeholder 3"/>
          <p:cNvSpPr>
            <a:spLocks noGrp="1"/>
          </p:cNvSpPr>
          <p:nvPr>
            <p:ph type="sldNum" sz="quarter" idx="10"/>
          </p:nvPr>
        </p:nvSpPr>
        <p:spPr/>
        <p:txBody>
          <a:bodyPr/>
          <a:lstStyle/>
          <a:p>
            <a:fld id="{58770E3E-7611-49E3-9AEA-3A90DE37498F}" type="slidenum">
              <a:rPr lang="en-US" smtClean="0"/>
              <a:t>2</a:t>
            </a:fld>
            <a:endParaRPr lang="en-US"/>
          </a:p>
        </p:txBody>
      </p:sp>
    </p:spTree>
    <p:extLst>
      <p:ext uri="{BB962C8B-B14F-4D97-AF65-F5344CB8AC3E}">
        <p14:creationId xmlns:p14="http://schemas.microsoft.com/office/powerpoint/2010/main" val="4036387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770E3E-7611-49E3-9AEA-3A90DE37498F}" type="slidenum">
              <a:rPr lang="en-US" smtClean="0"/>
              <a:t>5</a:t>
            </a:fld>
            <a:endParaRPr lang="en-US"/>
          </a:p>
        </p:txBody>
      </p:sp>
    </p:spTree>
    <p:extLst>
      <p:ext uri="{BB962C8B-B14F-4D97-AF65-F5344CB8AC3E}">
        <p14:creationId xmlns:p14="http://schemas.microsoft.com/office/powerpoint/2010/main" val="1317179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770E3E-7611-49E3-9AEA-3A90DE37498F}" type="slidenum">
              <a:rPr lang="en-US" smtClean="0"/>
              <a:t>6</a:t>
            </a:fld>
            <a:endParaRPr lang="en-US"/>
          </a:p>
        </p:txBody>
      </p:sp>
    </p:spTree>
    <p:extLst>
      <p:ext uri="{BB962C8B-B14F-4D97-AF65-F5344CB8AC3E}">
        <p14:creationId xmlns:p14="http://schemas.microsoft.com/office/powerpoint/2010/main" val="32948500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sp>
        <p:nvSpPr>
          <p:cNvPr id="13" name="Rectangle 12"/>
          <p:cNvSpPr/>
          <p:nvPr userDrawn="1"/>
        </p:nvSpPr>
        <p:spPr>
          <a:xfrm>
            <a:off x="461518" y="1001602"/>
            <a:ext cx="106145" cy="31486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Placeholder 18"/>
          <p:cNvSpPr>
            <a:spLocks noGrp="1"/>
          </p:cNvSpPr>
          <p:nvPr>
            <p:ph type="body" sz="quarter" idx="13" hasCustomPrompt="1"/>
          </p:nvPr>
        </p:nvSpPr>
        <p:spPr>
          <a:xfrm>
            <a:off x="1048003" y="1048056"/>
            <a:ext cx="4270375" cy="438150"/>
          </a:xfrm>
        </p:spPr>
        <p:txBody>
          <a:bodyPr/>
          <a:lstStyle>
            <a:lvl1pPr marL="0" indent="0" algn="l" defTabSz="457200" rtl="0" eaLnBrk="1" latinLnBrk="0" hangingPunct="1">
              <a:buNone/>
              <a:defRPr lang="en-US" sz="2250" kern="1200" dirty="0" smtClean="0">
                <a:solidFill>
                  <a:schemeClr val="tx1"/>
                </a:solidFill>
                <a:latin typeface="Calibri Light" panose="020F0302020204030204" pitchFamily="34" charset="0"/>
                <a:ea typeface="Segoe UI Black" panose="020B0A02040204020203" pitchFamily="34" charset="0"/>
                <a:cs typeface="Calibri Light" panose="020F0302020204030204" pitchFamily="34" charset="0"/>
              </a:defRPr>
            </a:lvl1pPr>
          </a:lstStyle>
          <a:p>
            <a:pPr lvl="0"/>
            <a:r>
              <a:rPr lang="en-US" dirty="0" smtClean="0"/>
              <a:t>MONTH 2018</a:t>
            </a:r>
          </a:p>
        </p:txBody>
      </p:sp>
      <p:sp>
        <p:nvSpPr>
          <p:cNvPr id="25" name="Text Placeholder 24"/>
          <p:cNvSpPr>
            <a:spLocks noGrp="1"/>
          </p:cNvSpPr>
          <p:nvPr>
            <p:ph type="body" sz="quarter" idx="15" hasCustomPrompt="1"/>
          </p:nvPr>
        </p:nvSpPr>
        <p:spPr>
          <a:xfrm>
            <a:off x="1047750" y="3614738"/>
            <a:ext cx="5635625" cy="973137"/>
          </a:xfrm>
        </p:spPr>
        <p:txBody>
          <a:bodyPr/>
          <a:lstStyle>
            <a:lvl1pPr marL="0" indent="0" algn="l" defTabSz="457200" rtl="0" eaLnBrk="1" latinLnBrk="0" hangingPunct="1">
              <a:buNone/>
              <a:defRPr lang="en-US" sz="2500" i="0" kern="1200" baseline="0" dirty="0" smtClean="0">
                <a:solidFill>
                  <a:schemeClr val="tx1"/>
                </a:solidFill>
                <a:latin typeface="+mn-lt"/>
                <a:ea typeface="Segoe UI Black" panose="020B0A02040204020203" pitchFamily="34" charset="0"/>
                <a:cs typeface="Segoe UI Semilight" panose="020B0402040204020203" pitchFamily="34" charset="0"/>
              </a:defRPr>
            </a:lvl1pPr>
          </a:lstStyle>
          <a:p>
            <a:pPr lvl="0"/>
            <a:r>
              <a:rPr lang="en-US" dirty="0" smtClean="0"/>
              <a:t>Use this are for your sub headline</a:t>
            </a:r>
          </a:p>
        </p:txBody>
      </p:sp>
      <p:sp>
        <p:nvSpPr>
          <p:cNvPr id="27" name="Text Placeholder 26"/>
          <p:cNvSpPr>
            <a:spLocks noGrp="1"/>
          </p:cNvSpPr>
          <p:nvPr>
            <p:ph type="body" sz="quarter" idx="16" hasCustomPrompt="1"/>
          </p:nvPr>
        </p:nvSpPr>
        <p:spPr>
          <a:xfrm>
            <a:off x="1047750" y="1743075"/>
            <a:ext cx="5481638" cy="1658938"/>
          </a:xfrm>
        </p:spPr>
        <p:txBody>
          <a:bodyPr>
            <a:normAutofit/>
          </a:bodyPr>
          <a:lstStyle>
            <a:lvl1pPr marL="0" indent="0">
              <a:buNone/>
              <a:defRPr lang="en-US" sz="5500" kern="1200" dirty="0" smtClean="0">
                <a:solidFill>
                  <a:schemeClr val="tx1">
                    <a:lumMod val="65000"/>
                    <a:lumOff val="35000"/>
                  </a:schemeClr>
                </a:solidFill>
                <a:latin typeface="Franklin Gothic Heavy" panose="020B0903020102020204" pitchFamily="34" charset="0"/>
                <a:ea typeface="Segoe UI Black" panose="020B0A02040204020203" pitchFamily="34" charset="0"/>
                <a:cs typeface="Segoe UI Black" panose="020B0A02040204020203" pitchFamily="34" charset="0"/>
              </a:defRPr>
            </a:lvl1pPr>
          </a:lstStyle>
          <a:p>
            <a:pPr lvl="0"/>
            <a:r>
              <a:rPr lang="en-US" dirty="0" smtClean="0"/>
              <a:t>PRESENTATION HEADLINE 1</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43168" y="169120"/>
            <a:ext cx="6363698" cy="6369793"/>
          </a:xfrm>
          <a:prstGeom prst="rect">
            <a:avLst/>
          </a:prstGeom>
        </p:spPr>
      </p:pic>
    </p:spTree>
    <p:extLst>
      <p:ext uri="{BB962C8B-B14F-4D97-AF65-F5344CB8AC3E}">
        <p14:creationId xmlns:p14="http://schemas.microsoft.com/office/powerpoint/2010/main" val="31276350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33230640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267230437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27992872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245504681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28417676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1925" y="365126"/>
            <a:ext cx="7886700" cy="428504"/>
          </a:xfrm>
        </p:spPr>
        <p:txBody>
          <a:bodyPr>
            <a:noAutofit/>
          </a:bodyPr>
          <a:lstStyle>
            <a:lvl1pPr>
              <a:defRPr sz="2800" b="1">
                <a:solidFill>
                  <a:schemeClr val="tx1">
                    <a:lumMod val="65000"/>
                    <a:lumOff val="35000"/>
                  </a:schemeClr>
                </a:solidFill>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388587"/>
            <a:ext cx="7886700" cy="4351338"/>
          </a:xfrm>
        </p:spPr>
        <p:txBody>
          <a:bodyPr/>
          <a:lstStyle>
            <a:lvl1pPr marL="0" indent="0">
              <a:buNone/>
              <a:defRPr>
                <a:solidFill>
                  <a:schemeClr val="tx1"/>
                </a:solidFill>
                <a:latin typeface="Calibri" panose="020F0502020204030204" pitchFamily="34" charset="0"/>
                <a:cs typeface="Calibri" panose="020F0502020204030204" pitchFamily="34" charset="0"/>
              </a:defRPr>
            </a:lvl1pPr>
            <a:lvl2pPr>
              <a:buClr>
                <a:schemeClr val="accent3"/>
              </a:buClr>
              <a:buSzPct val="110000"/>
              <a:defRPr/>
            </a:lvl2pPr>
            <a:lvl3pPr marL="1143000" indent="-228600">
              <a:buClr>
                <a:schemeClr val="accent3"/>
              </a:buClr>
              <a:buSzPct val="80000"/>
              <a:buFont typeface="Courier New" panose="02070309020205020404" pitchFamily="49" charset="0"/>
              <a:buChar char="o"/>
              <a:defRPr/>
            </a:lvl3pPr>
            <a:lvl4pPr>
              <a:buClr>
                <a:schemeClr val="accent3"/>
              </a:buClr>
              <a:buSzPct val="90000"/>
              <a:defRPr/>
            </a:lvl4pPr>
            <a:lvl5pPr marL="2057400" indent="-228600">
              <a:buClr>
                <a:schemeClr val="accent3"/>
              </a:buClr>
              <a:buSzPct val="50000"/>
              <a:buFont typeface="Courier New" panose="02070309020205020404" pitchFamily="49" charset="0"/>
              <a:buChar char="o"/>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cxnSp>
        <p:nvCxnSpPr>
          <p:cNvPr id="7" name="Straight Connector 6"/>
          <p:cNvCxnSpPr/>
          <p:nvPr userDrawn="1"/>
        </p:nvCxnSpPr>
        <p:spPr>
          <a:xfrm>
            <a:off x="301925" y="793630"/>
            <a:ext cx="842837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3978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5" name="Text Placeholder 24"/>
          <p:cNvSpPr>
            <a:spLocks noGrp="1"/>
          </p:cNvSpPr>
          <p:nvPr>
            <p:ph type="body" sz="quarter" idx="15" hasCustomPrompt="1"/>
          </p:nvPr>
        </p:nvSpPr>
        <p:spPr>
          <a:xfrm>
            <a:off x="1135560" y="4558809"/>
            <a:ext cx="5635625" cy="973137"/>
          </a:xfrm>
        </p:spPr>
        <p:txBody>
          <a:bodyPr/>
          <a:lstStyle>
            <a:lvl1pPr marL="0" indent="0" algn="l" defTabSz="457200" rtl="0" eaLnBrk="1" latinLnBrk="0" hangingPunct="1">
              <a:buNone/>
              <a:defRPr lang="en-US" sz="2500" i="0" kern="1200" baseline="0" dirty="0" smtClean="0">
                <a:solidFill>
                  <a:schemeClr val="tx1"/>
                </a:solidFill>
                <a:latin typeface="+mn-lt"/>
                <a:ea typeface="Segoe UI Black" panose="020B0A02040204020203" pitchFamily="34" charset="0"/>
                <a:cs typeface="Segoe UI Semilight" panose="020B0402040204020203" pitchFamily="34" charset="0"/>
              </a:defRPr>
            </a:lvl1pPr>
          </a:lstStyle>
          <a:p>
            <a:pPr lvl="0"/>
            <a:r>
              <a:rPr lang="en-US" dirty="0" smtClean="0"/>
              <a:t>ofm.wa.gov</a:t>
            </a:r>
          </a:p>
        </p:txBody>
      </p:sp>
      <p:sp>
        <p:nvSpPr>
          <p:cNvPr id="13" name="Rectangle 12"/>
          <p:cNvSpPr/>
          <p:nvPr userDrawn="1"/>
        </p:nvSpPr>
        <p:spPr>
          <a:xfrm>
            <a:off x="461518" y="1001602"/>
            <a:ext cx="106145" cy="314864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26"/>
          <p:cNvSpPr>
            <a:spLocks noGrp="1"/>
          </p:cNvSpPr>
          <p:nvPr>
            <p:ph type="body" sz="quarter" idx="16" hasCustomPrompt="1"/>
          </p:nvPr>
        </p:nvSpPr>
        <p:spPr>
          <a:xfrm>
            <a:off x="1059917" y="912335"/>
            <a:ext cx="5481638" cy="1658938"/>
          </a:xfrm>
        </p:spPr>
        <p:txBody>
          <a:bodyPr>
            <a:normAutofit/>
          </a:bodyPr>
          <a:lstStyle>
            <a:lvl1pPr marL="0" indent="0">
              <a:buNone/>
              <a:defRPr lang="en-US" sz="4400" kern="1200" baseline="0" dirty="0" smtClean="0">
                <a:solidFill>
                  <a:schemeClr val="tx1">
                    <a:lumMod val="65000"/>
                    <a:lumOff val="35000"/>
                  </a:schemeClr>
                </a:solidFill>
                <a:latin typeface="Franklin Gothic Heavy" panose="020B0903020102020204" pitchFamily="34" charset="0"/>
                <a:ea typeface="Segoe UI Black" panose="020B0A02040204020203" pitchFamily="34" charset="0"/>
                <a:cs typeface="Segoe UI Black" panose="020B0A02040204020203" pitchFamily="34" charset="0"/>
              </a:defRPr>
            </a:lvl1pPr>
          </a:lstStyle>
          <a:p>
            <a:pPr lvl="0"/>
            <a:r>
              <a:rPr lang="en-US" dirty="0" smtClean="0"/>
              <a:t>FOR MORE INFORMATION:</a:t>
            </a:r>
            <a:endParaRPr lang="en-US" dirty="0"/>
          </a:p>
        </p:txBody>
      </p:sp>
      <p:sp>
        <p:nvSpPr>
          <p:cNvPr id="3" name="Text Placeholder 2"/>
          <p:cNvSpPr>
            <a:spLocks noGrp="1"/>
          </p:cNvSpPr>
          <p:nvPr>
            <p:ph type="body" sz="quarter" idx="17" hasCustomPrompt="1"/>
          </p:nvPr>
        </p:nvSpPr>
        <p:spPr>
          <a:xfrm>
            <a:off x="1059917" y="2697621"/>
            <a:ext cx="5327650" cy="841375"/>
          </a:xfrm>
        </p:spPr>
        <p:txBody>
          <a:bodyPr/>
          <a:lstStyle>
            <a:lvl1pPr marL="0" indent="0">
              <a:lnSpc>
                <a:spcPct val="100000"/>
              </a:lnSpc>
              <a:spcBef>
                <a:spcPts val="0"/>
              </a:spcBef>
              <a:buNone/>
              <a:defRPr baseline="0">
                <a:solidFill>
                  <a:schemeClr val="tx1"/>
                </a:solidFill>
              </a:defRPr>
            </a:lvl1pPr>
          </a:lstStyle>
          <a:p>
            <a:pPr lvl="0"/>
            <a:r>
              <a:rPr lang="en-US" dirty="0" smtClean="0"/>
              <a:t>CONTACT:</a:t>
            </a:r>
          </a:p>
          <a:p>
            <a:pPr lvl="0"/>
            <a:r>
              <a:rPr lang="en-US" dirty="0" smtClean="0"/>
              <a:t>Name </a:t>
            </a:r>
            <a:r>
              <a:rPr lang="en-US" dirty="0" err="1" smtClean="0"/>
              <a:t>Name</a:t>
            </a:r>
            <a:endParaRPr lang="en-US" dirty="0" smtClean="0"/>
          </a:p>
          <a:p>
            <a:pPr lvl="0"/>
            <a:r>
              <a:rPr lang="en-US" dirty="0" smtClean="0"/>
              <a:t>Email address</a:t>
            </a:r>
          </a:p>
          <a:p>
            <a:pPr lvl="0"/>
            <a:r>
              <a:rPr lang="en-US" dirty="0" smtClean="0"/>
              <a:t>Phone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43168" y="169120"/>
            <a:ext cx="6363698" cy="6369793"/>
          </a:xfrm>
          <a:prstGeom prst="rect">
            <a:avLst/>
          </a:prstGeom>
        </p:spPr>
      </p:pic>
    </p:spTree>
    <p:extLst>
      <p:ext uri="{BB962C8B-B14F-4D97-AF65-F5344CB8AC3E}">
        <p14:creationId xmlns:p14="http://schemas.microsoft.com/office/powerpoint/2010/main" val="40305818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43168" y="169120"/>
            <a:ext cx="6363698" cy="6369793"/>
          </a:xfrm>
          <a:prstGeom prst="rect">
            <a:avLst/>
          </a:prstGeom>
        </p:spPr>
      </p:pic>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sp>
        <p:nvSpPr>
          <p:cNvPr id="3" name="Text Placeholder 2"/>
          <p:cNvSpPr>
            <a:spLocks noGrp="1"/>
          </p:cNvSpPr>
          <p:nvPr>
            <p:ph type="body" sz="quarter" idx="13" hasCustomPrompt="1"/>
          </p:nvPr>
        </p:nvSpPr>
        <p:spPr>
          <a:xfrm>
            <a:off x="982722" y="2577324"/>
            <a:ext cx="6435725" cy="1597025"/>
          </a:xfrm>
        </p:spPr>
        <p:txBody>
          <a:bodyPr/>
          <a:lstStyle>
            <a:lvl1pPr marL="0" indent="0">
              <a:buNone/>
              <a:defRPr lang="en-US" sz="5500" kern="1200" dirty="0" smtClean="0">
                <a:solidFill>
                  <a:schemeClr val="tx1">
                    <a:lumMod val="65000"/>
                    <a:lumOff val="35000"/>
                  </a:schemeClr>
                </a:solidFill>
                <a:latin typeface="Franklin Gothic Heavy" panose="020B0903020102020204" pitchFamily="34" charset="0"/>
                <a:ea typeface="Segoe UI Black" panose="020B0A02040204020203" pitchFamily="34" charset="0"/>
                <a:cs typeface="Segoe UI Black" panose="020B0A02040204020203" pitchFamily="34" charset="0"/>
              </a:defRPr>
            </a:lvl1pPr>
          </a:lstStyle>
          <a:p>
            <a:pPr lvl="0"/>
            <a:r>
              <a:rPr lang="en-US" dirty="0" smtClean="0"/>
              <a:t>SECTION HEADING</a:t>
            </a:r>
          </a:p>
        </p:txBody>
      </p:sp>
    </p:spTree>
    <p:extLst>
      <p:ext uri="{BB962C8B-B14F-4D97-AF65-F5344CB8AC3E}">
        <p14:creationId xmlns:p14="http://schemas.microsoft.com/office/powerpoint/2010/main" val="41091181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1925" y="365126"/>
            <a:ext cx="7886700" cy="428504"/>
          </a:xfrm>
        </p:spPr>
        <p:txBody>
          <a:bodyPr>
            <a:noAutofit/>
          </a:bodyPr>
          <a:lstStyle>
            <a:lvl1pPr>
              <a:defRPr sz="2800" b="1">
                <a:solidFill>
                  <a:schemeClr val="tx1">
                    <a:lumMod val="65000"/>
                    <a:lumOff val="35000"/>
                  </a:schemeClr>
                </a:solidFill>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4844095" y="1422769"/>
            <a:ext cx="3886200" cy="4351338"/>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smtClean="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5BEBA6-4A57-406D-B671-F270610AB5E4}" type="slidenum">
              <a:rPr lang="en-US" smtClean="0"/>
              <a:t>‹#›</a:t>
            </a:fld>
            <a:endParaRPr lang="en-US"/>
          </a:p>
        </p:txBody>
      </p:sp>
      <p:cxnSp>
        <p:nvCxnSpPr>
          <p:cNvPr id="8" name="Straight Connector 7"/>
          <p:cNvCxnSpPr/>
          <p:nvPr userDrawn="1"/>
        </p:nvCxnSpPr>
        <p:spPr>
          <a:xfrm>
            <a:off x="301925" y="793630"/>
            <a:ext cx="842837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3"/>
          <p:cNvSpPr>
            <a:spLocks noGrp="1"/>
          </p:cNvSpPr>
          <p:nvPr>
            <p:ph sz="half" idx="13"/>
          </p:nvPr>
        </p:nvSpPr>
        <p:spPr>
          <a:xfrm>
            <a:off x="529991" y="1422769"/>
            <a:ext cx="3886200" cy="4351338"/>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smtClean="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smtClean="0"/>
              <a:t>Fifth level</a:t>
            </a:r>
            <a:endParaRPr lang="en-US" dirty="0"/>
          </a:p>
        </p:txBody>
      </p:sp>
    </p:spTree>
    <p:extLst>
      <p:ext uri="{BB962C8B-B14F-4D97-AF65-F5344CB8AC3E}">
        <p14:creationId xmlns:p14="http://schemas.microsoft.com/office/powerpoint/2010/main" val="12981743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228237"/>
            <a:ext cx="3868340" cy="823912"/>
          </a:xfr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629842" y="2052149"/>
            <a:ext cx="3868340" cy="3684588"/>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smtClean="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smtClean="0"/>
              <a:t>Fifth level</a:t>
            </a:r>
            <a:endParaRPr lang="en-US" dirty="0"/>
          </a:p>
        </p:txBody>
      </p:sp>
      <p:sp>
        <p:nvSpPr>
          <p:cNvPr id="5" name="Text Placeholder 4"/>
          <p:cNvSpPr>
            <a:spLocks noGrp="1"/>
          </p:cNvSpPr>
          <p:nvPr>
            <p:ph type="body" sz="quarter" idx="3"/>
          </p:nvPr>
        </p:nvSpPr>
        <p:spPr>
          <a:xfrm>
            <a:off x="4629150" y="1228237"/>
            <a:ext cx="3887391" cy="823912"/>
          </a:xfr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629150" y="2052149"/>
            <a:ext cx="3887391" cy="3684588"/>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smtClean="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smtClean="0"/>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5BEBA6-4A57-406D-B671-F270610AB5E4}" type="slidenum">
              <a:rPr lang="en-US" smtClean="0"/>
              <a:t>‹#›</a:t>
            </a:fld>
            <a:endParaRPr lang="en-US"/>
          </a:p>
        </p:txBody>
      </p:sp>
      <p:sp>
        <p:nvSpPr>
          <p:cNvPr id="10" name="Title 1"/>
          <p:cNvSpPr txBox="1">
            <a:spLocks/>
          </p:cNvSpPr>
          <p:nvPr userDrawn="1"/>
        </p:nvSpPr>
        <p:spPr>
          <a:xfrm>
            <a:off x="301925" y="365126"/>
            <a:ext cx="7886700" cy="4285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tx1"/>
                </a:solidFill>
                <a:latin typeface="Calibri" panose="020F0502020204030204" pitchFamily="34" charset="0"/>
                <a:ea typeface="+mj-ea"/>
                <a:cs typeface="Calibri" panose="020F0502020204030204" pitchFamily="34" charset="0"/>
              </a:defRPr>
            </a:lvl1pPr>
          </a:lstStyle>
          <a:p>
            <a:r>
              <a:rPr lang="en-US" dirty="0" smtClean="0">
                <a:solidFill>
                  <a:schemeClr val="tx1">
                    <a:lumMod val="65000"/>
                    <a:lumOff val="35000"/>
                  </a:schemeClr>
                </a:solidFill>
              </a:rPr>
              <a:t>CLICK TO EDIT MASTER TITLE STYLE</a:t>
            </a:r>
            <a:endParaRPr lang="en-US" dirty="0">
              <a:solidFill>
                <a:schemeClr val="tx1">
                  <a:lumMod val="65000"/>
                  <a:lumOff val="35000"/>
                </a:schemeClr>
              </a:solidFill>
            </a:endParaRPr>
          </a:p>
        </p:txBody>
      </p:sp>
      <p:cxnSp>
        <p:nvCxnSpPr>
          <p:cNvPr id="11" name="Straight Connector 10"/>
          <p:cNvCxnSpPr/>
          <p:nvPr userDrawn="1"/>
        </p:nvCxnSpPr>
        <p:spPr>
          <a:xfrm>
            <a:off x="301925" y="793630"/>
            <a:ext cx="842837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35020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17" name="Content Placeholder 16"/>
          <p:cNvSpPr>
            <a:spLocks noGrp="1"/>
          </p:cNvSpPr>
          <p:nvPr>
            <p:ph sz="quarter" idx="17" hasCustomPrompt="1"/>
          </p:nvPr>
        </p:nvSpPr>
        <p:spPr>
          <a:xfrm>
            <a:off x="301625" y="379413"/>
            <a:ext cx="7920038" cy="414337"/>
          </a:xfrm>
        </p:spPr>
        <p:txBody>
          <a:bodyPr/>
          <a:lstStyle>
            <a:lvl1pPr marL="0" indent="0">
              <a:buNone/>
              <a:defRPr sz="2800" b="1">
                <a:solidFill>
                  <a:schemeClr val="tx1">
                    <a:lumMod val="65000"/>
                    <a:lumOff val="35000"/>
                  </a:schemeClr>
                </a:solidFill>
                <a:latin typeface="Calibri" panose="020F0502020204030204" pitchFamily="34" charset="0"/>
                <a:cs typeface="Calibri" panose="020F0502020204030204" pitchFamily="34" charset="0"/>
              </a:defRPr>
            </a:lvl1pPr>
          </a:lstStyle>
          <a:p>
            <a:pPr lvl="0"/>
            <a:r>
              <a:rPr lang="en-US" dirty="0" smtClean="0"/>
              <a:t>CLICK TO EDIT MASTER TITLE STYLE</a:t>
            </a:r>
            <a:endParaRPr lang="en-US" dirty="0"/>
          </a:p>
        </p:txBody>
      </p:sp>
      <p:sp>
        <p:nvSpPr>
          <p:cNvPr id="4" name="Content Placeholder 3"/>
          <p:cNvSpPr>
            <a:spLocks noGrp="1"/>
          </p:cNvSpPr>
          <p:nvPr>
            <p:ph sz="half" idx="2"/>
          </p:nvPr>
        </p:nvSpPr>
        <p:spPr>
          <a:xfrm>
            <a:off x="407651" y="2905569"/>
            <a:ext cx="2606040" cy="2831167"/>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p:txBody>
      </p:sp>
      <p:sp>
        <p:nvSpPr>
          <p:cNvPr id="6" name="Content Placeholder 5"/>
          <p:cNvSpPr>
            <a:spLocks noGrp="1"/>
          </p:cNvSpPr>
          <p:nvPr>
            <p:ph sz="quarter" idx="4"/>
          </p:nvPr>
        </p:nvSpPr>
        <p:spPr>
          <a:xfrm>
            <a:off x="3197373" y="2905569"/>
            <a:ext cx="2606040" cy="2831167"/>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5BEBA6-4A57-406D-B671-F270610AB5E4}" type="slidenum">
              <a:rPr lang="en-US" smtClean="0"/>
              <a:t>‹#›</a:t>
            </a:fld>
            <a:endParaRPr lang="en-US"/>
          </a:p>
        </p:txBody>
      </p:sp>
      <p:cxnSp>
        <p:nvCxnSpPr>
          <p:cNvPr id="11" name="Straight Connector 10"/>
          <p:cNvCxnSpPr/>
          <p:nvPr userDrawn="1"/>
        </p:nvCxnSpPr>
        <p:spPr>
          <a:xfrm>
            <a:off x="301925" y="793630"/>
            <a:ext cx="842837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5"/>
          <p:cNvSpPr>
            <a:spLocks noGrp="1"/>
          </p:cNvSpPr>
          <p:nvPr>
            <p:ph sz="quarter" idx="13"/>
          </p:nvPr>
        </p:nvSpPr>
        <p:spPr>
          <a:xfrm>
            <a:off x="5987095" y="2905569"/>
            <a:ext cx="2606040" cy="2831167"/>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p:txBody>
      </p:sp>
      <p:sp>
        <p:nvSpPr>
          <p:cNvPr id="13" name="Content Placeholder 12"/>
          <p:cNvSpPr>
            <a:spLocks noGrp="1"/>
          </p:cNvSpPr>
          <p:nvPr>
            <p:ph sz="quarter" idx="14"/>
          </p:nvPr>
        </p:nvSpPr>
        <p:spPr>
          <a:xfrm>
            <a:off x="407651" y="1649413"/>
            <a:ext cx="2605424" cy="1000125"/>
          </a:xfrm>
        </p:spPr>
        <p:txBody>
          <a:bodyPr/>
          <a:lstStyle>
            <a:lvl1pPr marL="0" indent="0">
              <a:buNone/>
              <a:defRPr/>
            </a:lvl1pPr>
          </a:lstStyle>
          <a:p>
            <a:pPr lvl="0"/>
            <a:endParaRPr lang="en-US" dirty="0"/>
          </a:p>
        </p:txBody>
      </p:sp>
      <p:sp>
        <p:nvSpPr>
          <p:cNvPr id="14" name="Content Placeholder 12"/>
          <p:cNvSpPr>
            <a:spLocks noGrp="1"/>
          </p:cNvSpPr>
          <p:nvPr>
            <p:ph sz="quarter" idx="15"/>
          </p:nvPr>
        </p:nvSpPr>
        <p:spPr>
          <a:xfrm>
            <a:off x="3213398" y="1649413"/>
            <a:ext cx="2605424" cy="1000125"/>
          </a:xfrm>
        </p:spPr>
        <p:txBody>
          <a:bodyPr/>
          <a:lstStyle>
            <a:lvl1pPr marL="0" indent="0">
              <a:buNone/>
              <a:defRPr/>
            </a:lvl1pPr>
          </a:lstStyle>
          <a:p>
            <a:pPr lvl="0"/>
            <a:endParaRPr lang="en-US" dirty="0"/>
          </a:p>
        </p:txBody>
      </p:sp>
      <p:sp>
        <p:nvSpPr>
          <p:cNvPr id="15" name="Content Placeholder 12"/>
          <p:cNvSpPr>
            <a:spLocks noGrp="1"/>
          </p:cNvSpPr>
          <p:nvPr>
            <p:ph sz="quarter" idx="16"/>
          </p:nvPr>
        </p:nvSpPr>
        <p:spPr>
          <a:xfrm>
            <a:off x="5987711" y="1649413"/>
            <a:ext cx="2605424" cy="1000125"/>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39051960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5BEBA6-4A57-406D-B671-F270610AB5E4}" type="slidenum">
              <a:rPr lang="en-US" smtClean="0"/>
              <a:t>‹#›</a:t>
            </a:fld>
            <a:endParaRPr lang="en-US"/>
          </a:p>
        </p:txBody>
      </p:sp>
      <p:sp>
        <p:nvSpPr>
          <p:cNvPr id="6" name="Title 1"/>
          <p:cNvSpPr txBox="1">
            <a:spLocks/>
          </p:cNvSpPr>
          <p:nvPr userDrawn="1"/>
        </p:nvSpPr>
        <p:spPr>
          <a:xfrm>
            <a:off x="301925" y="365126"/>
            <a:ext cx="7886700" cy="4285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tx1"/>
                </a:solidFill>
                <a:latin typeface="Calibri" panose="020F0502020204030204" pitchFamily="34" charset="0"/>
                <a:ea typeface="+mj-ea"/>
                <a:cs typeface="Calibri" panose="020F0502020204030204" pitchFamily="34" charset="0"/>
              </a:defRPr>
            </a:lvl1pPr>
          </a:lstStyle>
          <a:p>
            <a:r>
              <a:rPr lang="en-US" dirty="0" smtClean="0">
                <a:solidFill>
                  <a:schemeClr val="tx1">
                    <a:lumMod val="65000"/>
                    <a:lumOff val="35000"/>
                  </a:schemeClr>
                </a:solidFill>
              </a:rPr>
              <a:t>CLICK TO EDIT MASTER TITLE STYLE</a:t>
            </a:r>
            <a:endParaRPr lang="en-US" dirty="0">
              <a:solidFill>
                <a:schemeClr val="tx1">
                  <a:lumMod val="65000"/>
                  <a:lumOff val="35000"/>
                </a:schemeClr>
              </a:solidFill>
            </a:endParaRPr>
          </a:p>
        </p:txBody>
      </p:sp>
      <p:cxnSp>
        <p:nvCxnSpPr>
          <p:cNvPr id="7" name="Straight Connector 6"/>
          <p:cNvCxnSpPr/>
          <p:nvPr userDrawn="1"/>
        </p:nvCxnSpPr>
        <p:spPr>
          <a:xfrm>
            <a:off x="301925" y="793630"/>
            <a:ext cx="842837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08902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1" name="Text Placeholder 10"/>
          <p:cNvSpPr>
            <a:spLocks noGrp="1"/>
          </p:cNvSpPr>
          <p:nvPr>
            <p:ph type="body" sz="quarter" idx="13" hasCustomPrompt="1"/>
          </p:nvPr>
        </p:nvSpPr>
        <p:spPr>
          <a:xfrm>
            <a:off x="303212" y="341288"/>
            <a:ext cx="8212138" cy="443252"/>
          </a:xfrm>
        </p:spPr>
        <p:txBody>
          <a:bodyPr>
            <a:noAutofit/>
          </a:bodyPr>
          <a:lstStyle>
            <a:lvl1pPr marL="0" indent="0" algn="l" defTabSz="914400" rtl="0" eaLnBrk="1" latinLnBrk="0" hangingPunct="1">
              <a:lnSpc>
                <a:spcPct val="90000"/>
              </a:lnSpc>
              <a:spcBef>
                <a:spcPct val="0"/>
              </a:spcBef>
              <a:buNone/>
              <a:defRPr lang="en-US" sz="2800" b="1" kern="1200" dirty="0">
                <a:solidFill>
                  <a:schemeClr val="tx1">
                    <a:lumMod val="65000"/>
                    <a:lumOff val="35000"/>
                  </a:schemeClr>
                </a:solidFill>
                <a:latin typeface="Calibri" panose="020F0502020204030204" pitchFamily="34" charset="0"/>
                <a:ea typeface="+mj-ea"/>
                <a:cs typeface="Calibri" panose="020F0502020204030204" pitchFamily="34" charset="0"/>
              </a:defRPr>
            </a:lvl1pPr>
          </a:lstStyle>
          <a:p>
            <a:r>
              <a:rPr lang="en-US" dirty="0" smtClean="0"/>
              <a:t>CLICK TO EDIT TIMELINE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5BEBA6-4A57-406D-B671-F270610AB5E4}" type="slidenum">
              <a:rPr lang="en-US" smtClean="0"/>
              <a:t>‹#›</a:t>
            </a:fld>
            <a:endParaRPr lang="en-US"/>
          </a:p>
        </p:txBody>
      </p:sp>
      <p:cxnSp>
        <p:nvCxnSpPr>
          <p:cNvPr id="7" name="Straight Connector 6"/>
          <p:cNvCxnSpPr/>
          <p:nvPr userDrawn="1"/>
        </p:nvCxnSpPr>
        <p:spPr>
          <a:xfrm>
            <a:off x="301925" y="793630"/>
            <a:ext cx="842837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 name="Shape 45"/>
          <p:cNvCxnSpPr/>
          <p:nvPr userDrawn="1"/>
        </p:nvCxnSpPr>
        <p:spPr>
          <a:xfrm>
            <a:off x="394195" y="3531988"/>
            <a:ext cx="8336100" cy="0"/>
          </a:xfrm>
          <a:prstGeom prst="straightConnector1">
            <a:avLst/>
          </a:prstGeom>
          <a:noFill/>
          <a:ln w="22225" cap="flat" cmpd="sng">
            <a:solidFill>
              <a:schemeClr val="dk1"/>
            </a:solidFill>
            <a:prstDash val="dot"/>
            <a:round/>
            <a:headEnd type="none" w="lg" len="lg"/>
            <a:tailEnd type="none" w="lg" len="lg"/>
          </a:ln>
        </p:spPr>
      </p:cxnSp>
    </p:spTree>
    <p:extLst>
      <p:ext uri="{BB962C8B-B14F-4D97-AF65-F5344CB8AC3E}">
        <p14:creationId xmlns:p14="http://schemas.microsoft.com/office/powerpoint/2010/main" val="29486011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smtClean="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smtClean="0"/>
              <a:t>Fifth level</a:t>
            </a:r>
            <a:endParaRPr lang="en-US" dirty="0"/>
          </a:p>
        </p:txBody>
      </p:sp>
      <p:sp>
        <p:nvSpPr>
          <p:cNvPr id="5" name="Footer Placeholder 4"/>
          <p:cNvSpPr>
            <a:spLocks noGrp="1"/>
          </p:cNvSpPr>
          <p:nvPr>
            <p:ph type="ftr" sz="quarter" idx="3"/>
          </p:nvPr>
        </p:nvSpPr>
        <p:spPr>
          <a:xfrm>
            <a:off x="3028950" y="649287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BEBA6-4A57-406D-B671-F270610AB5E4}" type="slidenum">
              <a:rPr lang="en-US" smtClean="0"/>
              <a:t>‹#›</a:t>
            </a:fld>
            <a:endParaRPr lang="en-US"/>
          </a:p>
        </p:txBody>
      </p:sp>
    </p:spTree>
    <p:extLst>
      <p:ext uri="{BB962C8B-B14F-4D97-AF65-F5344CB8AC3E}">
        <p14:creationId xmlns:p14="http://schemas.microsoft.com/office/powerpoint/2010/main" val="4036424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4" r:id="rId3"/>
    <p:sldLayoutId id="2147483663" r:id="rId4"/>
    <p:sldLayoutId id="2147483664" r:id="rId5"/>
    <p:sldLayoutId id="2147483665" r:id="rId6"/>
    <p:sldLayoutId id="2147483673" r:id="rId7"/>
    <p:sldLayoutId id="2147483666" r:id="rId8"/>
    <p:sldLayoutId id="2147483672" r:id="rId9"/>
    <p:sldLayoutId id="2147483667" r:id="rId10"/>
    <p:sldLayoutId id="2147483668" r:id="rId11"/>
    <p:sldLayoutId id="2147483669" r:id="rId12"/>
    <p:sldLayoutId id="2147483670" r:id="rId13"/>
    <p:sldLayoutId id="2147483671" r:id="rId14"/>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i="0" kern="1200" baseline="0" dirty="0" smtClean="0">
          <a:solidFill>
            <a:srgbClr val="1F4E79"/>
          </a:solidFill>
          <a:latin typeface="+mn-lt"/>
          <a:ea typeface="Segoe UI Black" panose="020B0A02040204020203" pitchFamily="34" charset="0"/>
          <a:cs typeface="Segoe UI Semilight" panose="020B04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one.wa.gov/"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9.png"/><Relationship Id="rId4" Type="http://schemas.openxmlformats.org/officeDocument/2006/relationships/hyperlink" Target="mailto:onewa@ofm.w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047749" y="1756779"/>
            <a:ext cx="4270375" cy="438150"/>
          </a:xfrm>
        </p:spPr>
        <p:txBody>
          <a:bodyPr/>
          <a:lstStyle/>
          <a:p>
            <a:r>
              <a:rPr lang="en-US" smtClean="0">
                <a:solidFill>
                  <a:schemeClr val="tx1">
                    <a:lumMod val="75000"/>
                    <a:lumOff val="25000"/>
                  </a:schemeClr>
                </a:solidFill>
              </a:rPr>
              <a:t>November 20, 2019</a:t>
            </a:r>
            <a:endParaRPr lang="en-US" dirty="0">
              <a:solidFill>
                <a:schemeClr val="tx1">
                  <a:lumMod val="75000"/>
                  <a:lumOff val="25000"/>
                </a:schemeClr>
              </a:solidFill>
            </a:endParaRPr>
          </a:p>
        </p:txBody>
      </p:sp>
      <p:sp>
        <p:nvSpPr>
          <p:cNvPr id="3" name="Text Placeholder 2"/>
          <p:cNvSpPr>
            <a:spLocks noGrp="1"/>
          </p:cNvSpPr>
          <p:nvPr>
            <p:ph type="body" sz="quarter" idx="15"/>
          </p:nvPr>
        </p:nvSpPr>
        <p:spPr>
          <a:xfrm>
            <a:off x="1047750" y="4413126"/>
            <a:ext cx="7832480" cy="973137"/>
          </a:xfrm>
        </p:spPr>
        <p:txBody>
          <a:bodyPr>
            <a:noAutofit/>
          </a:bodyPr>
          <a:lstStyle/>
          <a:p>
            <a:r>
              <a:rPr lang="en-US" sz="2800" smtClean="0">
                <a:solidFill>
                  <a:schemeClr val="tx1">
                    <a:lumMod val="65000"/>
                    <a:lumOff val="35000"/>
                  </a:schemeClr>
                </a:solidFill>
              </a:rPr>
              <a:t>Procurement Customer Advisory Group (PCAG)</a:t>
            </a:r>
            <a:endParaRPr lang="en-US" sz="2800" dirty="0">
              <a:solidFill>
                <a:schemeClr val="tx1">
                  <a:lumMod val="65000"/>
                  <a:lumOff val="35000"/>
                </a:schemeClr>
              </a:solidFill>
            </a:endParaRPr>
          </a:p>
        </p:txBody>
      </p:sp>
      <p:sp>
        <p:nvSpPr>
          <p:cNvPr id="4" name="Text Placeholder 3" descr="Program Update" title="Text box"/>
          <p:cNvSpPr>
            <a:spLocks noGrp="1"/>
          </p:cNvSpPr>
          <p:nvPr>
            <p:ph type="body" sz="quarter" idx="16"/>
          </p:nvPr>
        </p:nvSpPr>
        <p:spPr>
          <a:xfrm>
            <a:off x="1047749" y="3725032"/>
            <a:ext cx="7832481" cy="967729"/>
          </a:xfrm>
        </p:spPr>
        <p:txBody>
          <a:bodyPr>
            <a:normAutofit/>
          </a:bodyPr>
          <a:lstStyle/>
          <a:p>
            <a:r>
              <a:rPr lang="en-US" smtClean="0"/>
              <a:t>Program Update</a:t>
            </a:r>
            <a:endParaRPr lang="en-US" dirty="0"/>
          </a:p>
        </p:txBody>
      </p:sp>
      <p:pic>
        <p:nvPicPr>
          <p:cNvPr id="5" name="Picture 4" descr="An image of the One Washington logo. One Washington, a business transformation program." title="One Washington Logo"/>
          <p:cNvPicPr>
            <a:picLocks noChangeAspect="1"/>
          </p:cNvPicPr>
          <p:nvPr/>
        </p:nvPicPr>
        <p:blipFill rotWithShape="1">
          <a:blip r:embed="rId3">
            <a:extLst>
              <a:ext uri="{28A0092B-C50C-407E-A947-70E740481C1C}">
                <a14:useLocalDpi xmlns:a14="http://schemas.microsoft.com/office/drawing/2010/main" val="0"/>
              </a:ext>
            </a:extLst>
          </a:blip>
          <a:srcRect r="19485"/>
          <a:stretch/>
        </p:blipFill>
        <p:spPr>
          <a:xfrm>
            <a:off x="531813" y="5590492"/>
            <a:ext cx="4268788" cy="1083091"/>
          </a:xfrm>
          <a:prstGeom prst="rect">
            <a:avLst/>
          </a:prstGeom>
        </p:spPr>
      </p:pic>
      <p:pic>
        <p:nvPicPr>
          <p:cNvPr id="6" name="Picture 5" descr="A graphic of the Capitol building, no value added." title="Capitol building graphic"/>
          <p:cNvPicPr>
            <a:picLocks noChangeAspect="1"/>
          </p:cNvPicPr>
          <p:nvPr/>
        </p:nvPicPr>
        <p:blipFill>
          <a:blip r:embed="rId4"/>
          <a:stretch>
            <a:fillRect/>
          </a:stretch>
        </p:blipFill>
        <p:spPr>
          <a:xfrm>
            <a:off x="971595" y="209243"/>
            <a:ext cx="2524696" cy="1546557"/>
          </a:xfrm>
          <a:prstGeom prst="rect">
            <a:avLst/>
          </a:prstGeom>
        </p:spPr>
      </p:pic>
    </p:spTree>
    <p:extLst>
      <p:ext uri="{BB962C8B-B14F-4D97-AF65-F5344CB8AC3E}">
        <p14:creationId xmlns:p14="http://schemas.microsoft.com/office/powerpoint/2010/main" val="41414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Support</a:t>
            </a:r>
            <a:endParaRPr lang="en-US" dirty="0"/>
          </a:p>
        </p:txBody>
      </p:sp>
      <p:sp>
        <p:nvSpPr>
          <p:cNvPr id="3" name="Content Placeholder 2"/>
          <p:cNvSpPr>
            <a:spLocks noGrp="1"/>
          </p:cNvSpPr>
          <p:nvPr>
            <p:ph idx="1"/>
          </p:nvPr>
        </p:nvSpPr>
        <p:spPr>
          <a:xfrm>
            <a:off x="301924" y="2482079"/>
            <a:ext cx="3943349" cy="4010796"/>
          </a:xfrm>
        </p:spPr>
        <p:txBody>
          <a:bodyPr>
            <a:normAutofit/>
          </a:bodyPr>
          <a:lstStyle/>
          <a:p>
            <a:r>
              <a:rPr lang="en-US" sz="2000" b="1" dirty="0" smtClean="0"/>
              <a:t>Executive Order 19-04: </a:t>
            </a:r>
          </a:p>
          <a:p>
            <a:pPr marL="342900" indent="-342900">
              <a:buFontTx/>
              <a:buChar char="-"/>
            </a:pPr>
            <a:r>
              <a:rPr lang="en-US" sz="2000" dirty="0" smtClean="0"/>
              <a:t>Provides the </a:t>
            </a:r>
            <a:r>
              <a:rPr lang="en-US" sz="2000" dirty="0"/>
              <a:t>v</a:t>
            </a:r>
            <a:r>
              <a:rPr lang="en-US" sz="2000" dirty="0" smtClean="0"/>
              <a:t>ision to executive branch agencies</a:t>
            </a:r>
          </a:p>
          <a:p>
            <a:pPr marL="342900" indent="-342900">
              <a:buFontTx/>
              <a:buChar char="-"/>
            </a:pPr>
            <a:r>
              <a:rPr lang="en-US" sz="2000" dirty="0"/>
              <a:t>Reinforces the major transformation that will be required for agency staff and processes</a:t>
            </a:r>
          </a:p>
          <a:p>
            <a:pPr marL="342900" indent="-342900">
              <a:buFontTx/>
              <a:buChar char="-"/>
            </a:pPr>
            <a:r>
              <a:rPr lang="en-US" sz="2000" dirty="0" smtClean="0"/>
              <a:t>Describes the expectations for systems modernization</a:t>
            </a:r>
          </a:p>
        </p:txBody>
      </p:sp>
      <p:sp>
        <p:nvSpPr>
          <p:cNvPr id="4" name="Slide Number Placeholder 3"/>
          <p:cNvSpPr>
            <a:spLocks noGrp="1"/>
          </p:cNvSpPr>
          <p:nvPr>
            <p:ph type="sldNum" sz="quarter" idx="12"/>
          </p:nvPr>
        </p:nvSpPr>
        <p:spPr/>
        <p:txBody>
          <a:bodyPr/>
          <a:lstStyle/>
          <a:p>
            <a:fld id="{675BEBA6-4A57-406D-B671-F270610AB5E4}" type="slidenum">
              <a:rPr lang="en-US" smtClean="0"/>
              <a:t>2</a:t>
            </a:fld>
            <a:endParaRPr lang="en-US"/>
          </a:p>
        </p:txBody>
      </p:sp>
      <p:sp>
        <p:nvSpPr>
          <p:cNvPr id="6" name="TextBox 5"/>
          <p:cNvSpPr txBox="1"/>
          <p:nvPr/>
        </p:nvSpPr>
        <p:spPr>
          <a:xfrm>
            <a:off x="301925" y="1037690"/>
            <a:ext cx="8523576" cy="1200329"/>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n-US" sz="2400" b="1" dirty="0" smtClean="0">
                <a:ln/>
                <a:solidFill>
                  <a:schemeClr val="accent3"/>
                </a:solidFill>
              </a:rPr>
              <a:t>Executive Order 19-04, One Washington: Modernization of State Administrative Business and Systems was signed by Governor Inslee on October 30, 2019!</a:t>
            </a:r>
            <a:endParaRPr lang="en-US" sz="2400" b="1" dirty="0">
              <a:ln/>
              <a:solidFill>
                <a:schemeClr val="accent3"/>
              </a:solidFill>
            </a:endParaRPr>
          </a:p>
        </p:txBody>
      </p:sp>
      <p:pic>
        <p:nvPicPr>
          <p:cNvPr id="1026" name="Picture 1" descr="Jay Inslee's tweet says &quot;Today, I signed an executive order to miodernize our systems so we can better serve the people of Washington.&quot;&#10;&#10;Jay Inslee sits at his desk signing a contract with eight professionals standing behind him." title="Jay Inslee's tweet"/>
          <p:cNvPicPr>
            <a:picLocks noChangeAspect="1" noChangeArrowheads="1"/>
          </p:cNvPicPr>
          <p:nvPr/>
        </p:nvPicPr>
        <p:blipFill rotWithShape="1">
          <a:blip r:embed="rId3">
            <a:extLst>
              <a:ext uri="{28A0092B-C50C-407E-A947-70E740481C1C}">
                <a14:useLocalDpi xmlns:a14="http://schemas.microsoft.com/office/drawing/2010/main" val="0"/>
              </a:ext>
            </a:extLst>
          </a:blip>
          <a:srcRect b="2404"/>
          <a:stretch/>
        </p:blipFill>
        <p:spPr bwMode="auto">
          <a:xfrm>
            <a:off x="4588034" y="2238020"/>
            <a:ext cx="4419738" cy="4330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8182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setting - Roadmap</a:t>
            </a:r>
            <a:endParaRPr lang="en-US" dirty="0"/>
          </a:p>
        </p:txBody>
      </p:sp>
      <p:sp>
        <p:nvSpPr>
          <p:cNvPr id="4" name="Slide Number Placeholder 3"/>
          <p:cNvSpPr>
            <a:spLocks noGrp="1"/>
          </p:cNvSpPr>
          <p:nvPr>
            <p:ph type="sldNum" sz="quarter" idx="12"/>
          </p:nvPr>
        </p:nvSpPr>
        <p:spPr/>
        <p:txBody>
          <a:bodyPr/>
          <a:lstStyle/>
          <a:p>
            <a:fld id="{675BEBA6-4A57-406D-B671-F270610AB5E4}" type="slidenum">
              <a:rPr lang="en-US" smtClean="0"/>
              <a:t>3</a:t>
            </a:fld>
            <a:endParaRPr lang="en-US"/>
          </a:p>
        </p:txBody>
      </p:sp>
      <p:pic>
        <p:nvPicPr>
          <p:cNvPr id="3" name="Picture 2" descr="The image shows a diagram of the OneWA program roll out. Phase 0: ERP readiness &amp; procurement process ready by October 1 2020. Chart of accounts modeling will be ready between November 2020 and June 2021. Agency readiness assessment and training available July 1, 2022. Business process improvement activities start January 2022. Phase 1A: Core financial and purchase to pay and data conversion ready by July 1, 2022. Business and data analytics will carry on through July 2025. Phase 1B: Expanded financial &amp; procurement by July 1, 2023. Support and maintenance carries from July 1, 2022 through 2025. Phase 2: Budget preparation &amp; HR &amp; payroll from July 1, 2023 through July 2025.&#10;&#10;&#10;February 20, 2020: Software is selected. May 30, 2020: Integrator is selected. October 1, 2020: Financial implementation starts. July 1, 2022: Phase1A goes live. July 1, 2023: Phase 1B expanded goes live. July 2025: Phase 2&amp;3 Budget &amp; HR/payroll go live." title="One Washington Modernization Roadmap"/>
          <p:cNvPicPr>
            <a:picLocks noChangeAspect="1"/>
          </p:cNvPicPr>
          <p:nvPr/>
        </p:nvPicPr>
        <p:blipFill>
          <a:blip r:embed="rId2"/>
          <a:stretch>
            <a:fillRect/>
          </a:stretch>
        </p:blipFill>
        <p:spPr>
          <a:xfrm>
            <a:off x="0" y="1238379"/>
            <a:ext cx="9033164" cy="4913039"/>
          </a:xfrm>
          <a:prstGeom prst="rect">
            <a:avLst/>
          </a:prstGeom>
        </p:spPr>
      </p:pic>
    </p:spTree>
    <p:extLst>
      <p:ext uri="{BB962C8B-B14F-4D97-AF65-F5344CB8AC3E}">
        <p14:creationId xmlns:p14="http://schemas.microsoft.com/office/powerpoint/2010/main" val="3558955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setting – Functional roll-out (scope)</a:t>
            </a:r>
            <a:endParaRPr lang="en-US" dirty="0"/>
          </a:p>
        </p:txBody>
      </p:sp>
      <p:sp>
        <p:nvSpPr>
          <p:cNvPr id="4" name="Slide Number Placeholder 3"/>
          <p:cNvSpPr>
            <a:spLocks noGrp="1"/>
          </p:cNvSpPr>
          <p:nvPr>
            <p:ph type="sldNum" sz="quarter" idx="12"/>
          </p:nvPr>
        </p:nvSpPr>
        <p:spPr/>
        <p:txBody>
          <a:bodyPr/>
          <a:lstStyle/>
          <a:p>
            <a:fld id="{675BEBA6-4A57-406D-B671-F270610AB5E4}" type="slidenum">
              <a:rPr lang="en-US" smtClean="0"/>
              <a:t>4</a:t>
            </a:fld>
            <a:endParaRPr lang="en-US"/>
          </a:p>
        </p:txBody>
      </p:sp>
      <p:pic>
        <p:nvPicPr>
          <p:cNvPr id="8" name="Picture 7" descr="1 WSDOT TRAINS in use until July 2023.&#10;2 Use of new system for complex situations (e.g., timesheets) may not occur until July 2023.&#10;3 Assusmes the new system is unable to meet Medicaid cost allocation needs.&#10;4 Scope to be determined; dependent upon software platform selection." title="Footnotes"/>
          <p:cNvPicPr>
            <a:picLocks noChangeAspect="1"/>
          </p:cNvPicPr>
          <p:nvPr/>
        </p:nvPicPr>
        <p:blipFill>
          <a:blip r:embed="rId2"/>
          <a:stretch>
            <a:fillRect/>
          </a:stretch>
        </p:blipFill>
        <p:spPr>
          <a:xfrm>
            <a:off x="7612896" y="2123799"/>
            <a:ext cx="1429504" cy="1425036"/>
          </a:xfrm>
          <a:prstGeom prst="rect">
            <a:avLst/>
          </a:prstGeom>
        </p:spPr>
      </p:pic>
      <p:pic>
        <p:nvPicPr>
          <p:cNvPr id="9" name="Picture 8" descr="One Washington Logo" title="Decorative image"/>
          <p:cNvPicPr>
            <a:picLocks noChangeAspect="1"/>
          </p:cNvPicPr>
          <p:nvPr/>
        </p:nvPicPr>
        <p:blipFill>
          <a:blip r:embed="rId3"/>
          <a:stretch>
            <a:fillRect/>
          </a:stretch>
        </p:blipFill>
        <p:spPr>
          <a:xfrm>
            <a:off x="7744498" y="1180253"/>
            <a:ext cx="1132019" cy="582560"/>
          </a:xfrm>
          <a:prstGeom prst="rect">
            <a:avLst/>
          </a:prstGeom>
        </p:spPr>
      </p:pic>
      <p:pic>
        <p:nvPicPr>
          <p:cNvPr id="10" name="Picture 9" descr="The Image shows when individual features will be introduced from the old systems to new systems. Today through June 2022, the software and system integrator will be selected, the chart of accounts are designed, and the agency needs will be identified.  By June 2022, the following will be moved from legacy systems to the new system: General ledger (chart of accounts and budget controls), cost allocation- standard (although the new system for timesheets may not occur until July 2023), cost allocation for Medicaid, purchases to pay, accounts receiveable and reporting. By July 2022, AFRS will be replaced and the new finance system becomes a system of record. This includes other finance tasks like travel, projects, grants and banking. As well as procurement aspects like RFx, contract language and documents, punch-out catalogues, P-cards (purchase cards) and the vendor portals. By July 2023, Finance and procurement will be fully implemented and TRAINS will be replaced. Other administrative functions will kick off as well like human resources, payroll and budget preparation. The new system will be fully deployed by July 2025." title="One Washington Scene setting- functional roll out (scope)"/>
          <p:cNvPicPr>
            <a:picLocks noChangeAspect="1"/>
          </p:cNvPicPr>
          <p:nvPr/>
        </p:nvPicPr>
        <p:blipFill>
          <a:blip r:embed="rId4"/>
          <a:stretch>
            <a:fillRect/>
          </a:stretch>
        </p:blipFill>
        <p:spPr>
          <a:xfrm>
            <a:off x="224444" y="1180253"/>
            <a:ext cx="7298574" cy="5438432"/>
          </a:xfrm>
          <a:prstGeom prst="rect">
            <a:avLst/>
          </a:prstGeom>
        </p:spPr>
      </p:pic>
    </p:spTree>
    <p:extLst>
      <p:ext uri="{BB962C8B-B14F-4D97-AF65-F5344CB8AC3E}">
        <p14:creationId xmlns:p14="http://schemas.microsoft.com/office/powerpoint/2010/main" val="149911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Agency Requests</a:t>
            </a:r>
            <a:endParaRPr lang="en-US" dirty="0"/>
          </a:p>
        </p:txBody>
      </p:sp>
      <p:sp>
        <p:nvSpPr>
          <p:cNvPr id="3" name="Content Placeholder 2"/>
          <p:cNvSpPr>
            <a:spLocks noGrp="1"/>
          </p:cNvSpPr>
          <p:nvPr>
            <p:ph idx="1"/>
          </p:nvPr>
        </p:nvSpPr>
        <p:spPr>
          <a:xfrm>
            <a:off x="301925" y="3129306"/>
            <a:ext cx="8583283" cy="3728694"/>
          </a:xfrm>
        </p:spPr>
        <p:txBody>
          <a:bodyPr>
            <a:normAutofit fontScale="47500" lnSpcReduction="20000"/>
          </a:bodyPr>
          <a:lstStyle/>
          <a:p>
            <a:pPr lvl="0">
              <a:lnSpc>
                <a:spcPct val="110000"/>
              </a:lnSpc>
              <a:spcBef>
                <a:spcPts val="500"/>
              </a:spcBef>
            </a:pPr>
            <a:r>
              <a:rPr lang="en-US" sz="3400" b="1" dirty="0">
                <a:latin typeface="+mn-lt"/>
                <a:ea typeface="+mn-ea"/>
                <a:cs typeface="+mn-cs"/>
              </a:rPr>
              <a:t>Agency system/interface request: </a:t>
            </a:r>
            <a:r>
              <a:rPr lang="en-US" sz="3400" dirty="0">
                <a:latin typeface="+mn-lt"/>
                <a:ea typeface="+mn-ea"/>
                <a:cs typeface="+mn-cs"/>
              </a:rPr>
              <a:t>This information will provide input to the RFP process for a systems integrator. At a high level, the data will help us answer, “Which agency systems require interfaces to the new system vs. which are potential candidates for replacement by the new system?”</a:t>
            </a:r>
            <a:r>
              <a:rPr lang="en-US" sz="3400" dirty="0" smtClean="0">
                <a:latin typeface="+mn-lt"/>
                <a:ea typeface="+mn-ea"/>
                <a:cs typeface="+mn-cs"/>
              </a:rPr>
              <a:t> </a:t>
            </a:r>
          </a:p>
          <a:p>
            <a:pPr lvl="0">
              <a:lnSpc>
                <a:spcPct val="110000"/>
              </a:lnSpc>
              <a:spcBef>
                <a:spcPts val="500"/>
              </a:spcBef>
            </a:pPr>
            <a:endParaRPr lang="en-US" sz="3400" dirty="0" smtClean="0">
              <a:latin typeface="+mn-lt"/>
              <a:ea typeface="+mn-ea"/>
              <a:cs typeface="+mn-cs"/>
            </a:endParaRPr>
          </a:p>
          <a:p>
            <a:pPr lvl="0">
              <a:lnSpc>
                <a:spcPct val="110000"/>
              </a:lnSpc>
              <a:spcBef>
                <a:spcPts val="500"/>
              </a:spcBef>
            </a:pPr>
            <a:r>
              <a:rPr lang="en-US" sz="3400" b="1" dirty="0" smtClean="0">
                <a:latin typeface="+mn-lt"/>
                <a:ea typeface="+mn-ea"/>
                <a:cs typeface="+mn-cs"/>
              </a:rPr>
              <a:t>Deloitte baseline readiness survey: </a:t>
            </a:r>
            <a:r>
              <a:rPr lang="en-US" sz="3400" dirty="0">
                <a:latin typeface="+mn-lt"/>
                <a:ea typeface="+mn-ea"/>
                <a:cs typeface="+mn-cs"/>
              </a:rPr>
              <a:t>The “people” side of change is often the most challenging area for large transformation efforts. The first step in organizational change management is knowing where we are. The baseline readiness survey will help us answer, “What is the initial level of support that agencies need for OneWa? How much organizational change management is needed?” </a:t>
            </a:r>
            <a:endParaRPr lang="en-US" sz="3400" dirty="0" smtClean="0">
              <a:latin typeface="+mn-lt"/>
              <a:ea typeface="+mn-ea"/>
              <a:cs typeface="+mn-cs"/>
            </a:endParaRPr>
          </a:p>
          <a:p>
            <a:pPr lvl="0">
              <a:lnSpc>
                <a:spcPct val="110000"/>
              </a:lnSpc>
              <a:spcBef>
                <a:spcPts val="500"/>
              </a:spcBef>
            </a:pPr>
            <a:endParaRPr lang="en-US" sz="3400" dirty="0">
              <a:latin typeface="+mn-lt"/>
              <a:ea typeface="+mn-ea"/>
              <a:cs typeface="+mn-cs"/>
            </a:endParaRPr>
          </a:p>
          <a:p>
            <a:pPr lvl="0">
              <a:lnSpc>
                <a:spcPct val="110000"/>
              </a:lnSpc>
              <a:spcBef>
                <a:spcPts val="500"/>
              </a:spcBef>
            </a:pPr>
            <a:r>
              <a:rPr lang="en-US" sz="3400" b="1" dirty="0" smtClean="0"/>
              <a:t>Hackett Group survey &amp; benchmarking: </a:t>
            </a:r>
            <a:r>
              <a:rPr lang="en-US" sz="3400" dirty="0" smtClean="0"/>
              <a:t>This </a:t>
            </a:r>
            <a:r>
              <a:rPr lang="en-US" sz="3400" dirty="0"/>
              <a:t>work compares the state’s performance against peer group data made available through Hackett. The output is expected to bolster the business case for transforming the state’s administrative business functions. It will help us answer, “What efficiencies can the state gain in its administrative operations?”</a:t>
            </a:r>
          </a:p>
        </p:txBody>
      </p:sp>
      <p:sp>
        <p:nvSpPr>
          <p:cNvPr id="4" name="Slide Number Placeholder 3"/>
          <p:cNvSpPr>
            <a:spLocks noGrp="1"/>
          </p:cNvSpPr>
          <p:nvPr>
            <p:ph type="sldNum" sz="quarter" idx="12"/>
          </p:nvPr>
        </p:nvSpPr>
        <p:spPr/>
        <p:txBody>
          <a:bodyPr/>
          <a:lstStyle/>
          <a:p>
            <a:fld id="{675BEBA6-4A57-406D-B671-F270610AB5E4}" type="slidenum">
              <a:rPr lang="en-US" smtClean="0"/>
              <a:t>5</a:t>
            </a:fld>
            <a:endParaRPr lang="en-US"/>
          </a:p>
        </p:txBody>
      </p:sp>
      <p:sp>
        <p:nvSpPr>
          <p:cNvPr id="5" name="TextBox 4"/>
          <p:cNvSpPr txBox="1"/>
          <p:nvPr/>
        </p:nvSpPr>
        <p:spPr>
          <a:xfrm>
            <a:off x="301924" y="923544"/>
            <a:ext cx="3679525" cy="461665"/>
          </a:xfrm>
          <a:prstGeom prst="rect">
            <a:avLst/>
          </a:prstGeom>
          <a:noFill/>
        </p:spPr>
        <p:txBody>
          <a:bodyPr wrap="square" rtlCol="0">
            <a:spAutoFit/>
          </a:bodyPr>
          <a:lstStyle/>
          <a:p>
            <a:r>
              <a:rPr lang="en-US" sz="2400" b="1" dirty="0" smtClean="0">
                <a:solidFill>
                  <a:schemeClr val="accent2">
                    <a:lumMod val="75000"/>
                  </a:schemeClr>
                </a:solidFill>
              </a:rPr>
              <a:t>High level descriptions:</a:t>
            </a:r>
            <a:endParaRPr lang="en-US" sz="2400" b="1" dirty="0">
              <a:solidFill>
                <a:schemeClr val="accent2">
                  <a:lumMod val="75000"/>
                </a:schemeClr>
              </a:solidFill>
            </a:endParaRPr>
          </a:p>
        </p:txBody>
      </p:sp>
      <p:graphicFrame>
        <p:nvGraphicFramePr>
          <p:cNvPr id="6" name="Table 5" descr="System/Interface launch date on 10/16, due date 12/9 for all agencies. Baseline Reaqdiness Survey launch date 11/12 with a due date of 12/6 for all agencies. Benchmarking launch date 11/13 with a due date of 12/12 for 28 agencies." title="System/Interface launch date on 10/16, due date 12/9 for all agencies. Baseline Reaqdiness Survey launch date 11/12 with a due date of 12/6 for all agencies. Benchmarking launch date 11/13 with a due date of 12/12 for 28 agencies."/>
          <p:cNvGraphicFramePr>
            <a:graphicFrameLocks noGrp="1"/>
          </p:cNvGraphicFramePr>
          <p:nvPr>
            <p:extLst>
              <p:ext uri="{D42A27DB-BD31-4B8C-83A1-F6EECF244321}">
                <p14:modId xmlns:p14="http://schemas.microsoft.com/office/powerpoint/2010/main" val="2467325792"/>
              </p:ext>
            </p:extLst>
          </p:nvPr>
        </p:nvGraphicFramePr>
        <p:xfrm>
          <a:off x="301922" y="923544"/>
          <a:ext cx="8420972" cy="2075848"/>
        </p:xfrm>
        <a:graphic>
          <a:graphicData uri="http://schemas.openxmlformats.org/drawingml/2006/table">
            <a:tbl>
              <a:tblPr firstRow="1" bandRow="1">
                <a:tableStyleId>{5C22544A-7EE6-4342-B048-85BDC9FD1C3A}</a:tableStyleId>
              </a:tblPr>
              <a:tblGrid>
                <a:gridCol w="2105243">
                  <a:extLst>
                    <a:ext uri="{9D8B030D-6E8A-4147-A177-3AD203B41FA5}">
                      <a16:colId xmlns:a16="http://schemas.microsoft.com/office/drawing/2014/main" val="3148070320"/>
                    </a:ext>
                  </a:extLst>
                </a:gridCol>
                <a:gridCol w="2105243">
                  <a:extLst>
                    <a:ext uri="{9D8B030D-6E8A-4147-A177-3AD203B41FA5}">
                      <a16:colId xmlns:a16="http://schemas.microsoft.com/office/drawing/2014/main" val="3647820279"/>
                    </a:ext>
                  </a:extLst>
                </a:gridCol>
                <a:gridCol w="2105243">
                  <a:extLst>
                    <a:ext uri="{9D8B030D-6E8A-4147-A177-3AD203B41FA5}">
                      <a16:colId xmlns:a16="http://schemas.microsoft.com/office/drawing/2014/main" val="233516648"/>
                    </a:ext>
                  </a:extLst>
                </a:gridCol>
                <a:gridCol w="2105243">
                  <a:extLst>
                    <a:ext uri="{9D8B030D-6E8A-4147-A177-3AD203B41FA5}">
                      <a16:colId xmlns:a16="http://schemas.microsoft.com/office/drawing/2014/main" val="604644042"/>
                    </a:ext>
                  </a:extLst>
                </a:gridCol>
              </a:tblGrid>
              <a:tr h="424848">
                <a:tc>
                  <a:txBody>
                    <a:bodyPr/>
                    <a:lstStyle/>
                    <a:p>
                      <a:pPr algn="ctr"/>
                      <a:r>
                        <a:rPr lang="en-US" dirty="0" smtClean="0">
                          <a:solidFill>
                            <a:srgbClr val="0E8C47"/>
                          </a:solidFill>
                        </a:rPr>
                        <a:t>Agency Request</a:t>
                      </a:r>
                      <a:endParaRPr lang="en-US" dirty="0">
                        <a:solidFill>
                          <a:srgbClr val="0E8C47"/>
                        </a:solidFill>
                      </a:endParaRPr>
                    </a:p>
                  </a:txBody>
                  <a:tcPr/>
                </a:tc>
                <a:tc>
                  <a:txBody>
                    <a:bodyPr/>
                    <a:lstStyle/>
                    <a:p>
                      <a:pPr algn="ctr"/>
                      <a:r>
                        <a:rPr lang="en-US" dirty="0" smtClean="0">
                          <a:solidFill>
                            <a:srgbClr val="0E8C47"/>
                          </a:solidFill>
                        </a:rPr>
                        <a:t>Launch</a:t>
                      </a:r>
                      <a:r>
                        <a:rPr lang="en-US" baseline="0" dirty="0" smtClean="0">
                          <a:solidFill>
                            <a:srgbClr val="0E8C47"/>
                          </a:solidFill>
                        </a:rPr>
                        <a:t> Date</a:t>
                      </a:r>
                      <a:endParaRPr lang="en-US" dirty="0">
                        <a:solidFill>
                          <a:srgbClr val="0E8C47"/>
                        </a:solidFill>
                      </a:endParaRPr>
                    </a:p>
                  </a:txBody>
                  <a:tcPr/>
                </a:tc>
                <a:tc>
                  <a:txBody>
                    <a:bodyPr/>
                    <a:lstStyle/>
                    <a:p>
                      <a:pPr algn="ctr"/>
                      <a:r>
                        <a:rPr lang="en-US" dirty="0" smtClean="0">
                          <a:solidFill>
                            <a:srgbClr val="0E8C47"/>
                          </a:solidFill>
                        </a:rPr>
                        <a:t>Due Date</a:t>
                      </a:r>
                      <a:endParaRPr lang="en-US" dirty="0">
                        <a:solidFill>
                          <a:srgbClr val="0E8C47"/>
                        </a:solidFill>
                      </a:endParaRPr>
                    </a:p>
                  </a:txBody>
                  <a:tcPr/>
                </a:tc>
                <a:tc>
                  <a:txBody>
                    <a:bodyPr/>
                    <a:lstStyle/>
                    <a:p>
                      <a:pPr algn="ctr"/>
                      <a:r>
                        <a:rPr lang="en-US" dirty="0" smtClean="0">
                          <a:solidFill>
                            <a:srgbClr val="0E8C47"/>
                          </a:solidFill>
                        </a:rPr>
                        <a:t>Agencies</a:t>
                      </a:r>
                      <a:r>
                        <a:rPr lang="en-US" baseline="0" dirty="0" smtClean="0">
                          <a:solidFill>
                            <a:srgbClr val="0E8C47"/>
                          </a:solidFill>
                        </a:rPr>
                        <a:t> Included</a:t>
                      </a:r>
                      <a:endParaRPr lang="en-US" dirty="0">
                        <a:solidFill>
                          <a:srgbClr val="0E8C47"/>
                        </a:solidFill>
                      </a:endParaRPr>
                    </a:p>
                  </a:txBody>
                  <a:tcPr/>
                </a:tc>
                <a:extLst>
                  <a:ext uri="{0D108BD9-81ED-4DB2-BD59-A6C34878D82A}">
                    <a16:rowId xmlns:a16="http://schemas.microsoft.com/office/drawing/2014/main" val="177151526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System/Interface</a:t>
                      </a:r>
                      <a:r>
                        <a:rPr lang="en-US" baseline="0" dirty="0" smtClean="0"/>
                        <a:t> Inventory</a:t>
                      </a:r>
                      <a:endParaRPr lang="en-US" dirty="0"/>
                    </a:p>
                  </a:txBody>
                  <a:tcPr/>
                </a:tc>
                <a:tc>
                  <a:txBody>
                    <a:bodyPr/>
                    <a:lstStyle/>
                    <a:p>
                      <a:pPr algn="ctr"/>
                      <a:r>
                        <a:rPr lang="en-US" dirty="0" smtClean="0"/>
                        <a:t>10/16</a:t>
                      </a:r>
                      <a:endParaRPr lang="en-US" dirty="0"/>
                    </a:p>
                  </a:txBody>
                  <a:tcPr/>
                </a:tc>
                <a:tc>
                  <a:txBody>
                    <a:bodyPr/>
                    <a:lstStyle/>
                    <a:p>
                      <a:pPr algn="ctr"/>
                      <a:r>
                        <a:rPr lang="en-US" dirty="0" smtClean="0"/>
                        <a:t>12/9</a:t>
                      </a:r>
                      <a:endParaRPr lang="en-US" dirty="0"/>
                    </a:p>
                  </a:txBody>
                  <a:tcPr/>
                </a:tc>
                <a:tc>
                  <a:txBody>
                    <a:bodyPr/>
                    <a:lstStyle/>
                    <a:p>
                      <a:r>
                        <a:rPr lang="en-US" dirty="0" smtClean="0"/>
                        <a:t>All</a:t>
                      </a:r>
                      <a:endParaRPr lang="en-US" dirty="0"/>
                    </a:p>
                  </a:txBody>
                  <a:tcPr/>
                </a:tc>
                <a:extLst>
                  <a:ext uri="{0D108BD9-81ED-4DB2-BD59-A6C34878D82A}">
                    <a16:rowId xmlns:a16="http://schemas.microsoft.com/office/drawing/2014/main" val="1209462156"/>
                  </a:ext>
                </a:extLst>
              </a:tr>
              <a:tr h="370840">
                <a:tc>
                  <a:txBody>
                    <a:bodyPr/>
                    <a:lstStyle/>
                    <a:p>
                      <a:r>
                        <a:rPr lang="en-US" dirty="0" smtClean="0"/>
                        <a:t>Baseline Readiness Survey</a:t>
                      </a:r>
                      <a:endParaRPr lang="en-US" dirty="0"/>
                    </a:p>
                  </a:txBody>
                  <a:tcPr/>
                </a:tc>
                <a:tc>
                  <a:txBody>
                    <a:bodyPr/>
                    <a:lstStyle/>
                    <a:p>
                      <a:pPr algn="ctr"/>
                      <a:r>
                        <a:rPr lang="en-US" dirty="0" smtClean="0"/>
                        <a:t>11/12</a:t>
                      </a:r>
                      <a:endParaRPr lang="en-US" dirty="0"/>
                    </a:p>
                  </a:txBody>
                  <a:tcPr/>
                </a:tc>
                <a:tc>
                  <a:txBody>
                    <a:bodyPr/>
                    <a:lstStyle/>
                    <a:p>
                      <a:pPr algn="ctr"/>
                      <a:r>
                        <a:rPr lang="en-US" dirty="0" smtClean="0"/>
                        <a:t>12/6</a:t>
                      </a:r>
                      <a:endParaRPr lang="en-US" dirty="0"/>
                    </a:p>
                  </a:txBody>
                  <a:tcPr/>
                </a:tc>
                <a:tc>
                  <a:txBody>
                    <a:bodyPr/>
                    <a:lstStyle/>
                    <a:p>
                      <a:r>
                        <a:rPr lang="en-US" dirty="0" smtClean="0"/>
                        <a:t>All</a:t>
                      </a:r>
                      <a:endParaRPr lang="en-US" dirty="0"/>
                    </a:p>
                  </a:txBody>
                  <a:tcPr/>
                </a:tc>
                <a:extLst>
                  <a:ext uri="{0D108BD9-81ED-4DB2-BD59-A6C34878D82A}">
                    <a16:rowId xmlns:a16="http://schemas.microsoft.com/office/drawing/2014/main" val="337171149"/>
                  </a:ext>
                </a:extLst>
              </a:tr>
              <a:tr h="370840">
                <a:tc>
                  <a:txBody>
                    <a:bodyPr/>
                    <a:lstStyle/>
                    <a:p>
                      <a:r>
                        <a:rPr lang="en-US" dirty="0" smtClean="0"/>
                        <a:t>Benchmarking</a:t>
                      </a:r>
                      <a:endParaRPr lang="en-US" dirty="0"/>
                    </a:p>
                  </a:txBody>
                  <a:tcPr/>
                </a:tc>
                <a:tc>
                  <a:txBody>
                    <a:bodyPr/>
                    <a:lstStyle/>
                    <a:p>
                      <a:pPr algn="ctr"/>
                      <a:r>
                        <a:rPr lang="en-US" dirty="0" smtClean="0"/>
                        <a:t>11/13</a:t>
                      </a:r>
                      <a:endParaRPr lang="en-US" dirty="0"/>
                    </a:p>
                  </a:txBody>
                  <a:tcPr/>
                </a:tc>
                <a:tc>
                  <a:txBody>
                    <a:bodyPr/>
                    <a:lstStyle/>
                    <a:p>
                      <a:pPr algn="ctr"/>
                      <a:r>
                        <a:rPr lang="en-US" dirty="0" smtClean="0"/>
                        <a:t>12/12</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28 Agencies</a:t>
                      </a:r>
                    </a:p>
                  </a:txBody>
                  <a:tcPr/>
                </a:tc>
                <a:extLst>
                  <a:ext uri="{0D108BD9-81ED-4DB2-BD59-A6C34878D82A}">
                    <a16:rowId xmlns:a16="http://schemas.microsoft.com/office/drawing/2014/main" val="1289385487"/>
                  </a:ext>
                </a:extLst>
              </a:tr>
            </a:tbl>
          </a:graphicData>
        </a:graphic>
      </p:graphicFrame>
    </p:spTree>
    <p:extLst>
      <p:ext uri="{BB962C8B-B14F-4D97-AF65-F5344CB8AC3E}">
        <p14:creationId xmlns:p14="http://schemas.microsoft.com/office/powerpoint/2010/main" val="931600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a:spLocks noGrp="1"/>
          </p:cNvSpPr>
          <p:nvPr>
            <p:ph type="body" sz="quarter" idx="16"/>
          </p:nvPr>
        </p:nvSpPr>
        <p:spPr>
          <a:xfrm>
            <a:off x="683036" y="3050862"/>
            <a:ext cx="3413951" cy="1134672"/>
          </a:xfrm>
        </p:spPr>
        <p:txBody>
          <a:bodyPr>
            <a:normAutofit/>
          </a:bodyPr>
          <a:lstStyle/>
          <a:p>
            <a:r>
              <a:rPr lang="en-US" sz="3600" dirty="0"/>
              <a:t>FOR MORE INFORMATION:</a:t>
            </a:r>
          </a:p>
        </p:txBody>
      </p:sp>
      <p:sp>
        <p:nvSpPr>
          <p:cNvPr id="9" name="Text Placeholder 3"/>
          <p:cNvSpPr>
            <a:spLocks noGrp="1"/>
          </p:cNvSpPr>
          <p:nvPr>
            <p:ph type="body" sz="quarter" idx="17"/>
          </p:nvPr>
        </p:nvSpPr>
        <p:spPr>
          <a:xfrm>
            <a:off x="683036" y="4102124"/>
            <a:ext cx="3572441" cy="996933"/>
          </a:xfrm>
        </p:spPr>
        <p:txBody>
          <a:bodyPr>
            <a:noAutofit/>
          </a:bodyPr>
          <a:lstStyle/>
          <a:p>
            <a:pPr marL="396875" lvl="0" indent="-396875">
              <a:defRPr/>
            </a:pPr>
            <a:r>
              <a:rPr lang="en-US" sz="2400" dirty="0" smtClean="0">
                <a:solidFill>
                  <a:schemeClr val="tx1">
                    <a:lumMod val="65000"/>
                    <a:lumOff val="35000"/>
                  </a:schemeClr>
                </a:solidFill>
                <a:latin typeface="Calibri" panose="020F0502020204030204" pitchFamily="34" charset="0"/>
                <a:cs typeface="Calibri" panose="020F0502020204030204" pitchFamily="34" charset="0"/>
              </a:rPr>
              <a:t>Website:</a:t>
            </a:r>
            <a:r>
              <a:rPr lang="en-US" sz="2400" dirty="0" smtClean="0">
                <a:solidFill>
                  <a:srgbClr val="A6B727">
                    <a:lumMod val="75000"/>
                  </a:srgbClr>
                </a:solidFill>
                <a:latin typeface="Calibri" panose="020F0502020204030204" pitchFamily="34" charset="0"/>
                <a:cs typeface="Calibri" panose="020F0502020204030204" pitchFamily="34" charset="0"/>
              </a:rPr>
              <a:t> </a:t>
            </a:r>
            <a:r>
              <a:rPr lang="en-US" sz="2400" dirty="0" smtClean="0">
                <a:solidFill>
                  <a:srgbClr val="A6B727">
                    <a:lumMod val="75000"/>
                  </a:srgbClr>
                </a:solidFill>
                <a:latin typeface="Calibri" panose="020F0502020204030204" pitchFamily="34" charset="0"/>
                <a:cs typeface="Calibri" panose="020F0502020204030204" pitchFamily="34" charset="0"/>
                <a:hlinkClick r:id="rId3"/>
              </a:rPr>
              <a:t>one.wa.gov</a:t>
            </a:r>
            <a:r>
              <a:rPr lang="en-US" sz="2400" dirty="0" smtClean="0">
                <a:solidFill>
                  <a:srgbClr val="A6B727">
                    <a:lumMod val="75000"/>
                  </a:srgbClr>
                </a:solidFill>
                <a:latin typeface="Calibri" panose="020F0502020204030204" pitchFamily="34" charset="0"/>
                <a:cs typeface="Calibri" panose="020F0502020204030204" pitchFamily="34" charset="0"/>
              </a:rPr>
              <a:t> </a:t>
            </a:r>
          </a:p>
          <a:p>
            <a:pPr marL="396875" lvl="0" indent="-396875">
              <a:defRPr/>
            </a:pPr>
            <a:r>
              <a:rPr lang="en-US" sz="2400" dirty="0" smtClean="0">
                <a:solidFill>
                  <a:schemeClr val="tx1">
                    <a:lumMod val="65000"/>
                    <a:lumOff val="35000"/>
                  </a:schemeClr>
                </a:solidFill>
                <a:latin typeface="Calibri" panose="020F0502020204030204" pitchFamily="34" charset="0"/>
                <a:cs typeface="Calibri" panose="020F0502020204030204" pitchFamily="34" charset="0"/>
              </a:rPr>
              <a:t>Email: </a:t>
            </a:r>
            <a:r>
              <a:rPr lang="en-US" sz="2400" dirty="0" smtClean="0">
                <a:solidFill>
                  <a:srgbClr val="A6B727">
                    <a:lumMod val="75000"/>
                  </a:srgbClr>
                </a:solidFill>
                <a:latin typeface="Calibri" panose="020F0502020204030204" pitchFamily="34" charset="0"/>
                <a:cs typeface="Calibri" panose="020F0502020204030204" pitchFamily="34" charset="0"/>
                <a:hlinkClick r:id="rId4"/>
              </a:rPr>
              <a:t>onewa@ofm.wa.gov</a:t>
            </a:r>
            <a:r>
              <a:rPr lang="en-US" sz="2400" dirty="0" smtClean="0">
                <a:solidFill>
                  <a:srgbClr val="A6B727">
                    <a:lumMod val="75000"/>
                  </a:srgbClr>
                </a:solidFill>
                <a:latin typeface="Calibri" panose="020F0502020204030204" pitchFamily="34" charset="0"/>
                <a:cs typeface="Calibri" panose="020F0502020204030204" pitchFamily="34" charset="0"/>
              </a:rPr>
              <a:t> </a:t>
            </a:r>
            <a:endParaRPr lang="en-US" sz="2400" dirty="0">
              <a:solidFill>
                <a:srgbClr val="A6B727">
                  <a:lumMod val="75000"/>
                </a:srgbClr>
              </a:solidFill>
              <a:latin typeface="Calibri" panose="020F0502020204030204" pitchFamily="34" charset="0"/>
              <a:cs typeface="Calibri" panose="020F0502020204030204" pitchFamily="34" charset="0"/>
            </a:endParaRPr>
          </a:p>
        </p:txBody>
      </p:sp>
      <p:pic>
        <p:nvPicPr>
          <p:cNvPr id="10" name="Picture 9" descr="One Washington: A Business Transformation Program" title="Decorative image"/>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0567" y="5336925"/>
            <a:ext cx="4198761" cy="1062755"/>
          </a:xfrm>
          <a:prstGeom prst="rect">
            <a:avLst/>
          </a:prstGeom>
        </p:spPr>
      </p:pic>
      <p:grpSp>
        <p:nvGrpSpPr>
          <p:cNvPr id="2" name="Group 1" title="Decorative image"/>
          <p:cNvGrpSpPr/>
          <p:nvPr/>
        </p:nvGrpSpPr>
        <p:grpSpPr>
          <a:xfrm>
            <a:off x="277831" y="606698"/>
            <a:ext cx="3435570" cy="3730524"/>
            <a:chOff x="277831" y="606698"/>
            <a:chExt cx="3435570" cy="3730524"/>
          </a:xfrm>
        </p:grpSpPr>
        <p:sp>
          <p:nvSpPr>
            <p:cNvPr id="7" name="Rectangle 6"/>
            <p:cNvSpPr/>
            <p:nvPr/>
          </p:nvSpPr>
          <p:spPr>
            <a:xfrm>
              <a:off x="277831" y="636373"/>
              <a:ext cx="494466" cy="37008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decorative image" title="Decorative image"/>
            <p:cNvPicPr>
              <a:picLocks noChangeAspect="1"/>
            </p:cNvPicPr>
            <p:nvPr/>
          </p:nvPicPr>
          <p:blipFill>
            <a:blip r:embed="rId6"/>
            <a:stretch>
              <a:fillRect/>
            </a:stretch>
          </p:blipFill>
          <p:spPr>
            <a:xfrm>
              <a:off x="586749" y="606698"/>
              <a:ext cx="3126652" cy="1915298"/>
            </a:xfrm>
            <a:prstGeom prst="rect">
              <a:avLst/>
            </a:prstGeom>
            <a:ln>
              <a:solidFill>
                <a:srgbClr val="53881D"/>
              </a:solidFill>
            </a:ln>
          </p:spPr>
        </p:pic>
      </p:grpSp>
      <p:sp>
        <p:nvSpPr>
          <p:cNvPr id="12" name="Text Placeholder 2"/>
          <p:cNvSpPr>
            <a:spLocks noGrp="1"/>
          </p:cNvSpPr>
          <p:nvPr>
            <p:ph type="body" sz="quarter" idx="16"/>
          </p:nvPr>
        </p:nvSpPr>
        <p:spPr>
          <a:xfrm>
            <a:off x="4911878" y="3001040"/>
            <a:ext cx="3413951" cy="1051262"/>
          </a:xfrm>
        </p:spPr>
        <p:txBody>
          <a:bodyPr>
            <a:noAutofit/>
          </a:bodyPr>
          <a:lstStyle/>
          <a:p>
            <a:pPr>
              <a:lnSpc>
                <a:spcPct val="100000"/>
              </a:lnSpc>
              <a:spcBef>
                <a:spcPts val="0"/>
              </a:spcBef>
            </a:pPr>
            <a:r>
              <a:rPr lang="en-US" sz="3600" dirty="0"/>
              <a:t>TO PROVIDE</a:t>
            </a:r>
          </a:p>
          <a:p>
            <a:pPr>
              <a:lnSpc>
                <a:spcPct val="100000"/>
              </a:lnSpc>
              <a:spcBef>
                <a:spcPts val="0"/>
              </a:spcBef>
            </a:pPr>
            <a:r>
              <a:rPr lang="en-US" sz="3600" dirty="0"/>
              <a:t>FEEDBACK:</a:t>
            </a:r>
          </a:p>
        </p:txBody>
      </p:sp>
      <p:sp>
        <p:nvSpPr>
          <p:cNvPr id="13" name="Text Placeholder 3"/>
          <p:cNvSpPr>
            <a:spLocks noGrp="1"/>
          </p:cNvSpPr>
          <p:nvPr>
            <p:ph type="body" sz="quarter" idx="17"/>
          </p:nvPr>
        </p:nvSpPr>
        <p:spPr>
          <a:xfrm>
            <a:off x="4925954" y="4106405"/>
            <a:ext cx="3812801" cy="996933"/>
          </a:xfrm>
        </p:spPr>
        <p:txBody>
          <a:bodyPr>
            <a:normAutofit/>
          </a:bodyPr>
          <a:lstStyle/>
          <a:p>
            <a:pPr marL="396875" lvl="0" indent="-396875">
              <a:defRPr/>
            </a:pPr>
            <a:r>
              <a:rPr lang="en-US" sz="2400" dirty="0" smtClean="0">
                <a:solidFill>
                  <a:srgbClr val="A6B727">
                    <a:lumMod val="75000"/>
                  </a:srgbClr>
                </a:solidFill>
                <a:latin typeface="Calibri" panose="020F0502020204030204" pitchFamily="34" charset="0"/>
                <a:cs typeface="Calibri" panose="020F0502020204030204" pitchFamily="34" charset="0"/>
                <a:hlinkClick r:id="rId4"/>
              </a:rPr>
              <a:t>onewa@ofm.wa.gov</a:t>
            </a:r>
            <a:r>
              <a:rPr lang="en-US" sz="2400" dirty="0" smtClean="0">
                <a:solidFill>
                  <a:srgbClr val="A6B727">
                    <a:lumMod val="75000"/>
                  </a:srgbClr>
                </a:solidFill>
                <a:latin typeface="Calibri" panose="020F0502020204030204" pitchFamily="34" charset="0"/>
                <a:cs typeface="Calibri" panose="020F0502020204030204" pitchFamily="34" charset="0"/>
              </a:rPr>
              <a:t> </a:t>
            </a:r>
            <a:endParaRPr lang="en-US" sz="2400" dirty="0">
              <a:solidFill>
                <a:srgbClr val="A6B727">
                  <a:lumMod val="75000"/>
                </a:srgb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6829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3">
      <a:dk1>
        <a:sysClr val="windowText" lastClr="000000"/>
      </a:dk1>
      <a:lt1>
        <a:sysClr val="window" lastClr="FFFFFF"/>
      </a:lt1>
      <a:dk2>
        <a:srgbClr val="44546A"/>
      </a:dk2>
      <a:lt2>
        <a:srgbClr val="E7E6E6"/>
      </a:lt2>
      <a:accent1>
        <a:srgbClr val="BCD9AF"/>
      </a:accent1>
      <a:accent2>
        <a:srgbClr val="77B15C"/>
      </a:accent2>
      <a:accent3>
        <a:srgbClr val="4C8711"/>
      </a:accent3>
      <a:accent4>
        <a:srgbClr val="296527"/>
      </a:accent4>
      <a:accent5>
        <a:srgbClr val="1E5541"/>
      </a:accent5>
      <a:accent6>
        <a:srgbClr val="06423D"/>
      </a:accent6>
      <a:hlink>
        <a:srgbClr val="0563C1"/>
      </a:hlink>
      <a:folHlink>
        <a:srgbClr val="954F72"/>
      </a:folHlink>
    </a:clrScheme>
    <a:fontScheme name="Custom 1">
      <a:majorFont>
        <a:latin typeface="Calibri"/>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14D1156D7E3748A7DBB7CED18C3B18" ma:contentTypeVersion="10" ma:contentTypeDescription="Create a new document." ma:contentTypeScope="" ma:versionID="2379e48bf4ccf20a2782a3d807218e62">
  <xsd:schema xmlns:xsd="http://www.w3.org/2001/XMLSchema" xmlns:xs="http://www.w3.org/2001/XMLSchema" xmlns:p="http://schemas.microsoft.com/office/2006/metadata/properties" xmlns:ns1="http://schemas.microsoft.com/sharepoint/v3" xmlns:ns2="bdbbd792-8ed9-4130-befe-79ddd4cfb146" targetNamespace="http://schemas.microsoft.com/office/2006/metadata/properties" ma:root="true" ma:fieldsID="ff913bbae05a7e88446c8519cd370c04" ns1:_="" ns2:_="">
    <xsd:import namespace="http://schemas.microsoft.com/sharepoint/v3"/>
    <xsd:import namespace="bdbbd792-8ed9-4130-befe-79ddd4cfb146"/>
    <xsd:element name="properties">
      <xsd:complexType>
        <xsd:sequence>
          <xsd:element name="documentManagement">
            <xsd:complexType>
              <xsd:all>
                <xsd:element ref="ns1:PublishingStartDate" minOccurs="0"/>
                <xsd:element ref="ns1:PublishingExpirationDate" minOccurs="0"/>
                <xsd:element ref="ns2:Scheduling_x0020_Info"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bbd792-8ed9-4130-befe-79ddd4cfb146" elementFormDefault="qualified">
    <xsd:import namespace="http://schemas.microsoft.com/office/2006/documentManagement/types"/>
    <xsd:import namespace="http://schemas.microsoft.com/office/infopath/2007/PartnerControls"/>
    <xsd:element name="Scheduling_x0020_Info" ma:index="10" nillable="true" ma:displayName="Scheduling Info" ma:description="OneWA scheduling information" ma:internalName="Scheduling_x0020_Info">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cheduling_x0020_Info xmlns="bdbbd792-8ed9-4130-befe-79ddd4cfb146" xsi:nil="true"/>
  </documentManagement>
</p:properties>
</file>

<file path=customXml/itemProps1.xml><?xml version="1.0" encoding="utf-8"?>
<ds:datastoreItem xmlns:ds="http://schemas.openxmlformats.org/officeDocument/2006/customXml" ds:itemID="{DDFCFF1A-6AC8-4282-A759-BA0B6D21B1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dbbd792-8ed9-4130-befe-79ddd4cfb1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DD569F-B89B-4960-A35B-EA2E4AC4D6EB}">
  <ds:schemaRefs>
    <ds:schemaRef ds:uri="http://schemas.microsoft.com/sharepoint/v3/contenttype/forms"/>
  </ds:schemaRefs>
</ds:datastoreItem>
</file>

<file path=customXml/itemProps3.xml><?xml version="1.0" encoding="utf-8"?>
<ds:datastoreItem xmlns:ds="http://schemas.openxmlformats.org/officeDocument/2006/customXml" ds:itemID="{C158D409-310C-4F65-8B28-04AB20274EB3}">
  <ds:schemaRefs>
    <ds:schemaRef ds:uri="http://schemas.microsoft.com/sharepoint/v3"/>
    <ds:schemaRef ds:uri="http://purl.org/dc/terms/"/>
    <ds:schemaRef ds:uri="http://schemas.openxmlformats.org/package/2006/metadata/core-properties"/>
    <ds:schemaRef ds:uri="http://schemas.microsoft.com/office/2006/documentManagement/types"/>
    <ds:schemaRef ds:uri="bdbbd792-8ed9-4130-befe-79ddd4cfb14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6030</TotalTime>
  <Words>347</Words>
  <Application>Microsoft Office PowerPoint</Application>
  <PresentationFormat>On-screen Show (4:3)</PresentationFormat>
  <Paragraphs>54</Paragraphs>
  <Slides>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Courier New</vt:lpstr>
      <vt:lpstr>Franklin Gothic Heavy</vt:lpstr>
      <vt:lpstr>Segoe UI Black</vt:lpstr>
      <vt:lpstr>Segoe UI Semilight</vt:lpstr>
      <vt:lpstr>Office Theme</vt:lpstr>
      <vt:lpstr>PowerPoint Presentation</vt:lpstr>
      <vt:lpstr>Executive Support</vt:lpstr>
      <vt:lpstr>Scene setting - Roadmap</vt:lpstr>
      <vt:lpstr>Scene setting – Functional roll-out (scope)</vt:lpstr>
      <vt:lpstr>Understanding Agency Requests</vt:lpstr>
      <vt:lpstr>PowerPoint Presentation</vt:lpstr>
    </vt:vector>
  </TitlesOfParts>
  <Company>Washington Technology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Cahill, Erin (OFM)</dc:creator>
  <cp:lastModifiedBy>Pretty, Jon (DES)</cp:lastModifiedBy>
  <cp:revision>374</cp:revision>
  <cp:lastPrinted>2019-11-19T20:41:35Z</cp:lastPrinted>
  <dcterms:created xsi:type="dcterms:W3CDTF">2018-02-16T20:00:56Z</dcterms:created>
  <dcterms:modified xsi:type="dcterms:W3CDTF">2020-02-04T21:48:36Z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0x0101003B14D1156D7E3748A7DBB7CED18C3B18</vt:lpwstr>
  </property>
</Properties>
</file>