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7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33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82B7FD5-4DB8-4925-A18B-AAE5FBDC6212}">
          <p14:sldIdLst>
            <p14:sldId id="256"/>
            <p14:sldId id="277"/>
            <p14:sldId id="334"/>
            <p14:sldId id="335"/>
            <p14:sldId id="336"/>
            <p14:sldId id="337"/>
            <p14:sldId id="338"/>
            <p14:sldId id="339"/>
            <p14:sldId id="340"/>
            <p14:sldId id="3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15E"/>
    <a:srgbClr val="6DB33F"/>
    <a:srgbClr val="032B6D"/>
    <a:srgbClr val="ADA6B4"/>
    <a:srgbClr val="A4A3B7"/>
    <a:srgbClr val="021F4E"/>
    <a:srgbClr val="243962"/>
    <a:srgbClr val="055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64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933"/>
    </p:cViewPr>
  </p:sorterViewPr>
  <p:notesViewPr>
    <p:cSldViewPr>
      <p:cViewPr varScale="1">
        <p:scale>
          <a:sx n="65" d="100"/>
          <a:sy n="65" d="100"/>
        </p:scale>
        <p:origin x="3120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81F542B-7B9C-495E-929A-BE5B82C05E6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E5FFEEA-CE66-4B0F-B76E-753B302B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9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294D073-375B-4414-951B-1CB3216E2BB8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06C41FE-50D3-409A-B028-0F48A32A3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5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mention: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Restroom locations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Exits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be a break in the morning, boxed lunches, and an afternoon 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2954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aron.Young@des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aron.Young@des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026" y="1828799"/>
            <a:ext cx="7772400" cy="368528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 Workshop</a:t>
            </a:r>
            <a:br>
              <a:rPr lang="en-US" sz="60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en-US" sz="54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18, </a:t>
            </a:r>
            <a:r>
              <a:rPr lang="en-US" sz="54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br>
              <a:rPr lang="en-US" sz="54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1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28315E"/>
                </a:solidFill>
              </a:rPr>
              <a:t>Improving </a:t>
            </a:r>
            <a:r>
              <a:rPr lang="en-US" sz="4000" dirty="0">
                <a:solidFill>
                  <a:srgbClr val="28315E"/>
                </a:solidFill>
              </a:rPr>
              <a:t>Project Work Flow</a:t>
            </a:r>
            <a:endParaRPr lang="en-US" sz="4000" cap="small" dirty="0">
              <a:solidFill>
                <a:srgbClr val="2831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01329" y="457200"/>
            <a:ext cx="6317794" cy="1066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5938496"/>
            <a:ext cx="2209800" cy="6629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1474" y="5915914"/>
            <a:ext cx="3124200" cy="70812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685800" y="57150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Improving Project Work Flow</a:t>
            </a:r>
            <a:endParaRPr lang="en-US" sz="44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Aaron Young</a:t>
            </a:r>
            <a:r>
              <a:rPr lang="en-US" dirty="0" smtClean="0"/>
              <a:t>, </a:t>
            </a:r>
            <a:r>
              <a:rPr lang="en-US" dirty="0" err="1" smtClean="0"/>
              <a:t>Asst</a:t>
            </a:r>
            <a:r>
              <a:rPr lang="en-US" dirty="0" smtClean="0"/>
              <a:t> Program Manager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Engineering &amp; Architectural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Aaron.Young@des.wa.gov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smtClean="0"/>
              <a:t>360) 902-8172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Improving Project Work Flow</a:t>
            </a:r>
            <a:endParaRPr lang="en-US" sz="44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Aaron Young, PE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Asst. </a:t>
            </a:r>
            <a:r>
              <a:rPr lang="en-US" dirty="0" smtClean="0"/>
              <a:t>Program Manager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Engineering &amp; Architectural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Aaron.Young@des.wa.gov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smtClean="0"/>
              <a:t>360) 902-8172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Improving Project Work Flow</a:t>
            </a:r>
            <a:endParaRPr lang="en-US" sz="44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762000" y="1371600"/>
            <a:ext cx="7391400" cy="4800600"/>
          </a:xfrm>
        </p:spPr>
        <p:txBody>
          <a:bodyPr>
            <a:normAutofit/>
          </a:bodyPr>
          <a:lstStyle/>
          <a:p>
            <a:r>
              <a:rPr lang="en-US" dirty="0"/>
              <a:t>Portfolio Overview</a:t>
            </a:r>
          </a:p>
          <a:p>
            <a:r>
              <a:rPr lang="en-US" dirty="0"/>
              <a:t>E&amp;AS Focus Areas for 2015-17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Increase JOC Capacity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Statewide Consultant On-Call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Process Improvement</a:t>
            </a:r>
          </a:p>
          <a:p>
            <a:r>
              <a:rPr lang="en-US" dirty="0"/>
              <a:t>Customer input for 17-19 Focus </a:t>
            </a:r>
            <a:r>
              <a:rPr lang="en-US" dirty="0" smtClean="0"/>
              <a:t>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Portfolio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1,000+ Agreements &amp; Contracts statewide valued at approximately $500M / biennium</a:t>
            </a:r>
          </a:p>
          <a:p>
            <a:pPr marL="0" indent="0">
              <a:buSzPct val="100000"/>
              <a:buNone/>
            </a:pPr>
            <a:endParaRPr lang="en-US" dirty="0"/>
          </a:p>
          <a:p>
            <a:pPr marL="225425" indent="0" algn="ctr">
              <a:lnSpc>
                <a:spcPct val="90000"/>
              </a:lnSpc>
              <a:buNone/>
            </a:pPr>
            <a:r>
              <a:rPr lang="en-US" sz="3900" b="1" i="1" dirty="0">
                <a:solidFill>
                  <a:srgbClr val="6DB33F"/>
                </a:solidFill>
              </a:rPr>
              <a:t>Clients</a:t>
            </a:r>
            <a:endParaRPr lang="en-US" sz="3900" b="1" dirty="0"/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 smtClean="0"/>
              <a:t>Community </a:t>
            </a:r>
            <a:r>
              <a:rPr lang="en-US" sz="3000" dirty="0"/>
              <a:t>&amp; Technical Colleges (34)</a:t>
            </a:r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Social &amp; Health Services (21)    Corrections (14)</a:t>
            </a:r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Capitol Campus		       Military Dept</a:t>
            </a:r>
            <a:r>
              <a:rPr lang="en-US" sz="3000" dirty="0" smtClean="0"/>
              <a:t>.</a:t>
            </a:r>
            <a:endParaRPr lang="en-US" sz="3000" dirty="0"/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State Patrol			       Veterans Affairs </a:t>
            </a:r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~ 20 small agencies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1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Increase JOC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sz="3500" dirty="0"/>
              <a:t>Increased capacity 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2 new JOC contracts (Western &amp; Statewide)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$16M/year to $36M/year</a:t>
            </a:r>
          </a:p>
          <a:p>
            <a:r>
              <a:rPr lang="en-US" sz="3500" dirty="0"/>
              <a:t>Job Order Contracts (up to $350K per w/o)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Eastern Region:  Burton Construction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Western Region:  Forma Construction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NW Region:  </a:t>
            </a:r>
            <a:r>
              <a:rPr lang="en-US" dirty="0" err="1"/>
              <a:t>Saybr</a:t>
            </a:r>
            <a:r>
              <a:rPr lang="en-US" dirty="0"/>
              <a:t> Contractors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SW Region:  Centennial Contractors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Statewide:  Burton Construction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Statewide*: </a:t>
            </a:r>
            <a:r>
              <a:rPr lang="en-US" i="1" dirty="0"/>
              <a:t>solicitation in progress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0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On-Call Consultant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/>
              <a:t>Increased fee ceiling from $150K to $200K per project</a:t>
            </a:r>
          </a:p>
          <a:p>
            <a:r>
              <a:rPr lang="en-US" dirty="0"/>
              <a:t>2017-19 statewide selection in </a:t>
            </a:r>
            <a:r>
              <a:rPr lang="en-US" dirty="0" smtClean="0"/>
              <a:t>progress</a:t>
            </a: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971800"/>
            <a:ext cx="3810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Architectural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Electrical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Testing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V/E - Constructability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Civil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Mechanical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err="1" smtClean="0"/>
              <a:t>HazMat</a:t>
            </a:r>
            <a:endParaRPr lang="en-US" sz="2600" dirty="0" smtClean="0"/>
          </a:p>
          <a:p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3038475"/>
            <a:ext cx="3810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Structural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Survey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Geotechnical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err="1" smtClean="0"/>
              <a:t>Bldg</a:t>
            </a:r>
            <a:r>
              <a:rPr lang="en-US" sz="2600" dirty="0" smtClean="0"/>
              <a:t> Envelope - Roofing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Security Systems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Commissioning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42724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Process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Fielded new enterprise software solutions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 err="1"/>
              <a:t>Tririga</a:t>
            </a:r>
            <a:r>
              <a:rPr lang="en-US" sz="3200" dirty="0"/>
              <a:t> </a:t>
            </a:r>
            <a:r>
              <a:rPr lang="en-US" sz="3200" i="1" dirty="0"/>
              <a:t>(project management)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B2Gnow </a:t>
            </a:r>
            <a:r>
              <a:rPr lang="en-US" sz="3200" i="1" dirty="0"/>
              <a:t>(diverse business tracking)</a:t>
            </a:r>
          </a:p>
          <a:p>
            <a:r>
              <a:rPr lang="en-US" dirty="0"/>
              <a:t>Updated policies &amp; procedures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Consultant Selection Policy &amp; Procedures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Construction Closeout Policy &amp; Forms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Supplemental Bidder Responsibility Criteria Policy &amp; Forms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5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Process </a:t>
            </a:r>
            <a:r>
              <a:rPr lang="en-US" sz="3600" dirty="0" smtClean="0"/>
              <a:t>Improvement </a:t>
            </a:r>
            <a:r>
              <a:rPr lang="en-US" sz="2800" b="0" dirty="0" smtClean="0"/>
              <a:t>(continued)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Updated documents &amp; forms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Instructions for Architects &amp; Engineers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Liquidated Damages Worksheet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Supplemental Conditions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59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Customer Input for 2017-19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 smtClean="0"/>
              <a:t>~ Table Top Exercise ~</a:t>
            </a:r>
            <a:endParaRPr lang="en-US" b="1" i="1" dirty="0"/>
          </a:p>
          <a:p>
            <a:r>
              <a:rPr lang="en-US" dirty="0"/>
              <a:t>Discuss lessons learned from 2015-17</a:t>
            </a:r>
          </a:p>
          <a:p>
            <a:r>
              <a:rPr lang="en-US" dirty="0"/>
              <a:t>Identify processes to improve workflow as a team for 2017-19</a:t>
            </a:r>
          </a:p>
          <a:p>
            <a:r>
              <a:rPr lang="en-US" dirty="0" smtClean="0"/>
              <a:t>Deliverables:</a:t>
            </a:r>
            <a:endParaRPr lang="en-US" dirty="0"/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Each group will brief their top issue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Turn in </a:t>
            </a:r>
            <a:r>
              <a:rPr lang="en-US" sz="3200" dirty="0" smtClean="0"/>
              <a:t>a list </a:t>
            </a:r>
            <a:r>
              <a:rPr lang="en-US" sz="3200" dirty="0"/>
              <a:t>of identified processes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Include a short description of the problem being solved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65523"/>
      </p:ext>
    </p:extLst>
  </p:cSld>
  <p:clrMapOvr>
    <a:masterClrMapping/>
  </p:clrMapOvr>
</p:sld>
</file>

<file path=ppt/theme/theme1.xml><?xml version="1.0" encoding="utf-8"?>
<a:theme xmlns:a="http://schemas.openxmlformats.org/drawingml/2006/main" name="DES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B848503616A74292EA15D8ED0BAC5C" ma:contentTypeVersion="2" ma:contentTypeDescription="Create a new document." ma:contentTypeScope="" ma:versionID="6f42607758e6cba825e86069f8d4e2a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59c4ed3a90248616a05285cf0de681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CE7D81-4E8A-47AC-BB6E-4D2F8F316D4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69D4AC-43A6-4216-9FA2-4CF4062B6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F5B747-C14C-49C7-92DF-4153A47C5F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DES-PPT-Template</Template>
  <TotalTime>860</TotalTime>
  <Words>300</Words>
  <Application>Microsoft Office PowerPoint</Application>
  <PresentationFormat>On-screen Show (4:3)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DES-PPT-Template</vt:lpstr>
      <vt:lpstr> Client Workshop April 18, 2017  Improving Project Work Flow</vt:lpstr>
      <vt:lpstr>Improving Project Work Flow</vt:lpstr>
      <vt:lpstr>Improving Project Work Flow</vt:lpstr>
      <vt:lpstr>Portfolio Overview</vt:lpstr>
      <vt:lpstr>Increase JOC Capacity</vt:lpstr>
      <vt:lpstr>On-Call Consultant Selection</vt:lpstr>
      <vt:lpstr>Process Improvement</vt:lpstr>
      <vt:lpstr>Process Improvement (continued)</vt:lpstr>
      <vt:lpstr>Customer Input for 2017-19</vt:lpstr>
      <vt:lpstr>Improving Project Work Flow</vt:lpstr>
    </vt:vector>
  </TitlesOfParts>
  <Company>Department of Enterprise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jonp</dc:creator>
  <cp:lastModifiedBy>Baker, Talia (DES)</cp:lastModifiedBy>
  <cp:revision>83</cp:revision>
  <cp:lastPrinted>2014-11-13T16:49:29Z</cp:lastPrinted>
  <dcterms:created xsi:type="dcterms:W3CDTF">2012-07-19T21:11:51Z</dcterms:created>
  <dcterms:modified xsi:type="dcterms:W3CDTF">2017-04-28T21:21:03Z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0x01010058B848503616A74292EA15D8ED0BAC5C</vt:lpwstr>
  </property>
  <property fmtid="{D5CDD505-2E9C-101B-9397-08002B2CF9AE}" pid="3" name="Category">
    <vt:lpwstr>Template</vt:lpwstr>
  </property>
</Properties>
</file>