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2"/>
  </p:notesMasterIdLst>
  <p:handoutMasterIdLst>
    <p:handoutMasterId r:id="rId53"/>
  </p:handoutMasterIdLst>
  <p:sldIdLst>
    <p:sldId id="256" r:id="rId5"/>
    <p:sldId id="265" r:id="rId6"/>
    <p:sldId id="286" r:id="rId7"/>
    <p:sldId id="287" r:id="rId8"/>
    <p:sldId id="340" r:id="rId9"/>
    <p:sldId id="294" r:id="rId10"/>
    <p:sldId id="288" r:id="rId11"/>
    <p:sldId id="326" r:id="rId12"/>
    <p:sldId id="327" r:id="rId13"/>
    <p:sldId id="328" r:id="rId14"/>
    <p:sldId id="290" r:id="rId15"/>
    <p:sldId id="297" r:id="rId16"/>
    <p:sldId id="298" r:id="rId17"/>
    <p:sldId id="299" r:id="rId18"/>
    <p:sldId id="300" r:id="rId19"/>
    <p:sldId id="296" r:id="rId20"/>
    <p:sldId id="291" r:id="rId21"/>
    <p:sldId id="289" r:id="rId22"/>
    <p:sldId id="292" r:id="rId23"/>
    <p:sldId id="293" r:id="rId24"/>
    <p:sldId id="329" r:id="rId25"/>
    <p:sldId id="330" r:id="rId26"/>
    <p:sldId id="331" r:id="rId27"/>
    <p:sldId id="295" r:id="rId28"/>
    <p:sldId id="310" r:id="rId29"/>
    <p:sldId id="311" r:id="rId30"/>
    <p:sldId id="312" r:id="rId31"/>
    <p:sldId id="301" r:id="rId32"/>
    <p:sldId id="303" r:id="rId33"/>
    <p:sldId id="304" r:id="rId34"/>
    <p:sldId id="305" r:id="rId35"/>
    <p:sldId id="313" r:id="rId36"/>
    <p:sldId id="314" r:id="rId37"/>
    <p:sldId id="315" r:id="rId38"/>
    <p:sldId id="316" r:id="rId39"/>
    <p:sldId id="317" r:id="rId40"/>
    <p:sldId id="318" r:id="rId41"/>
    <p:sldId id="319" r:id="rId42"/>
    <p:sldId id="320" r:id="rId43"/>
    <p:sldId id="321" r:id="rId44"/>
    <p:sldId id="322" r:id="rId45"/>
    <p:sldId id="323" r:id="rId46"/>
    <p:sldId id="324" r:id="rId47"/>
    <p:sldId id="302" r:id="rId48"/>
    <p:sldId id="306" r:id="rId49"/>
    <p:sldId id="308" r:id="rId50"/>
    <p:sldId id="267" r:id="rId51"/>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8315E"/>
    <a:srgbClr val="6DB33F"/>
    <a:srgbClr val="032B6D"/>
    <a:srgbClr val="ADA6B4"/>
    <a:srgbClr val="A4A3B7"/>
    <a:srgbClr val="021F4E"/>
    <a:srgbClr val="243962"/>
    <a:srgbClr val="055B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513" autoAdjust="0"/>
  </p:normalViewPr>
  <p:slideViewPr>
    <p:cSldViewPr>
      <p:cViewPr varScale="1">
        <p:scale>
          <a:sx n="75" d="100"/>
          <a:sy n="75" d="100"/>
        </p:scale>
        <p:origin x="1236" y="7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55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5455"/>
          </a:xfrm>
          <a:prstGeom prst="rect">
            <a:avLst/>
          </a:prstGeom>
        </p:spPr>
        <p:txBody>
          <a:bodyPr vert="horz" lIns="93324" tIns="46662" rIns="93324" bIns="46662" rtlCol="0"/>
          <a:lstStyle>
            <a:lvl1pPr algn="r">
              <a:defRPr sz="1200"/>
            </a:lvl1pPr>
          </a:lstStyle>
          <a:p>
            <a:fld id="{A81F542B-7B9C-495E-929A-BE5B82C05E66}" type="datetimeFigureOut">
              <a:rPr lang="en-US" smtClean="0"/>
              <a:t>4/28/2017</a:t>
            </a:fld>
            <a:endParaRPr lang="en-US"/>
          </a:p>
        </p:txBody>
      </p:sp>
      <p:sp>
        <p:nvSpPr>
          <p:cNvPr id="4" name="Footer Placeholder 3"/>
          <p:cNvSpPr>
            <a:spLocks noGrp="1"/>
          </p:cNvSpPr>
          <p:nvPr>
            <p:ph type="ftr" sz="quarter" idx="2"/>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29"/>
            <a:ext cx="3043343" cy="465455"/>
          </a:xfrm>
          <a:prstGeom prst="rect">
            <a:avLst/>
          </a:prstGeom>
        </p:spPr>
        <p:txBody>
          <a:bodyPr vert="horz" lIns="93324" tIns="46662" rIns="93324" bIns="46662" rtlCol="0" anchor="b"/>
          <a:lstStyle>
            <a:lvl1pPr algn="r">
              <a:defRPr sz="1200"/>
            </a:lvl1pPr>
          </a:lstStyle>
          <a:p>
            <a:fld id="{9E5FFEEA-CE66-4B0F-B76E-753B302BBF95}" type="slidenum">
              <a:rPr lang="en-US" smtClean="0"/>
              <a:t>‹#›</a:t>
            </a:fld>
            <a:endParaRPr lang="en-US"/>
          </a:p>
        </p:txBody>
      </p:sp>
    </p:spTree>
    <p:extLst>
      <p:ext uri="{BB962C8B-B14F-4D97-AF65-F5344CB8AC3E}">
        <p14:creationId xmlns:p14="http://schemas.microsoft.com/office/powerpoint/2010/main" val="8015982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5294D073-375B-4414-951B-1CB3216E2BB8}" type="datetimeFigureOut">
              <a:rPr lang="en-US" smtClean="0"/>
              <a:pPr/>
              <a:t>4/28/2017</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906C41FE-50D3-409A-B028-0F48A32A3A64}" type="slidenum">
              <a:rPr lang="en-US" smtClean="0"/>
              <a:pPr/>
              <a:t>‹#›</a:t>
            </a:fld>
            <a:endParaRPr lang="en-US"/>
          </a:p>
        </p:txBody>
      </p:sp>
    </p:spTree>
    <p:extLst>
      <p:ext uri="{BB962C8B-B14F-4D97-AF65-F5344CB8AC3E}">
        <p14:creationId xmlns:p14="http://schemas.microsoft.com/office/powerpoint/2010/main" val="42784549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smtClean="0">
                <a:latin typeface="Arial" panose="020B0604020202020204" pitchFamily="34" charset="0"/>
                <a:cs typeface="Arial" panose="020B0604020202020204" pitchFamily="34" charset="0"/>
              </a:rPr>
              <a:t>Please mention:</a:t>
            </a:r>
          </a:p>
          <a:p>
            <a:pPr marL="171450" indent="-171450">
              <a:buFont typeface="Arial" panose="020B0604020202020204" pitchFamily="34" charset="0"/>
              <a:buChar char="•"/>
            </a:pPr>
            <a:r>
              <a:rPr lang="en-US" sz="1400" baseline="0" dirty="0" smtClean="0">
                <a:latin typeface="Arial" panose="020B0604020202020204" pitchFamily="34" charset="0"/>
                <a:cs typeface="Arial" panose="020B0604020202020204" pitchFamily="34" charset="0"/>
              </a:rPr>
              <a:t>Restroom locations</a:t>
            </a:r>
          </a:p>
          <a:p>
            <a:pPr marL="171450" indent="-171450">
              <a:buFont typeface="Arial" panose="020B0604020202020204" pitchFamily="34" charset="0"/>
              <a:buChar char="•"/>
            </a:pPr>
            <a:r>
              <a:rPr lang="en-US" sz="1400" baseline="0" dirty="0" smtClean="0">
                <a:latin typeface="Arial" panose="020B0604020202020204" pitchFamily="34" charset="0"/>
                <a:cs typeface="Arial" panose="020B0604020202020204" pitchFamily="34" charset="0"/>
              </a:rPr>
              <a:t>Emergency Exits</a:t>
            </a:r>
          </a:p>
          <a:p>
            <a:pPr marL="171450" indent="-171450">
              <a:buFont typeface="Arial" panose="020B0604020202020204" pitchFamily="34" charset="0"/>
              <a:buChar char="•"/>
            </a:pPr>
            <a:r>
              <a:rPr lang="en-US" sz="1400" baseline="0" dirty="0" smtClean="0">
                <a:latin typeface="Arial" panose="020B0604020202020204" pitchFamily="34" charset="0"/>
                <a:cs typeface="Arial" panose="020B0604020202020204" pitchFamily="34" charset="0"/>
              </a:rPr>
              <a:t>There will be a break in the morning, boxed lunches, and an afternoon break</a:t>
            </a:r>
          </a:p>
        </p:txBody>
      </p:sp>
      <p:sp>
        <p:nvSpPr>
          <p:cNvPr id="4" name="Slide Number Placeholder 3"/>
          <p:cNvSpPr>
            <a:spLocks noGrp="1"/>
          </p:cNvSpPr>
          <p:nvPr>
            <p:ph type="sldNum" sz="quarter" idx="10"/>
          </p:nvPr>
        </p:nvSpPr>
        <p:spPr/>
        <p:txBody>
          <a:bodyPr/>
          <a:lstStyle/>
          <a:p>
            <a:fld id="{906C41FE-50D3-409A-B028-0F48A32A3A64}" type="slidenum">
              <a:rPr lang="en-US" smtClean="0"/>
              <a:pPr/>
              <a:t>1</a:t>
            </a:fld>
            <a:endParaRPr lang="en-US"/>
          </a:p>
        </p:txBody>
      </p:sp>
    </p:spTree>
    <p:extLst>
      <p:ext uri="{BB962C8B-B14F-4D97-AF65-F5344CB8AC3E}">
        <p14:creationId xmlns:p14="http://schemas.microsoft.com/office/powerpoint/2010/main" val="15259445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6C41FE-50D3-409A-B028-0F48A32A3A64}" type="slidenum">
              <a:rPr lang="en-US" smtClean="0"/>
              <a:pPr/>
              <a:t>42</a:t>
            </a:fld>
            <a:endParaRPr lang="en-US"/>
          </a:p>
        </p:txBody>
      </p:sp>
    </p:spTree>
    <p:extLst>
      <p:ext uri="{BB962C8B-B14F-4D97-AF65-F5344CB8AC3E}">
        <p14:creationId xmlns:p14="http://schemas.microsoft.com/office/powerpoint/2010/main" val="11272111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6C41FE-50D3-409A-B028-0F48A32A3A64}" type="slidenum">
              <a:rPr lang="en-US" smtClean="0"/>
              <a:pPr/>
              <a:t>3</a:t>
            </a:fld>
            <a:endParaRPr lang="en-US"/>
          </a:p>
        </p:txBody>
      </p:sp>
    </p:spTree>
    <p:extLst>
      <p:ext uri="{BB962C8B-B14F-4D97-AF65-F5344CB8AC3E}">
        <p14:creationId xmlns:p14="http://schemas.microsoft.com/office/powerpoint/2010/main" val="2067782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Brief History of Washington State’s Small Works Process</a:t>
            </a:r>
          </a:p>
          <a:p>
            <a:endParaRPr lang="en-US" dirty="0"/>
          </a:p>
        </p:txBody>
      </p:sp>
      <p:sp>
        <p:nvSpPr>
          <p:cNvPr id="4" name="Slide Number Placeholder 3"/>
          <p:cNvSpPr>
            <a:spLocks noGrp="1"/>
          </p:cNvSpPr>
          <p:nvPr>
            <p:ph type="sldNum" sz="quarter" idx="10"/>
          </p:nvPr>
        </p:nvSpPr>
        <p:spPr/>
        <p:txBody>
          <a:bodyPr/>
          <a:lstStyle/>
          <a:p>
            <a:fld id="{906C41FE-50D3-409A-B028-0F48A32A3A64}" type="slidenum">
              <a:rPr lang="en-US" smtClean="0"/>
              <a:pPr/>
              <a:t>13</a:t>
            </a:fld>
            <a:endParaRPr lang="en-US"/>
          </a:p>
        </p:txBody>
      </p:sp>
    </p:spTree>
    <p:extLst>
      <p:ext uri="{BB962C8B-B14F-4D97-AF65-F5344CB8AC3E}">
        <p14:creationId xmlns:p14="http://schemas.microsoft.com/office/powerpoint/2010/main" val="8481855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Brief History of Washington State’s Small Works Process</a:t>
            </a:r>
          </a:p>
          <a:p>
            <a:endParaRPr lang="en-US" dirty="0"/>
          </a:p>
        </p:txBody>
      </p:sp>
      <p:sp>
        <p:nvSpPr>
          <p:cNvPr id="4" name="Slide Number Placeholder 3"/>
          <p:cNvSpPr>
            <a:spLocks noGrp="1"/>
          </p:cNvSpPr>
          <p:nvPr>
            <p:ph type="sldNum" sz="quarter" idx="10"/>
          </p:nvPr>
        </p:nvSpPr>
        <p:spPr/>
        <p:txBody>
          <a:bodyPr/>
          <a:lstStyle/>
          <a:p>
            <a:fld id="{906C41FE-50D3-409A-B028-0F48A32A3A64}" type="slidenum">
              <a:rPr lang="en-US" smtClean="0"/>
              <a:pPr/>
              <a:t>14</a:t>
            </a:fld>
            <a:endParaRPr lang="en-US"/>
          </a:p>
        </p:txBody>
      </p:sp>
    </p:spTree>
    <p:extLst>
      <p:ext uri="{BB962C8B-B14F-4D97-AF65-F5344CB8AC3E}">
        <p14:creationId xmlns:p14="http://schemas.microsoft.com/office/powerpoint/2010/main" val="2473065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6C41FE-50D3-409A-B028-0F48A32A3A64}" type="slidenum">
              <a:rPr lang="en-US" smtClean="0"/>
              <a:pPr/>
              <a:t>15</a:t>
            </a:fld>
            <a:endParaRPr lang="en-US"/>
          </a:p>
        </p:txBody>
      </p:sp>
    </p:spTree>
    <p:extLst>
      <p:ext uri="{BB962C8B-B14F-4D97-AF65-F5344CB8AC3E}">
        <p14:creationId xmlns:p14="http://schemas.microsoft.com/office/powerpoint/2010/main" val="36207385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Brief History of Washington State’s Small Works Process</a:t>
            </a:r>
          </a:p>
          <a:p>
            <a:endParaRPr lang="en-US" dirty="0"/>
          </a:p>
        </p:txBody>
      </p:sp>
      <p:sp>
        <p:nvSpPr>
          <p:cNvPr id="4" name="Slide Number Placeholder 3"/>
          <p:cNvSpPr>
            <a:spLocks noGrp="1"/>
          </p:cNvSpPr>
          <p:nvPr>
            <p:ph type="sldNum" sz="quarter" idx="10"/>
          </p:nvPr>
        </p:nvSpPr>
        <p:spPr/>
        <p:txBody>
          <a:bodyPr/>
          <a:lstStyle/>
          <a:p>
            <a:fld id="{906C41FE-50D3-409A-B028-0F48A32A3A64}" type="slidenum">
              <a:rPr lang="en-US" smtClean="0"/>
              <a:pPr/>
              <a:t>25</a:t>
            </a:fld>
            <a:endParaRPr lang="en-US"/>
          </a:p>
        </p:txBody>
      </p:sp>
    </p:spTree>
    <p:extLst>
      <p:ext uri="{BB962C8B-B14F-4D97-AF65-F5344CB8AC3E}">
        <p14:creationId xmlns:p14="http://schemas.microsoft.com/office/powerpoint/2010/main" val="7171526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6C41FE-50D3-409A-B028-0F48A32A3A64}" type="slidenum">
              <a:rPr lang="en-US" smtClean="0"/>
              <a:pPr/>
              <a:t>31</a:t>
            </a:fld>
            <a:endParaRPr lang="en-US"/>
          </a:p>
        </p:txBody>
      </p:sp>
    </p:spTree>
    <p:extLst>
      <p:ext uri="{BB962C8B-B14F-4D97-AF65-F5344CB8AC3E}">
        <p14:creationId xmlns:p14="http://schemas.microsoft.com/office/powerpoint/2010/main" val="28897734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6C41FE-50D3-409A-B028-0F48A32A3A64}" type="slidenum">
              <a:rPr lang="en-US" smtClean="0"/>
              <a:pPr/>
              <a:t>33</a:t>
            </a:fld>
            <a:endParaRPr lang="en-US"/>
          </a:p>
        </p:txBody>
      </p:sp>
    </p:spTree>
    <p:extLst>
      <p:ext uri="{BB962C8B-B14F-4D97-AF65-F5344CB8AC3E}">
        <p14:creationId xmlns:p14="http://schemas.microsoft.com/office/powerpoint/2010/main" val="27683683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6C41FE-50D3-409A-B028-0F48A32A3A64}" type="slidenum">
              <a:rPr lang="en-US" smtClean="0"/>
              <a:pPr/>
              <a:t>40</a:t>
            </a:fld>
            <a:endParaRPr lang="en-US"/>
          </a:p>
        </p:txBody>
      </p:sp>
    </p:spTree>
    <p:extLst>
      <p:ext uri="{BB962C8B-B14F-4D97-AF65-F5344CB8AC3E}">
        <p14:creationId xmlns:p14="http://schemas.microsoft.com/office/powerpoint/2010/main" val="32788517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3600"/>
            <a:ext cx="7772400" cy="1470025"/>
          </a:xfrm>
          <a:prstGeom prst="rect">
            <a:avLst/>
          </a:prstGeom>
        </p:spPr>
        <p:txBody>
          <a:bodyPr>
            <a:normAutofit/>
          </a:bodyPr>
          <a:lstStyle>
            <a:lvl1pPr>
              <a:defRPr sz="4200" b="1">
                <a:solidFill>
                  <a:schemeClr val="tx1"/>
                </a:solidFill>
                <a:latin typeface="Arial" pitchFamily="34" charset="0"/>
                <a:cs typeface="Arial"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733800"/>
            <a:ext cx="6400800" cy="1295400"/>
          </a:xfrm>
        </p:spPr>
        <p:txBody>
          <a:bodyPr/>
          <a:lstStyle>
            <a:lvl1pPr marL="0" indent="0" algn="ctr">
              <a:buNone/>
              <a:defRPr i="1">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pitchFamily="34" charset="0"/>
                <a:cs typeface="Arial" pitchFamily="34" charset="0"/>
              </a:defRPr>
            </a:lvl1pPr>
          </a:lstStyle>
          <a:p>
            <a:fld id="{94B2C409-97E4-4FBA-B694-9CF34CD0FA2E}" type="datetimeFigureOut">
              <a:rPr lang="en-US" smtClean="0"/>
              <a:pPr/>
              <a:t>4/28/2017</a:t>
            </a:fld>
            <a:endParaRPr lang="en-US" dirty="0"/>
          </a:p>
        </p:txBody>
      </p:sp>
      <p:sp>
        <p:nvSpPr>
          <p:cNvPr id="5" name="Footer Placeholder 4"/>
          <p:cNvSpPr>
            <a:spLocks noGrp="1"/>
          </p:cNvSpPr>
          <p:nvPr>
            <p:ph type="ftr" sz="quarter" idx="11"/>
          </p:nvPr>
        </p:nvSpPr>
        <p:spPr/>
        <p:txBody>
          <a:bodyPr/>
          <a:lstStyle>
            <a:lvl1pPr>
              <a:defRPr>
                <a:latin typeface="Arial" pitchFamily="34" charset="0"/>
                <a:cs typeface="Arial"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Arial" pitchFamily="34" charset="0"/>
                <a:cs typeface="Arial" pitchFamily="34" charset="0"/>
              </a:defRPr>
            </a:lvl1pPr>
          </a:lstStyle>
          <a:p>
            <a:fld id="{AF4633DB-60EA-4E8C-BBF5-C69050585220}"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229600" cy="4876800"/>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itchFamily="34" charset="0"/>
                <a:cs typeface="Arial" pitchFamily="34" charset="0"/>
              </a:defRPr>
            </a:lvl1pPr>
          </a:lstStyle>
          <a:p>
            <a:fld id="{94B2C409-97E4-4FBA-B694-9CF34CD0FA2E}" type="datetimeFigureOut">
              <a:rPr lang="en-US" smtClean="0"/>
              <a:pPr/>
              <a:t>4/28/2017</a:t>
            </a:fld>
            <a:endParaRPr lang="en-US" dirty="0"/>
          </a:p>
        </p:txBody>
      </p:sp>
      <p:sp>
        <p:nvSpPr>
          <p:cNvPr id="6" name="Slide Number Placeholder 5"/>
          <p:cNvSpPr>
            <a:spLocks noGrp="1"/>
          </p:cNvSpPr>
          <p:nvPr>
            <p:ph type="sldNum" sz="quarter" idx="12"/>
          </p:nvPr>
        </p:nvSpPr>
        <p:spPr>
          <a:xfrm>
            <a:off x="2667000" y="6356350"/>
            <a:ext cx="2133600" cy="365125"/>
          </a:xfrm>
        </p:spPr>
        <p:txBody>
          <a:bodyPr/>
          <a:lstStyle>
            <a:lvl1pPr algn="ctr">
              <a:defRPr>
                <a:latin typeface="Arial" pitchFamily="34" charset="0"/>
                <a:cs typeface="Arial" pitchFamily="34" charset="0"/>
              </a:defRPr>
            </a:lvl1pPr>
          </a:lstStyle>
          <a:p>
            <a:fld id="{AF4633DB-60EA-4E8C-BBF5-C69050585220}" type="slidenum">
              <a:rPr lang="en-US" smtClean="0"/>
              <a:pPr/>
              <a:t>‹#›</a:t>
            </a:fld>
            <a:endParaRPr lang="en-US" dirty="0"/>
          </a:p>
        </p:txBody>
      </p:sp>
      <p:pic>
        <p:nvPicPr>
          <p:cNvPr id="2050" name="Picture 2" descr="C:\Documents and Settings\jessicam\Desktop\George-only_Grayscale50%transp.gif"/>
          <p:cNvPicPr>
            <a:picLocks noChangeAspect="1" noChangeArrowheads="1"/>
          </p:cNvPicPr>
          <p:nvPr userDrawn="1"/>
        </p:nvPicPr>
        <p:blipFill>
          <a:blip r:embed="rId2" cstate="print"/>
          <a:srcRect/>
          <a:stretch>
            <a:fillRect/>
          </a:stretch>
        </p:blipFill>
        <p:spPr bwMode="auto">
          <a:xfrm>
            <a:off x="8001000" y="5715000"/>
            <a:ext cx="990600" cy="990600"/>
          </a:xfrm>
          <a:prstGeom prst="rect">
            <a:avLst/>
          </a:prstGeom>
          <a:noFill/>
        </p:spPr>
      </p:pic>
      <p:cxnSp>
        <p:nvCxnSpPr>
          <p:cNvPr id="10" name="Straight Connector 9"/>
          <p:cNvCxnSpPr/>
          <p:nvPr userDrawn="1"/>
        </p:nvCxnSpPr>
        <p:spPr>
          <a:xfrm>
            <a:off x="457200" y="1143000"/>
            <a:ext cx="8229600" cy="0"/>
          </a:xfrm>
          <a:prstGeom prst="line">
            <a:avLst/>
          </a:prstGeom>
          <a:ln w="38100">
            <a:solidFill>
              <a:srgbClr val="032B6D"/>
            </a:soli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title"/>
          </p:nvPr>
        </p:nvSpPr>
        <p:spPr>
          <a:xfrm>
            <a:off x="457200" y="76200"/>
            <a:ext cx="8229600" cy="914400"/>
          </a:xfrm>
          <a:prstGeom prst="rect">
            <a:avLst/>
          </a:prstGeom>
        </p:spPr>
        <p:txBody>
          <a:bodyPr>
            <a:normAutofit/>
          </a:bodyPr>
          <a:lstStyle>
            <a:lvl1pPr>
              <a:defRPr sz="4000" b="1" i="1">
                <a:solidFill>
                  <a:srgbClr val="6DB33F"/>
                </a:solidFill>
                <a:latin typeface="Arial" pitchFamily="34" charset="0"/>
                <a:cs typeface="Arial" pitchFamily="34" charset="0"/>
              </a:defRPr>
            </a:lvl1pPr>
          </a:lstStyle>
          <a:p>
            <a:r>
              <a:rPr lang="en-US" dirty="0" smtClean="0"/>
              <a:t>Click to edit Master title style</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14400"/>
          </a:xfrm>
          <a:prstGeom prst="rect">
            <a:avLst/>
          </a:prstGeom>
        </p:spPr>
        <p:txBody>
          <a:bodyPr>
            <a:normAutofit/>
          </a:bodyPr>
          <a:lstStyle>
            <a:lvl1pPr>
              <a:defRPr sz="4000" b="1" i="1">
                <a:solidFill>
                  <a:srgbClr val="6DB33F"/>
                </a:solidFill>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95400"/>
            <a:ext cx="8229600" cy="4876800"/>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itchFamily="34" charset="0"/>
                <a:cs typeface="Arial" pitchFamily="34" charset="0"/>
              </a:defRPr>
            </a:lvl1pPr>
          </a:lstStyle>
          <a:p>
            <a:fld id="{94B2C409-97E4-4FBA-B694-9CF34CD0FA2E}" type="datetimeFigureOut">
              <a:rPr lang="en-US" smtClean="0"/>
              <a:pPr/>
              <a:t>4/28/2017</a:t>
            </a:fld>
            <a:endParaRPr lang="en-US" dirty="0"/>
          </a:p>
        </p:txBody>
      </p:sp>
      <p:sp>
        <p:nvSpPr>
          <p:cNvPr id="6" name="Slide Number Placeholder 5"/>
          <p:cNvSpPr>
            <a:spLocks noGrp="1"/>
          </p:cNvSpPr>
          <p:nvPr>
            <p:ph type="sldNum" sz="quarter" idx="12"/>
          </p:nvPr>
        </p:nvSpPr>
        <p:spPr>
          <a:xfrm>
            <a:off x="2667000" y="6356350"/>
            <a:ext cx="2133600" cy="365125"/>
          </a:xfrm>
        </p:spPr>
        <p:txBody>
          <a:bodyPr/>
          <a:lstStyle>
            <a:lvl1pPr algn="ctr">
              <a:defRPr>
                <a:latin typeface="Arial" pitchFamily="34" charset="0"/>
                <a:cs typeface="Arial" pitchFamily="34" charset="0"/>
              </a:defRPr>
            </a:lvl1pPr>
          </a:lstStyle>
          <a:p>
            <a:fld id="{AF4633DB-60EA-4E8C-BBF5-C69050585220}" type="slidenum">
              <a:rPr lang="en-US" smtClean="0"/>
              <a:pPr/>
              <a:t>‹#›</a:t>
            </a:fld>
            <a:endParaRPr lang="en-US" dirty="0"/>
          </a:p>
        </p:txBody>
      </p:sp>
      <p:pic>
        <p:nvPicPr>
          <p:cNvPr id="2050" name="Picture 2" descr="C:\Documents and Settings\jessicam\Desktop\George-only_Grayscale50%transp.gif"/>
          <p:cNvPicPr>
            <a:picLocks noChangeAspect="1" noChangeArrowheads="1"/>
          </p:cNvPicPr>
          <p:nvPr userDrawn="1"/>
        </p:nvPicPr>
        <p:blipFill>
          <a:blip r:embed="rId2" cstate="print"/>
          <a:srcRect/>
          <a:stretch>
            <a:fillRect/>
          </a:stretch>
        </p:blipFill>
        <p:spPr bwMode="auto">
          <a:xfrm>
            <a:off x="8001000" y="5715000"/>
            <a:ext cx="990600" cy="990600"/>
          </a:xfrm>
          <a:prstGeom prst="rect">
            <a:avLst/>
          </a:prstGeom>
          <a:noFill/>
        </p:spPr>
      </p:pic>
      <p:cxnSp>
        <p:nvCxnSpPr>
          <p:cNvPr id="10" name="Straight Connector 9"/>
          <p:cNvCxnSpPr/>
          <p:nvPr userDrawn="1"/>
        </p:nvCxnSpPr>
        <p:spPr>
          <a:xfrm>
            <a:off x="457200" y="1143000"/>
            <a:ext cx="8229600" cy="0"/>
          </a:xfrm>
          <a:prstGeom prst="line">
            <a:avLst/>
          </a:prstGeom>
          <a:ln w="38100">
            <a:solidFill>
              <a:srgbClr val="032B6D"/>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B2C409-97E4-4FBA-B694-9CF34CD0FA2E}" type="datetimeFigureOut">
              <a:rPr lang="en-US" smtClean="0"/>
              <a:pPr/>
              <a:t>4/28/2017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4633DB-60EA-4E8C-BBF5-C6905058522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6" r:id="rId2"/>
    <p:sldLayoutId id="2147483658"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emf"/><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mailto:Jeff.Gonzalez@des.wa.gov"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apps.leg.wa.gov/rcw/default.aspx?cite=39.04.155"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mailto:Jonathan.Martin@des.wa.gov"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mailto:Dennis.Flynn@des.wa.gov"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3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mailto:Christopher.Gizzi@des.wa.gov"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des.wa.gov/services/facilities-leasing/public-works-design-construction/state-agencies-and-educational-facilities/client-workshops" TargetMode="External"/><Relationship Id="rId2" Type="http://schemas.openxmlformats.org/officeDocument/2006/relationships/hyperlink" Target="mailto:rparkinson@rtp-law.com" TargetMode="Externa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mailto:rparkinson@rtp-law.com"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4026" y="1828800"/>
            <a:ext cx="7772400" cy="3886200"/>
          </a:xfrm>
        </p:spPr>
        <p:txBody>
          <a:bodyPr>
            <a:normAutofit/>
          </a:bodyPr>
          <a:lstStyle/>
          <a:p>
            <a:r>
              <a:rPr lang="en-US" sz="3200" dirty="0" smtClean="0">
                <a:solidFill>
                  <a:schemeClr val="accent1">
                    <a:lumMod val="50000"/>
                  </a:schemeClr>
                </a:solidFill>
                <a:effectLst>
                  <a:outerShdw blurRad="38100" dist="38100" dir="2700000" algn="tl">
                    <a:srgbClr val="000000">
                      <a:alpha val="43137"/>
                    </a:srgbClr>
                  </a:outerShdw>
                </a:effectLst>
              </a:rPr>
              <a:t/>
            </a:r>
            <a:br>
              <a:rPr lang="en-US" sz="3200" dirty="0" smtClean="0">
                <a:solidFill>
                  <a:schemeClr val="accent1">
                    <a:lumMod val="50000"/>
                  </a:schemeClr>
                </a:solidFill>
                <a:effectLst>
                  <a:outerShdw blurRad="38100" dist="38100" dir="2700000" algn="tl">
                    <a:srgbClr val="000000">
                      <a:alpha val="43137"/>
                    </a:srgbClr>
                  </a:outerShdw>
                </a:effectLst>
              </a:rPr>
            </a:br>
            <a:r>
              <a:rPr lang="en-US" sz="6000" cap="small" dirty="0" smtClean="0">
                <a:solidFill>
                  <a:schemeClr val="accent1">
                    <a:lumMod val="50000"/>
                  </a:schemeClr>
                </a:solidFill>
                <a:effectLst>
                  <a:outerShdw blurRad="38100" dist="38100" dir="2700000" algn="tl">
                    <a:srgbClr val="000000">
                      <a:alpha val="43137"/>
                    </a:srgbClr>
                  </a:outerShdw>
                </a:effectLst>
              </a:rPr>
              <a:t>Client Workshop</a:t>
            </a:r>
            <a:br>
              <a:rPr lang="en-US" sz="6000" cap="small" dirty="0" smtClean="0">
                <a:solidFill>
                  <a:schemeClr val="accent1">
                    <a:lumMod val="50000"/>
                  </a:schemeClr>
                </a:solidFill>
                <a:effectLst>
                  <a:outerShdw blurRad="38100" dist="38100" dir="2700000" algn="tl">
                    <a:srgbClr val="000000">
                      <a:alpha val="43137"/>
                    </a:srgbClr>
                  </a:outerShdw>
                </a:effectLst>
              </a:rPr>
            </a:br>
            <a:r>
              <a:rPr lang="en-US" sz="5400" cap="small" dirty="0" smtClean="0">
                <a:solidFill>
                  <a:schemeClr val="accent1">
                    <a:lumMod val="50000"/>
                  </a:schemeClr>
                </a:solidFill>
                <a:effectLst>
                  <a:outerShdw blurRad="38100" dist="38100" dir="2700000" algn="tl">
                    <a:srgbClr val="000000">
                      <a:alpha val="43137"/>
                    </a:srgbClr>
                  </a:outerShdw>
                </a:effectLst>
              </a:rPr>
              <a:t>April </a:t>
            </a:r>
            <a:r>
              <a:rPr lang="en-US" sz="5400" cap="small" dirty="0" smtClean="0">
                <a:solidFill>
                  <a:schemeClr val="accent1">
                    <a:lumMod val="50000"/>
                  </a:schemeClr>
                </a:solidFill>
                <a:effectLst>
                  <a:outerShdw blurRad="38100" dist="38100" dir="2700000" algn="tl">
                    <a:srgbClr val="000000">
                      <a:alpha val="43137"/>
                    </a:srgbClr>
                  </a:outerShdw>
                </a:effectLst>
              </a:rPr>
              <a:t>18, </a:t>
            </a:r>
            <a:r>
              <a:rPr lang="en-US" sz="5400" cap="small" dirty="0" smtClean="0">
                <a:solidFill>
                  <a:schemeClr val="accent1">
                    <a:lumMod val="50000"/>
                  </a:schemeClr>
                </a:solidFill>
                <a:effectLst>
                  <a:outerShdw blurRad="38100" dist="38100" dir="2700000" algn="tl">
                    <a:srgbClr val="000000">
                      <a:alpha val="43137"/>
                    </a:srgbClr>
                  </a:outerShdw>
                </a:effectLst>
              </a:rPr>
              <a:t>2017</a:t>
            </a:r>
            <a:br>
              <a:rPr lang="en-US" sz="5400" cap="small" dirty="0" smtClean="0">
                <a:solidFill>
                  <a:schemeClr val="accent1">
                    <a:lumMod val="50000"/>
                  </a:schemeClr>
                </a:solidFill>
                <a:effectLst>
                  <a:outerShdw blurRad="38100" dist="38100" dir="2700000" algn="tl">
                    <a:srgbClr val="000000">
                      <a:alpha val="43137"/>
                    </a:srgbClr>
                  </a:outerShdw>
                </a:effectLst>
              </a:rPr>
            </a:br>
            <a:r>
              <a:rPr lang="en-US" sz="2700" cap="small" dirty="0" smtClean="0">
                <a:solidFill>
                  <a:schemeClr val="accent1">
                    <a:lumMod val="50000"/>
                  </a:schemeClr>
                </a:solidFill>
                <a:effectLst>
                  <a:outerShdw blurRad="38100" dist="38100" dir="2700000" algn="tl">
                    <a:srgbClr val="000000">
                      <a:alpha val="43137"/>
                    </a:srgbClr>
                  </a:outerShdw>
                </a:effectLst>
              </a:rPr>
              <a:t/>
            </a:r>
            <a:br>
              <a:rPr lang="en-US" sz="2700" cap="small" dirty="0" smtClean="0">
                <a:solidFill>
                  <a:schemeClr val="accent1">
                    <a:lumMod val="50000"/>
                  </a:schemeClr>
                </a:solidFill>
                <a:effectLst>
                  <a:outerShdw blurRad="38100" dist="38100" dir="2700000" algn="tl">
                    <a:srgbClr val="000000">
                      <a:alpha val="43137"/>
                    </a:srgbClr>
                  </a:outerShdw>
                </a:effectLst>
              </a:rPr>
            </a:br>
            <a:r>
              <a:rPr lang="en-US" sz="4000" cap="small" dirty="0" smtClean="0">
                <a:solidFill>
                  <a:schemeClr val="accent1">
                    <a:lumMod val="50000"/>
                  </a:schemeClr>
                </a:solidFill>
              </a:rPr>
              <a:t>Project Delivery Methods</a:t>
            </a:r>
            <a:endParaRPr lang="en-US" sz="4000" cap="small" dirty="0">
              <a:solidFill>
                <a:schemeClr val="accent1">
                  <a:lumMod val="50000"/>
                </a:schemeClr>
              </a:solidFill>
            </a:endParaRPr>
          </a:p>
        </p:txBody>
      </p:sp>
      <p:pic>
        <p:nvPicPr>
          <p:cNvPr id="5" name="Picture 4" descr="Logo Green.png"/>
          <p:cNvPicPr>
            <a:picLocks noChangeAspect="1"/>
          </p:cNvPicPr>
          <p:nvPr/>
        </p:nvPicPr>
        <p:blipFill>
          <a:blip r:embed="rId3" cstate="print"/>
          <a:stretch>
            <a:fillRect/>
          </a:stretch>
        </p:blipFill>
        <p:spPr>
          <a:xfrm>
            <a:off x="1301329" y="457200"/>
            <a:ext cx="6317794" cy="1066800"/>
          </a:xfrm>
          <a:prstGeom prst="rect">
            <a:avLst/>
          </a:prstGeom>
        </p:spPr>
      </p:pic>
      <p:pic>
        <p:nvPicPr>
          <p:cNvPr id="3" name="Picture 2"/>
          <p:cNvPicPr>
            <a:picLocks noChangeAspect="1"/>
          </p:cNvPicPr>
          <p:nvPr/>
        </p:nvPicPr>
        <p:blipFill>
          <a:blip r:embed="rId4"/>
          <a:stretch>
            <a:fillRect/>
          </a:stretch>
        </p:blipFill>
        <p:spPr>
          <a:xfrm>
            <a:off x="2971800" y="5938496"/>
            <a:ext cx="2209800" cy="662962"/>
          </a:xfrm>
          <a:prstGeom prst="rect">
            <a:avLst/>
          </a:prstGeom>
        </p:spPr>
      </p:pic>
      <p:pic>
        <p:nvPicPr>
          <p:cNvPr id="4" name="Picture 3"/>
          <p:cNvPicPr>
            <a:picLocks noChangeAspect="1"/>
          </p:cNvPicPr>
          <p:nvPr/>
        </p:nvPicPr>
        <p:blipFill>
          <a:blip r:embed="rId5"/>
          <a:stretch>
            <a:fillRect/>
          </a:stretch>
        </p:blipFill>
        <p:spPr>
          <a:xfrm>
            <a:off x="5331474" y="5915914"/>
            <a:ext cx="3124200" cy="708127"/>
          </a:xfrm>
          <a:prstGeom prst="rect">
            <a:avLst/>
          </a:prstGeom>
        </p:spPr>
      </p:pic>
      <p:cxnSp>
        <p:nvCxnSpPr>
          <p:cNvPr id="7" name="Straight Connector 6"/>
          <p:cNvCxnSpPr/>
          <p:nvPr/>
        </p:nvCxnSpPr>
        <p:spPr>
          <a:xfrm>
            <a:off x="685800" y="5715000"/>
            <a:ext cx="7772400" cy="0"/>
          </a:xfrm>
          <a:prstGeom prst="line">
            <a:avLst/>
          </a:prstGeom>
        </p:spPr>
        <p:style>
          <a:lnRef idx="3">
            <a:schemeClr val="accent1"/>
          </a:lnRef>
          <a:fillRef idx="0">
            <a:schemeClr val="accent1"/>
          </a:fillRef>
          <a:effectRef idx="2">
            <a:schemeClr val="accent1"/>
          </a:effectRef>
          <a:fontRef idx="minor">
            <a:schemeClr val="tx1"/>
          </a:fontRef>
        </p:style>
      </p:cxn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952500"/>
          </a:xfrm>
        </p:spPr>
        <p:txBody>
          <a:bodyPr>
            <a:normAutofit fontScale="90000"/>
          </a:bodyPr>
          <a:lstStyle/>
          <a:p>
            <a:pPr algn="l"/>
            <a:r>
              <a:rPr lang="en-US" sz="3200" dirty="0" smtClean="0"/>
              <a:t>Considerations/Challenges</a:t>
            </a:r>
            <a:br>
              <a:rPr lang="en-US" sz="3200" dirty="0" smtClean="0"/>
            </a:br>
            <a:r>
              <a:rPr lang="en-US" sz="3200" dirty="0" smtClean="0"/>
              <a:t>of Design-Bid-Build</a:t>
            </a:r>
            <a:endParaRPr lang="en-US" sz="3200" dirty="0"/>
          </a:p>
        </p:txBody>
      </p:sp>
      <p:sp>
        <p:nvSpPr>
          <p:cNvPr id="2" name="Content Placeholder 1"/>
          <p:cNvSpPr>
            <a:spLocks noGrp="1"/>
          </p:cNvSpPr>
          <p:nvPr>
            <p:ph idx="1"/>
          </p:nvPr>
        </p:nvSpPr>
        <p:spPr/>
        <p:txBody>
          <a:bodyPr/>
          <a:lstStyle/>
          <a:p>
            <a:pPr marL="0" indent="0">
              <a:buNone/>
            </a:pPr>
            <a:endParaRPr lang="en-US" dirty="0" smtClean="0"/>
          </a:p>
          <a:p>
            <a:pPr marL="0" indent="0">
              <a:buNone/>
            </a:pPr>
            <a:endParaRPr lang="en-US" dirty="0"/>
          </a:p>
        </p:txBody>
      </p:sp>
      <p:pic>
        <p:nvPicPr>
          <p:cNvPr id="4" name="Picture 3" descr="Button_Green.png"/>
          <p:cNvPicPr>
            <a:picLocks noChangeAspect="1"/>
          </p:cNvPicPr>
          <p:nvPr/>
        </p:nvPicPr>
        <p:blipFill>
          <a:blip r:embed="rId2" cstate="print"/>
          <a:stretch>
            <a:fillRect/>
          </a:stretch>
        </p:blipFill>
        <p:spPr>
          <a:xfrm>
            <a:off x="181811" y="6070532"/>
            <a:ext cx="656389" cy="601542"/>
          </a:xfrm>
          <a:prstGeom prst="rect">
            <a:avLst/>
          </a:prstGeom>
        </p:spPr>
      </p:pic>
      <p:sp>
        <p:nvSpPr>
          <p:cNvPr id="6" name="Content Placeholder 1"/>
          <p:cNvSpPr txBox="1">
            <a:spLocks/>
          </p:cNvSpPr>
          <p:nvPr/>
        </p:nvSpPr>
        <p:spPr>
          <a:xfrm>
            <a:off x="762000" y="1295400"/>
            <a:ext cx="7620000" cy="4876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a:buFont typeface="Arial" pitchFamily="34" charset="0"/>
              <a:buChar char="•"/>
            </a:pPr>
            <a:r>
              <a:rPr lang="en-US" sz="3200" dirty="0"/>
              <a:t>Owner warrants the sufficiency of the plans and specs to the contractor</a:t>
            </a:r>
          </a:p>
          <a:p>
            <a:pPr marL="342900" lvl="1" indent="-342900">
              <a:buFont typeface="Arial" pitchFamily="34" charset="0"/>
              <a:buChar char="•"/>
            </a:pPr>
            <a:r>
              <a:rPr lang="en-US" sz="3200" dirty="0"/>
              <a:t>Owner liable for any mistakes between plans, specs, and performance</a:t>
            </a:r>
          </a:p>
          <a:p>
            <a:pPr marL="342900" lvl="1" indent="-342900">
              <a:buFont typeface="Arial" pitchFamily="34" charset="0"/>
              <a:buChar char="•"/>
            </a:pPr>
            <a:r>
              <a:rPr lang="en-US" sz="3200" dirty="0"/>
              <a:t>Project is constructed per plans and specifications</a:t>
            </a:r>
          </a:p>
          <a:p>
            <a:pPr marL="342900" lvl="1" indent="-342900">
              <a:buFont typeface="Arial" pitchFamily="34" charset="0"/>
              <a:buChar char="•"/>
            </a:pPr>
            <a:r>
              <a:rPr lang="en-US" sz="3200" dirty="0"/>
              <a:t>Plans and specifications must be clear and without </a:t>
            </a:r>
            <a:r>
              <a:rPr lang="en-US" sz="3200" dirty="0" smtClean="0"/>
              <a:t>ambiguity</a:t>
            </a:r>
            <a:endParaRPr lang="en-US" sz="3200" dirty="0"/>
          </a:p>
        </p:txBody>
      </p:sp>
    </p:spTree>
    <p:extLst>
      <p:ext uri="{BB962C8B-B14F-4D97-AF65-F5344CB8AC3E}">
        <p14:creationId xmlns:p14="http://schemas.microsoft.com/office/powerpoint/2010/main" val="30084722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76400"/>
            <a:ext cx="8229600" cy="3886200"/>
          </a:xfrm>
        </p:spPr>
        <p:txBody>
          <a:bodyPr>
            <a:normAutofit/>
          </a:bodyPr>
          <a:lstStyle/>
          <a:p>
            <a:pPr marL="0" indent="0" algn="ctr">
              <a:buNone/>
            </a:pPr>
            <a:r>
              <a:rPr lang="en-US" sz="4800" b="1" dirty="0">
                <a:solidFill>
                  <a:srgbClr val="28315E"/>
                </a:solidFill>
                <a:effectLst>
                  <a:outerShdw blurRad="38100" dist="38100" dir="2700000" algn="tl">
                    <a:srgbClr val="000000">
                      <a:alpha val="43137"/>
                    </a:srgbClr>
                  </a:outerShdw>
                </a:effectLst>
              </a:rPr>
              <a:t>Thank you!</a:t>
            </a:r>
          </a:p>
          <a:p>
            <a:pPr marL="0" indent="0">
              <a:buNone/>
            </a:pPr>
            <a:endParaRPr lang="en-US" sz="1200" dirty="0" smtClean="0"/>
          </a:p>
          <a:p>
            <a:pPr marL="0" indent="0">
              <a:buNone/>
            </a:pPr>
            <a:r>
              <a:rPr lang="en-US" sz="2800" dirty="0" smtClean="0"/>
              <a:t>		</a:t>
            </a:r>
            <a:r>
              <a:rPr lang="en-US" sz="2800" b="1" dirty="0" smtClean="0"/>
              <a:t>Jeff Gonzalez</a:t>
            </a:r>
            <a:r>
              <a:rPr lang="en-US" sz="2800" dirty="0" smtClean="0"/>
              <a:t>, Project Manager</a:t>
            </a:r>
          </a:p>
          <a:p>
            <a:pPr marL="0" indent="0">
              <a:buNone/>
            </a:pPr>
            <a:r>
              <a:rPr lang="en-US" sz="2800" dirty="0" smtClean="0"/>
              <a:t>		Engineering &amp; Architectural Services</a:t>
            </a:r>
          </a:p>
          <a:p>
            <a:pPr marL="0" indent="0">
              <a:buNone/>
            </a:pPr>
            <a:r>
              <a:rPr lang="en-US" sz="2800" dirty="0" smtClean="0"/>
              <a:t>		</a:t>
            </a:r>
            <a:r>
              <a:rPr lang="en-US" sz="2800" dirty="0" smtClean="0">
                <a:hlinkClick r:id="rId2"/>
              </a:rPr>
              <a:t>Jeff.Gonzalez@des.wa.gov</a:t>
            </a:r>
            <a:endParaRPr lang="en-US" sz="2800" dirty="0" smtClean="0"/>
          </a:p>
          <a:p>
            <a:pPr marL="0" indent="0">
              <a:buNone/>
            </a:pPr>
            <a:r>
              <a:rPr lang="en-US" sz="2800" dirty="0" smtClean="0"/>
              <a:t>		(360) 407-7942</a:t>
            </a:r>
            <a:endParaRPr lang="en-US" sz="2800" dirty="0"/>
          </a:p>
        </p:txBody>
      </p:sp>
      <p:sp>
        <p:nvSpPr>
          <p:cNvPr id="3" name="Title 2"/>
          <p:cNvSpPr>
            <a:spLocks noGrp="1"/>
          </p:cNvSpPr>
          <p:nvPr>
            <p:ph type="title"/>
          </p:nvPr>
        </p:nvSpPr>
        <p:spPr>
          <a:xfrm>
            <a:off x="457200" y="228600"/>
            <a:ext cx="8229600" cy="914400"/>
          </a:xfrm>
        </p:spPr>
        <p:txBody>
          <a:bodyPr/>
          <a:lstStyle/>
          <a:p>
            <a:r>
              <a:rPr lang="en-US" dirty="0" smtClean="0"/>
              <a:t>Design-Bid-Build</a:t>
            </a:r>
            <a:endParaRPr lang="en-US" dirty="0"/>
          </a:p>
        </p:txBody>
      </p:sp>
      <p:pic>
        <p:nvPicPr>
          <p:cNvPr id="4" name="Picture 3" descr="Button_Green.png"/>
          <p:cNvPicPr>
            <a:picLocks noChangeAspect="1"/>
          </p:cNvPicPr>
          <p:nvPr/>
        </p:nvPicPr>
        <p:blipFill>
          <a:blip r:embed="rId3" cstate="print"/>
          <a:stretch>
            <a:fillRect/>
          </a:stretch>
        </p:blipFill>
        <p:spPr>
          <a:xfrm>
            <a:off x="181811" y="6070532"/>
            <a:ext cx="656389" cy="601542"/>
          </a:xfrm>
          <a:prstGeom prst="rect">
            <a:avLst/>
          </a:prstGeom>
        </p:spPr>
      </p:pic>
      <p:cxnSp>
        <p:nvCxnSpPr>
          <p:cNvPr id="5" name="Straight Connector 4"/>
          <p:cNvCxnSpPr/>
          <p:nvPr/>
        </p:nvCxnSpPr>
        <p:spPr>
          <a:xfrm>
            <a:off x="685800" y="5562600"/>
            <a:ext cx="7772400"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218524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1905000"/>
            <a:ext cx="7848600" cy="3276600"/>
          </a:xfrm>
        </p:spPr>
        <p:txBody>
          <a:bodyPr>
            <a:normAutofit/>
          </a:bodyPr>
          <a:lstStyle/>
          <a:p>
            <a:pPr marL="0" indent="0" algn="ctr">
              <a:buNone/>
            </a:pPr>
            <a:r>
              <a:rPr lang="en-US" sz="4000" b="1" dirty="0"/>
              <a:t>Small Works </a:t>
            </a:r>
            <a:r>
              <a:rPr lang="en-US" sz="4000" b="1" dirty="0" smtClean="0"/>
              <a:t>Roster</a:t>
            </a:r>
          </a:p>
          <a:p>
            <a:pPr marL="0" indent="0" algn="ctr">
              <a:buNone/>
            </a:pPr>
            <a:endParaRPr lang="en-US" b="1" dirty="0" smtClean="0"/>
          </a:p>
          <a:p>
            <a:pPr marL="0" indent="0" algn="ctr">
              <a:buNone/>
            </a:pPr>
            <a:r>
              <a:rPr lang="en-US" b="1" dirty="0" smtClean="0"/>
              <a:t>Jonathan </a:t>
            </a:r>
            <a:r>
              <a:rPr lang="en-US" b="1" dirty="0"/>
              <a:t>Martin</a:t>
            </a:r>
            <a:r>
              <a:rPr lang="en-US" dirty="0"/>
              <a:t>, Project Manager</a:t>
            </a:r>
          </a:p>
          <a:p>
            <a:pPr marL="0" indent="0" algn="ctr">
              <a:buNone/>
            </a:pPr>
            <a:r>
              <a:rPr lang="en-US" dirty="0" smtClean="0"/>
              <a:t>Engineering </a:t>
            </a:r>
            <a:r>
              <a:rPr lang="en-US" dirty="0"/>
              <a:t>&amp; Architectural </a:t>
            </a:r>
            <a:r>
              <a:rPr lang="en-US" dirty="0" smtClean="0"/>
              <a:t>Services</a:t>
            </a:r>
            <a:r>
              <a:rPr lang="en-US" dirty="0"/>
              <a:t>	</a:t>
            </a:r>
          </a:p>
        </p:txBody>
      </p:sp>
      <p:pic>
        <p:nvPicPr>
          <p:cNvPr id="4" name="Picture 3" descr="Button_Green.png"/>
          <p:cNvPicPr>
            <a:picLocks noChangeAspect="1"/>
          </p:cNvPicPr>
          <p:nvPr/>
        </p:nvPicPr>
        <p:blipFill>
          <a:blip r:embed="rId2" cstate="print"/>
          <a:stretch>
            <a:fillRect/>
          </a:stretch>
        </p:blipFill>
        <p:spPr>
          <a:xfrm>
            <a:off x="181811" y="6070532"/>
            <a:ext cx="656389" cy="601542"/>
          </a:xfrm>
          <a:prstGeom prst="rect">
            <a:avLst/>
          </a:prstGeom>
        </p:spPr>
      </p:pic>
      <p:cxnSp>
        <p:nvCxnSpPr>
          <p:cNvPr id="5" name="Straight Connector 4"/>
          <p:cNvCxnSpPr/>
          <p:nvPr/>
        </p:nvCxnSpPr>
        <p:spPr>
          <a:xfrm>
            <a:off x="685800" y="5562600"/>
            <a:ext cx="7772400" cy="0"/>
          </a:xfrm>
          <a:prstGeom prst="line">
            <a:avLst/>
          </a:prstGeom>
        </p:spPr>
        <p:style>
          <a:lnRef idx="3">
            <a:schemeClr val="accent1"/>
          </a:lnRef>
          <a:fillRef idx="0">
            <a:schemeClr val="accent1"/>
          </a:fillRef>
          <a:effectRef idx="2">
            <a:schemeClr val="accent1"/>
          </a:effectRef>
          <a:fontRef idx="minor">
            <a:schemeClr val="tx1"/>
          </a:fontRef>
        </p:style>
      </p:cxnSp>
      <p:sp>
        <p:nvSpPr>
          <p:cNvPr id="6" name="Title 2"/>
          <p:cNvSpPr txBox="1">
            <a:spLocks/>
          </p:cNvSpPr>
          <p:nvPr/>
        </p:nvSpPr>
        <p:spPr>
          <a:xfrm>
            <a:off x="457200" y="381000"/>
            <a:ext cx="8229600" cy="762000"/>
          </a:xfrm>
          <a:prstGeom prst="rect">
            <a:avLst/>
          </a:prstGeom>
        </p:spPr>
        <p:txBody>
          <a:bodyPr>
            <a:normAutofit/>
          </a:bodyPr>
          <a:lstStyle>
            <a:lvl1pPr algn="ctr" defTabSz="914400" rtl="0" eaLnBrk="1" latinLnBrk="0" hangingPunct="1">
              <a:spcBef>
                <a:spcPct val="0"/>
              </a:spcBef>
              <a:buNone/>
              <a:defRPr sz="4000" b="1" i="1" kern="1200">
                <a:solidFill>
                  <a:srgbClr val="6DB33F"/>
                </a:solidFill>
                <a:latin typeface="Arial" pitchFamily="34" charset="0"/>
                <a:ea typeface="+mj-ea"/>
                <a:cs typeface="Arial" pitchFamily="34" charset="0"/>
              </a:defRPr>
            </a:lvl1pPr>
          </a:lstStyle>
          <a:p>
            <a:r>
              <a:rPr lang="en-US" dirty="0" smtClean="0"/>
              <a:t>Project Delivery Methods</a:t>
            </a:r>
            <a:endParaRPr lang="en-US" dirty="0"/>
          </a:p>
        </p:txBody>
      </p:sp>
    </p:spTree>
    <p:extLst>
      <p:ext uri="{BB962C8B-B14F-4D97-AF65-F5344CB8AC3E}">
        <p14:creationId xmlns:p14="http://schemas.microsoft.com/office/powerpoint/2010/main" val="16186320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5400"/>
            <a:ext cx="8229600" cy="4191000"/>
          </a:xfrm>
        </p:spPr>
        <p:txBody>
          <a:bodyPr/>
          <a:lstStyle/>
          <a:p>
            <a:pPr marL="0" indent="0">
              <a:buNone/>
            </a:pPr>
            <a:endParaRPr lang="en-US" dirty="0" smtClean="0"/>
          </a:p>
          <a:p>
            <a:pPr marL="0" indent="0">
              <a:buNone/>
            </a:pPr>
            <a:endParaRPr lang="en-US" dirty="0"/>
          </a:p>
        </p:txBody>
      </p:sp>
      <p:sp>
        <p:nvSpPr>
          <p:cNvPr id="3" name="Title 2"/>
          <p:cNvSpPr>
            <a:spLocks noGrp="1"/>
          </p:cNvSpPr>
          <p:nvPr>
            <p:ph type="title"/>
          </p:nvPr>
        </p:nvSpPr>
        <p:spPr>
          <a:xfrm>
            <a:off x="457200" y="228600"/>
            <a:ext cx="8229600" cy="914400"/>
          </a:xfrm>
        </p:spPr>
        <p:txBody>
          <a:bodyPr/>
          <a:lstStyle/>
          <a:p>
            <a:r>
              <a:rPr lang="en-US" dirty="0" smtClean="0"/>
              <a:t>Small Works Roster</a:t>
            </a:r>
            <a:endParaRPr lang="en-US" dirty="0"/>
          </a:p>
        </p:txBody>
      </p:sp>
      <p:pic>
        <p:nvPicPr>
          <p:cNvPr id="4" name="Picture 3" descr="Button_Green.png"/>
          <p:cNvPicPr>
            <a:picLocks noChangeAspect="1"/>
          </p:cNvPicPr>
          <p:nvPr/>
        </p:nvPicPr>
        <p:blipFill>
          <a:blip r:embed="rId3" cstate="print"/>
          <a:stretch>
            <a:fillRect/>
          </a:stretch>
        </p:blipFill>
        <p:spPr>
          <a:xfrm>
            <a:off x="181811" y="6070532"/>
            <a:ext cx="656389" cy="601542"/>
          </a:xfrm>
          <a:prstGeom prst="rect">
            <a:avLst/>
          </a:prstGeom>
        </p:spPr>
      </p:pic>
      <p:sp>
        <p:nvSpPr>
          <p:cNvPr id="6" name="Content Placeholder 1"/>
          <p:cNvSpPr txBox="1">
            <a:spLocks/>
          </p:cNvSpPr>
          <p:nvPr/>
        </p:nvSpPr>
        <p:spPr>
          <a:xfrm>
            <a:off x="685800" y="1295400"/>
            <a:ext cx="7772400" cy="4572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600"/>
              </a:spcAft>
            </a:pPr>
            <a:r>
              <a:rPr lang="en-US" sz="2400" b="1" dirty="0" smtClean="0"/>
              <a:t>Small works roster contract procedures </a:t>
            </a:r>
            <a:r>
              <a:rPr lang="en-US" sz="2400" dirty="0" smtClean="0">
                <a:hlinkClick r:id="rId4"/>
              </a:rPr>
              <a:t>RCW 39.04.155</a:t>
            </a:r>
            <a:endParaRPr lang="en-US" sz="2400" dirty="0" smtClean="0"/>
          </a:p>
          <a:p>
            <a:pPr>
              <a:spcBef>
                <a:spcPts val="0"/>
              </a:spcBef>
              <a:spcAft>
                <a:spcPts val="600"/>
              </a:spcAft>
            </a:pPr>
            <a:r>
              <a:rPr lang="en-US" sz="2400" dirty="0" smtClean="0"/>
              <a:t>1981 - Small Works procedures began modestly, with a limit of $25,000. Only four specific state agencies; </a:t>
            </a:r>
            <a:r>
              <a:rPr lang="en-US" sz="2400" b="1" dirty="0" smtClean="0"/>
              <a:t>General Administration, Fisheries, Game</a:t>
            </a:r>
            <a:r>
              <a:rPr lang="en-US" sz="2400" dirty="0" smtClean="0"/>
              <a:t>, and </a:t>
            </a:r>
            <a:r>
              <a:rPr lang="en-US" sz="2400" b="1" dirty="0" smtClean="0"/>
              <a:t>Parks and Recreation </a:t>
            </a:r>
            <a:r>
              <a:rPr lang="en-US" sz="2400" dirty="0" smtClean="0"/>
              <a:t>Departments were authorized to the SWR.</a:t>
            </a:r>
          </a:p>
          <a:p>
            <a:pPr>
              <a:spcBef>
                <a:spcPts val="0"/>
              </a:spcBef>
              <a:spcAft>
                <a:spcPts val="600"/>
              </a:spcAft>
            </a:pPr>
            <a:r>
              <a:rPr lang="en-US" sz="2400" dirty="0" smtClean="0"/>
              <a:t>1991 – Limit raised to $100,000</a:t>
            </a:r>
          </a:p>
          <a:p>
            <a:pPr>
              <a:spcBef>
                <a:spcPts val="0"/>
              </a:spcBef>
              <a:spcAft>
                <a:spcPts val="600"/>
              </a:spcAft>
            </a:pPr>
            <a:r>
              <a:rPr lang="en-US" sz="2400" dirty="0" smtClean="0"/>
              <a:t>2000 – Limit raised to $200,000</a:t>
            </a:r>
          </a:p>
          <a:p>
            <a:pPr>
              <a:spcBef>
                <a:spcPts val="0"/>
              </a:spcBef>
              <a:spcAft>
                <a:spcPts val="600"/>
              </a:spcAft>
            </a:pPr>
            <a:r>
              <a:rPr lang="en-US" sz="2400" dirty="0" smtClean="0"/>
              <a:t>2009 – Limit raised to $300,000</a:t>
            </a:r>
          </a:p>
        </p:txBody>
      </p:sp>
    </p:spTree>
    <p:extLst>
      <p:ext uri="{BB962C8B-B14F-4D97-AF65-F5344CB8AC3E}">
        <p14:creationId xmlns:p14="http://schemas.microsoft.com/office/powerpoint/2010/main" val="39687383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5400"/>
            <a:ext cx="8229600" cy="4191000"/>
          </a:xfrm>
        </p:spPr>
        <p:txBody>
          <a:bodyPr/>
          <a:lstStyle/>
          <a:p>
            <a:pPr marL="0" indent="0">
              <a:buNone/>
            </a:pPr>
            <a:endParaRPr lang="en-US" dirty="0" smtClean="0"/>
          </a:p>
          <a:p>
            <a:pPr marL="0" indent="0">
              <a:buNone/>
            </a:pPr>
            <a:endParaRPr lang="en-US" dirty="0"/>
          </a:p>
        </p:txBody>
      </p:sp>
      <p:sp>
        <p:nvSpPr>
          <p:cNvPr id="3" name="Title 2"/>
          <p:cNvSpPr>
            <a:spLocks noGrp="1"/>
          </p:cNvSpPr>
          <p:nvPr>
            <p:ph type="title"/>
          </p:nvPr>
        </p:nvSpPr>
        <p:spPr>
          <a:xfrm>
            <a:off x="457200" y="228600"/>
            <a:ext cx="8229600" cy="914400"/>
          </a:xfrm>
        </p:spPr>
        <p:txBody>
          <a:bodyPr/>
          <a:lstStyle/>
          <a:p>
            <a:r>
              <a:rPr lang="en-US" dirty="0" smtClean="0"/>
              <a:t>Small Works Roster</a:t>
            </a:r>
            <a:endParaRPr lang="en-US" dirty="0"/>
          </a:p>
        </p:txBody>
      </p:sp>
      <p:pic>
        <p:nvPicPr>
          <p:cNvPr id="4" name="Picture 3" descr="Button_Green.png"/>
          <p:cNvPicPr>
            <a:picLocks noChangeAspect="1"/>
          </p:cNvPicPr>
          <p:nvPr/>
        </p:nvPicPr>
        <p:blipFill>
          <a:blip r:embed="rId3" cstate="print"/>
          <a:stretch>
            <a:fillRect/>
          </a:stretch>
        </p:blipFill>
        <p:spPr>
          <a:xfrm>
            <a:off x="181811" y="6070532"/>
            <a:ext cx="656389" cy="601542"/>
          </a:xfrm>
          <a:prstGeom prst="rect">
            <a:avLst/>
          </a:prstGeom>
        </p:spPr>
      </p:pic>
      <p:sp>
        <p:nvSpPr>
          <p:cNvPr id="6" name="Content Placeholder 1"/>
          <p:cNvSpPr txBox="1">
            <a:spLocks/>
          </p:cNvSpPr>
          <p:nvPr/>
        </p:nvSpPr>
        <p:spPr>
          <a:xfrm>
            <a:off x="685800" y="1295400"/>
            <a:ext cx="7772400" cy="4800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600"/>
              </a:spcAft>
            </a:pPr>
            <a:r>
              <a:rPr lang="en-US" sz="2400" dirty="0" smtClean="0"/>
              <a:t>The Small Works Roster (SWR) is a pool of pre-approved contractors licensed in the State of Washington who have applied for and been placed on the roster. </a:t>
            </a:r>
          </a:p>
          <a:p>
            <a:pPr>
              <a:spcBef>
                <a:spcPts val="0"/>
              </a:spcBef>
              <a:spcAft>
                <a:spcPts val="600"/>
              </a:spcAft>
            </a:pPr>
            <a:r>
              <a:rPr lang="en-US" sz="2400" dirty="0" smtClean="0"/>
              <a:t>The SWR can be used for projects under $300,000 Total Construction Cost.</a:t>
            </a:r>
          </a:p>
          <a:p>
            <a:pPr lvl="1">
              <a:spcBef>
                <a:spcPts val="0"/>
              </a:spcBef>
              <a:spcAft>
                <a:spcPts val="600"/>
              </a:spcAft>
            </a:pPr>
            <a:r>
              <a:rPr lang="en-US" sz="2400" dirty="0" smtClean="0"/>
              <a:t>Makes it easier for contractors to compete for public works projects</a:t>
            </a:r>
          </a:p>
          <a:p>
            <a:pPr lvl="1">
              <a:spcBef>
                <a:spcPts val="0"/>
              </a:spcBef>
              <a:spcAft>
                <a:spcPts val="600"/>
              </a:spcAft>
            </a:pPr>
            <a:r>
              <a:rPr lang="en-US" sz="2400" dirty="0" smtClean="0"/>
              <a:t>Helps reduce the cost of bidding small projects</a:t>
            </a:r>
          </a:p>
          <a:p>
            <a:pPr lvl="1">
              <a:spcBef>
                <a:spcPts val="0"/>
              </a:spcBef>
              <a:spcAft>
                <a:spcPts val="600"/>
              </a:spcAft>
            </a:pPr>
            <a:r>
              <a:rPr lang="en-US" sz="2400" dirty="0" smtClean="0"/>
              <a:t>Faster pace procurement process</a:t>
            </a:r>
          </a:p>
          <a:p>
            <a:pPr lvl="1">
              <a:spcBef>
                <a:spcPts val="0"/>
              </a:spcBef>
              <a:spcAft>
                <a:spcPts val="600"/>
              </a:spcAft>
            </a:pPr>
            <a:r>
              <a:rPr lang="en-US" sz="2400" dirty="0" smtClean="0"/>
              <a:t>Known bidder pool</a:t>
            </a:r>
            <a:endParaRPr lang="en-US" sz="2400" dirty="0"/>
          </a:p>
        </p:txBody>
      </p:sp>
    </p:spTree>
    <p:extLst>
      <p:ext uri="{BB962C8B-B14F-4D97-AF65-F5344CB8AC3E}">
        <p14:creationId xmlns:p14="http://schemas.microsoft.com/office/powerpoint/2010/main" val="21212549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914400"/>
          </a:xfrm>
        </p:spPr>
        <p:txBody>
          <a:bodyPr/>
          <a:lstStyle/>
          <a:p>
            <a:r>
              <a:rPr lang="en-US" dirty="0" smtClean="0"/>
              <a:t>Small Works Roster</a:t>
            </a:r>
            <a:endParaRPr lang="en-US" dirty="0"/>
          </a:p>
        </p:txBody>
      </p:sp>
      <p:grpSp>
        <p:nvGrpSpPr>
          <p:cNvPr id="49" name="Group 48"/>
          <p:cNvGrpSpPr/>
          <p:nvPr/>
        </p:nvGrpSpPr>
        <p:grpSpPr>
          <a:xfrm>
            <a:off x="190500" y="1395221"/>
            <a:ext cx="8777130" cy="4986531"/>
            <a:chOff x="190500" y="1395221"/>
            <a:chExt cx="8777130" cy="4986531"/>
          </a:xfrm>
        </p:grpSpPr>
        <p:sp>
          <p:nvSpPr>
            <p:cNvPr id="17" name="Rectangle 16"/>
            <p:cNvSpPr/>
            <p:nvPr/>
          </p:nvSpPr>
          <p:spPr>
            <a:xfrm>
              <a:off x="1395742" y="5181600"/>
              <a:ext cx="2490920" cy="111482"/>
            </a:xfrm>
            <a:prstGeom prst="rect">
              <a:avLst/>
            </a:prstGeom>
            <a:ln>
              <a:noFill/>
            </a:ln>
          </p:spPr>
          <p:style>
            <a:lnRef idx="3">
              <a:schemeClr val="lt1"/>
            </a:lnRef>
            <a:fillRef idx="1">
              <a:schemeClr val="accent5"/>
            </a:fillRef>
            <a:effectRef idx="1">
              <a:schemeClr val="accent5"/>
            </a:effectRef>
            <a:fontRef idx="minor">
              <a:schemeClr val="dk1">
                <a:hueOff val="0"/>
                <a:satOff val="0"/>
                <a:lumOff val="0"/>
                <a:alphaOff val="0"/>
              </a:schemeClr>
            </a:fontRef>
          </p:style>
        </p:sp>
        <p:grpSp>
          <p:nvGrpSpPr>
            <p:cNvPr id="42" name="Group 41"/>
            <p:cNvGrpSpPr/>
            <p:nvPr/>
          </p:nvGrpSpPr>
          <p:grpSpPr>
            <a:xfrm>
              <a:off x="190500" y="1395221"/>
              <a:ext cx="2172339" cy="4299953"/>
              <a:chOff x="306050" y="1959154"/>
              <a:chExt cx="2172339" cy="4299953"/>
            </a:xfrm>
          </p:grpSpPr>
          <p:sp>
            <p:nvSpPr>
              <p:cNvPr id="15" name="Rectangle 14"/>
              <p:cNvSpPr/>
              <p:nvPr/>
            </p:nvSpPr>
            <p:spPr>
              <a:xfrm rot="5400000">
                <a:off x="-225616" y="4235641"/>
                <a:ext cx="3261985" cy="124703"/>
              </a:xfrm>
              <a:prstGeom prst="rect">
                <a:avLst/>
              </a:prstGeom>
              <a:ln>
                <a:noFill/>
              </a:ln>
            </p:spPr>
            <p:style>
              <a:lnRef idx="3">
                <a:schemeClr val="lt1"/>
              </a:lnRef>
              <a:fillRef idx="1">
                <a:schemeClr val="accent5"/>
              </a:fillRef>
              <a:effectRef idx="1">
                <a:schemeClr val="accent5"/>
              </a:effectRef>
              <a:fontRef idx="minor">
                <a:schemeClr val="dk1">
                  <a:hueOff val="0"/>
                  <a:satOff val="0"/>
                  <a:lumOff val="0"/>
                  <a:alphaOff val="0"/>
                </a:schemeClr>
              </a:fontRef>
            </p:style>
          </p:sp>
          <p:sp>
            <p:nvSpPr>
              <p:cNvPr id="12" name="Freeform 11"/>
              <p:cNvSpPr/>
              <p:nvPr/>
            </p:nvSpPr>
            <p:spPr>
              <a:xfrm>
                <a:off x="306050" y="1959154"/>
                <a:ext cx="2170803" cy="890642"/>
              </a:xfrm>
              <a:custGeom>
                <a:avLst/>
                <a:gdLst>
                  <a:gd name="connsiteX0" fmla="*/ 0 w 2170803"/>
                  <a:gd name="connsiteY0" fmla="*/ 89064 h 890642"/>
                  <a:gd name="connsiteX1" fmla="*/ 89064 w 2170803"/>
                  <a:gd name="connsiteY1" fmla="*/ 0 h 890642"/>
                  <a:gd name="connsiteX2" fmla="*/ 2081739 w 2170803"/>
                  <a:gd name="connsiteY2" fmla="*/ 0 h 890642"/>
                  <a:gd name="connsiteX3" fmla="*/ 2170803 w 2170803"/>
                  <a:gd name="connsiteY3" fmla="*/ 89064 h 890642"/>
                  <a:gd name="connsiteX4" fmla="*/ 2170803 w 2170803"/>
                  <a:gd name="connsiteY4" fmla="*/ 801578 h 890642"/>
                  <a:gd name="connsiteX5" fmla="*/ 2081739 w 2170803"/>
                  <a:gd name="connsiteY5" fmla="*/ 890642 h 890642"/>
                  <a:gd name="connsiteX6" fmla="*/ 89064 w 2170803"/>
                  <a:gd name="connsiteY6" fmla="*/ 890642 h 890642"/>
                  <a:gd name="connsiteX7" fmla="*/ 0 w 2170803"/>
                  <a:gd name="connsiteY7" fmla="*/ 801578 h 890642"/>
                  <a:gd name="connsiteX8" fmla="*/ 0 w 2170803"/>
                  <a:gd name="connsiteY8" fmla="*/ 89064 h 890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0803" h="890642">
                    <a:moveTo>
                      <a:pt x="0" y="89064"/>
                    </a:moveTo>
                    <a:cubicBezTo>
                      <a:pt x="0" y="39875"/>
                      <a:pt x="39875" y="0"/>
                      <a:pt x="89064" y="0"/>
                    </a:cubicBezTo>
                    <a:lnTo>
                      <a:pt x="2081739" y="0"/>
                    </a:lnTo>
                    <a:cubicBezTo>
                      <a:pt x="2130928" y="0"/>
                      <a:pt x="2170803" y="39875"/>
                      <a:pt x="2170803" y="89064"/>
                    </a:cubicBezTo>
                    <a:lnTo>
                      <a:pt x="2170803" y="801578"/>
                    </a:lnTo>
                    <a:cubicBezTo>
                      <a:pt x="2170803" y="850767"/>
                      <a:pt x="2130928" y="890642"/>
                      <a:pt x="2081739" y="890642"/>
                    </a:cubicBezTo>
                    <a:lnTo>
                      <a:pt x="89064" y="890642"/>
                    </a:lnTo>
                    <a:cubicBezTo>
                      <a:pt x="39875" y="890642"/>
                      <a:pt x="0" y="850767"/>
                      <a:pt x="0" y="801578"/>
                    </a:cubicBezTo>
                    <a:lnTo>
                      <a:pt x="0" y="89064"/>
                    </a:ln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hueOff val="0"/>
                  <a:satOff val="0"/>
                  <a:lumOff val="0"/>
                  <a:alphaOff val="0"/>
                </a:schemeClr>
              </a:fontRef>
            </p:style>
            <p:txBody>
              <a:bodyPr spcFirstLastPara="0" vert="horz" wrap="square" lIns="71806" tIns="71806" rIns="71806" bIns="71806" numCol="1" spcCol="1270" anchor="ctr" anchorCtr="0">
                <a:noAutofit/>
              </a:bodyPr>
              <a:lstStyle/>
              <a:p>
                <a:pPr lvl="0" algn="ctr" defTabSz="533400">
                  <a:lnSpc>
                    <a:spcPct val="90000"/>
                  </a:lnSpc>
                  <a:spcBef>
                    <a:spcPct val="0"/>
                  </a:spcBef>
                  <a:spcAft>
                    <a:spcPct val="35000"/>
                  </a:spcAft>
                </a:pPr>
                <a:r>
                  <a:rPr lang="en-US" sz="1200" kern="1200" dirty="0" smtClean="0">
                    <a:latin typeface="Arial" panose="020B0604020202020204" pitchFamily="34" charset="0"/>
                    <a:cs typeface="Arial" panose="020B0604020202020204" pitchFamily="34" charset="0"/>
                  </a:rPr>
                  <a:t>Is project under $300K</a:t>
                </a:r>
                <a:endParaRPr lang="en-US" sz="1200" kern="1200" dirty="0">
                  <a:latin typeface="Arial" panose="020B0604020202020204" pitchFamily="34" charset="0"/>
                  <a:cs typeface="Arial" panose="020B0604020202020204" pitchFamily="34" charset="0"/>
                </a:endParaRPr>
              </a:p>
            </p:txBody>
          </p:sp>
          <p:sp>
            <p:nvSpPr>
              <p:cNvPr id="14" name="Freeform 13"/>
              <p:cNvSpPr/>
              <p:nvPr/>
            </p:nvSpPr>
            <p:spPr>
              <a:xfrm>
                <a:off x="307586" y="3019443"/>
                <a:ext cx="2170803" cy="1119085"/>
              </a:xfrm>
              <a:custGeom>
                <a:avLst/>
                <a:gdLst>
                  <a:gd name="connsiteX0" fmla="*/ 0 w 2170803"/>
                  <a:gd name="connsiteY0" fmla="*/ 111909 h 1119085"/>
                  <a:gd name="connsiteX1" fmla="*/ 111909 w 2170803"/>
                  <a:gd name="connsiteY1" fmla="*/ 0 h 1119085"/>
                  <a:gd name="connsiteX2" fmla="*/ 2058895 w 2170803"/>
                  <a:gd name="connsiteY2" fmla="*/ 0 h 1119085"/>
                  <a:gd name="connsiteX3" fmla="*/ 2170804 w 2170803"/>
                  <a:gd name="connsiteY3" fmla="*/ 111909 h 1119085"/>
                  <a:gd name="connsiteX4" fmla="*/ 2170803 w 2170803"/>
                  <a:gd name="connsiteY4" fmla="*/ 1007177 h 1119085"/>
                  <a:gd name="connsiteX5" fmla="*/ 2058894 w 2170803"/>
                  <a:gd name="connsiteY5" fmla="*/ 1119086 h 1119085"/>
                  <a:gd name="connsiteX6" fmla="*/ 111909 w 2170803"/>
                  <a:gd name="connsiteY6" fmla="*/ 1119085 h 1119085"/>
                  <a:gd name="connsiteX7" fmla="*/ 0 w 2170803"/>
                  <a:gd name="connsiteY7" fmla="*/ 1007176 h 1119085"/>
                  <a:gd name="connsiteX8" fmla="*/ 0 w 2170803"/>
                  <a:gd name="connsiteY8" fmla="*/ 111909 h 1119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0803" h="1119085">
                    <a:moveTo>
                      <a:pt x="0" y="111909"/>
                    </a:moveTo>
                    <a:cubicBezTo>
                      <a:pt x="0" y="50103"/>
                      <a:pt x="50103" y="0"/>
                      <a:pt x="111909" y="0"/>
                    </a:cubicBezTo>
                    <a:lnTo>
                      <a:pt x="2058895" y="0"/>
                    </a:lnTo>
                    <a:cubicBezTo>
                      <a:pt x="2120701" y="0"/>
                      <a:pt x="2170804" y="50103"/>
                      <a:pt x="2170804" y="111909"/>
                    </a:cubicBezTo>
                    <a:cubicBezTo>
                      <a:pt x="2170804" y="410332"/>
                      <a:pt x="2170803" y="708754"/>
                      <a:pt x="2170803" y="1007177"/>
                    </a:cubicBezTo>
                    <a:cubicBezTo>
                      <a:pt x="2170803" y="1068983"/>
                      <a:pt x="2120700" y="1119086"/>
                      <a:pt x="2058894" y="1119086"/>
                    </a:cubicBezTo>
                    <a:lnTo>
                      <a:pt x="111909" y="1119085"/>
                    </a:lnTo>
                    <a:cubicBezTo>
                      <a:pt x="50103" y="1119085"/>
                      <a:pt x="0" y="1068982"/>
                      <a:pt x="0" y="1007176"/>
                    </a:cubicBezTo>
                    <a:lnTo>
                      <a:pt x="0" y="111909"/>
                    </a:ln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hueOff val="0"/>
                  <a:satOff val="0"/>
                  <a:lumOff val="0"/>
                  <a:alphaOff val="0"/>
                </a:schemeClr>
              </a:fontRef>
            </p:style>
            <p:txBody>
              <a:bodyPr spcFirstLastPara="0" vert="horz" wrap="square" lIns="63257" tIns="63257" rIns="63257" bIns="63257" numCol="1" spcCol="1270" anchor="t" anchorCtr="0">
                <a:noAutofit/>
              </a:bodyPr>
              <a:lstStyle/>
              <a:p>
                <a:pPr lvl="0" algn="ctr" defTabSz="355600">
                  <a:lnSpc>
                    <a:spcPct val="90000"/>
                  </a:lnSpc>
                  <a:spcBef>
                    <a:spcPct val="0"/>
                  </a:spcBef>
                  <a:spcAft>
                    <a:spcPts val="0"/>
                  </a:spcAft>
                </a:pPr>
                <a:endParaRPr lang="en-US" sz="800" kern="1200" dirty="0" smtClean="0">
                  <a:latin typeface="Arial" panose="020B0604020202020204" pitchFamily="34" charset="0"/>
                  <a:cs typeface="Arial" panose="020B0604020202020204" pitchFamily="34" charset="0"/>
                </a:endParaRPr>
              </a:p>
              <a:p>
                <a:pPr lvl="0" algn="ctr" defTabSz="355600">
                  <a:lnSpc>
                    <a:spcPct val="90000"/>
                  </a:lnSpc>
                  <a:spcBef>
                    <a:spcPct val="0"/>
                  </a:spcBef>
                  <a:spcAft>
                    <a:spcPts val="0"/>
                  </a:spcAft>
                </a:pPr>
                <a:r>
                  <a:rPr lang="en-US" sz="1200" kern="1200" dirty="0" smtClean="0">
                    <a:latin typeface="Arial" panose="020B0604020202020204" pitchFamily="34" charset="0"/>
                    <a:cs typeface="Arial" panose="020B0604020202020204" pitchFamily="34" charset="0"/>
                  </a:rPr>
                  <a:t>PM assembles Bid Package</a:t>
                </a:r>
                <a:endParaRPr lang="en-US" sz="1200" kern="1200" dirty="0">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en-US" sz="1200" kern="1200" dirty="0" smtClean="0">
                    <a:latin typeface="Arial" panose="020B0604020202020204" pitchFamily="34" charset="0"/>
                    <a:cs typeface="Arial" panose="020B0604020202020204" pitchFamily="34" charset="0"/>
                  </a:rPr>
                  <a:t>Scope Summary</a:t>
                </a:r>
                <a:endParaRPr lang="en-US" sz="1200" kern="1200" dirty="0">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en-US" sz="1200" kern="1200" dirty="0" smtClean="0">
                    <a:latin typeface="Arial" panose="020B0604020202020204" pitchFamily="34" charset="0"/>
                    <a:cs typeface="Arial" panose="020B0604020202020204" pitchFamily="34" charset="0"/>
                  </a:rPr>
                  <a:t>Front End Documents</a:t>
                </a:r>
                <a:endParaRPr lang="en-US" sz="1200" kern="1200" dirty="0">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en-US" sz="1200" kern="1200" dirty="0" smtClean="0">
                    <a:latin typeface="Arial" panose="020B0604020202020204" pitchFamily="34" charset="0"/>
                    <a:cs typeface="Arial" panose="020B0604020202020204" pitchFamily="34" charset="0"/>
                  </a:rPr>
                  <a:t>Drawings</a:t>
                </a:r>
                <a:endParaRPr lang="en-US" sz="1200" kern="1200" dirty="0">
                  <a:latin typeface="Arial" panose="020B0604020202020204" pitchFamily="34" charset="0"/>
                  <a:cs typeface="Arial" panose="020B0604020202020204" pitchFamily="34" charset="0"/>
                </a:endParaRPr>
              </a:p>
            </p:txBody>
          </p:sp>
          <p:sp>
            <p:nvSpPr>
              <p:cNvPr id="16" name="Freeform 15"/>
              <p:cNvSpPr/>
              <p:nvPr/>
            </p:nvSpPr>
            <p:spPr>
              <a:xfrm>
                <a:off x="307586" y="4308175"/>
                <a:ext cx="2170803" cy="890642"/>
              </a:xfrm>
              <a:custGeom>
                <a:avLst/>
                <a:gdLst>
                  <a:gd name="connsiteX0" fmla="*/ 0 w 2170803"/>
                  <a:gd name="connsiteY0" fmla="*/ 89064 h 890642"/>
                  <a:gd name="connsiteX1" fmla="*/ 89064 w 2170803"/>
                  <a:gd name="connsiteY1" fmla="*/ 0 h 890642"/>
                  <a:gd name="connsiteX2" fmla="*/ 2081739 w 2170803"/>
                  <a:gd name="connsiteY2" fmla="*/ 0 h 890642"/>
                  <a:gd name="connsiteX3" fmla="*/ 2170803 w 2170803"/>
                  <a:gd name="connsiteY3" fmla="*/ 89064 h 890642"/>
                  <a:gd name="connsiteX4" fmla="*/ 2170803 w 2170803"/>
                  <a:gd name="connsiteY4" fmla="*/ 801578 h 890642"/>
                  <a:gd name="connsiteX5" fmla="*/ 2081739 w 2170803"/>
                  <a:gd name="connsiteY5" fmla="*/ 890642 h 890642"/>
                  <a:gd name="connsiteX6" fmla="*/ 89064 w 2170803"/>
                  <a:gd name="connsiteY6" fmla="*/ 890642 h 890642"/>
                  <a:gd name="connsiteX7" fmla="*/ 0 w 2170803"/>
                  <a:gd name="connsiteY7" fmla="*/ 801578 h 890642"/>
                  <a:gd name="connsiteX8" fmla="*/ 0 w 2170803"/>
                  <a:gd name="connsiteY8" fmla="*/ 89064 h 890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0803" h="890642">
                    <a:moveTo>
                      <a:pt x="0" y="89064"/>
                    </a:moveTo>
                    <a:cubicBezTo>
                      <a:pt x="0" y="39875"/>
                      <a:pt x="39875" y="0"/>
                      <a:pt x="89064" y="0"/>
                    </a:cubicBezTo>
                    <a:lnTo>
                      <a:pt x="2081739" y="0"/>
                    </a:lnTo>
                    <a:cubicBezTo>
                      <a:pt x="2130928" y="0"/>
                      <a:pt x="2170803" y="39875"/>
                      <a:pt x="2170803" y="89064"/>
                    </a:cubicBezTo>
                    <a:lnTo>
                      <a:pt x="2170803" y="801578"/>
                    </a:lnTo>
                    <a:cubicBezTo>
                      <a:pt x="2170803" y="850767"/>
                      <a:pt x="2130928" y="890642"/>
                      <a:pt x="2081739" y="890642"/>
                    </a:cubicBezTo>
                    <a:lnTo>
                      <a:pt x="89064" y="890642"/>
                    </a:lnTo>
                    <a:cubicBezTo>
                      <a:pt x="39875" y="890642"/>
                      <a:pt x="0" y="850767"/>
                      <a:pt x="0" y="801578"/>
                    </a:cubicBezTo>
                    <a:lnTo>
                      <a:pt x="0" y="89064"/>
                    </a:ln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hueOff val="0"/>
                  <a:satOff val="0"/>
                  <a:lumOff val="0"/>
                  <a:alphaOff val="0"/>
                </a:schemeClr>
              </a:fontRef>
            </p:style>
            <p:txBody>
              <a:bodyPr spcFirstLastPara="0" vert="horz" wrap="square" lIns="71806" tIns="71806" rIns="71806" bIns="71806" numCol="1" spcCol="1270" anchor="ctr" anchorCtr="0">
                <a:noAutofit/>
              </a:bodyPr>
              <a:lstStyle/>
              <a:p>
                <a:pPr lvl="0" algn="ctr" defTabSz="533400">
                  <a:lnSpc>
                    <a:spcPct val="90000"/>
                  </a:lnSpc>
                  <a:spcBef>
                    <a:spcPct val="0"/>
                  </a:spcBef>
                  <a:spcAft>
                    <a:spcPct val="35000"/>
                  </a:spcAft>
                </a:pPr>
                <a:r>
                  <a:rPr lang="en-US" sz="1200" kern="1200" dirty="0" smtClean="0">
                    <a:latin typeface="Arial" panose="020B0604020202020204" pitchFamily="34" charset="0"/>
                    <a:cs typeface="Arial" panose="020B0604020202020204" pitchFamily="34" charset="0"/>
                  </a:rPr>
                  <a:t>OR</a:t>
                </a:r>
                <a:endParaRPr lang="en-US" sz="1200" kern="1200" dirty="0">
                  <a:latin typeface="Arial" panose="020B0604020202020204" pitchFamily="34" charset="0"/>
                  <a:cs typeface="Arial" panose="020B0604020202020204" pitchFamily="34" charset="0"/>
                </a:endParaRPr>
              </a:p>
            </p:txBody>
          </p:sp>
          <p:sp>
            <p:nvSpPr>
              <p:cNvPr id="18" name="Freeform 17"/>
              <p:cNvSpPr/>
              <p:nvPr/>
            </p:nvSpPr>
            <p:spPr>
              <a:xfrm>
                <a:off x="307586" y="5368465"/>
                <a:ext cx="2170803" cy="890642"/>
              </a:xfrm>
              <a:custGeom>
                <a:avLst/>
                <a:gdLst>
                  <a:gd name="connsiteX0" fmla="*/ 0 w 2170803"/>
                  <a:gd name="connsiteY0" fmla="*/ 89064 h 890642"/>
                  <a:gd name="connsiteX1" fmla="*/ 89064 w 2170803"/>
                  <a:gd name="connsiteY1" fmla="*/ 0 h 890642"/>
                  <a:gd name="connsiteX2" fmla="*/ 2081739 w 2170803"/>
                  <a:gd name="connsiteY2" fmla="*/ 0 h 890642"/>
                  <a:gd name="connsiteX3" fmla="*/ 2170803 w 2170803"/>
                  <a:gd name="connsiteY3" fmla="*/ 89064 h 890642"/>
                  <a:gd name="connsiteX4" fmla="*/ 2170803 w 2170803"/>
                  <a:gd name="connsiteY4" fmla="*/ 801578 h 890642"/>
                  <a:gd name="connsiteX5" fmla="*/ 2081739 w 2170803"/>
                  <a:gd name="connsiteY5" fmla="*/ 890642 h 890642"/>
                  <a:gd name="connsiteX6" fmla="*/ 89064 w 2170803"/>
                  <a:gd name="connsiteY6" fmla="*/ 890642 h 890642"/>
                  <a:gd name="connsiteX7" fmla="*/ 0 w 2170803"/>
                  <a:gd name="connsiteY7" fmla="*/ 801578 h 890642"/>
                  <a:gd name="connsiteX8" fmla="*/ 0 w 2170803"/>
                  <a:gd name="connsiteY8" fmla="*/ 89064 h 890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0803" h="890642">
                    <a:moveTo>
                      <a:pt x="0" y="89064"/>
                    </a:moveTo>
                    <a:cubicBezTo>
                      <a:pt x="0" y="39875"/>
                      <a:pt x="39875" y="0"/>
                      <a:pt x="89064" y="0"/>
                    </a:cubicBezTo>
                    <a:lnTo>
                      <a:pt x="2081739" y="0"/>
                    </a:lnTo>
                    <a:cubicBezTo>
                      <a:pt x="2130928" y="0"/>
                      <a:pt x="2170803" y="39875"/>
                      <a:pt x="2170803" y="89064"/>
                    </a:cubicBezTo>
                    <a:lnTo>
                      <a:pt x="2170803" y="801578"/>
                    </a:lnTo>
                    <a:cubicBezTo>
                      <a:pt x="2170803" y="850767"/>
                      <a:pt x="2130928" y="890642"/>
                      <a:pt x="2081739" y="890642"/>
                    </a:cubicBezTo>
                    <a:lnTo>
                      <a:pt x="89064" y="890642"/>
                    </a:lnTo>
                    <a:cubicBezTo>
                      <a:pt x="39875" y="890642"/>
                      <a:pt x="0" y="850767"/>
                      <a:pt x="0" y="801578"/>
                    </a:cubicBezTo>
                    <a:lnTo>
                      <a:pt x="0" y="89064"/>
                    </a:ln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hueOff val="0"/>
                  <a:satOff val="0"/>
                  <a:lumOff val="0"/>
                  <a:alphaOff val="0"/>
                </a:schemeClr>
              </a:fontRef>
            </p:style>
            <p:txBody>
              <a:bodyPr spcFirstLastPara="0" vert="horz" wrap="square" lIns="71806" tIns="71806" rIns="71806" bIns="71806" numCol="1" spcCol="1270" anchor="ctr" anchorCtr="0">
                <a:noAutofit/>
              </a:bodyPr>
              <a:lstStyle/>
              <a:p>
                <a:pPr lvl="0" algn="ctr" defTabSz="533400">
                  <a:lnSpc>
                    <a:spcPct val="90000"/>
                  </a:lnSpc>
                  <a:spcBef>
                    <a:spcPct val="0"/>
                  </a:spcBef>
                  <a:spcAft>
                    <a:spcPct val="35000"/>
                  </a:spcAft>
                </a:pPr>
                <a:r>
                  <a:rPr lang="en-US" sz="1200" kern="1200" dirty="0" smtClean="0">
                    <a:latin typeface="Arial" panose="020B0604020202020204" pitchFamily="34" charset="0"/>
                    <a:cs typeface="Arial" panose="020B0604020202020204" pitchFamily="34" charset="0"/>
                  </a:rPr>
                  <a:t>PM may use On-call or from A/E Reference File</a:t>
                </a:r>
                <a:endParaRPr lang="en-US" sz="1200" kern="1200" dirty="0">
                  <a:latin typeface="Arial" panose="020B0604020202020204" pitchFamily="34" charset="0"/>
                  <a:cs typeface="Arial" panose="020B0604020202020204" pitchFamily="34" charset="0"/>
                </a:endParaRPr>
              </a:p>
            </p:txBody>
          </p:sp>
        </p:grpSp>
        <p:sp>
          <p:nvSpPr>
            <p:cNvPr id="25" name="Rectangle 24"/>
            <p:cNvSpPr/>
            <p:nvPr/>
          </p:nvSpPr>
          <p:spPr>
            <a:xfrm>
              <a:off x="3899206" y="1757180"/>
              <a:ext cx="2349194" cy="111482"/>
            </a:xfrm>
            <a:prstGeom prst="rect">
              <a:avLst/>
            </a:prstGeom>
            <a:ln>
              <a:noFill/>
            </a:ln>
          </p:spPr>
          <p:style>
            <a:lnRef idx="3">
              <a:schemeClr val="lt1"/>
            </a:lnRef>
            <a:fillRef idx="1">
              <a:schemeClr val="accent5"/>
            </a:fillRef>
            <a:effectRef idx="1">
              <a:schemeClr val="accent5"/>
            </a:effectRef>
            <a:fontRef idx="minor">
              <a:schemeClr val="dk1">
                <a:hueOff val="0"/>
                <a:satOff val="0"/>
                <a:lumOff val="0"/>
                <a:alphaOff val="0"/>
              </a:schemeClr>
            </a:fontRef>
          </p:style>
        </p:sp>
        <p:grpSp>
          <p:nvGrpSpPr>
            <p:cNvPr id="44" name="Group 43"/>
            <p:cNvGrpSpPr/>
            <p:nvPr/>
          </p:nvGrpSpPr>
          <p:grpSpPr>
            <a:xfrm>
              <a:off x="2752025" y="1395221"/>
              <a:ext cx="2079870" cy="4986531"/>
              <a:chOff x="2834712" y="1414271"/>
              <a:chExt cx="2079870" cy="4986531"/>
            </a:xfrm>
          </p:grpSpPr>
          <p:sp>
            <p:nvSpPr>
              <p:cNvPr id="43" name="Rectangle 42"/>
              <p:cNvSpPr/>
              <p:nvPr/>
            </p:nvSpPr>
            <p:spPr>
              <a:xfrm rot="5400000">
                <a:off x="2250005" y="3549841"/>
                <a:ext cx="3261985" cy="124703"/>
              </a:xfrm>
              <a:prstGeom prst="rect">
                <a:avLst/>
              </a:prstGeom>
              <a:ln>
                <a:noFill/>
              </a:ln>
            </p:spPr>
            <p:style>
              <a:lnRef idx="3">
                <a:schemeClr val="lt1"/>
              </a:lnRef>
              <a:fillRef idx="1">
                <a:schemeClr val="accent5"/>
              </a:fillRef>
              <a:effectRef idx="1">
                <a:schemeClr val="accent5"/>
              </a:effectRef>
              <a:fontRef idx="minor">
                <a:schemeClr val="dk1">
                  <a:hueOff val="0"/>
                  <a:satOff val="0"/>
                  <a:lumOff val="0"/>
                  <a:alphaOff val="0"/>
                </a:schemeClr>
              </a:fontRef>
            </p:style>
          </p:sp>
          <p:sp>
            <p:nvSpPr>
              <p:cNvPr id="20" name="Freeform 19"/>
              <p:cNvSpPr/>
              <p:nvPr/>
            </p:nvSpPr>
            <p:spPr>
              <a:xfrm>
                <a:off x="2834712" y="4693772"/>
                <a:ext cx="2079870" cy="1707030"/>
              </a:xfrm>
              <a:custGeom>
                <a:avLst/>
                <a:gdLst>
                  <a:gd name="connsiteX0" fmla="*/ 0 w 2079870"/>
                  <a:gd name="connsiteY0" fmla="*/ 170703 h 1707030"/>
                  <a:gd name="connsiteX1" fmla="*/ 170703 w 2079870"/>
                  <a:gd name="connsiteY1" fmla="*/ 0 h 1707030"/>
                  <a:gd name="connsiteX2" fmla="*/ 1909167 w 2079870"/>
                  <a:gd name="connsiteY2" fmla="*/ 0 h 1707030"/>
                  <a:gd name="connsiteX3" fmla="*/ 2079870 w 2079870"/>
                  <a:gd name="connsiteY3" fmla="*/ 170703 h 1707030"/>
                  <a:gd name="connsiteX4" fmla="*/ 2079870 w 2079870"/>
                  <a:gd name="connsiteY4" fmla="*/ 1536327 h 1707030"/>
                  <a:gd name="connsiteX5" fmla="*/ 1909167 w 2079870"/>
                  <a:gd name="connsiteY5" fmla="*/ 1707030 h 1707030"/>
                  <a:gd name="connsiteX6" fmla="*/ 170703 w 2079870"/>
                  <a:gd name="connsiteY6" fmla="*/ 1707030 h 1707030"/>
                  <a:gd name="connsiteX7" fmla="*/ 0 w 2079870"/>
                  <a:gd name="connsiteY7" fmla="*/ 1536327 h 1707030"/>
                  <a:gd name="connsiteX8" fmla="*/ 0 w 2079870"/>
                  <a:gd name="connsiteY8" fmla="*/ 170703 h 1707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9870" h="1707030">
                    <a:moveTo>
                      <a:pt x="0" y="170703"/>
                    </a:moveTo>
                    <a:cubicBezTo>
                      <a:pt x="0" y="76426"/>
                      <a:pt x="76426" y="0"/>
                      <a:pt x="170703" y="0"/>
                    </a:cubicBezTo>
                    <a:lnTo>
                      <a:pt x="1909167" y="0"/>
                    </a:lnTo>
                    <a:cubicBezTo>
                      <a:pt x="2003444" y="0"/>
                      <a:pt x="2079870" y="76426"/>
                      <a:pt x="2079870" y="170703"/>
                    </a:cubicBezTo>
                    <a:lnTo>
                      <a:pt x="2079870" y="1536327"/>
                    </a:lnTo>
                    <a:cubicBezTo>
                      <a:pt x="2079870" y="1630604"/>
                      <a:pt x="2003444" y="1707030"/>
                      <a:pt x="1909167" y="1707030"/>
                    </a:cubicBezTo>
                    <a:lnTo>
                      <a:pt x="170703" y="1707030"/>
                    </a:lnTo>
                    <a:cubicBezTo>
                      <a:pt x="76426" y="1707030"/>
                      <a:pt x="0" y="1630604"/>
                      <a:pt x="0" y="1536327"/>
                    </a:cubicBezTo>
                    <a:lnTo>
                      <a:pt x="0" y="170703"/>
                    </a:ln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hueOff val="0"/>
                  <a:satOff val="0"/>
                  <a:lumOff val="0"/>
                  <a:alphaOff val="0"/>
                </a:schemeClr>
              </a:fontRef>
            </p:style>
            <p:txBody>
              <a:bodyPr spcFirstLastPara="0" vert="horz" wrap="square" lIns="72857" tIns="72857" rIns="72857" bIns="72857" numCol="1" spcCol="1270" anchor="t" anchorCtr="0">
                <a:noAutofit/>
              </a:bodyPr>
              <a:lstStyle/>
              <a:p>
                <a:pPr lvl="0" algn="l" defTabSz="266700">
                  <a:lnSpc>
                    <a:spcPct val="90000"/>
                  </a:lnSpc>
                  <a:spcBef>
                    <a:spcPct val="0"/>
                  </a:spcBef>
                  <a:spcAft>
                    <a:spcPct val="35000"/>
                  </a:spcAft>
                </a:pPr>
                <a:endParaRPr lang="en-US" sz="600" kern="1200" dirty="0" smtClean="0">
                  <a:latin typeface="Arial" panose="020B0604020202020204" pitchFamily="34" charset="0"/>
                  <a:cs typeface="Arial" panose="020B0604020202020204" pitchFamily="34" charset="0"/>
                </a:endParaRPr>
              </a:p>
              <a:p>
                <a:pPr lvl="0" algn="l" defTabSz="266700">
                  <a:lnSpc>
                    <a:spcPct val="90000"/>
                  </a:lnSpc>
                  <a:spcBef>
                    <a:spcPct val="0"/>
                  </a:spcBef>
                  <a:spcAft>
                    <a:spcPct val="35000"/>
                  </a:spcAft>
                </a:pPr>
                <a:r>
                  <a:rPr lang="en-US" sz="1200" kern="1200" dirty="0" smtClean="0">
                    <a:latin typeface="Arial" panose="020B0604020202020204" pitchFamily="34" charset="0"/>
                    <a:cs typeface="Arial" panose="020B0604020202020204" pitchFamily="34" charset="0"/>
                  </a:rPr>
                  <a:t>PM puts date timelines together with Facility</a:t>
                </a:r>
                <a:endParaRPr lang="en-US" sz="1200" kern="1200" dirty="0">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en-US" sz="1200" kern="1200" dirty="0" smtClean="0">
                    <a:latin typeface="Arial" panose="020B0604020202020204" pitchFamily="34" charset="0"/>
                    <a:cs typeface="Arial" panose="020B0604020202020204" pitchFamily="34" charset="0"/>
                  </a:rPr>
                  <a:t>Date to send notification</a:t>
                </a:r>
                <a:endParaRPr lang="en-US" sz="1200" kern="1200" dirty="0">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en-US" sz="1200" kern="1200" dirty="0" smtClean="0">
                    <a:latin typeface="Arial" panose="020B0604020202020204" pitchFamily="34" charset="0"/>
                    <a:cs typeface="Arial" panose="020B0604020202020204" pitchFamily="34" charset="0"/>
                  </a:rPr>
                  <a:t>Deadline for response of interest</a:t>
                </a:r>
                <a:endParaRPr lang="en-US" sz="1200" kern="1200" dirty="0">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en-US" sz="1200" kern="1200" dirty="0" smtClean="0">
                    <a:latin typeface="Arial" panose="020B0604020202020204" pitchFamily="34" charset="0"/>
                    <a:cs typeface="Arial" panose="020B0604020202020204" pitchFamily="34" charset="0"/>
                  </a:rPr>
                  <a:t>Date of walkthrough</a:t>
                </a:r>
                <a:endParaRPr lang="en-US" sz="1200" kern="1200" dirty="0">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en-US" sz="1200" kern="1200" dirty="0" smtClean="0">
                    <a:latin typeface="Arial" panose="020B0604020202020204" pitchFamily="34" charset="0"/>
                    <a:cs typeface="Arial" panose="020B0604020202020204" pitchFamily="34" charset="0"/>
                  </a:rPr>
                  <a:t>Deadline and location for bid submittal</a:t>
                </a:r>
                <a:endParaRPr lang="en-US" sz="1200" kern="1200" dirty="0">
                  <a:latin typeface="Arial" panose="020B0604020202020204" pitchFamily="34" charset="0"/>
                  <a:cs typeface="Arial" panose="020B0604020202020204" pitchFamily="34" charset="0"/>
                </a:endParaRPr>
              </a:p>
            </p:txBody>
          </p:sp>
          <p:sp>
            <p:nvSpPr>
              <p:cNvPr id="22" name="Freeform 21"/>
              <p:cNvSpPr/>
              <p:nvPr/>
            </p:nvSpPr>
            <p:spPr>
              <a:xfrm>
                <a:off x="2834712" y="3693163"/>
                <a:ext cx="2079870" cy="814804"/>
              </a:xfrm>
              <a:custGeom>
                <a:avLst/>
                <a:gdLst>
                  <a:gd name="connsiteX0" fmla="*/ 0 w 2079870"/>
                  <a:gd name="connsiteY0" fmla="*/ 81480 h 814804"/>
                  <a:gd name="connsiteX1" fmla="*/ 81480 w 2079870"/>
                  <a:gd name="connsiteY1" fmla="*/ 0 h 814804"/>
                  <a:gd name="connsiteX2" fmla="*/ 1998390 w 2079870"/>
                  <a:gd name="connsiteY2" fmla="*/ 0 h 814804"/>
                  <a:gd name="connsiteX3" fmla="*/ 2079870 w 2079870"/>
                  <a:gd name="connsiteY3" fmla="*/ 81480 h 814804"/>
                  <a:gd name="connsiteX4" fmla="*/ 2079870 w 2079870"/>
                  <a:gd name="connsiteY4" fmla="*/ 733324 h 814804"/>
                  <a:gd name="connsiteX5" fmla="*/ 1998390 w 2079870"/>
                  <a:gd name="connsiteY5" fmla="*/ 814804 h 814804"/>
                  <a:gd name="connsiteX6" fmla="*/ 81480 w 2079870"/>
                  <a:gd name="connsiteY6" fmla="*/ 814804 h 814804"/>
                  <a:gd name="connsiteX7" fmla="*/ 0 w 2079870"/>
                  <a:gd name="connsiteY7" fmla="*/ 733324 h 814804"/>
                  <a:gd name="connsiteX8" fmla="*/ 0 w 2079870"/>
                  <a:gd name="connsiteY8" fmla="*/ 81480 h 814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9870" h="814804">
                    <a:moveTo>
                      <a:pt x="0" y="81480"/>
                    </a:moveTo>
                    <a:cubicBezTo>
                      <a:pt x="0" y="36480"/>
                      <a:pt x="36480" y="0"/>
                      <a:pt x="81480" y="0"/>
                    </a:cubicBezTo>
                    <a:lnTo>
                      <a:pt x="1998390" y="0"/>
                    </a:lnTo>
                    <a:cubicBezTo>
                      <a:pt x="2043390" y="0"/>
                      <a:pt x="2079870" y="36480"/>
                      <a:pt x="2079870" y="81480"/>
                    </a:cubicBezTo>
                    <a:lnTo>
                      <a:pt x="2079870" y="733324"/>
                    </a:lnTo>
                    <a:cubicBezTo>
                      <a:pt x="2079870" y="778324"/>
                      <a:pt x="2043390" y="814804"/>
                      <a:pt x="1998390" y="814804"/>
                    </a:cubicBezTo>
                    <a:lnTo>
                      <a:pt x="81480" y="814804"/>
                    </a:lnTo>
                    <a:cubicBezTo>
                      <a:pt x="36480" y="814804"/>
                      <a:pt x="0" y="778324"/>
                      <a:pt x="0" y="733324"/>
                    </a:cubicBezTo>
                    <a:lnTo>
                      <a:pt x="0" y="81480"/>
                    </a:ln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hueOff val="0"/>
                  <a:satOff val="0"/>
                  <a:lumOff val="0"/>
                  <a:alphaOff val="0"/>
                </a:schemeClr>
              </a:fontRef>
            </p:style>
            <p:txBody>
              <a:bodyPr spcFirstLastPara="0" vert="horz" wrap="square" lIns="69585" tIns="69585" rIns="69585" bIns="69585" numCol="1" spcCol="1270" anchor="ctr" anchorCtr="0">
                <a:noAutofit/>
              </a:bodyPr>
              <a:lstStyle/>
              <a:p>
                <a:pPr lvl="0" algn="ctr" defTabSz="533400">
                  <a:lnSpc>
                    <a:spcPct val="90000"/>
                  </a:lnSpc>
                  <a:spcBef>
                    <a:spcPct val="0"/>
                  </a:spcBef>
                  <a:spcAft>
                    <a:spcPct val="35000"/>
                  </a:spcAft>
                </a:pPr>
                <a:r>
                  <a:rPr lang="en-US" sz="1200" kern="1200" dirty="0" smtClean="0">
                    <a:latin typeface="Arial" panose="020B0604020202020204" pitchFamily="34" charset="0"/>
                    <a:cs typeface="Arial" panose="020B0604020202020204" pitchFamily="34" charset="0"/>
                  </a:rPr>
                  <a:t>PM obtains project number</a:t>
                </a:r>
              </a:p>
              <a:p>
                <a:pPr lvl="0" algn="ctr" defTabSz="533400">
                  <a:lnSpc>
                    <a:spcPct val="90000"/>
                  </a:lnSpc>
                  <a:spcBef>
                    <a:spcPct val="0"/>
                  </a:spcBef>
                  <a:spcAft>
                    <a:spcPct val="35000"/>
                  </a:spcAft>
                </a:pPr>
                <a:r>
                  <a:rPr lang="en-US" sz="1200" kern="1200" dirty="0" smtClean="0">
                    <a:latin typeface="Arial" panose="020B0604020202020204" pitchFamily="34" charset="0"/>
                    <a:cs typeface="Arial" panose="020B0604020202020204" pitchFamily="34" charset="0"/>
                  </a:rPr>
                  <a:t>PM fills out the SWR Notification Worksheet</a:t>
                </a:r>
                <a:endParaRPr lang="en-US" sz="1200" kern="1200" dirty="0">
                  <a:latin typeface="Arial" panose="020B0604020202020204" pitchFamily="34" charset="0"/>
                  <a:cs typeface="Arial" panose="020B0604020202020204" pitchFamily="34" charset="0"/>
                </a:endParaRPr>
              </a:p>
            </p:txBody>
          </p:sp>
          <p:sp>
            <p:nvSpPr>
              <p:cNvPr id="24" name="Freeform 23"/>
              <p:cNvSpPr/>
              <p:nvPr/>
            </p:nvSpPr>
            <p:spPr>
              <a:xfrm>
                <a:off x="2834712" y="2414880"/>
                <a:ext cx="2079870" cy="1092478"/>
              </a:xfrm>
              <a:custGeom>
                <a:avLst/>
                <a:gdLst>
                  <a:gd name="connsiteX0" fmla="*/ 0 w 2079870"/>
                  <a:gd name="connsiteY0" fmla="*/ 109248 h 1092478"/>
                  <a:gd name="connsiteX1" fmla="*/ 109248 w 2079870"/>
                  <a:gd name="connsiteY1" fmla="*/ 0 h 1092478"/>
                  <a:gd name="connsiteX2" fmla="*/ 1970622 w 2079870"/>
                  <a:gd name="connsiteY2" fmla="*/ 0 h 1092478"/>
                  <a:gd name="connsiteX3" fmla="*/ 2079870 w 2079870"/>
                  <a:gd name="connsiteY3" fmla="*/ 109248 h 1092478"/>
                  <a:gd name="connsiteX4" fmla="*/ 2079870 w 2079870"/>
                  <a:gd name="connsiteY4" fmla="*/ 983230 h 1092478"/>
                  <a:gd name="connsiteX5" fmla="*/ 1970622 w 2079870"/>
                  <a:gd name="connsiteY5" fmla="*/ 1092478 h 1092478"/>
                  <a:gd name="connsiteX6" fmla="*/ 109248 w 2079870"/>
                  <a:gd name="connsiteY6" fmla="*/ 1092478 h 1092478"/>
                  <a:gd name="connsiteX7" fmla="*/ 0 w 2079870"/>
                  <a:gd name="connsiteY7" fmla="*/ 983230 h 1092478"/>
                  <a:gd name="connsiteX8" fmla="*/ 0 w 2079870"/>
                  <a:gd name="connsiteY8" fmla="*/ 109248 h 1092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9870" h="1092478">
                    <a:moveTo>
                      <a:pt x="0" y="109248"/>
                    </a:moveTo>
                    <a:cubicBezTo>
                      <a:pt x="0" y="48912"/>
                      <a:pt x="48912" y="0"/>
                      <a:pt x="109248" y="0"/>
                    </a:cubicBezTo>
                    <a:lnTo>
                      <a:pt x="1970622" y="0"/>
                    </a:lnTo>
                    <a:cubicBezTo>
                      <a:pt x="2030958" y="0"/>
                      <a:pt x="2079870" y="48912"/>
                      <a:pt x="2079870" y="109248"/>
                    </a:cubicBezTo>
                    <a:lnTo>
                      <a:pt x="2079870" y="983230"/>
                    </a:lnTo>
                    <a:cubicBezTo>
                      <a:pt x="2079870" y="1043566"/>
                      <a:pt x="2030958" y="1092478"/>
                      <a:pt x="1970622" y="1092478"/>
                    </a:cubicBezTo>
                    <a:lnTo>
                      <a:pt x="109248" y="1092478"/>
                    </a:lnTo>
                    <a:cubicBezTo>
                      <a:pt x="48912" y="1092478"/>
                      <a:pt x="0" y="1043566"/>
                      <a:pt x="0" y="983230"/>
                    </a:cubicBezTo>
                    <a:lnTo>
                      <a:pt x="0" y="109248"/>
                    </a:ln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hueOff val="0"/>
                  <a:satOff val="0"/>
                  <a:lumOff val="0"/>
                  <a:alphaOff val="0"/>
                </a:schemeClr>
              </a:fontRef>
            </p:style>
            <p:txBody>
              <a:bodyPr spcFirstLastPara="0" vert="horz" wrap="square" lIns="54858" tIns="54858" rIns="54858" bIns="54858" numCol="1" spcCol="1270" anchor="t" anchorCtr="0">
                <a:noAutofit/>
              </a:bodyPr>
              <a:lstStyle/>
              <a:p>
                <a:pPr lvl="0" algn="l" defTabSz="266700">
                  <a:lnSpc>
                    <a:spcPct val="90000"/>
                  </a:lnSpc>
                  <a:spcBef>
                    <a:spcPct val="0"/>
                  </a:spcBef>
                  <a:spcAft>
                    <a:spcPct val="35000"/>
                  </a:spcAft>
                </a:pPr>
                <a:endParaRPr lang="en-US" sz="600" kern="1200" dirty="0" smtClean="0">
                  <a:latin typeface="Arial" panose="020B0604020202020204" pitchFamily="34" charset="0"/>
                  <a:cs typeface="Arial" panose="020B0604020202020204" pitchFamily="34" charset="0"/>
                </a:endParaRPr>
              </a:p>
              <a:p>
                <a:pPr lvl="0" algn="l" defTabSz="266700">
                  <a:lnSpc>
                    <a:spcPct val="90000"/>
                  </a:lnSpc>
                  <a:spcBef>
                    <a:spcPct val="0"/>
                  </a:spcBef>
                  <a:spcAft>
                    <a:spcPct val="35000"/>
                  </a:spcAft>
                </a:pPr>
                <a:r>
                  <a:rPr lang="en-US" sz="1200" kern="1200" dirty="0" smtClean="0">
                    <a:latin typeface="Arial" panose="020B0604020202020204" pitchFamily="34" charset="0"/>
                    <a:cs typeface="Arial" panose="020B0604020202020204" pitchFamily="34" charset="0"/>
                  </a:rPr>
                  <a:t>Run the Roster</a:t>
                </a:r>
                <a:endParaRPr lang="en-US" sz="1200" kern="1200" dirty="0">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en-US" sz="1200" kern="1200" dirty="0" smtClean="0">
                    <a:latin typeface="Arial" panose="020B0604020202020204" pitchFamily="34" charset="0"/>
                    <a:cs typeface="Arial" panose="020B0604020202020204" pitchFamily="34" charset="0"/>
                  </a:rPr>
                  <a:t>Tweak Contractor types and specialties to obtain a usable list</a:t>
                </a:r>
                <a:endParaRPr lang="en-US" sz="1200" kern="1200" dirty="0">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en-US" sz="1200" kern="1200" dirty="0" smtClean="0">
                    <a:latin typeface="Arial" panose="020B0604020202020204" pitchFamily="34" charset="0"/>
                    <a:cs typeface="Arial" panose="020B0604020202020204" pitchFamily="34" charset="0"/>
                  </a:rPr>
                  <a:t>Minimum of at least 5 firms</a:t>
                </a:r>
                <a:endParaRPr lang="en-US" sz="1200" kern="1200" dirty="0">
                  <a:latin typeface="Arial" panose="020B0604020202020204" pitchFamily="34" charset="0"/>
                  <a:cs typeface="Arial" panose="020B0604020202020204" pitchFamily="34" charset="0"/>
                </a:endParaRPr>
              </a:p>
            </p:txBody>
          </p:sp>
          <p:sp>
            <p:nvSpPr>
              <p:cNvPr id="26" name="Freeform 25"/>
              <p:cNvSpPr/>
              <p:nvPr/>
            </p:nvSpPr>
            <p:spPr>
              <a:xfrm>
                <a:off x="2834712" y="1414271"/>
                <a:ext cx="2079870" cy="814804"/>
              </a:xfrm>
              <a:custGeom>
                <a:avLst/>
                <a:gdLst>
                  <a:gd name="connsiteX0" fmla="*/ 0 w 2079870"/>
                  <a:gd name="connsiteY0" fmla="*/ 81480 h 814804"/>
                  <a:gd name="connsiteX1" fmla="*/ 81480 w 2079870"/>
                  <a:gd name="connsiteY1" fmla="*/ 0 h 814804"/>
                  <a:gd name="connsiteX2" fmla="*/ 1998390 w 2079870"/>
                  <a:gd name="connsiteY2" fmla="*/ 0 h 814804"/>
                  <a:gd name="connsiteX3" fmla="*/ 2079870 w 2079870"/>
                  <a:gd name="connsiteY3" fmla="*/ 81480 h 814804"/>
                  <a:gd name="connsiteX4" fmla="*/ 2079870 w 2079870"/>
                  <a:gd name="connsiteY4" fmla="*/ 733324 h 814804"/>
                  <a:gd name="connsiteX5" fmla="*/ 1998390 w 2079870"/>
                  <a:gd name="connsiteY5" fmla="*/ 814804 h 814804"/>
                  <a:gd name="connsiteX6" fmla="*/ 81480 w 2079870"/>
                  <a:gd name="connsiteY6" fmla="*/ 814804 h 814804"/>
                  <a:gd name="connsiteX7" fmla="*/ 0 w 2079870"/>
                  <a:gd name="connsiteY7" fmla="*/ 733324 h 814804"/>
                  <a:gd name="connsiteX8" fmla="*/ 0 w 2079870"/>
                  <a:gd name="connsiteY8" fmla="*/ 81480 h 814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9870" h="814804">
                    <a:moveTo>
                      <a:pt x="0" y="81480"/>
                    </a:moveTo>
                    <a:cubicBezTo>
                      <a:pt x="0" y="36480"/>
                      <a:pt x="36480" y="0"/>
                      <a:pt x="81480" y="0"/>
                    </a:cubicBezTo>
                    <a:lnTo>
                      <a:pt x="1998390" y="0"/>
                    </a:lnTo>
                    <a:cubicBezTo>
                      <a:pt x="2043390" y="0"/>
                      <a:pt x="2079870" y="36480"/>
                      <a:pt x="2079870" y="81480"/>
                    </a:cubicBezTo>
                    <a:lnTo>
                      <a:pt x="2079870" y="733324"/>
                    </a:lnTo>
                    <a:cubicBezTo>
                      <a:pt x="2079870" y="778324"/>
                      <a:pt x="2043390" y="814804"/>
                      <a:pt x="1998390" y="814804"/>
                    </a:cubicBezTo>
                    <a:lnTo>
                      <a:pt x="81480" y="814804"/>
                    </a:lnTo>
                    <a:cubicBezTo>
                      <a:pt x="36480" y="814804"/>
                      <a:pt x="0" y="778324"/>
                      <a:pt x="0" y="733324"/>
                    </a:cubicBezTo>
                    <a:lnTo>
                      <a:pt x="0" y="81480"/>
                    </a:ln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hueOff val="0"/>
                  <a:satOff val="0"/>
                  <a:lumOff val="0"/>
                  <a:alphaOff val="0"/>
                </a:schemeClr>
              </a:fontRef>
            </p:style>
            <p:txBody>
              <a:bodyPr spcFirstLastPara="0" vert="horz" wrap="square" lIns="69585" tIns="69585" rIns="69585" bIns="69585" numCol="1" spcCol="1270" anchor="ctr" anchorCtr="0">
                <a:noAutofit/>
              </a:bodyPr>
              <a:lstStyle/>
              <a:p>
                <a:pPr lvl="0" algn="ctr" defTabSz="533400">
                  <a:lnSpc>
                    <a:spcPct val="90000"/>
                  </a:lnSpc>
                  <a:spcBef>
                    <a:spcPct val="0"/>
                  </a:spcBef>
                  <a:spcAft>
                    <a:spcPct val="35000"/>
                  </a:spcAft>
                </a:pPr>
                <a:r>
                  <a:rPr lang="en-US" sz="1200" kern="1200" dirty="0" smtClean="0">
                    <a:latin typeface="Arial" panose="020B0604020202020204" pitchFamily="34" charset="0"/>
                    <a:cs typeface="Arial" panose="020B0604020202020204" pitchFamily="34" charset="0"/>
                  </a:rPr>
                  <a:t>Print the roster</a:t>
                </a:r>
                <a:endParaRPr lang="en-US" sz="1200" kern="1200" dirty="0">
                  <a:latin typeface="Arial" panose="020B0604020202020204" pitchFamily="34" charset="0"/>
                  <a:cs typeface="Arial" panose="020B0604020202020204" pitchFamily="34" charset="0"/>
                </a:endParaRPr>
              </a:p>
            </p:txBody>
          </p:sp>
        </p:grpSp>
        <p:sp>
          <p:nvSpPr>
            <p:cNvPr id="33" name="Rectangle 32"/>
            <p:cNvSpPr/>
            <p:nvPr/>
          </p:nvSpPr>
          <p:spPr>
            <a:xfrm>
              <a:off x="6172200" y="5099237"/>
              <a:ext cx="2077049" cy="111482"/>
            </a:xfrm>
            <a:prstGeom prst="rect">
              <a:avLst/>
            </a:prstGeom>
            <a:ln>
              <a:noFill/>
            </a:ln>
          </p:spPr>
          <p:style>
            <a:lnRef idx="3">
              <a:schemeClr val="lt1"/>
            </a:lnRef>
            <a:fillRef idx="1">
              <a:schemeClr val="accent5"/>
            </a:fillRef>
            <a:effectRef idx="1">
              <a:schemeClr val="accent5"/>
            </a:effectRef>
            <a:fontRef idx="minor">
              <a:schemeClr val="dk1">
                <a:hueOff val="0"/>
                <a:satOff val="0"/>
                <a:lumOff val="0"/>
                <a:alphaOff val="0"/>
              </a:schemeClr>
            </a:fontRef>
          </p:style>
        </p:sp>
        <p:grpSp>
          <p:nvGrpSpPr>
            <p:cNvPr id="46" name="Group 45"/>
            <p:cNvGrpSpPr/>
            <p:nvPr/>
          </p:nvGrpSpPr>
          <p:grpSpPr>
            <a:xfrm>
              <a:off x="5221081" y="1395221"/>
              <a:ext cx="1811556" cy="4235182"/>
              <a:chOff x="5324876" y="1414271"/>
              <a:chExt cx="1811556" cy="4235182"/>
            </a:xfrm>
          </p:grpSpPr>
          <p:sp>
            <p:nvSpPr>
              <p:cNvPr id="45" name="Rectangle 44"/>
              <p:cNvSpPr/>
              <p:nvPr/>
            </p:nvSpPr>
            <p:spPr>
              <a:xfrm rot="5400000">
                <a:off x="4602681" y="3549841"/>
                <a:ext cx="3261985" cy="124703"/>
              </a:xfrm>
              <a:prstGeom prst="rect">
                <a:avLst/>
              </a:prstGeom>
              <a:ln>
                <a:noFill/>
              </a:ln>
            </p:spPr>
            <p:style>
              <a:lnRef idx="3">
                <a:schemeClr val="lt1"/>
              </a:lnRef>
              <a:fillRef idx="1">
                <a:schemeClr val="accent5"/>
              </a:fillRef>
              <a:effectRef idx="1">
                <a:schemeClr val="accent5"/>
              </a:effectRef>
              <a:fontRef idx="minor">
                <a:schemeClr val="dk1">
                  <a:hueOff val="0"/>
                  <a:satOff val="0"/>
                  <a:lumOff val="0"/>
                  <a:alphaOff val="0"/>
                </a:schemeClr>
              </a:fontRef>
            </p:style>
          </p:sp>
          <p:sp>
            <p:nvSpPr>
              <p:cNvPr id="28" name="Freeform 27"/>
              <p:cNvSpPr/>
              <p:nvPr/>
            </p:nvSpPr>
            <p:spPr>
              <a:xfrm>
                <a:off x="5324876" y="1414271"/>
                <a:ext cx="1811556" cy="959338"/>
              </a:xfrm>
              <a:custGeom>
                <a:avLst/>
                <a:gdLst>
                  <a:gd name="connsiteX0" fmla="*/ 0 w 1811556"/>
                  <a:gd name="connsiteY0" fmla="*/ 95934 h 959338"/>
                  <a:gd name="connsiteX1" fmla="*/ 95934 w 1811556"/>
                  <a:gd name="connsiteY1" fmla="*/ 0 h 959338"/>
                  <a:gd name="connsiteX2" fmla="*/ 1715622 w 1811556"/>
                  <a:gd name="connsiteY2" fmla="*/ 0 h 959338"/>
                  <a:gd name="connsiteX3" fmla="*/ 1811556 w 1811556"/>
                  <a:gd name="connsiteY3" fmla="*/ 95934 h 959338"/>
                  <a:gd name="connsiteX4" fmla="*/ 1811556 w 1811556"/>
                  <a:gd name="connsiteY4" fmla="*/ 863404 h 959338"/>
                  <a:gd name="connsiteX5" fmla="*/ 1715622 w 1811556"/>
                  <a:gd name="connsiteY5" fmla="*/ 959338 h 959338"/>
                  <a:gd name="connsiteX6" fmla="*/ 95934 w 1811556"/>
                  <a:gd name="connsiteY6" fmla="*/ 959338 h 959338"/>
                  <a:gd name="connsiteX7" fmla="*/ 0 w 1811556"/>
                  <a:gd name="connsiteY7" fmla="*/ 863404 h 959338"/>
                  <a:gd name="connsiteX8" fmla="*/ 0 w 1811556"/>
                  <a:gd name="connsiteY8" fmla="*/ 95934 h 959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1556" h="959338">
                    <a:moveTo>
                      <a:pt x="0" y="95934"/>
                    </a:moveTo>
                    <a:cubicBezTo>
                      <a:pt x="0" y="42951"/>
                      <a:pt x="42951" y="0"/>
                      <a:pt x="95934" y="0"/>
                    </a:cubicBezTo>
                    <a:lnTo>
                      <a:pt x="1715622" y="0"/>
                    </a:lnTo>
                    <a:cubicBezTo>
                      <a:pt x="1768605" y="0"/>
                      <a:pt x="1811556" y="42951"/>
                      <a:pt x="1811556" y="95934"/>
                    </a:cubicBezTo>
                    <a:lnTo>
                      <a:pt x="1811556" y="863404"/>
                    </a:lnTo>
                    <a:cubicBezTo>
                      <a:pt x="1811556" y="916387"/>
                      <a:pt x="1768605" y="959338"/>
                      <a:pt x="1715622" y="959338"/>
                    </a:cubicBezTo>
                    <a:lnTo>
                      <a:pt x="95934" y="959338"/>
                    </a:lnTo>
                    <a:cubicBezTo>
                      <a:pt x="42951" y="959338"/>
                      <a:pt x="0" y="916387"/>
                      <a:pt x="0" y="863404"/>
                    </a:cubicBezTo>
                    <a:lnTo>
                      <a:pt x="0" y="95934"/>
                    </a:ln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hueOff val="0"/>
                  <a:satOff val="0"/>
                  <a:lumOff val="0"/>
                  <a:alphaOff val="0"/>
                </a:schemeClr>
              </a:fontRef>
            </p:style>
            <p:txBody>
              <a:bodyPr spcFirstLastPara="0" vert="horz" wrap="square" lIns="73818" tIns="73818" rIns="73818" bIns="73818" numCol="1" spcCol="1270" anchor="ctr" anchorCtr="0">
                <a:noAutofit/>
              </a:bodyPr>
              <a:lstStyle/>
              <a:p>
                <a:pPr lvl="0" algn="l" defTabSz="533400">
                  <a:lnSpc>
                    <a:spcPct val="90000"/>
                  </a:lnSpc>
                  <a:spcBef>
                    <a:spcPct val="0"/>
                  </a:spcBef>
                  <a:spcAft>
                    <a:spcPct val="35000"/>
                  </a:spcAft>
                </a:pPr>
                <a:r>
                  <a:rPr lang="en-US" sz="1200" kern="1200" dirty="0" smtClean="0">
                    <a:latin typeface="Arial" panose="020B0604020202020204" pitchFamily="34" charset="0"/>
                    <a:cs typeface="Arial" panose="020B0604020202020204" pitchFamily="34" charset="0"/>
                  </a:rPr>
                  <a:t>Complete the notification page and proof for spelling, grammar and readability</a:t>
                </a:r>
                <a:endParaRPr lang="en-US" sz="1200" kern="1200" dirty="0">
                  <a:latin typeface="Arial" panose="020B0604020202020204" pitchFamily="34" charset="0"/>
                  <a:cs typeface="Arial" panose="020B0604020202020204" pitchFamily="34" charset="0"/>
                </a:endParaRPr>
              </a:p>
            </p:txBody>
          </p:sp>
          <p:sp>
            <p:nvSpPr>
              <p:cNvPr id="30" name="Freeform 29"/>
              <p:cNvSpPr/>
              <p:nvPr/>
            </p:nvSpPr>
            <p:spPr>
              <a:xfrm>
                <a:off x="5324876" y="2559414"/>
                <a:ext cx="1811556" cy="814804"/>
              </a:xfrm>
              <a:custGeom>
                <a:avLst/>
                <a:gdLst>
                  <a:gd name="connsiteX0" fmla="*/ 0 w 1811556"/>
                  <a:gd name="connsiteY0" fmla="*/ 81480 h 814804"/>
                  <a:gd name="connsiteX1" fmla="*/ 81480 w 1811556"/>
                  <a:gd name="connsiteY1" fmla="*/ 0 h 814804"/>
                  <a:gd name="connsiteX2" fmla="*/ 1730076 w 1811556"/>
                  <a:gd name="connsiteY2" fmla="*/ 0 h 814804"/>
                  <a:gd name="connsiteX3" fmla="*/ 1811556 w 1811556"/>
                  <a:gd name="connsiteY3" fmla="*/ 81480 h 814804"/>
                  <a:gd name="connsiteX4" fmla="*/ 1811556 w 1811556"/>
                  <a:gd name="connsiteY4" fmla="*/ 733324 h 814804"/>
                  <a:gd name="connsiteX5" fmla="*/ 1730076 w 1811556"/>
                  <a:gd name="connsiteY5" fmla="*/ 814804 h 814804"/>
                  <a:gd name="connsiteX6" fmla="*/ 81480 w 1811556"/>
                  <a:gd name="connsiteY6" fmla="*/ 814804 h 814804"/>
                  <a:gd name="connsiteX7" fmla="*/ 0 w 1811556"/>
                  <a:gd name="connsiteY7" fmla="*/ 733324 h 814804"/>
                  <a:gd name="connsiteX8" fmla="*/ 0 w 1811556"/>
                  <a:gd name="connsiteY8" fmla="*/ 81480 h 814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1556" h="814804">
                    <a:moveTo>
                      <a:pt x="0" y="81480"/>
                    </a:moveTo>
                    <a:cubicBezTo>
                      <a:pt x="0" y="36480"/>
                      <a:pt x="36480" y="0"/>
                      <a:pt x="81480" y="0"/>
                    </a:cubicBezTo>
                    <a:lnTo>
                      <a:pt x="1730076" y="0"/>
                    </a:lnTo>
                    <a:cubicBezTo>
                      <a:pt x="1775076" y="0"/>
                      <a:pt x="1811556" y="36480"/>
                      <a:pt x="1811556" y="81480"/>
                    </a:cubicBezTo>
                    <a:lnTo>
                      <a:pt x="1811556" y="733324"/>
                    </a:lnTo>
                    <a:cubicBezTo>
                      <a:pt x="1811556" y="778324"/>
                      <a:pt x="1775076" y="814804"/>
                      <a:pt x="1730076" y="814804"/>
                    </a:cubicBezTo>
                    <a:lnTo>
                      <a:pt x="81480" y="814804"/>
                    </a:lnTo>
                    <a:cubicBezTo>
                      <a:pt x="36480" y="814804"/>
                      <a:pt x="0" y="778324"/>
                      <a:pt x="0" y="733324"/>
                    </a:cubicBezTo>
                    <a:lnTo>
                      <a:pt x="0" y="81480"/>
                    </a:ln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hueOff val="0"/>
                  <a:satOff val="0"/>
                  <a:lumOff val="0"/>
                  <a:alphaOff val="0"/>
                </a:schemeClr>
              </a:fontRef>
            </p:style>
            <p:txBody>
              <a:bodyPr spcFirstLastPara="0" vert="horz" wrap="square" lIns="69585" tIns="69585" rIns="69585" bIns="69585" numCol="1" spcCol="1270" anchor="ctr" anchorCtr="0">
                <a:noAutofit/>
              </a:bodyPr>
              <a:lstStyle/>
              <a:p>
                <a:pPr lvl="0" algn="ctr" defTabSz="533400">
                  <a:lnSpc>
                    <a:spcPct val="90000"/>
                  </a:lnSpc>
                  <a:spcBef>
                    <a:spcPct val="0"/>
                  </a:spcBef>
                  <a:spcAft>
                    <a:spcPct val="35000"/>
                  </a:spcAft>
                </a:pPr>
                <a:r>
                  <a:rPr lang="en-US" sz="1200" kern="1200" dirty="0" smtClean="0">
                    <a:latin typeface="Arial" panose="020B0604020202020204" pitchFamily="34" charset="0"/>
                    <a:cs typeface="Arial" panose="020B0604020202020204" pitchFamily="34" charset="0"/>
                  </a:rPr>
                  <a:t>SEND</a:t>
                </a:r>
                <a:endParaRPr lang="en-US" sz="1200" kern="1200" dirty="0">
                  <a:latin typeface="Arial" panose="020B0604020202020204" pitchFamily="34" charset="0"/>
                  <a:cs typeface="Arial" panose="020B0604020202020204" pitchFamily="34" charset="0"/>
                </a:endParaRPr>
              </a:p>
            </p:txBody>
          </p:sp>
          <p:sp>
            <p:nvSpPr>
              <p:cNvPr id="32" name="Freeform 31"/>
              <p:cNvSpPr/>
              <p:nvPr/>
            </p:nvSpPr>
            <p:spPr>
              <a:xfrm>
                <a:off x="5324876" y="3560023"/>
                <a:ext cx="1811556" cy="1088821"/>
              </a:xfrm>
              <a:custGeom>
                <a:avLst/>
                <a:gdLst>
                  <a:gd name="connsiteX0" fmla="*/ 0 w 1811556"/>
                  <a:gd name="connsiteY0" fmla="*/ 108882 h 1088821"/>
                  <a:gd name="connsiteX1" fmla="*/ 108882 w 1811556"/>
                  <a:gd name="connsiteY1" fmla="*/ 0 h 1088821"/>
                  <a:gd name="connsiteX2" fmla="*/ 1702674 w 1811556"/>
                  <a:gd name="connsiteY2" fmla="*/ 0 h 1088821"/>
                  <a:gd name="connsiteX3" fmla="*/ 1811556 w 1811556"/>
                  <a:gd name="connsiteY3" fmla="*/ 108882 h 1088821"/>
                  <a:gd name="connsiteX4" fmla="*/ 1811556 w 1811556"/>
                  <a:gd name="connsiteY4" fmla="*/ 979939 h 1088821"/>
                  <a:gd name="connsiteX5" fmla="*/ 1702674 w 1811556"/>
                  <a:gd name="connsiteY5" fmla="*/ 1088821 h 1088821"/>
                  <a:gd name="connsiteX6" fmla="*/ 108882 w 1811556"/>
                  <a:gd name="connsiteY6" fmla="*/ 1088821 h 1088821"/>
                  <a:gd name="connsiteX7" fmla="*/ 0 w 1811556"/>
                  <a:gd name="connsiteY7" fmla="*/ 979939 h 1088821"/>
                  <a:gd name="connsiteX8" fmla="*/ 0 w 1811556"/>
                  <a:gd name="connsiteY8" fmla="*/ 108882 h 108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1556" h="1088821">
                    <a:moveTo>
                      <a:pt x="0" y="108882"/>
                    </a:moveTo>
                    <a:cubicBezTo>
                      <a:pt x="0" y="48748"/>
                      <a:pt x="48748" y="0"/>
                      <a:pt x="108882" y="0"/>
                    </a:cubicBezTo>
                    <a:lnTo>
                      <a:pt x="1702674" y="0"/>
                    </a:lnTo>
                    <a:cubicBezTo>
                      <a:pt x="1762808" y="0"/>
                      <a:pt x="1811556" y="48748"/>
                      <a:pt x="1811556" y="108882"/>
                    </a:cubicBezTo>
                    <a:lnTo>
                      <a:pt x="1811556" y="979939"/>
                    </a:lnTo>
                    <a:cubicBezTo>
                      <a:pt x="1811556" y="1040073"/>
                      <a:pt x="1762808" y="1088821"/>
                      <a:pt x="1702674" y="1088821"/>
                    </a:cubicBezTo>
                    <a:lnTo>
                      <a:pt x="108882" y="1088821"/>
                    </a:lnTo>
                    <a:cubicBezTo>
                      <a:pt x="48748" y="1088821"/>
                      <a:pt x="0" y="1040073"/>
                      <a:pt x="0" y="979939"/>
                    </a:cubicBezTo>
                    <a:lnTo>
                      <a:pt x="0" y="108882"/>
                    </a:ln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hueOff val="0"/>
                  <a:satOff val="0"/>
                  <a:lumOff val="0"/>
                  <a:alphaOff val="0"/>
                </a:schemeClr>
              </a:fontRef>
            </p:style>
            <p:txBody>
              <a:bodyPr spcFirstLastPara="0" vert="horz" wrap="square" lIns="77610" tIns="77610" rIns="77610" bIns="77610" numCol="1" spcCol="1270" anchor="ctr" anchorCtr="0">
                <a:noAutofit/>
              </a:bodyPr>
              <a:lstStyle/>
              <a:p>
                <a:pPr lvl="0" algn="l" defTabSz="533400">
                  <a:lnSpc>
                    <a:spcPct val="90000"/>
                  </a:lnSpc>
                  <a:spcBef>
                    <a:spcPct val="0"/>
                  </a:spcBef>
                  <a:spcAft>
                    <a:spcPct val="35000"/>
                  </a:spcAft>
                </a:pPr>
                <a:r>
                  <a:rPr lang="en-US" sz="1200" kern="1200" dirty="0" smtClean="0">
                    <a:latin typeface="Arial" panose="020B0604020202020204" pitchFamily="34" charset="0"/>
                    <a:cs typeface="Arial" panose="020B0604020202020204" pitchFamily="34" charset="0"/>
                  </a:rPr>
                  <a:t>Print copy of the notification email showing date and time and addressees for contract file</a:t>
                </a:r>
                <a:endParaRPr lang="en-US" sz="1200" kern="1200" dirty="0">
                  <a:latin typeface="Arial" panose="020B0604020202020204" pitchFamily="34" charset="0"/>
                  <a:cs typeface="Arial" panose="020B0604020202020204" pitchFamily="34" charset="0"/>
                </a:endParaRPr>
              </a:p>
            </p:txBody>
          </p:sp>
          <p:sp>
            <p:nvSpPr>
              <p:cNvPr id="34" name="Freeform 33"/>
              <p:cNvSpPr/>
              <p:nvPr/>
            </p:nvSpPr>
            <p:spPr>
              <a:xfrm>
                <a:off x="5324876" y="4834649"/>
                <a:ext cx="1811556" cy="814804"/>
              </a:xfrm>
              <a:custGeom>
                <a:avLst/>
                <a:gdLst>
                  <a:gd name="connsiteX0" fmla="*/ 0 w 1811556"/>
                  <a:gd name="connsiteY0" fmla="*/ 81480 h 814804"/>
                  <a:gd name="connsiteX1" fmla="*/ 81480 w 1811556"/>
                  <a:gd name="connsiteY1" fmla="*/ 0 h 814804"/>
                  <a:gd name="connsiteX2" fmla="*/ 1730076 w 1811556"/>
                  <a:gd name="connsiteY2" fmla="*/ 0 h 814804"/>
                  <a:gd name="connsiteX3" fmla="*/ 1811556 w 1811556"/>
                  <a:gd name="connsiteY3" fmla="*/ 81480 h 814804"/>
                  <a:gd name="connsiteX4" fmla="*/ 1811556 w 1811556"/>
                  <a:gd name="connsiteY4" fmla="*/ 733324 h 814804"/>
                  <a:gd name="connsiteX5" fmla="*/ 1730076 w 1811556"/>
                  <a:gd name="connsiteY5" fmla="*/ 814804 h 814804"/>
                  <a:gd name="connsiteX6" fmla="*/ 81480 w 1811556"/>
                  <a:gd name="connsiteY6" fmla="*/ 814804 h 814804"/>
                  <a:gd name="connsiteX7" fmla="*/ 0 w 1811556"/>
                  <a:gd name="connsiteY7" fmla="*/ 733324 h 814804"/>
                  <a:gd name="connsiteX8" fmla="*/ 0 w 1811556"/>
                  <a:gd name="connsiteY8" fmla="*/ 81480 h 814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1556" h="814804">
                    <a:moveTo>
                      <a:pt x="0" y="81480"/>
                    </a:moveTo>
                    <a:cubicBezTo>
                      <a:pt x="0" y="36480"/>
                      <a:pt x="36480" y="0"/>
                      <a:pt x="81480" y="0"/>
                    </a:cubicBezTo>
                    <a:lnTo>
                      <a:pt x="1730076" y="0"/>
                    </a:lnTo>
                    <a:cubicBezTo>
                      <a:pt x="1775076" y="0"/>
                      <a:pt x="1811556" y="36480"/>
                      <a:pt x="1811556" y="81480"/>
                    </a:cubicBezTo>
                    <a:lnTo>
                      <a:pt x="1811556" y="733324"/>
                    </a:lnTo>
                    <a:cubicBezTo>
                      <a:pt x="1811556" y="778324"/>
                      <a:pt x="1775076" y="814804"/>
                      <a:pt x="1730076" y="814804"/>
                    </a:cubicBezTo>
                    <a:lnTo>
                      <a:pt x="81480" y="814804"/>
                    </a:lnTo>
                    <a:cubicBezTo>
                      <a:pt x="36480" y="814804"/>
                      <a:pt x="0" y="778324"/>
                      <a:pt x="0" y="733324"/>
                    </a:cubicBezTo>
                    <a:lnTo>
                      <a:pt x="0" y="81480"/>
                    </a:ln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hueOff val="0"/>
                  <a:satOff val="0"/>
                  <a:lumOff val="0"/>
                  <a:alphaOff val="0"/>
                </a:schemeClr>
              </a:fontRef>
            </p:style>
            <p:txBody>
              <a:bodyPr spcFirstLastPara="0" vert="horz" wrap="square" lIns="69585" tIns="69585" rIns="69585" bIns="69585" numCol="1" spcCol="1270" anchor="ctr" anchorCtr="0">
                <a:noAutofit/>
              </a:bodyPr>
              <a:lstStyle/>
              <a:p>
                <a:pPr lvl="0" algn="l" defTabSz="533400">
                  <a:lnSpc>
                    <a:spcPct val="90000"/>
                  </a:lnSpc>
                  <a:spcBef>
                    <a:spcPct val="0"/>
                  </a:spcBef>
                  <a:spcAft>
                    <a:spcPct val="35000"/>
                  </a:spcAft>
                </a:pPr>
                <a:r>
                  <a:rPr lang="en-US" sz="1200" kern="1200" dirty="0" smtClean="0">
                    <a:latin typeface="Arial" panose="020B0604020202020204" pitchFamily="34" charset="0"/>
                    <a:cs typeface="Arial" panose="020B0604020202020204" pitchFamily="34" charset="0"/>
                  </a:rPr>
                  <a:t>Respond to requests for Bid Documents, note firms on Roster</a:t>
                </a:r>
                <a:endParaRPr lang="en-US" sz="1200" kern="1200" dirty="0">
                  <a:latin typeface="Arial" panose="020B0604020202020204" pitchFamily="34" charset="0"/>
                  <a:cs typeface="Arial" panose="020B0604020202020204" pitchFamily="34" charset="0"/>
                </a:endParaRPr>
              </a:p>
            </p:txBody>
          </p:sp>
        </p:grpSp>
        <p:grpSp>
          <p:nvGrpSpPr>
            <p:cNvPr id="48" name="Group 47"/>
            <p:cNvGrpSpPr/>
            <p:nvPr/>
          </p:nvGrpSpPr>
          <p:grpSpPr>
            <a:xfrm>
              <a:off x="7421824" y="1395221"/>
              <a:ext cx="1545806" cy="4166472"/>
              <a:chOff x="7537374" y="1482981"/>
              <a:chExt cx="1545806" cy="4166472"/>
            </a:xfrm>
          </p:grpSpPr>
          <p:sp>
            <p:nvSpPr>
              <p:cNvPr id="47" name="Rectangle 46"/>
              <p:cNvSpPr/>
              <p:nvPr/>
            </p:nvSpPr>
            <p:spPr>
              <a:xfrm rot="5400000">
                <a:off x="6698853" y="3412056"/>
                <a:ext cx="3261985" cy="124703"/>
              </a:xfrm>
              <a:prstGeom prst="rect">
                <a:avLst/>
              </a:prstGeom>
              <a:ln>
                <a:noFill/>
              </a:ln>
            </p:spPr>
            <p:style>
              <a:lnRef idx="3">
                <a:schemeClr val="lt1"/>
              </a:lnRef>
              <a:fillRef idx="1">
                <a:schemeClr val="accent5"/>
              </a:fillRef>
              <a:effectRef idx="1">
                <a:schemeClr val="accent5"/>
              </a:effectRef>
              <a:fontRef idx="minor">
                <a:schemeClr val="dk1">
                  <a:hueOff val="0"/>
                  <a:satOff val="0"/>
                  <a:lumOff val="0"/>
                  <a:alphaOff val="0"/>
                </a:schemeClr>
              </a:fontRef>
            </p:style>
          </p:sp>
          <p:sp>
            <p:nvSpPr>
              <p:cNvPr id="36" name="Freeform 35"/>
              <p:cNvSpPr/>
              <p:nvPr/>
            </p:nvSpPr>
            <p:spPr>
              <a:xfrm>
                <a:off x="7537374" y="4671483"/>
                <a:ext cx="1545088" cy="977970"/>
              </a:xfrm>
              <a:custGeom>
                <a:avLst/>
                <a:gdLst>
                  <a:gd name="connsiteX0" fmla="*/ 0 w 1545088"/>
                  <a:gd name="connsiteY0" fmla="*/ 97797 h 977970"/>
                  <a:gd name="connsiteX1" fmla="*/ 97797 w 1545088"/>
                  <a:gd name="connsiteY1" fmla="*/ 0 h 977970"/>
                  <a:gd name="connsiteX2" fmla="*/ 1447291 w 1545088"/>
                  <a:gd name="connsiteY2" fmla="*/ 0 h 977970"/>
                  <a:gd name="connsiteX3" fmla="*/ 1545088 w 1545088"/>
                  <a:gd name="connsiteY3" fmla="*/ 97797 h 977970"/>
                  <a:gd name="connsiteX4" fmla="*/ 1545088 w 1545088"/>
                  <a:gd name="connsiteY4" fmla="*/ 880173 h 977970"/>
                  <a:gd name="connsiteX5" fmla="*/ 1447291 w 1545088"/>
                  <a:gd name="connsiteY5" fmla="*/ 977970 h 977970"/>
                  <a:gd name="connsiteX6" fmla="*/ 97797 w 1545088"/>
                  <a:gd name="connsiteY6" fmla="*/ 977970 h 977970"/>
                  <a:gd name="connsiteX7" fmla="*/ 0 w 1545088"/>
                  <a:gd name="connsiteY7" fmla="*/ 880173 h 977970"/>
                  <a:gd name="connsiteX8" fmla="*/ 0 w 1545088"/>
                  <a:gd name="connsiteY8" fmla="*/ 97797 h 977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5088" h="977970">
                    <a:moveTo>
                      <a:pt x="0" y="97797"/>
                    </a:moveTo>
                    <a:cubicBezTo>
                      <a:pt x="0" y="43785"/>
                      <a:pt x="43785" y="0"/>
                      <a:pt x="97797" y="0"/>
                    </a:cubicBezTo>
                    <a:lnTo>
                      <a:pt x="1447291" y="0"/>
                    </a:lnTo>
                    <a:cubicBezTo>
                      <a:pt x="1501303" y="0"/>
                      <a:pt x="1545088" y="43785"/>
                      <a:pt x="1545088" y="97797"/>
                    </a:cubicBezTo>
                    <a:lnTo>
                      <a:pt x="1545088" y="880173"/>
                    </a:lnTo>
                    <a:cubicBezTo>
                      <a:pt x="1545088" y="934185"/>
                      <a:pt x="1501303" y="977970"/>
                      <a:pt x="1447291" y="977970"/>
                    </a:cubicBezTo>
                    <a:lnTo>
                      <a:pt x="97797" y="977970"/>
                    </a:lnTo>
                    <a:cubicBezTo>
                      <a:pt x="43785" y="977970"/>
                      <a:pt x="0" y="934185"/>
                      <a:pt x="0" y="880173"/>
                    </a:cubicBezTo>
                    <a:lnTo>
                      <a:pt x="0" y="97797"/>
                    </a:ln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hueOff val="0"/>
                  <a:satOff val="0"/>
                  <a:lumOff val="0"/>
                  <a:alphaOff val="0"/>
                </a:schemeClr>
              </a:fontRef>
            </p:style>
            <p:txBody>
              <a:bodyPr spcFirstLastPara="0" vert="horz" wrap="square" lIns="74364" tIns="74364" rIns="74364" bIns="74364" numCol="1" spcCol="1270" anchor="ctr" anchorCtr="0">
                <a:noAutofit/>
              </a:bodyPr>
              <a:lstStyle/>
              <a:p>
                <a:pPr lvl="0" algn="l" defTabSz="533400">
                  <a:lnSpc>
                    <a:spcPct val="90000"/>
                  </a:lnSpc>
                  <a:spcBef>
                    <a:spcPct val="0"/>
                  </a:spcBef>
                  <a:spcAft>
                    <a:spcPct val="35000"/>
                  </a:spcAft>
                </a:pPr>
                <a:r>
                  <a:rPr lang="en-US" sz="1200" kern="1200" dirty="0" smtClean="0">
                    <a:latin typeface="Arial" panose="020B0604020202020204" pitchFamily="34" charset="0"/>
                    <a:cs typeface="Arial" panose="020B0604020202020204" pitchFamily="34" charset="0"/>
                  </a:rPr>
                  <a:t>Following Walkthrough place copy of sign-in form in contract file</a:t>
                </a:r>
              </a:p>
            </p:txBody>
          </p:sp>
          <p:sp>
            <p:nvSpPr>
              <p:cNvPr id="38" name="Freeform 37"/>
              <p:cNvSpPr/>
              <p:nvPr/>
            </p:nvSpPr>
            <p:spPr>
              <a:xfrm>
                <a:off x="7537374" y="3676381"/>
                <a:ext cx="1545088" cy="814804"/>
              </a:xfrm>
              <a:custGeom>
                <a:avLst/>
                <a:gdLst>
                  <a:gd name="connsiteX0" fmla="*/ 0 w 1545088"/>
                  <a:gd name="connsiteY0" fmla="*/ 81480 h 814804"/>
                  <a:gd name="connsiteX1" fmla="*/ 81480 w 1545088"/>
                  <a:gd name="connsiteY1" fmla="*/ 0 h 814804"/>
                  <a:gd name="connsiteX2" fmla="*/ 1463608 w 1545088"/>
                  <a:gd name="connsiteY2" fmla="*/ 0 h 814804"/>
                  <a:gd name="connsiteX3" fmla="*/ 1545088 w 1545088"/>
                  <a:gd name="connsiteY3" fmla="*/ 81480 h 814804"/>
                  <a:gd name="connsiteX4" fmla="*/ 1545088 w 1545088"/>
                  <a:gd name="connsiteY4" fmla="*/ 733324 h 814804"/>
                  <a:gd name="connsiteX5" fmla="*/ 1463608 w 1545088"/>
                  <a:gd name="connsiteY5" fmla="*/ 814804 h 814804"/>
                  <a:gd name="connsiteX6" fmla="*/ 81480 w 1545088"/>
                  <a:gd name="connsiteY6" fmla="*/ 814804 h 814804"/>
                  <a:gd name="connsiteX7" fmla="*/ 0 w 1545088"/>
                  <a:gd name="connsiteY7" fmla="*/ 733324 h 814804"/>
                  <a:gd name="connsiteX8" fmla="*/ 0 w 1545088"/>
                  <a:gd name="connsiteY8" fmla="*/ 81480 h 814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5088" h="814804">
                    <a:moveTo>
                      <a:pt x="0" y="81480"/>
                    </a:moveTo>
                    <a:cubicBezTo>
                      <a:pt x="0" y="36480"/>
                      <a:pt x="36480" y="0"/>
                      <a:pt x="81480" y="0"/>
                    </a:cubicBezTo>
                    <a:lnTo>
                      <a:pt x="1463608" y="0"/>
                    </a:lnTo>
                    <a:cubicBezTo>
                      <a:pt x="1508608" y="0"/>
                      <a:pt x="1545088" y="36480"/>
                      <a:pt x="1545088" y="81480"/>
                    </a:cubicBezTo>
                    <a:lnTo>
                      <a:pt x="1545088" y="733324"/>
                    </a:lnTo>
                    <a:cubicBezTo>
                      <a:pt x="1545088" y="778324"/>
                      <a:pt x="1508608" y="814804"/>
                      <a:pt x="1463608" y="814804"/>
                    </a:cubicBezTo>
                    <a:lnTo>
                      <a:pt x="81480" y="814804"/>
                    </a:lnTo>
                    <a:cubicBezTo>
                      <a:pt x="36480" y="814804"/>
                      <a:pt x="0" y="778324"/>
                      <a:pt x="0" y="733324"/>
                    </a:cubicBezTo>
                    <a:lnTo>
                      <a:pt x="0" y="81480"/>
                    </a:ln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hueOff val="0"/>
                  <a:satOff val="0"/>
                  <a:lumOff val="0"/>
                  <a:alphaOff val="0"/>
                </a:schemeClr>
              </a:fontRef>
            </p:style>
            <p:txBody>
              <a:bodyPr spcFirstLastPara="0" vert="horz" wrap="square" lIns="69585" tIns="69585" rIns="69585" bIns="69585" numCol="1" spcCol="1270" anchor="ctr" anchorCtr="0">
                <a:noAutofit/>
              </a:bodyPr>
              <a:lstStyle/>
              <a:p>
                <a:pPr lvl="0" algn="ctr" defTabSz="533400">
                  <a:lnSpc>
                    <a:spcPct val="90000"/>
                  </a:lnSpc>
                  <a:spcBef>
                    <a:spcPct val="0"/>
                  </a:spcBef>
                  <a:spcAft>
                    <a:spcPct val="35000"/>
                  </a:spcAft>
                </a:pPr>
                <a:r>
                  <a:rPr lang="en-US" sz="1200" kern="1200" dirty="0" smtClean="0">
                    <a:latin typeface="Arial" panose="020B0604020202020204" pitchFamily="34" charset="0"/>
                    <a:cs typeface="Arial" panose="020B0604020202020204" pitchFamily="34" charset="0"/>
                  </a:rPr>
                  <a:t>Prepare Bid Summary Sheet</a:t>
                </a:r>
              </a:p>
            </p:txBody>
          </p:sp>
          <p:sp>
            <p:nvSpPr>
              <p:cNvPr id="40" name="Freeform 39"/>
              <p:cNvSpPr/>
              <p:nvPr/>
            </p:nvSpPr>
            <p:spPr>
              <a:xfrm>
                <a:off x="7537374" y="2478083"/>
                <a:ext cx="1545088" cy="1018000"/>
              </a:xfrm>
              <a:custGeom>
                <a:avLst/>
                <a:gdLst>
                  <a:gd name="connsiteX0" fmla="*/ 0 w 1545088"/>
                  <a:gd name="connsiteY0" fmla="*/ 101800 h 1018000"/>
                  <a:gd name="connsiteX1" fmla="*/ 101800 w 1545088"/>
                  <a:gd name="connsiteY1" fmla="*/ 0 h 1018000"/>
                  <a:gd name="connsiteX2" fmla="*/ 1443288 w 1545088"/>
                  <a:gd name="connsiteY2" fmla="*/ 0 h 1018000"/>
                  <a:gd name="connsiteX3" fmla="*/ 1545088 w 1545088"/>
                  <a:gd name="connsiteY3" fmla="*/ 101800 h 1018000"/>
                  <a:gd name="connsiteX4" fmla="*/ 1545088 w 1545088"/>
                  <a:gd name="connsiteY4" fmla="*/ 916200 h 1018000"/>
                  <a:gd name="connsiteX5" fmla="*/ 1443288 w 1545088"/>
                  <a:gd name="connsiteY5" fmla="*/ 1018000 h 1018000"/>
                  <a:gd name="connsiteX6" fmla="*/ 101800 w 1545088"/>
                  <a:gd name="connsiteY6" fmla="*/ 1018000 h 1018000"/>
                  <a:gd name="connsiteX7" fmla="*/ 0 w 1545088"/>
                  <a:gd name="connsiteY7" fmla="*/ 916200 h 1018000"/>
                  <a:gd name="connsiteX8" fmla="*/ 0 w 1545088"/>
                  <a:gd name="connsiteY8" fmla="*/ 101800 h 101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5088" h="1018000">
                    <a:moveTo>
                      <a:pt x="0" y="101800"/>
                    </a:moveTo>
                    <a:cubicBezTo>
                      <a:pt x="0" y="45577"/>
                      <a:pt x="45577" y="0"/>
                      <a:pt x="101800" y="0"/>
                    </a:cubicBezTo>
                    <a:lnTo>
                      <a:pt x="1443288" y="0"/>
                    </a:lnTo>
                    <a:cubicBezTo>
                      <a:pt x="1499511" y="0"/>
                      <a:pt x="1545088" y="45577"/>
                      <a:pt x="1545088" y="101800"/>
                    </a:cubicBezTo>
                    <a:lnTo>
                      <a:pt x="1545088" y="916200"/>
                    </a:lnTo>
                    <a:cubicBezTo>
                      <a:pt x="1545088" y="972423"/>
                      <a:pt x="1499511" y="1018000"/>
                      <a:pt x="1443288" y="1018000"/>
                    </a:cubicBezTo>
                    <a:lnTo>
                      <a:pt x="101800" y="1018000"/>
                    </a:lnTo>
                    <a:cubicBezTo>
                      <a:pt x="45577" y="1018000"/>
                      <a:pt x="0" y="972423"/>
                      <a:pt x="0" y="916200"/>
                    </a:cubicBezTo>
                    <a:lnTo>
                      <a:pt x="0" y="101800"/>
                    </a:ln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hueOff val="0"/>
                  <a:satOff val="0"/>
                  <a:lumOff val="0"/>
                  <a:alphaOff val="0"/>
                </a:schemeClr>
              </a:fontRef>
            </p:style>
            <p:txBody>
              <a:bodyPr spcFirstLastPara="0" vert="horz" wrap="square" lIns="75536" tIns="75536" rIns="75536" bIns="75536" numCol="1" spcCol="1270" anchor="ctr" anchorCtr="0">
                <a:noAutofit/>
              </a:bodyPr>
              <a:lstStyle/>
              <a:p>
                <a:pPr lvl="0" algn="l" defTabSz="533400">
                  <a:lnSpc>
                    <a:spcPct val="90000"/>
                  </a:lnSpc>
                  <a:spcBef>
                    <a:spcPct val="0"/>
                  </a:spcBef>
                  <a:spcAft>
                    <a:spcPct val="35000"/>
                  </a:spcAft>
                </a:pPr>
                <a:r>
                  <a:rPr lang="en-US" sz="1200" kern="1200" dirty="0" smtClean="0">
                    <a:latin typeface="Arial" panose="020B0604020202020204" pitchFamily="34" charset="0"/>
                    <a:cs typeface="Arial" panose="020B0604020202020204" pitchFamily="34" charset="0"/>
                  </a:rPr>
                  <a:t>Following Bidding Deadline – process as per usual procedure</a:t>
                </a:r>
              </a:p>
            </p:txBody>
          </p:sp>
          <p:sp>
            <p:nvSpPr>
              <p:cNvPr id="41" name="Freeform 40"/>
              <p:cNvSpPr/>
              <p:nvPr/>
            </p:nvSpPr>
            <p:spPr>
              <a:xfrm>
                <a:off x="7538092" y="1482981"/>
                <a:ext cx="1545088" cy="814804"/>
              </a:xfrm>
              <a:custGeom>
                <a:avLst/>
                <a:gdLst>
                  <a:gd name="connsiteX0" fmla="*/ 0 w 1545088"/>
                  <a:gd name="connsiteY0" fmla="*/ 81480 h 814804"/>
                  <a:gd name="connsiteX1" fmla="*/ 81480 w 1545088"/>
                  <a:gd name="connsiteY1" fmla="*/ 0 h 814804"/>
                  <a:gd name="connsiteX2" fmla="*/ 1463608 w 1545088"/>
                  <a:gd name="connsiteY2" fmla="*/ 0 h 814804"/>
                  <a:gd name="connsiteX3" fmla="*/ 1545088 w 1545088"/>
                  <a:gd name="connsiteY3" fmla="*/ 81480 h 814804"/>
                  <a:gd name="connsiteX4" fmla="*/ 1545088 w 1545088"/>
                  <a:gd name="connsiteY4" fmla="*/ 733324 h 814804"/>
                  <a:gd name="connsiteX5" fmla="*/ 1463608 w 1545088"/>
                  <a:gd name="connsiteY5" fmla="*/ 814804 h 814804"/>
                  <a:gd name="connsiteX6" fmla="*/ 81480 w 1545088"/>
                  <a:gd name="connsiteY6" fmla="*/ 814804 h 814804"/>
                  <a:gd name="connsiteX7" fmla="*/ 0 w 1545088"/>
                  <a:gd name="connsiteY7" fmla="*/ 733324 h 814804"/>
                  <a:gd name="connsiteX8" fmla="*/ 0 w 1545088"/>
                  <a:gd name="connsiteY8" fmla="*/ 81480 h 814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5088" h="814804">
                    <a:moveTo>
                      <a:pt x="0" y="81480"/>
                    </a:moveTo>
                    <a:cubicBezTo>
                      <a:pt x="0" y="36480"/>
                      <a:pt x="36480" y="0"/>
                      <a:pt x="81480" y="0"/>
                    </a:cubicBezTo>
                    <a:lnTo>
                      <a:pt x="1463608" y="0"/>
                    </a:lnTo>
                    <a:cubicBezTo>
                      <a:pt x="1508608" y="0"/>
                      <a:pt x="1545088" y="36480"/>
                      <a:pt x="1545088" y="81480"/>
                    </a:cubicBezTo>
                    <a:lnTo>
                      <a:pt x="1545088" y="733324"/>
                    </a:lnTo>
                    <a:cubicBezTo>
                      <a:pt x="1545088" y="778324"/>
                      <a:pt x="1508608" y="814804"/>
                      <a:pt x="1463608" y="814804"/>
                    </a:cubicBezTo>
                    <a:lnTo>
                      <a:pt x="81480" y="814804"/>
                    </a:lnTo>
                    <a:cubicBezTo>
                      <a:pt x="36480" y="814804"/>
                      <a:pt x="0" y="778324"/>
                      <a:pt x="0" y="733324"/>
                    </a:cubicBezTo>
                    <a:lnTo>
                      <a:pt x="0" y="81480"/>
                    </a:ln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hueOff val="0"/>
                  <a:satOff val="0"/>
                  <a:lumOff val="0"/>
                  <a:alphaOff val="0"/>
                </a:schemeClr>
              </a:fontRef>
            </p:style>
            <p:txBody>
              <a:bodyPr spcFirstLastPara="0" vert="horz" wrap="square" lIns="69585" tIns="69585" rIns="69585" bIns="69585" numCol="1" spcCol="1270" anchor="ctr" anchorCtr="0">
                <a:noAutofit/>
              </a:bodyPr>
              <a:lstStyle/>
              <a:p>
                <a:pPr lvl="0" algn="ctr" defTabSz="533400">
                  <a:lnSpc>
                    <a:spcPct val="90000"/>
                  </a:lnSpc>
                  <a:spcBef>
                    <a:spcPct val="0"/>
                  </a:spcBef>
                  <a:spcAft>
                    <a:spcPct val="35000"/>
                  </a:spcAft>
                </a:pPr>
                <a:r>
                  <a:rPr lang="en-US" sz="1200" kern="1200" dirty="0" smtClean="0">
                    <a:latin typeface="Arial" panose="020B0604020202020204" pitchFamily="34" charset="0"/>
                    <a:cs typeface="Arial" panose="020B0604020202020204" pitchFamily="34" charset="0"/>
                  </a:rPr>
                  <a:t>Forward to Contracts office</a:t>
                </a:r>
              </a:p>
            </p:txBody>
          </p:sp>
        </p:grpSp>
      </p:grpSp>
      <p:pic>
        <p:nvPicPr>
          <p:cNvPr id="9" name="Picture 8" descr="Button_Green.png"/>
          <p:cNvPicPr>
            <a:picLocks noChangeAspect="1"/>
          </p:cNvPicPr>
          <p:nvPr/>
        </p:nvPicPr>
        <p:blipFill>
          <a:blip r:embed="rId3" cstate="print"/>
          <a:stretch>
            <a:fillRect/>
          </a:stretch>
        </p:blipFill>
        <p:spPr>
          <a:xfrm>
            <a:off x="181811" y="6070532"/>
            <a:ext cx="656389" cy="601542"/>
          </a:xfrm>
          <a:prstGeom prst="rect">
            <a:avLst/>
          </a:prstGeom>
        </p:spPr>
      </p:pic>
    </p:spTree>
    <p:extLst>
      <p:ext uri="{BB962C8B-B14F-4D97-AF65-F5344CB8AC3E}">
        <p14:creationId xmlns:p14="http://schemas.microsoft.com/office/powerpoint/2010/main" val="3066569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76400"/>
            <a:ext cx="8229600" cy="3886200"/>
          </a:xfrm>
        </p:spPr>
        <p:txBody>
          <a:bodyPr/>
          <a:lstStyle/>
          <a:p>
            <a:pPr marL="0" indent="0" algn="ctr">
              <a:buNone/>
            </a:pPr>
            <a:r>
              <a:rPr lang="en-US" sz="4800" b="1" dirty="0">
                <a:solidFill>
                  <a:srgbClr val="28315E"/>
                </a:solidFill>
                <a:effectLst>
                  <a:outerShdw blurRad="38100" dist="38100" dir="2700000" algn="tl">
                    <a:srgbClr val="000000">
                      <a:alpha val="43137"/>
                    </a:srgbClr>
                  </a:outerShdw>
                </a:effectLst>
              </a:rPr>
              <a:t>Thank you!</a:t>
            </a:r>
          </a:p>
          <a:p>
            <a:pPr marL="0" indent="0">
              <a:buNone/>
            </a:pPr>
            <a:endParaRPr lang="en-US" sz="1200" dirty="0" smtClean="0"/>
          </a:p>
          <a:p>
            <a:pPr marL="0" indent="0">
              <a:buNone/>
            </a:pPr>
            <a:r>
              <a:rPr lang="en-US" sz="2800" dirty="0"/>
              <a:t>	</a:t>
            </a:r>
            <a:r>
              <a:rPr lang="en-US" sz="2800" b="1" dirty="0" smtClean="0"/>
              <a:t>Jonathan Martin</a:t>
            </a:r>
            <a:r>
              <a:rPr lang="en-US" sz="2800" dirty="0" smtClean="0"/>
              <a:t>, </a:t>
            </a:r>
            <a:r>
              <a:rPr lang="en-US" sz="2800" dirty="0"/>
              <a:t>Project Manager</a:t>
            </a:r>
          </a:p>
          <a:p>
            <a:pPr marL="0" indent="0">
              <a:buNone/>
            </a:pPr>
            <a:r>
              <a:rPr lang="en-US" sz="2800" dirty="0"/>
              <a:t>	Engineering &amp; Architectural Services</a:t>
            </a:r>
          </a:p>
          <a:p>
            <a:pPr marL="0" indent="0">
              <a:buNone/>
            </a:pPr>
            <a:r>
              <a:rPr lang="en-US" sz="2800" dirty="0"/>
              <a:t>	</a:t>
            </a:r>
            <a:r>
              <a:rPr lang="en-US" sz="2800" dirty="0" smtClean="0">
                <a:hlinkClick r:id="rId2"/>
              </a:rPr>
              <a:t>Jonathan.Martin@des.wa.gov</a:t>
            </a:r>
            <a:endParaRPr lang="en-US" sz="2800" dirty="0" smtClean="0"/>
          </a:p>
          <a:p>
            <a:pPr marL="0" indent="0">
              <a:buNone/>
            </a:pPr>
            <a:r>
              <a:rPr lang="en-US" sz="2800" dirty="0" smtClean="0"/>
              <a:t> </a:t>
            </a:r>
            <a:r>
              <a:rPr lang="en-US" sz="2800" dirty="0"/>
              <a:t>	(360) </a:t>
            </a:r>
            <a:r>
              <a:rPr lang="en-US" sz="2800" dirty="0" smtClean="0"/>
              <a:t>407-9353</a:t>
            </a:r>
            <a:endParaRPr lang="en-US" sz="2800" dirty="0"/>
          </a:p>
        </p:txBody>
      </p:sp>
      <p:sp>
        <p:nvSpPr>
          <p:cNvPr id="3" name="Title 2"/>
          <p:cNvSpPr>
            <a:spLocks noGrp="1"/>
          </p:cNvSpPr>
          <p:nvPr>
            <p:ph type="title"/>
          </p:nvPr>
        </p:nvSpPr>
        <p:spPr>
          <a:xfrm>
            <a:off x="457200" y="228600"/>
            <a:ext cx="8229600" cy="914400"/>
          </a:xfrm>
        </p:spPr>
        <p:txBody>
          <a:bodyPr/>
          <a:lstStyle/>
          <a:p>
            <a:r>
              <a:rPr lang="en-US" dirty="0" smtClean="0"/>
              <a:t>Small Works Roster</a:t>
            </a:r>
            <a:endParaRPr lang="en-US" dirty="0"/>
          </a:p>
        </p:txBody>
      </p:sp>
      <p:pic>
        <p:nvPicPr>
          <p:cNvPr id="4" name="Picture 3" descr="Button_Green.png"/>
          <p:cNvPicPr>
            <a:picLocks noChangeAspect="1"/>
          </p:cNvPicPr>
          <p:nvPr/>
        </p:nvPicPr>
        <p:blipFill>
          <a:blip r:embed="rId3" cstate="print"/>
          <a:stretch>
            <a:fillRect/>
          </a:stretch>
        </p:blipFill>
        <p:spPr>
          <a:xfrm>
            <a:off x="181811" y="6070532"/>
            <a:ext cx="656389" cy="601542"/>
          </a:xfrm>
          <a:prstGeom prst="rect">
            <a:avLst/>
          </a:prstGeom>
        </p:spPr>
      </p:pic>
      <p:cxnSp>
        <p:nvCxnSpPr>
          <p:cNvPr id="5" name="Straight Connector 4"/>
          <p:cNvCxnSpPr/>
          <p:nvPr/>
        </p:nvCxnSpPr>
        <p:spPr>
          <a:xfrm>
            <a:off x="685800" y="5562600"/>
            <a:ext cx="7772400"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544966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2057400"/>
            <a:ext cx="8001000" cy="3429000"/>
          </a:xfrm>
        </p:spPr>
        <p:txBody>
          <a:bodyPr/>
          <a:lstStyle/>
          <a:p>
            <a:pPr marL="0" indent="0" algn="ctr">
              <a:buNone/>
            </a:pPr>
            <a:r>
              <a:rPr lang="en-US" sz="4000" b="1" dirty="0"/>
              <a:t>Job Order </a:t>
            </a:r>
            <a:r>
              <a:rPr lang="en-US" sz="4000" b="1" dirty="0" smtClean="0"/>
              <a:t>Contracting (JOC)</a:t>
            </a:r>
          </a:p>
          <a:p>
            <a:pPr marL="0" indent="0" algn="ctr">
              <a:buNone/>
            </a:pPr>
            <a:endParaRPr lang="en-US" b="1" dirty="0" smtClean="0"/>
          </a:p>
          <a:p>
            <a:pPr marL="0" indent="0">
              <a:buNone/>
            </a:pPr>
            <a:r>
              <a:rPr lang="en-US" dirty="0" smtClean="0"/>
              <a:t>	</a:t>
            </a:r>
            <a:r>
              <a:rPr lang="en-US" b="1" dirty="0" smtClean="0"/>
              <a:t>Dennis Flynn</a:t>
            </a:r>
            <a:r>
              <a:rPr lang="en-US" dirty="0" smtClean="0"/>
              <a:t>, Project Manager</a:t>
            </a:r>
          </a:p>
          <a:p>
            <a:pPr marL="0" indent="0">
              <a:buNone/>
            </a:pPr>
            <a:r>
              <a:rPr lang="en-US" dirty="0" smtClean="0"/>
              <a:t>	Engineering &amp; Architectural Services</a:t>
            </a:r>
          </a:p>
        </p:txBody>
      </p:sp>
      <p:pic>
        <p:nvPicPr>
          <p:cNvPr id="4" name="Picture 3" descr="Button_Green.png"/>
          <p:cNvPicPr>
            <a:picLocks noChangeAspect="1"/>
          </p:cNvPicPr>
          <p:nvPr/>
        </p:nvPicPr>
        <p:blipFill>
          <a:blip r:embed="rId2" cstate="print"/>
          <a:stretch>
            <a:fillRect/>
          </a:stretch>
        </p:blipFill>
        <p:spPr>
          <a:xfrm>
            <a:off x="181811" y="6070532"/>
            <a:ext cx="656389" cy="601542"/>
          </a:xfrm>
          <a:prstGeom prst="rect">
            <a:avLst/>
          </a:prstGeom>
        </p:spPr>
      </p:pic>
      <p:cxnSp>
        <p:nvCxnSpPr>
          <p:cNvPr id="5" name="Straight Connector 4"/>
          <p:cNvCxnSpPr/>
          <p:nvPr/>
        </p:nvCxnSpPr>
        <p:spPr>
          <a:xfrm>
            <a:off x="685800" y="5562600"/>
            <a:ext cx="7772400" cy="0"/>
          </a:xfrm>
          <a:prstGeom prst="line">
            <a:avLst/>
          </a:prstGeom>
        </p:spPr>
        <p:style>
          <a:lnRef idx="3">
            <a:schemeClr val="accent1"/>
          </a:lnRef>
          <a:fillRef idx="0">
            <a:schemeClr val="accent1"/>
          </a:fillRef>
          <a:effectRef idx="2">
            <a:schemeClr val="accent1"/>
          </a:effectRef>
          <a:fontRef idx="minor">
            <a:schemeClr val="tx1"/>
          </a:fontRef>
        </p:style>
      </p:cxnSp>
      <p:sp>
        <p:nvSpPr>
          <p:cNvPr id="6" name="Title 2"/>
          <p:cNvSpPr txBox="1">
            <a:spLocks/>
          </p:cNvSpPr>
          <p:nvPr/>
        </p:nvSpPr>
        <p:spPr>
          <a:xfrm>
            <a:off x="457200" y="381000"/>
            <a:ext cx="8229600" cy="762000"/>
          </a:xfrm>
          <a:prstGeom prst="rect">
            <a:avLst/>
          </a:prstGeom>
        </p:spPr>
        <p:txBody>
          <a:bodyPr>
            <a:normAutofit/>
          </a:bodyPr>
          <a:lstStyle>
            <a:lvl1pPr algn="ctr" defTabSz="914400" rtl="0" eaLnBrk="1" latinLnBrk="0" hangingPunct="1">
              <a:spcBef>
                <a:spcPct val="0"/>
              </a:spcBef>
              <a:buNone/>
              <a:defRPr sz="4000" b="1" i="1" kern="1200">
                <a:solidFill>
                  <a:srgbClr val="6DB33F"/>
                </a:solidFill>
                <a:latin typeface="Arial" pitchFamily="34" charset="0"/>
                <a:ea typeface="+mj-ea"/>
                <a:cs typeface="Arial" pitchFamily="34" charset="0"/>
              </a:defRPr>
            </a:lvl1pPr>
          </a:lstStyle>
          <a:p>
            <a:r>
              <a:rPr lang="en-US" dirty="0" smtClean="0"/>
              <a:t>Project Delivery Methods</a:t>
            </a:r>
            <a:endParaRPr lang="en-US" dirty="0"/>
          </a:p>
        </p:txBody>
      </p:sp>
    </p:spTree>
    <p:extLst>
      <p:ext uri="{BB962C8B-B14F-4D97-AF65-F5344CB8AC3E}">
        <p14:creationId xmlns:p14="http://schemas.microsoft.com/office/powerpoint/2010/main" val="8050300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5400"/>
            <a:ext cx="8229600" cy="4191000"/>
          </a:xfrm>
        </p:spPr>
        <p:txBody>
          <a:bodyPr/>
          <a:lstStyle/>
          <a:p>
            <a:pPr marL="0" indent="0">
              <a:buNone/>
            </a:pPr>
            <a:endParaRPr lang="en-US" dirty="0" smtClean="0"/>
          </a:p>
          <a:p>
            <a:pPr marL="0" indent="0">
              <a:buNone/>
            </a:pPr>
            <a:endParaRPr lang="en-US" dirty="0"/>
          </a:p>
        </p:txBody>
      </p:sp>
      <p:sp>
        <p:nvSpPr>
          <p:cNvPr id="3" name="Title 2"/>
          <p:cNvSpPr>
            <a:spLocks noGrp="1"/>
          </p:cNvSpPr>
          <p:nvPr>
            <p:ph type="title"/>
          </p:nvPr>
        </p:nvSpPr>
        <p:spPr>
          <a:xfrm>
            <a:off x="457200" y="361950"/>
            <a:ext cx="8229600" cy="781050"/>
          </a:xfrm>
        </p:spPr>
        <p:txBody>
          <a:bodyPr/>
          <a:lstStyle/>
          <a:p>
            <a:r>
              <a:rPr lang="en-US" dirty="0" smtClean="0"/>
              <a:t>Job Order Contracting</a:t>
            </a:r>
            <a:endParaRPr lang="en-US" dirty="0"/>
          </a:p>
        </p:txBody>
      </p:sp>
      <p:pic>
        <p:nvPicPr>
          <p:cNvPr id="4" name="Picture 3" descr="Button_Green.png"/>
          <p:cNvPicPr>
            <a:picLocks noChangeAspect="1"/>
          </p:cNvPicPr>
          <p:nvPr/>
        </p:nvPicPr>
        <p:blipFill>
          <a:blip r:embed="rId2" cstate="print"/>
          <a:stretch>
            <a:fillRect/>
          </a:stretch>
        </p:blipFill>
        <p:spPr>
          <a:xfrm>
            <a:off x="181811" y="6070532"/>
            <a:ext cx="656389" cy="601542"/>
          </a:xfrm>
          <a:prstGeom prst="rect">
            <a:avLst/>
          </a:prstGeom>
        </p:spPr>
      </p:pic>
      <p:sp>
        <p:nvSpPr>
          <p:cNvPr id="6" name="Content Placeholder 1"/>
          <p:cNvSpPr txBox="1">
            <a:spLocks/>
          </p:cNvSpPr>
          <p:nvPr/>
        </p:nvSpPr>
        <p:spPr>
          <a:xfrm>
            <a:off x="685800" y="1143000"/>
            <a:ext cx="7543800" cy="552907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A competitively bid fixed-price contract for multiple construction projects delivered on a work order basis.</a:t>
            </a:r>
          </a:p>
          <a:p>
            <a:r>
              <a:rPr lang="en-US" dirty="0" smtClean="0"/>
              <a:t>Unit prices from R.S. Means for establishing lump-sum fixed prices for work orders.</a:t>
            </a:r>
          </a:p>
          <a:p>
            <a:r>
              <a:rPr lang="en-US" dirty="0" smtClean="0"/>
              <a:t>Contractor provides coefficient that is applied to line items from R.S. Means. </a:t>
            </a:r>
          </a:p>
          <a:p>
            <a:r>
              <a:rPr lang="en-US" dirty="0" smtClean="0"/>
              <a:t>Contracts can be awarded for up to three years @ $6M per year</a:t>
            </a:r>
            <a:r>
              <a:rPr lang="en-US" dirty="0" smtClean="0"/>
              <a:t>.</a:t>
            </a:r>
            <a:endParaRPr lang="en-US" dirty="0" smtClean="0"/>
          </a:p>
        </p:txBody>
      </p:sp>
    </p:spTree>
    <p:extLst>
      <p:ext uri="{BB962C8B-B14F-4D97-AF65-F5344CB8AC3E}">
        <p14:creationId xmlns:p14="http://schemas.microsoft.com/office/powerpoint/2010/main" val="34624617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5400"/>
            <a:ext cx="8229600" cy="4191000"/>
          </a:xfrm>
        </p:spPr>
        <p:txBody>
          <a:bodyPr/>
          <a:lstStyle/>
          <a:p>
            <a:pPr marL="0" indent="0">
              <a:buNone/>
            </a:pPr>
            <a:endParaRPr lang="en-US" dirty="0" smtClean="0"/>
          </a:p>
          <a:p>
            <a:pPr marL="0" indent="0">
              <a:buNone/>
            </a:pPr>
            <a:endParaRPr lang="en-US" dirty="0"/>
          </a:p>
        </p:txBody>
      </p:sp>
      <p:sp>
        <p:nvSpPr>
          <p:cNvPr id="3" name="Title 2"/>
          <p:cNvSpPr>
            <a:spLocks noGrp="1"/>
          </p:cNvSpPr>
          <p:nvPr>
            <p:ph type="title"/>
          </p:nvPr>
        </p:nvSpPr>
        <p:spPr>
          <a:xfrm>
            <a:off x="457200" y="381000"/>
            <a:ext cx="8229600" cy="762000"/>
          </a:xfrm>
        </p:spPr>
        <p:txBody>
          <a:bodyPr/>
          <a:lstStyle/>
          <a:p>
            <a:r>
              <a:rPr lang="en-US" dirty="0" smtClean="0"/>
              <a:t>JOC Projects</a:t>
            </a:r>
            <a:endParaRPr lang="en-US" dirty="0"/>
          </a:p>
        </p:txBody>
      </p:sp>
      <p:pic>
        <p:nvPicPr>
          <p:cNvPr id="4" name="Picture 3" descr="Button_Green.png"/>
          <p:cNvPicPr>
            <a:picLocks noChangeAspect="1"/>
          </p:cNvPicPr>
          <p:nvPr/>
        </p:nvPicPr>
        <p:blipFill>
          <a:blip r:embed="rId2" cstate="print"/>
          <a:stretch>
            <a:fillRect/>
          </a:stretch>
        </p:blipFill>
        <p:spPr>
          <a:xfrm>
            <a:off x="181811" y="6070532"/>
            <a:ext cx="656389" cy="601542"/>
          </a:xfrm>
          <a:prstGeom prst="rect">
            <a:avLst/>
          </a:prstGeom>
        </p:spPr>
      </p:pic>
      <p:sp>
        <p:nvSpPr>
          <p:cNvPr id="6" name="Content Placeholder 1"/>
          <p:cNvSpPr txBox="1">
            <a:spLocks/>
          </p:cNvSpPr>
          <p:nvPr/>
        </p:nvSpPr>
        <p:spPr>
          <a:xfrm>
            <a:off x="838200" y="1295400"/>
            <a:ext cx="7315200" cy="537667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Projects that have a short timeline to complete</a:t>
            </a:r>
          </a:p>
          <a:p>
            <a:r>
              <a:rPr lang="en-US" dirty="0" smtClean="0"/>
              <a:t>Projects that can have an abbreviated design</a:t>
            </a:r>
          </a:p>
          <a:p>
            <a:r>
              <a:rPr lang="en-US" dirty="0" smtClean="0"/>
              <a:t>Projects that would benefit from early Contractor involvement</a:t>
            </a:r>
          </a:p>
          <a:p>
            <a:r>
              <a:rPr lang="en-US" dirty="0" smtClean="0"/>
              <a:t>Multi-discipline projects</a:t>
            </a:r>
          </a:p>
          <a:p>
            <a:r>
              <a:rPr lang="en-US" dirty="0" smtClean="0"/>
              <a:t>Bundled projects</a:t>
            </a:r>
          </a:p>
          <a:p>
            <a:r>
              <a:rPr lang="en-US" dirty="0" smtClean="0"/>
              <a:t>Projects under $350,000</a:t>
            </a:r>
            <a:endParaRPr lang="en-US" dirty="0"/>
          </a:p>
        </p:txBody>
      </p:sp>
    </p:spTree>
    <p:extLst>
      <p:ext uri="{BB962C8B-B14F-4D97-AF65-F5344CB8AC3E}">
        <p14:creationId xmlns:p14="http://schemas.microsoft.com/office/powerpoint/2010/main" val="19036228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p:cNvSpPr>
            <a:spLocks noGrp="1"/>
          </p:cNvSpPr>
          <p:nvPr>
            <p:ph idx="1"/>
          </p:nvPr>
        </p:nvSpPr>
        <p:spPr>
          <a:xfrm>
            <a:off x="457200" y="1447800"/>
            <a:ext cx="8382000" cy="4622732"/>
          </a:xfrm>
        </p:spPr>
        <p:txBody>
          <a:bodyPr>
            <a:noAutofit/>
          </a:bodyPr>
          <a:lstStyle/>
          <a:p>
            <a:pPr>
              <a:spcAft>
                <a:spcPts val="600"/>
              </a:spcAft>
            </a:pPr>
            <a:r>
              <a:rPr lang="en-US" sz="3400" dirty="0" smtClean="0"/>
              <a:t>Design-Bid-Build</a:t>
            </a:r>
          </a:p>
          <a:p>
            <a:pPr>
              <a:spcAft>
                <a:spcPts val="600"/>
              </a:spcAft>
            </a:pPr>
            <a:r>
              <a:rPr lang="en-US" sz="3400" dirty="0"/>
              <a:t>Small Works Roster</a:t>
            </a:r>
          </a:p>
          <a:p>
            <a:pPr>
              <a:spcAft>
                <a:spcPts val="600"/>
              </a:spcAft>
            </a:pPr>
            <a:r>
              <a:rPr lang="en-US" sz="3400" dirty="0" smtClean="0"/>
              <a:t>Job Order Contracting</a:t>
            </a:r>
          </a:p>
          <a:p>
            <a:pPr>
              <a:spcAft>
                <a:spcPts val="600"/>
              </a:spcAft>
            </a:pPr>
            <a:r>
              <a:rPr lang="en-US" sz="3300" dirty="0" smtClean="0"/>
              <a:t>General Contractor\Construction Manager</a:t>
            </a:r>
          </a:p>
          <a:p>
            <a:pPr>
              <a:spcAft>
                <a:spcPts val="600"/>
              </a:spcAft>
            </a:pPr>
            <a:r>
              <a:rPr lang="en-US" sz="3400" dirty="0" smtClean="0"/>
              <a:t>Design-Build</a:t>
            </a:r>
          </a:p>
          <a:p>
            <a:pPr>
              <a:spcAft>
                <a:spcPts val="600"/>
              </a:spcAft>
            </a:pPr>
            <a:r>
              <a:rPr lang="en-US" sz="3400" dirty="0" smtClean="0"/>
              <a:t>Panel Questions &amp; Answers</a:t>
            </a:r>
            <a:endParaRPr lang="en-US" sz="3400" dirty="0"/>
          </a:p>
        </p:txBody>
      </p:sp>
      <p:sp>
        <p:nvSpPr>
          <p:cNvPr id="6" name="Title 5"/>
          <p:cNvSpPr>
            <a:spLocks noGrp="1"/>
          </p:cNvSpPr>
          <p:nvPr>
            <p:ph type="title"/>
          </p:nvPr>
        </p:nvSpPr>
        <p:spPr>
          <a:xfrm>
            <a:off x="457200" y="304800"/>
            <a:ext cx="8229600" cy="838200"/>
          </a:xfrm>
        </p:spPr>
        <p:txBody>
          <a:bodyPr>
            <a:normAutofit/>
          </a:bodyPr>
          <a:lstStyle/>
          <a:p>
            <a:r>
              <a:rPr lang="en-US" sz="4400" dirty="0" smtClean="0"/>
              <a:t>Project Delivery Methods</a:t>
            </a:r>
            <a:endParaRPr lang="en-US" sz="4400" dirty="0"/>
          </a:p>
        </p:txBody>
      </p:sp>
      <p:pic>
        <p:nvPicPr>
          <p:cNvPr id="22" name="Picture 21" descr="Button_Green.png"/>
          <p:cNvPicPr>
            <a:picLocks noChangeAspect="1"/>
          </p:cNvPicPr>
          <p:nvPr/>
        </p:nvPicPr>
        <p:blipFill>
          <a:blip r:embed="rId2" cstate="print"/>
          <a:stretch>
            <a:fillRect/>
          </a:stretch>
        </p:blipFill>
        <p:spPr>
          <a:xfrm>
            <a:off x="181811" y="6070532"/>
            <a:ext cx="656389" cy="601542"/>
          </a:xfrm>
          <a:prstGeom prst="rect">
            <a:avLst/>
          </a:prstGeom>
        </p:spPr>
      </p:pic>
    </p:spTree>
    <p:extLst>
      <p:ext uri="{BB962C8B-B14F-4D97-AF65-F5344CB8AC3E}">
        <p14:creationId xmlns:p14="http://schemas.microsoft.com/office/powerpoint/2010/main" val="26579525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7848600" y="5715000"/>
            <a:ext cx="1219200" cy="1066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p:cNvSpPr>
            <a:spLocks noGrp="1"/>
          </p:cNvSpPr>
          <p:nvPr>
            <p:ph idx="1"/>
          </p:nvPr>
        </p:nvSpPr>
        <p:spPr>
          <a:xfrm>
            <a:off x="457200" y="1295400"/>
            <a:ext cx="8229600" cy="4191000"/>
          </a:xfrm>
        </p:spPr>
        <p:txBody>
          <a:bodyPr/>
          <a:lstStyle/>
          <a:p>
            <a:pPr marL="0" indent="0">
              <a:buNone/>
            </a:pPr>
            <a:endParaRPr lang="en-US" dirty="0" smtClean="0"/>
          </a:p>
          <a:p>
            <a:pPr marL="0" indent="0">
              <a:buNone/>
            </a:pPr>
            <a:endParaRPr lang="en-US" dirty="0"/>
          </a:p>
        </p:txBody>
      </p:sp>
      <p:sp>
        <p:nvSpPr>
          <p:cNvPr id="3" name="Title 2"/>
          <p:cNvSpPr>
            <a:spLocks noGrp="1"/>
          </p:cNvSpPr>
          <p:nvPr>
            <p:ph type="title"/>
          </p:nvPr>
        </p:nvSpPr>
        <p:spPr>
          <a:xfrm>
            <a:off x="457200" y="381000"/>
            <a:ext cx="8229600" cy="762000"/>
          </a:xfrm>
        </p:spPr>
        <p:txBody>
          <a:bodyPr>
            <a:normAutofit/>
          </a:bodyPr>
          <a:lstStyle/>
          <a:p>
            <a:r>
              <a:rPr lang="en-US" dirty="0" smtClean="0"/>
              <a:t>Job Order Process</a:t>
            </a:r>
            <a:endParaRPr lang="en-US" dirty="0"/>
          </a:p>
        </p:txBody>
      </p:sp>
      <p:pic>
        <p:nvPicPr>
          <p:cNvPr id="4" name="Picture 3" descr="Button_Green.png"/>
          <p:cNvPicPr>
            <a:picLocks noChangeAspect="1"/>
          </p:cNvPicPr>
          <p:nvPr/>
        </p:nvPicPr>
        <p:blipFill>
          <a:blip r:embed="rId2" cstate="print"/>
          <a:stretch>
            <a:fillRect/>
          </a:stretch>
        </p:blipFill>
        <p:spPr>
          <a:xfrm>
            <a:off x="181811" y="6070532"/>
            <a:ext cx="656389" cy="601542"/>
          </a:xfrm>
          <a:prstGeom prst="rect">
            <a:avLst/>
          </a:prstGeom>
        </p:spPr>
      </p:pic>
      <p:pic>
        <p:nvPicPr>
          <p:cNvPr id="7" name="Content Placeholder 9"/>
          <p:cNvPicPr>
            <a:picLocks noChangeAspect="1"/>
          </p:cNvPicPr>
          <p:nvPr/>
        </p:nvPicPr>
        <p:blipFill rotWithShape="1">
          <a:blip r:embed="rId3"/>
          <a:srcRect l="2482" r="1470" b="10526"/>
          <a:stretch/>
        </p:blipFill>
        <p:spPr>
          <a:xfrm>
            <a:off x="138953" y="1295400"/>
            <a:ext cx="8776447" cy="4711566"/>
          </a:xfrm>
          <a:prstGeom prst="rect">
            <a:avLst/>
          </a:prstGeom>
        </p:spPr>
      </p:pic>
    </p:spTree>
    <p:extLst>
      <p:ext uri="{BB962C8B-B14F-4D97-AF65-F5344CB8AC3E}">
        <p14:creationId xmlns:p14="http://schemas.microsoft.com/office/powerpoint/2010/main" val="7489358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5400"/>
            <a:ext cx="8229600" cy="4191000"/>
          </a:xfrm>
        </p:spPr>
        <p:txBody>
          <a:bodyPr/>
          <a:lstStyle/>
          <a:p>
            <a:pPr marL="0" indent="0">
              <a:buNone/>
            </a:pPr>
            <a:endParaRPr lang="en-US" dirty="0" smtClean="0"/>
          </a:p>
          <a:p>
            <a:pPr marL="0" indent="0">
              <a:buNone/>
            </a:pPr>
            <a:endParaRPr lang="en-US" dirty="0"/>
          </a:p>
        </p:txBody>
      </p:sp>
      <p:sp>
        <p:nvSpPr>
          <p:cNvPr id="3" name="Title 2"/>
          <p:cNvSpPr>
            <a:spLocks noGrp="1"/>
          </p:cNvSpPr>
          <p:nvPr>
            <p:ph type="title"/>
          </p:nvPr>
        </p:nvSpPr>
        <p:spPr>
          <a:xfrm>
            <a:off x="457200" y="533400"/>
            <a:ext cx="8229600" cy="609600"/>
          </a:xfrm>
        </p:spPr>
        <p:txBody>
          <a:bodyPr>
            <a:normAutofit/>
          </a:bodyPr>
          <a:lstStyle/>
          <a:p>
            <a:pPr algn="l"/>
            <a:r>
              <a:rPr lang="en-US" sz="3200" dirty="0" smtClean="0"/>
              <a:t>Benefits of Job Order Contracting</a:t>
            </a:r>
            <a:endParaRPr lang="en-US" sz="3200" dirty="0"/>
          </a:p>
        </p:txBody>
      </p:sp>
      <p:pic>
        <p:nvPicPr>
          <p:cNvPr id="4" name="Picture 3" descr="Button_Green.png"/>
          <p:cNvPicPr>
            <a:picLocks noChangeAspect="1"/>
          </p:cNvPicPr>
          <p:nvPr/>
        </p:nvPicPr>
        <p:blipFill>
          <a:blip r:embed="rId2" cstate="print"/>
          <a:stretch>
            <a:fillRect/>
          </a:stretch>
        </p:blipFill>
        <p:spPr>
          <a:xfrm>
            <a:off x="181811" y="6070532"/>
            <a:ext cx="656389" cy="601542"/>
          </a:xfrm>
          <a:prstGeom prst="rect">
            <a:avLst/>
          </a:prstGeom>
        </p:spPr>
      </p:pic>
      <p:sp>
        <p:nvSpPr>
          <p:cNvPr id="6" name="Content Placeholder 1"/>
          <p:cNvSpPr txBox="1">
            <a:spLocks/>
          </p:cNvSpPr>
          <p:nvPr/>
        </p:nvSpPr>
        <p:spPr>
          <a:xfrm>
            <a:off x="838200" y="1371600"/>
            <a:ext cx="7315200" cy="4495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Joint scoping and incidental design decreasing design cost and reduces change orders</a:t>
            </a:r>
          </a:p>
          <a:p>
            <a:r>
              <a:rPr lang="en-US" dirty="0" smtClean="0"/>
              <a:t>Contractor works with Owner to make project work within budget</a:t>
            </a:r>
          </a:p>
          <a:p>
            <a:r>
              <a:rPr lang="en-US" dirty="0" smtClean="0"/>
              <a:t>Can Reduce total project time by 10%-20%</a:t>
            </a:r>
          </a:p>
          <a:p>
            <a:pPr>
              <a:buFont typeface="Wingdings" panose="05000000000000000000" pitchFamily="2" charset="2"/>
              <a:buChar char="Ø"/>
            </a:pPr>
            <a:endParaRPr lang="en-US" dirty="0" smtClean="0"/>
          </a:p>
          <a:p>
            <a:pPr>
              <a:buFont typeface="Wingdings" panose="05000000000000000000" pitchFamily="2" charset="2"/>
              <a:buChar char="Ø"/>
            </a:pPr>
            <a:endParaRPr lang="en-US" dirty="0"/>
          </a:p>
        </p:txBody>
      </p:sp>
    </p:spTree>
    <p:extLst>
      <p:ext uri="{BB962C8B-B14F-4D97-AF65-F5344CB8AC3E}">
        <p14:creationId xmlns:p14="http://schemas.microsoft.com/office/powerpoint/2010/main" val="10476652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295400"/>
            <a:ext cx="7239000" cy="4191000"/>
          </a:xfrm>
        </p:spPr>
        <p:txBody>
          <a:bodyPr/>
          <a:lstStyle/>
          <a:p>
            <a:pPr marL="0" indent="0">
              <a:buNone/>
            </a:pPr>
            <a:endParaRPr lang="en-US" dirty="0" smtClean="0"/>
          </a:p>
          <a:p>
            <a:pPr marL="0" indent="0">
              <a:buNone/>
            </a:pPr>
            <a:endParaRPr lang="en-US" dirty="0"/>
          </a:p>
        </p:txBody>
      </p:sp>
      <p:sp>
        <p:nvSpPr>
          <p:cNvPr id="3" name="Title 2"/>
          <p:cNvSpPr>
            <a:spLocks noGrp="1"/>
          </p:cNvSpPr>
          <p:nvPr>
            <p:ph type="title"/>
          </p:nvPr>
        </p:nvSpPr>
        <p:spPr>
          <a:xfrm>
            <a:off x="457200" y="381000"/>
            <a:ext cx="8229600" cy="762000"/>
          </a:xfrm>
        </p:spPr>
        <p:txBody>
          <a:bodyPr/>
          <a:lstStyle/>
          <a:p>
            <a:pPr algn="l"/>
            <a:r>
              <a:rPr lang="en-US" dirty="0" smtClean="0"/>
              <a:t>JOC Considerations</a:t>
            </a:r>
            <a:endParaRPr lang="en-US" dirty="0"/>
          </a:p>
        </p:txBody>
      </p:sp>
      <p:pic>
        <p:nvPicPr>
          <p:cNvPr id="4" name="Picture 3" descr="Button_Green.png"/>
          <p:cNvPicPr>
            <a:picLocks noChangeAspect="1"/>
          </p:cNvPicPr>
          <p:nvPr/>
        </p:nvPicPr>
        <p:blipFill>
          <a:blip r:embed="rId2" cstate="print"/>
          <a:stretch>
            <a:fillRect/>
          </a:stretch>
        </p:blipFill>
        <p:spPr>
          <a:xfrm>
            <a:off x="181811" y="6070532"/>
            <a:ext cx="656389" cy="601542"/>
          </a:xfrm>
          <a:prstGeom prst="rect">
            <a:avLst/>
          </a:prstGeom>
        </p:spPr>
      </p:pic>
      <p:sp>
        <p:nvSpPr>
          <p:cNvPr id="5" name="Rectangle 4"/>
          <p:cNvSpPr/>
          <p:nvPr/>
        </p:nvSpPr>
        <p:spPr>
          <a:xfrm>
            <a:off x="838199" y="1727132"/>
            <a:ext cx="7239001" cy="3354765"/>
          </a:xfrm>
          <a:prstGeom prst="rect">
            <a:avLst/>
          </a:prstGeom>
        </p:spPr>
        <p:txBody>
          <a:bodyPr wrap="square">
            <a:spAutoFit/>
          </a:bodyPr>
          <a:lstStyle/>
          <a:p>
            <a:pPr>
              <a:spcBef>
                <a:spcPts val="624"/>
              </a:spcBef>
            </a:pPr>
            <a:r>
              <a:rPr lang="en-US" sz="3200" dirty="0">
                <a:latin typeface="Arial" panose="020B0604020202020204" pitchFamily="34" charset="0"/>
                <a:cs typeface="Arial" panose="020B0604020202020204" pitchFamily="34" charset="0"/>
              </a:rPr>
              <a:t>JOC may not be the preferred delivery method if:</a:t>
            </a:r>
          </a:p>
          <a:p>
            <a:pPr lvl="1" indent="-457200">
              <a:spcBef>
                <a:spcPts val="624"/>
              </a:spcBef>
              <a:buFont typeface="Wingdings" panose="05000000000000000000" pitchFamily="2" charset="2"/>
              <a:buChar char="Ø"/>
            </a:pPr>
            <a:r>
              <a:rPr lang="en-US" sz="3200" dirty="0" smtClean="0">
                <a:latin typeface="Arial" panose="020B0604020202020204" pitchFamily="34" charset="0"/>
                <a:cs typeface="Arial" panose="020B0604020202020204" pitchFamily="34" charset="0"/>
              </a:rPr>
              <a:t>Detailed </a:t>
            </a:r>
            <a:r>
              <a:rPr lang="en-US" sz="3200" dirty="0">
                <a:latin typeface="Arial" panose="020B0604020202020204" pitchFamily="34" charset="0"/>
                <a:cs typeface="Arial" panose="020B0604020202020204" pitchFamily="34" charset="0"/>
              </a:rPr>
              <a:t>design is required</a:t>
            </a:r>
          </a:p>
          <a:p>
            <a:pPr lvl="1" indent="-457200">
              <a:spcBef>
                <a:spcPts val="624"/>
              </a:spcBef>
              <a:buFont typeface="Wingdings" panose="05000000000000000000" pitchFamily="2" charset="2"/>
              <a:buChar char="Ø"/>
            </a:pPr>
            <a:r>
              <a:rPr lang="en-US" sz="3200" dirty="0" smtClean="0">
                <a:latin typeface="Arial" panose="020B0604020202020204" pitchFamily="34" charset="0"/>
                <a:cs typeface="Arial" panose="020B0604020202020204" pitchFamily="34" charset="0"/>
              </a:rPr>
              <a:t>Intensive </a:t>
            </a:r>
            <a:r>
              <a:rPr lang="en-US" sz="3200" dirty="0">
                <a:latin typeface="Arial" panose="020B0604020202020204" pitchFamily="34" charset="0"/>
                <a:cs typeface="Arial" panose="020B0604020202020204" pitchFamily="34" charset="0"/>
              </a:rPr>
              <a:t>CA is required</a:t>
            </a:r>
          </a:p>
          <a:p>
            <a:pPr lvl="1" indent="-457200">
              <a:spcBef>
                <a:spcPts val="624"/>
              </a:spcBef>
              <a:buFont typeface="Wingdings" panose="05000000000000000000" pitchFamily="2" charset="2"/>
              <a:buChar char="Ø"/>
            </a:pPr>
            <a:r>
              <a:rPr lang="en-US" sz="3200" dirty="0" smtClean="0">
                <a:latin typeface="Arial" panose="020B0604020202020204" pitchFamily="34" charset="0"/>
                <a:cs typeface="Arial" panose="020B0604020202020204" pitchFamily="34" charset="0"/>
              </a:rPr>
              <a:t>Competitive </a:t>
            </a:r>
            <a:r>
              <a:rPr lang="en-US" sz="3200" dirty="0">
                <a:latin typeface="Arial" panose="020B0604020202020204" pitchFamily="34" charset="0"/>
                <a:cs typeface="Arial" panose="020B0604020202020204" pitchFamily="34" charset="0"/>
              </a:rPr>
              <a:t>bids are </a:t>
            </a:r>
            <a:r>
              <a:rPr lang="en-US" sz="3200" dirty="0" smtClean="0">
                <a:latin typeface="Arial" panose="020B0604020202020204" pitchFamily="34" charset="0"/>
                <a:cs typeface="Arial" panose="020B0604020202020204" pitchFamily="34" charset="0"/>
              </a:rPr>
              <a:t>preferential</a:t>
            </a:r>
          </a:p>
          <a:p>
            <a:pPr marL="0" lvl="1">
              <a:spcBef>
                <a:spcPts val="624"/>
              </a:spcBef>
            </a:pP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388891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295400"/>
            <a:ext cx="7239000" cy="4191000"/>
          </a:xfrm>
        </p:spPr>
        <p:txBody>
          <a:bodyPr/>
          <a:lstStyle/>
          <a:p>
            <a:pPr marL="0" indent="0">
              <a:buNone/>
            </a:pPr>
            <a:endParaRPr lang="en-US" dirty="0" smtClean="0"/>
          </a:p>
          <a:p>
            <a:pPr marL="0" indent="0">
              <a:buNone/>
            </a:pPr>
            <a:endParaRPr lang="en-US" dirty="0"/>
          </a:p>
        </p:txBody>
      </p:sp>
      <p:sp>
        <p:nvSpPr>
          <p:cNvPr id="3" name="Title 2"/>
          <p:cNvSpPr>
            <a:spLocks noGrp="1"/>
          </p:cNvSpPr>
          <p:nvPr>
            <p:ph type="title"/>
          </p:nvPr>
        </p:nvSpPr>
        <p:spPr>
          <a:xfrm>
            <a:off x="457200" y="381000"/>
            <a:ext cx="8229600" cy="762000"/>
          </a:xfrm>
        </p:spPr>
        <p:txBody>
          <a:bodyPr/>
          <a:lstStyle/>
          <a:p>
            <a:pPr algn="l"/>
            <a:r>
              <a:rPr lang="en-US" dirty="0" smtClean="0"/>
              <a:t>JOC Contractors</a:t>
            </a:r>
            <a:endParaRPr lang="en-US" dirty="0"/>
          </a:p>
        </p:txBody>
      </p:sp>
      <p:pic>
        <p:nvPicPr>
          <p:cNvPr id="4" name="Picture 3" descr="Button_Green.png"/>
          <p:cNvPicPr>
            <a:picLocks noChangeAspect="1"/>
          </p:cNvPicPr>
          <p:nvPr/>
        </p:nvPicPr>
        <p:blipFill>
          <a:blip r:embed="rId2" cstate="print"/>
          <a:stretch>
            <a:fillRect/>
          </a:stretch>
        </p:blipFill>
        <p:spPr>
          <a:xfrm>
            <a:off x="181811" y="6070532"/>
            <a:ext cx="656389" cy="601542"/>
          </a:xfrm>
          <a:prstGeom prst="rect">
            <a:avLst/>
          </a:prstGeom>
        </p:spPr>
      </p:pic>
      <p:sp>
        <p:nvSpPr>
          <p:cNvPr id="5" name="Rectangle 4"/>
          <p:cNvSpPr/>
          <p:nvPr/>
        </p:nvSpPr>
        <p:spPr>
          <a:xfrm>
            <a:off x="685800" y="1295400"/>
            <a:ext cx="7772400" cy="5062924"/>
          </a:xfrm>
          <a:prstGeom prst="rect">
            <a:avLst/>
          </a:prstGeom>
        </p:spPr>
        <p:txBody>
          <a:bodyPr wrap="square">
            <a:spAutoFit/>
          </a:bodyPr>
          <a:lstStyle/>
          <a:p>
            <a:pPr indent="-457200">
              <a:spcBef>
                <a:spcPts val="624"/>
              </a:spcBef>
              <a:buFont typeface="Wingdings" panose="05000000000000000000" pitchFamily="2" charset="2"/>
              <a:buChar char="Ø"/>
            </a:pPr>
            <a:r>
              <a:rPr lang="en-US" sz="3200" dirty="0">
                <a:latin typeface="Arial" panose="020B0604020202020204" pitchFamily="34" charset="0"/>
                <a:cs typeface="Arial" panose="020B0604020202020204" pitchFamily="34" charset="0"/>
              </a:rPr>
              <a:t>NW Region- </a:t>
            </a:r>
            <a:r>
              <a:rPr lang="en-US" sz="3200" dirty="0" err="1">
                <a:latin typeface="Arial" panose="020B0604020202020204" pitchFamily="34" charset="0"/>
                <a:cs typeface="Arial" panose="020B0604020202020204" pitchFamily="34" charset="0"/>
              </a:rPr>
              <a:t>Saybr</a:t>
            </a:r>
            <a:endParaRPr lang="en-US" sz="3200" dirty="0">
              <a:latin typeface="Arial" panose="020B0604020202020204" pitchFamily="34" charset="0"/>
              <a:cs typeface="Arial" panose="020B0604020202020204" pitchFamily="34" charset="0"/>
            </a:endParaRPr>
          </a:p>
          <a:p>
            <a:pPr indent="-457200">
              <a:spcBef>
                <a:spcPts val="624"/>
              </a:spcBef>
              <a:buFont typeface="Wingdings" panose="05000000000000000000" pitchFamily="2" charset="2"/>
              <a:buChar char="Ø"/>
            </a:pPr>
            <a:r>
              <a:rPr lang="en-US" sz="3200" dirty="0">
                <a:latin typeface="Arial" panose="020B0604020202020204" pitchFamily="34" charset="0"/>
                <a:cs typeface="Arial" panose="020B0604020202020204" pitchFamily="34" charset="0"/>
              </a:rPr>
              <a:t>SW Region- Centennial </a:t>
            </a:r>
            <a:r>
              <a:rPr lang="en-US" sz="2800" i="1" dirty="0">
                <a:latin typeface="Arial" panose="020B0604020202020204" pitchFamily="34" charset="0"/>
                <a:cs typeface="Arial" panose="020B0604020202020204" pitchFamily="34" charset="0"/>
              </a:rPr>
              <a:t>(at capacity) </a:t>
            </a:r>
          </a:p>
          <a:p>
            <a:pPr indent="-457200">
              <a:spcBef>
                <a:spcPts val="624"/>
              </a:spcBef>
              <a:buFont typeface="Wingdings" panose="05000000000000000000" pitchFamily="2" charset="2"/>
              <a:buChar char="Ø"/>
            </a:pPr>
            <a:r>
              <a:rPr lang="en-US" sz="3200" dirty="0">
                <a:latin typeface="Arial" panose="020B0604020202020204" pitchFamily="34" charset="0"/>
                <a:cs typeface="Arial" panose="020B0604020202020204" pitchFamily="34" charset="0"/>
              </a:rPr>
              <a:t>Western WA- Forma </a:t>
            </a:r>
            <a:r>
              <a:rPr lang="en-US" sz="2800" i="1" dirty="0">
                <a:latin typeface="Arial" panose="020B0604020202020204" pitchFamily="34" charset="0"/>
                <a:cs typeface="Arial" panose="020B0604020202020204" pitchFamily="34" charset="0"/>
              </a:rPr>
              <a:t>(at capacity)</a:t>
            </a:r>
          </a:p>
          <a:p>
            <a:pPr indent="-457200">
              <a:spcBef>
                <a:spcPts val="624"/>
              </a:spcBef>
              <a:buFont typeface="Wingdings" panose="05000000000000000000" pitchFamily="2" charset="2"/>
              <a:buChar char="Ø"/>
            </a:pPr>
            <a:r>
              <a:rPr lang="en-US" sz="3200" dirty="0">
                <a:latin typeface="Arial" panose="020B0604020202020204" pitchFamily="34" charset="0"/>
                <a:cs typeface="Arial" panose="020B0604020202020204" pitchFamily="34" charset="0"/>
              </a:rPr>
              <a:t>Eastern WA- Burton </a:t>
            </a:r>
            <a:r>
              <a:rPr lang="en-US" sz="2800" i="1" dirty="0">
                <a:latin typeface="Arial" panose="020B0604020202020204" pitchFamily="34" charset="0"/>
                <a:cs typeface="Arial" panose="020B0604020202020204" pitchFamily="34" charset="0"/>
              </a:rPr>
              <a:t>(at capacity)</a:t>
            </a:r>
          </a:p>
          <a:p>
            <a:pPr indent="-457200">
              <a:spcBef>
                <a:spcPts val="624"/>
              </a:spcBef>
              <a:buFont typeface="Wingdings" panose="05000000000000000000" pitchFamily="2" charset="2"/>
              <a:buChar char="Ø"/>
            </a:pPr>
            <a:r>
              <a:rPr lang="en-US" sz="3200" dirty="0" smtClean="0">
                <a:latin typeface="Arial" panose="020B0604020202020204" pitchFamily="34" charset="0"/>
                <a:cs typeface="Arial" panose="020B0604020202020204" pitchFamily="34" charset="0"/>
              </a:rPr>
              <a:t>Statewide- </a:t>
            </a:r>
            <a:r>
              <a:rPr lang="en-US" sz="3200" dirty="0" smtClean="0">
                <a:latin typeface="Arial" panose="020B0604020202020204" pitchFamily="34" charset="0"/>
                <a:cs typeface="Arial" panose="020B0604020202020204" pitchFamily="34" charset="0"/>
              </a:rPr>
              <a:t>Burton </a:t>
            </a:r>
            <a:r>
              <a:rPr lang="en-US" sz="2800" i="1" dirty="0" smtClean="0">
                <a:latin typeface="Arial" panose="020B0604020202020204" pitchFamily="34" charset="0"/>
                <a:cs typeface="Arial" panose="020B0604020202020204" pitchFamily="34" charset="0"/>
              </a:rPr>
              <a:t>(</a:t>
            </a:r>
            <a:r>
              <a:rPr lang="en-US" sz="2800" i="1" dirty="0">
                <a:latin typeface="Arial" panose="020B0604020202020204" pitchFamily="34" charset="0"/>
                <a:cs typeface="Arial" panose="020B0604020202020204" pitchFamily="34" charset="0"/>
              </a:rPr>
              <a:t>at capacity)</a:t>
            </a:r>
          </a:p>
          <a:p>
            <a:pPr indent="-457200">
              <a:spcBef>
                <a:spcPts val="624"/>
              </a:spcBef>
              <a:buFont typeface="Wingdings" panose="05000000000000000000" pitchFamily="2" charset="2"/>
              <a:buChar char="Ø"/>
            </a:pPr>
            <a:r>
              <a:rPr lang="en-US" sz="3200" dirty="0">
                <a:latin typeface="Arial" panose="020B0604020202020204" pitchFamily="34" charset="0"/>
                <a:cs typeface="Arial" panose="020B0604020202020204" pitchFamily="34" charset="0"/>
              </a:rPr>
              <a:t>Statewide- Centennial </a:t>
            </a:r>
            <a:r>
              <a:rPr lang="en-US" sz="2800" i="1" dirty="0" smtClean="0">
                <a:latin typeface="Arial" panose="020B0604020202020204" pitchFamily="34" charset="0"/>
                <a:cs typeface="Arial" panose="020B0604020202020204" pitchFamily="34" charset="0"/>
              </a:rPr>
              <a:t>(</a:t>
            </a:r>
            <a:r>
              <a:rPr lang="en-US" sz="2800" i="1" dirty="0">
                <a:latin typeface="Arial" panose="020B0604020202020204" pitchFamily="34" charset="0"/>
                <a:cs typeface="Arial" panose="020B0604020202020204" pitchFamily="34" charset="0"/>
              </a:rPr>
              <a:t>contract pending)</a:t>
            </a:r>
          </a:p>
          <a:p>
            <a:pPr marL="457200" indent="-457200">
              <a:spcBef>
                <a:spcPts val="624"/>
              </a:spcBef>
              <a:buFont typeface="Wingdings" panose="05000000000000000000" pitchFamily="2" charset="2"/>
              <a:buChar char="Ø"/>
            </a:pPr>
            <a:r>
              <a:rPr lang="en-US" sz="3200" dirty="0">
                <a:latin typeface="Arial" panose="020B0604020202020204" pitchFamily="34" charset="0"/>
                <a:cs typeface="Arial" panose="020B0604020202020204" pitchFamily="34" charset="0"/>
              </a:rPr>
              <a:t>New Contracts for Statewide and SW </a:t>
            </a:r>
            <a:r>
              <a:rPr lang="en-US" sz="3200" dirty="0" smtClean="0">
                <a:latin typeface="Arial" panose="020B0604020202020204" pitchFamily="34" charset="0"/>
                <a:cs typeface="Arial" panose="020B0604020202020204" pitchFamily="34" charset="0"/>
              </a:rPr>
              <a:t>Region will </a:t>
            </a:r>
            <a:r>
              <a:rPr lang="en-US" sz="3200" dirty="0">
                <a:latin typeface="Arial" panose="020B0604020202020204" pitchFamily="34" charset="0"/>
                <a:cs typeface="Arial" panose="020B0604020202020204" pitchFamily="34" charset="0"/>
              </a:rPr>
              <a:t>bid this </a:t>
            </a:r>
            <a:r>
              <a:rPr lang="en-US" sz="3200" dirty="0" smtClean="0">
                <a:latin typeface="Arial" panose="020B0604020202020204" pitchFamily="34" charset="0"/>
                <a:cs typeface="Arial" panose="020B0604020202020204" pitchFamily="34" charset="0"/>
              </a:rPr>
              <a:t>spring</a:t>
            </a:r>
          </a:p>
          <a:p>
            <a:pPr>
              <a:spcBef>
                <a:spcPts val="624"/>
              </a:spcBef>
            </a:pP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43152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76400"/>
            <a:ext cx="8229600" cy="3886200"/>
          </a:xfrm>
        </p:spPr>
        <p:txBody>
          <a:bodyPr>
            <a:normAutofit/>
          </a:bodyPr>
          <a:lstStyle/>
          <a:p>
            <a:pPr marL="0" indent="0" algn="ctr">
              <a:buNone/>
            </a:pPr>
            <a:r>
              <a:rPr lang="en-US" sz="5200" b="1" dirty="0">
                <a:solidFill>
                  <a:srgbClr val="28315E"/>
                </a:solidFill>
                <a:effectLst>
                  <a:outerShdw blurRad="38100" dist="38100" dir="2700000" algn="tl">
                    <a:srgbClr val="000000">
                      <a:alpha val="43137"/>
                    </a:srgbClr>
                  </a:outerShdw>
                </a:effectLst>
              </a:rPr>
              <a:t>Thank you!</a:t>
            </a:r>
          </a:p>
          <a:p>
            <a:pPr marL="0" indent="0">
              <a:buNone/>
            </a:pPr>
            <a:endParaRPr lang="en-US" sz="1300" dirty="0" smtClean="0"/>
          </a:p>
          <a:p>
            <a:pPr marL="0" indent="0">
              <a:buNone/>
            </a:pPr>
            <a:r>
              <a:rPr lang="en-US" dirty="0"/>
              <a:t>	</a:t>
            </a:r>
            <a:r>
              <a:rPr lang="en-US" dirty="0" smtClean="0"/>
              <a:t>	</a:t>
            </a:r>
            <a:r>
              <a:rPr lang="en-US" sz="2800" b="1" dirty="0" smtClean="0"/>
              <a:t>Dennis </a:t>
            </a:r>
            <a:r>
              <a:rPr lang="en-US" sz="2800" b="1" dirty="0"/>
              <a:t>Flynn</a:t>
            </a:r>
            <a:r>
              <a:rPr lang="en-US" sz="2800" dirty="0"/>
              <a:t>, Project Manager</a:t>
            </a:r>
          </a:p>
          <a:p>
            <a:pPr marL="0" indent="0">
              <a:buNone/>
            </a:pPr>
            <a:r>
              <a:rPr lang="en-US" sz="2800" dirty="0"/>
              <a:t>	</a:t>
            </a:r>
            <a:r>
              <a:rPr lang="en-US" sz="2800" dirty="0" smtClean="0"/>
              <a:t>	Engineering </a:t>
            </a:r>
            <a:r>
              <a:rPr lang="en-US" sz="2800" dirty="0"/>
              <a:t>&amp; Architectural Services</a:t>
            </a:r>
          </a:p>
          <a:p>
            <a:pPr marL="0" indent="0">
              <a:buNone/>
            </a:pPr>
            <a:r>
              <a:rPr lang="en-US" sz="2800" dirty="0"/>
              <a:t>	</a:t>
            </a:r>
            <a:r>
              <a:rPr lang="en-US" sz="2800" dirty="0" smtClean="0"/>
              <a:t>	</a:t>
            </a:r>
            <a:r>
              <a:rPr lang="en-US" sz="2800" dirty="0" smtClean="0">
                <a:hlinkClick r:id="rId2"/>
              </a:rPr>
              <a:t>Dennis.Flynn@des.wa.gov</a:t>
            </a:r>
            <a:r>
              <a:rPr lang="en-US" sz="2800" dirty="0" smtClean="0"/>
              <a:t> </a:t>
            </a:r>
            <a:endParaRPr lang="en-US" sz="2800" dirty="0"/>
          </a:p>
          <a:p>
            <a:pPr marL="0" indent="0">
              <a:buNone/>
            </a:pPr>
            <a:r>
              <a:rPr lang="en-US" sz="2800" dirty="0"/>
              <a:t>	</a:t>
            </a:r>
            <a:r>
              <a:rPr lang="en-US" sz="2800" dirty="0" smtClean="0"/>
              <a:t>	(</a:t>
            </a:r>
            <a:r>
              <a:rPr lang="en-US" sz="2800" dirty="0"/>
              <a:t>360) 407-7934</a:t>
            </a:r>
          </a:p>
        </p:txBody>
      </p:sp>
      <p:sp>
        <p:nvSpPr>
          <p:cNvPr id="3" name="Title 2"/>
          <p:cNvSpPr>
            <a:spLocks noGrp="1"/>
          </p:cNvSpPr>
          <p:nvPr>
            <p:ph type="title"/>
          </p:nvPr>
        </p:nvSpPr>
        <p:spPr>
          <a:xfrm>
            <a:off x="457200" y="381000"/>
            <a:ext cx="8229600" cy="762000"/>
          </a:xfrm>
        </p:spPr>
        <p:txBody>
          <a:bodyPr/>
          <a:lstStyle/>
          <a:p>
            <a:r>
              <a:rPr lang="en-US" dirty="0"/>
              <a:t>Job Order Contracting</a:t>
            </a:r>
          </a:p>
        </p:txBody>
      </p:sp>
      <p:pic>
        <p:nvPicPr>
          <p:cNvPr id="4" name="Picture 3" descr="Button_Green.png"/>
          <p:cNvPicPr>
            <a:picLocks noChangeAspect="1"/>
          </p:cNvPicPr>
          <p:nvPr/>
        </p:nvPicPr>
        <p:blipFill>
          <a:blip r:embed="rId3" cstate="print"/>
          <a:stretch>
            <a:fillRect/>
          </a:stretch>
        </p:blipFill>
        <p:spPr>
          <a:xfrm>
            <a:off x="181811" y="6070532"/>
            <a:ext cx="656389" cy="601542"/>
          </a:xfrm>
          <a:prstGeom prst="rect">
            <a:avLst/>
          </a:prstGeom>
        </p:spPr>
      </p:pic>
      <p:cxnSp>
        <p:nvCxnSpPr>
          <p:cNvPr id="5" name="Straight Connector 4"/>
          <p:cNvCxnSpPr/>
          <p:nvPr/>
        </p:nvCxnSpPr>
        <p:spPr>
          <a:xfrm>
            <a:off x="685800" y="5562600"/>
            <a:ext cx="7772400"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35857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71600"/>
            <a:ext cx="8229600" cy="4648200"/>
          </a:xfrm>
        </p:spPr>
        <p:txBody>
          <a:bodyPr/>
          <a:lstStyle/>
          <a:p>
            <a:pPr marL="0" indent="0" algn="ctr">
              <a:buNone/>
            </a:pPr>
            <a:r>
              <a:rPr lang="en-US" b="1" dirty="0" smtClean="0"/>
              <a:t>Project Delivery Options</a:t>
            </a:r>
            <a:endParaRPr lang="en-US" b="1" dirty="0"/>
          </a:p>
        </p:txBody>
      </p:sp>
      <p:sp>
        <p:nvSpPr>
          <p:cNvPr id="3" name="Title 2"/>
          <p:cNvSpPr>
            <a:spLocks noGrp="1"/>
          </p:cNvSpPr>
          <p:nvPr>
            <p:ph type="title"/>
          </p:nvPr>
        </p:nvSpPr>
        <p:spPr>
          <a:xfrm>
            <a:off x="457200" y="381000"/>
            <a:ext cx="8229600" cy="762000"/>
          </a:xfrm>
        </p:spPr>
        <p:txBody>
          <a:bodyPr/>
          <a:lstStyle/>
          <a:p>
            <a:r>
              <a:rPr lang="en-US" dirty="0"/>
              <a:t>Project Delivery Comparison</a:t>
            </a:r>
          </a:p>
        </p:txBody>
      </p:sp>
      <p:graphicFrame>
        <p:nvGraphicFramePr>
          <p:cNvPr id="4" name="Content Placeholder 9"/>
          <p:cNvGraphicFramePr>
            <a:graphicFrameLocks/>
          </p:cNvGraphicFramePr>
          <p:nvPr>
            <p:extLst>
              <p:ext uri="{D42A27DB-BD31-4B8C-83A1-F6EECF244321}">
                <p14:modId xmlns:p14="http://schemas.microsoft.com/office/powerpoint/2010/main" val="189472262"/>
              </p:ext>
            </p:extLst>
          </p:nvPr>
        </p:nvGraphicFramePr>
        <p:xfrm>
          <a:off x="381000" y="2133600"/>
          <a:ext cx="8340851" cy="3124200"/>
        </p:xfrm>
        <a:graphic>
          <a:graphicData uri="http://schemas.openxmlformats.org/drawingml/2006/table">
            <a:tbl>
              <a:tblPr firstRow="1" firstCol="1" bandRow="1">
                <a:tableStyleId>{5C22544A-7EE6-4342-B048-85BDC9FD1C3A}</a:tableStyleId>
              </a:tblPr>
              <a:tblGrid>
                <a:gridCol w="1600200">
                  <a:extLst>
                    <a:ext uri="{9D8B030D-6E8A-4147-A177-3AD203B41FA5}">
                      <a16:colId xmlns:a16="http://schemas.microsoft.com/office/drawing/2014/main" val="3937488300"/>
                    </a:ext>
                  </a:extLst>
                </a:gridCol>
                <a:gridCol w="838200">
                  <a:extLst>
                    <a:ext uri="{9D8B030D-6E8A-4147-A177-3AD203B41FA5}">
                      <a16:colId xmlns:a16="http://schemas.microsoft.com/office/drawing/2014/main" val="887766080"/>
                    </a:ext>
                  </a:extLst>
                </a:gridCol>
                <a:gridCol w="1752600">
                  <a:extLst>
                    <a:ext uri="{9D8B030D-6E8A-4147-A177-3AD203B41FA5}">
                      <a16:colId xmlns:a16="http://schemas.microsoft.com/office/drawing/2014/main" val="2307729858"/>
                    </a:ext>
                  </a:extLst>
                </a:gridCol>
                <a:gridCol w="1600200">
                  <a:extLst>
                    <a:ext uri="{9D8B030D-6E8A-4147-A177-3AD203B41FA5}">
                      <a16:colId xmlns:a16="http://schemas.microsoft.com/office/drawing/2014/main" val="4040524381"/>
                    </a:ext>
                  </a:extLst>
                </a:gridCol>
                <a:gridCol w="1524000">
                  <a:extLst>
                    <a:ext uri="{9D8B030D-6E8A-4147-A177-3AD203B41FA5}">
                      <a16:colId xmlns:a16="http://schemas.microsoft.com/office/drawing/2014/main" val="1536620197"/>
                    </a:ext>
                  </a:extLst>
                </a:gridCol>
                <a:gridCol w="1025651">
                  <a:extLst>
                    <a:ext uri="{9D8B030D-6E8A-4147-A177-3AD203B41FA5}">
                      <a16:colId xmlns:a16="http://schemas.microsoft.com/office/drawing/2014/main" val="1375743563"/>
                    </a:ext>
                  </a:extLst>
                </a:gridCol>
              </a:tblGrid>
              <a:tr h="520700">
                <a:tc>
                  <a:txBody>
                    <a:bodyPr/>
                    <a:lstStyle/>
                    <a:p>
                      <a:pPr marL="0" marR="0" algn="ctr">
                        <a:lnSpc>
                          <a:spcPct val="115000"/>
                        </a:lnSpc>
                        <a:spcBef>
                          <a:spcPts val="0"/>
                        </a:spcBef>
                        <a:spcAft>
                          <a:spcPts val="0"/>
                        </a:spcAft>
                      </a:pPr>
                      <a:r>
                        <a:rPr lang="en-US" sz="1400" dirty="0">
                          <a:effectLst/>
                          <a:latin typeface="Arial" panose="020B0604020202020204" pitchFamily="34" charset="0"/>
                          <a:cs typeface="Arial" panose="020B0604020202020204" pitchFamily="34" charset="0"/>
                        </a:rPr>
                        <a:t>Option</a:t>
                      </a:r>
                      <a:endParaRPr lang="en-U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400">
                          <a:effectLst/>
                          <a:latin typeface="Arial" panose="020B0604020202020204" pitchFamily="34" charset="0"/>
                          <a:cs typeface="Arial" panose="020B0604020202020204" pitchFamily="34" charset="0"/>
                        </a:rPr>
                        <a:t>$ Limits</a:t>
                      </a:r>
                      <a:endParaRPr lang="en-US" sz="11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400">
                          <a:effectLst/>
                          <a:latin typeface="Arial" panose="020B0604020202020204" pitchFamily="34" charset="0"/>
                          <a:cs typeface="Arial" panose="020B0604020202020204" pitchFamily="34" charset="0"/>
                        </a:rPr>
                        <a:t>When to Use</a:t>
                      </a:r>
                      <a:endParaRPr lang="en-US" sz="11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400">
                          <a:effectLst/>
                          <a:latin typeface="Arial" panose="020B0604020202020204" pitchFamily="34" charset="0"/>
                          <a:cs typeface="Arial" panose="020B0604020202020204" pitchFamily="34" charset="0"/>
                        </a:rPr>
                        <a:t>Advantages</a:t>
                      </a:r>
                      <a:endParaRPr lang="en-US" sz="11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400">
                          <a:effectLst/>
                          <a:latin typeface="Arial" panose="020B0604020202020204" pitchFamily="34" charset="0"/>
                          <a:cs typeface="Arial" panose="020B0604020202020204" pitchFamily="34" charset="0"/>
                        </a:rPr>
                        <a:t>Disadvantages</a:t>
                      </a:r>
                      <a:endParaRPr lang="en-US" sz="11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400" dirty="0">
                          <a:effectLst/>
                          <a:latin typeface="Arial" panose="020B0604020202020204" pitchFamily="34" charset="0"/>
                          <a:cs typeface="Arial" panose="020B0604020202020204" pitchFamily="34" charset="0"/>
                        </a:rPr>
                        <a:t>RCW Ref.</a:t>
                      </a:r>
                      <a:endParaRPr lang="en-U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210273655"/>
                  </a:ext>
                </a:extLst>
              </a:tr>
              <a:tr h="781050">
                <a:tc>
                  <a:txBody>
                    <a:bodyPr/>
                    <a:lstStyle/>
                    <a:p>
                      <a:pPr marL="0" marR="0" algn="ctr">
                        <a:lnSpc>
                          <a:spcPct val="115000"/>
                        </a:lnSpc>
                        <a:spcBef>
                          <a:spcPts val="0"/>
                        </a:spcBef>
                        <a:spcAft>
                          <a:spcPts val="0"/>
                        </a:spcAft>
                      </a:pPr>
                      <a:r>
                        <a:rPr lang="en-US" sz="1400" dirty="0">
                          <a:effectLst/>
                          <a:latin typeface="Arial" panose="020B0604020202020204" pitchFamily="34" charset="0"/>
                          <a:cs typeface="Arial" panose="020B0604020202020204" pitchFamily="34" charset="0"/>
                        </a:rPr>
                        <a:t>Design-Bid-Build</a:t>
                      </a:r>
                      <a:endParaRPr lang="en-US" sz="1100" dirty="0">
                        <a:effectLst/>
                        <a:latin typeface="Arial" panose="020B0604020202020204" pitchFamily="34" charset="0"/>
                        <a:cs typeface="Arial" panose="020B0604020202020204" pitchFamily="34" charset="0"/>
                      </a:endParaRPr>
                    </a:p>
                    <a:p>
                      <a:pPr marL="0" marR="0" algn="ctr">
                        <a:lnSpc>
                          <a:spcPct val="115000"/>
                        </a:lnSpc>
                        <a:spcBef>
                          <a:spcPts val="0"/>
                        </a:spcBef>
                        <a:spcAft>
                          <a:spcPts val="0"/>
                        </a:spcAft>
                      </a:pPr>
                      <a:r>
                        <a:rPr lang="en-US" sz="1400" dirty="0">
                          <a:effectLst/>
                          <a:latin typeface="Arial" panose="020B0604020202020204" pitchFamily="34" charset="0"/>
                          <a:cs typeface="Arial" panose="020B0604020202020204" pitchFamily="34" charset="0"/>
                        </a:rPr>
                        <a:t> </a:t>
                      </a:r>
                      <a:endParaRPr lang="en-U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400" dirty="0">
                          <a:effectLst/>
                          <a:latin typeface="Arial" panose="020B0604020202020204" pitchFamily="34" charset="0"/>
                          <a:cs typeface="Arial" panose="020B0604020202020204" pitchFamily="34" charset="0"/>
                        </a:rPr>
                        <a:t>—</a:t>
                      </a:r>
                      <a:endParaRPr lang="en-U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400" dirty="0">
                          <a:effectLst/>
                          <a:latin typeface="Arial" panose="020B0604020202020204" pitchFamily="34" charset="0"/>
                          <a:cs typeface="Arial" panose="020B0604020202020204" pitchFamily="34" charset="0"/>
                        </a:rPr>
                        <a:t>When other options don’t make sense</a:t>
                      </a:r>
                      <a:endParaRPr lang="en-U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400">
                          <a:effectLst/>
                          <a:latin typeface="Arial" panose="020B0604020202020204" pitchFamily="34" charset="0"/>
                          <a:cs typeface="Arial" panose="020B0604020202020204" pitchFamily="34" charset="0"/>
                        </a:rPr>
                        <a:t>Competition that most contractors understand</a:t>
                      </a:r>
                      <a:endParaRPr lang="en-US" sz="11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400">
                          <a:effectLst/>
                          <a:latin typeface="Arial" panose="020B0604020202020204" pitchFamily="34" charset="0"/>
                          <a:cs typeface="Arial" panose="020B0604020202020204" pitchFamily="34" charset="0"/>
                        </a:rPr>
                        <a:t>Contractor not a participant in design</a:t>
                      </a:r>
                      <a:endParaRPr lang="en-US" sz="11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400">
                          <a:effectLst/>
                          <a:latin typeface="Arial" panose="020B0604020202020204" pitchFamily="34" charset="0"/>
                          <a:cs typeface="Arial" panose="020B0604020202020204" pitchFamily="34" charset="0"/>
                        </a:rPr>
                        <a:t>39.04</a:t>
                      </a:r>
                      <a:endParaRPr lang="en-US" sz="11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685756207"/>
                  </a:ext>
                </a:extLst>
              </a:tr>
              <a:tr h="781050">
                <a:tc>
                  <a:txBody>
                    <a:bodyPr/>
                    <a:lstStyle/>
                    <a:p>
                      <a:pPr marL="0" marR="0" algn="ctr">
                        <a:lnSpc>
                          <a:spcPct val="115000"/>
                        </a:lnSpc>
                        <a:spcBef>
                          <a:spcPts val="0"/>
                        </a:spcBef>
                        <a:spcAft>
                          <a:spcPts val="0"/>
                        </a:spcAft>
                      </a:pPr>
                      <a:r>
                        <a:rPr lang="en-US" sz="1400" dirty="0">
                          <a:effectLst/>
                          <a:latin typeface="Arial" panose="020B0604020202020204" pitchFamily="34" charset="0"/>
                          <a:cs typeface="Arial" panose="020B0604020202020204" pitchFamily="34" charset="0"/>
                        </a:rPr>
                        <a:t>Job Order Contract (JOC)</a:t>
                      </a:r>
                      <a:endParaRPr lang="en-U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400">
                          <a:effectLst/>
                          <a:latin typeface="Arial" panose="020B0604020202020204" pitchFamily="34" charset="0"/>
                          <a:cs typeface="Arial" panose="020B0604020202020204" pitchFamily="34" charset="0"/>
                        </a:rPr>
                        <a:t>$350k </a:t>
                      </a:r>
                      <a:endParaRPr lang="en-US" sz="1100">
                        <a:effectLst/>
                        <a:latin typeface="Arial" panose="020B0604020202020204" pitchFamily="34" charset="0"/>
                        <a:cs typeface="Arial" panose="020B0604020202020204" pitchFamily="34" charset="0"/>
                      </a:endParaRPr>
                    </a:p>
                    <a:p>
                      <a:pPr marL="0" marR="0" algn="ctr">
                        <a:lnSpc>
                          <a:spcPct val="115000"/>
                        </a:lnSpc>
                        <a:spcBef>
                          <a:spcPts val="0"/>
                        </a:spcBef>
                        <a:spcAft>
                          <a:spcPts val="0"/>
                        </a:spcAft>
                      </a:pPr>
                      <a:r>
                        <a:rPr lang="en-US" sz="1400">
                          <a:effectLst/>
                          <a:latin typeface="Arial" panose="020B0604020202020204" pitchFamily="34" charset="0"/>
                          <a:cs typeface="Arial" panose="020B0604020202020204" pitchFamily="34" charset="0"/>
                        </a:rPr>
                        <a:t>(w/COs)</a:t>
                      </a:r>
                      <a:endParaRPr lang="en-US" sz="11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400" dirty="0">
                          <a:effectLst/>
                          <a:latin typeface="Arial" panose="020B0604020202020204" pitchFamily="34" charset="0"/>
                          <a:cs typeface="Arial" panose="020B0604020202020204" pitchFamily="34" charset="0"/>
                        </a:rPr>
                        <a:t>Need it fast</a:t>
                      </a:r>
                      <a:endParaRPr lang="en-US" sz="1100" dirty="0">
                        <a:effectLst/>
                        <a:latin typeface="Arial" panose="020B0604020202020204" pitchFamily="34" charset="0"/>
                        <a:cs typeface="Arial" panose="020B0604020202020204" pitchFamily="34" charset="0"/>
                      </a:endParaRPr>
                    </a:p>
                    <a:p>
                      <a:pPr marL="0" marR="0" algn="ctr">
                        <a:lnSpc>
                          <a:spcPct val="115000"/>
                        </a:lnSpc>
                        <a:spcBef>
                          <a:spcPts val="0"/>
                        </a:spcBef>
                        <a:spcAft>
                          <a:spcPts val="0"/>
                        </a:spcAft>
                      </a:pPr>
                      <a:r>
                        <a:rPr lang="en-US" sz="1400" dirty="0">
                          <a:effectLst/>
                          <a:latin typeface="Arial" panose="020B0604020202020204" pitchFamily="34" charset="0"/>
                          <a:cs typeface="Arial" panose="020B0604020202020204" pitchFamily="34" charset="0"/>
                        </a:rPr>
                        <a:t>Simple with few trades</a:t>
                      </a:r>
                      <a:endParaRPr lang="en-U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400" dirty="0">
                          <a:effectLst/>
                          <a:latin typeface="Arial" panose="020B0604020202020204" pitchFamily="34" charset="0"/>
                          <a:cs typeface="Arial" panose="020B0604020202020204" pitchFamily="34" charset="0"/>
                        </a:rPr>
                        <a:t>Convenient</a:t>
                      </a:r>
                      <a:endParaRPr lang="en-U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400" dirty="0">
                          <a:effectLst/>
                          <a:latin typeface="Arial" panose="020B0604020202020204" pitchFamily="34" charset="0"/>
                          <a:cs typeface="Arial" panose="020B0604020202020204" pitchFamily="34" charset="0"/>
                        </a:rPr>
                        <a:t>Pay for convenience</a:t>
                      </a:r>
                      <a:endParaRPr lang="en-U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400">
                          <a:effectLst/>
                          <a:latin typeface="Arial" panose="020B0604020202020204" pitchFamily="34" charset="0"/>
                          <a:cs typeface="Arial" panose="020B0604020202020204" pitchFamily="34" charset="0"/>
                        </a:rPr>
                        <a:t>39.10. 420-460</a:t>
                      </a:r>
                      <a:endParaRPr lang="en-US" sz="11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533654852"/>
                  </a:ext>
                </a:extLst>
              </a:tr>
              <a:tr h="1041400">
                <a:tc>
                  <a:txBody>
                    <a:bodyPr/>
                    <a:lstStyle/>
                    <a:p>
                      <a:pPr marL="0" marR="0" algn="ctr">
                        <a:lnSpc>
                          <a:spcPct val="115000"/>
                        </a:lnSpc>
                        <a:spcBef>
                          <a:spcPts val="0"/>
                        </a:spcBef>
                        <a:spcAft>
                          <a:spcPts val="0"/>
                        </a:spcAft>
                      </a:pPr>
                      <a:r>
                        <a:rPr lang="en-US" sz="1400" dirty="0">
                          <a:effectLst/>
                          <a:latin typeface="Arial" panose="020B0604020202020204" pitchFamily="34" charset="0"/>
                          <a:cs typeface="Arial" panose="020B0604020202020204" pitchFamily="34" charset="0"/>
                        </a:rPr>
                        <a:t>Small Works Roster</a:t>
                      </a:r>
                      <a:endParaRPr lang="en-U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400">
                          <a:effectLst/>
                          <a:latin typeface="Arial" panose="020B0604020202020204" pitchFamily="34" charset="0"/>
                          <a:cs typeface="Arial" panose="020B0604020202020204" pitchFamily="34" charset="0"/>
                        </a:rPr>
                        <a:t>$300k</a:t>
                      </a:r>
                      <a:endParaRPr lang="en-US" sz="1100">
                        <a:effectLst/>
                        <a:latin typeface="Arial" panose="020B0604020202020204" pitchFamily="34" charset="0"/>
                        <a:cs typeface="Arial" panose="020B0604020202020204" pitchFamily="34" charset="0"/>
                      </a:endParaRPr>
                    </a:p>
                    <a:p>
                      <a:pPr marL="0" marR="0" algn="ctr">
                        <a:lnSpc>
                          <a:spcPct val="115000"/>
                        </a:lnSpc>
                        <a:spcBef>
                          <a:spcPts val="0"/>
                        </a:spcBef>
                        <a:spcAft>
                          <a:spcPts val="0"/>
                        </a:spcAft>
                      </a:pPr>
                      <a:r>
                        <a:rPr lang="en-US" sz="1400">
                          <a:effectLst/>
                          <a:latin typeface="Arial" panose="020B0604020202020204" pitchFamily="34" charset="0"/>
                          <a:cs typeface="Arial" panose="020B0604020202020204" pitchFamily="34" charset="0"/>
                        </a:rPr>
                        <a:t>(w/COs)</a:t>
                      </a:r>
                      <a:endParaRPr lang="en-US" sz="11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400">
                          <a:effectLst/>
                          <a:latin typeface="Arial" panose="020B0604020202020204" pitchFamily="34" charset="0"/>
                          <a:cs typeface="Arial" panose="020B0604020202020204" pitchFamily="34" charset="0"/>
                        </a:rPr>
                        <a:t>Small, simple projects</a:t>
                      </a:r>
                      <a:endParaRPr lang="en-US" sz="11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342900" marR="0" lvl="0" indent="-342900">
                        <a:lnSpc>
                          <a:spcPct val="115000"/>
                        </a:lnSpc>
                        <a:spcBef>
                          <a:spcPts val="0"/>
                        </a:spcBef>
                        <a:spcAft>
                          <a:spcPts val="0"/>
                        </a:spcAft>
                        <a:buFont typeface="Symbol" panose="05050102010706020507" pitchFamily="18" charset="2"/>
                        <a:buChar char=""/>
                      </a:pPr>
                      <a:r>
                        <a:rPr lang="en-US" sz="1400">
                          <a:effectLst/>
                          <a:latin typeface="Arial" panose="020B0604020202020204" pitchFamily="34" charset="0"/>
                          <a:cs typeface="Arial" panose="020B0604020202020204" pitchFamily="34" charset="0"/>
                        </a:rPr>
                        <a:t>Less design </a:t>
                      </a:r>
                      <a:endParaRPr lang="en-US" sz="1100">
                        <a:effectLst/>
                        <a:latin typeface="Arial" panose="020B0604020202020204" pitchFamily="34" charset="0"/>
                        <a:cs typeface="Arial" panose="020B060402020202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1400">
                          <a:effectLst/>
                          <a:latin typeface="Arial" panose="020B0604020202020204" pitchFamily="34" charset="0"/>
                          <a:cs typeface="Arial" panose="020B0604020202020204" pitchFamily="34" charset="0"/>
                        </a:rPr>
                        <a:t>Shorter time </a:t>
                      </a:r>
                      <a:endParaRPr lang="en-US" sz="11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400" dirty="0">
                          <a:effectLst/>
                          <a:latin typeface="Arial" panose="020B0604020202020204" pitchFamily="34" charset="0"/>
                          <a:cs typeface="Arial" panose="020B0604020202020204" pitchFamily="34" charset="0"/>
                        </a:rPr>
                        <a:t>Low bidder interest can result in few or no bids</a:t>
                      </a:r>
                      <a:endParaRPr lang="en-U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400" dirty="0">
                          <a:effectLst/>
                          <a:latin typeface="Arial" panose="020B0604020202020204" pitchFamily="34" charset="0"/>
                          <a:cs typeface="Arial" panose="020B0604020202020204" pitchFamily="34" charset="0"/>
                        </a:rPr>
                        <a:t>39.04. 155</a:t>
                      </a:r>
                      <a:endParaRPr lang="en-U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909632388"/>
                  </a:ext>
                </a:extLst>
              </a:tr>
            </a:tbl>
          </a:graphicData>
        </a:graphic>
      </p:graphicFrame>
      <p:pic>
        <p:nvPicPr>
          <p:cNvPr id="5" name="Picture 4" descr="Button_Green.png"/>
          <p:cNvPicPr>
            <a:picLocks noChangeAspect="1"/>
          </p:cNvPicPr>
          <p:nvPr/>
        </p:nvPicPr>
        <p:blipFill>
          <a:blip r:embed="rId3" cstate="print"/>
          <a:stretch>
            <a:fillRect/>
          </a:stretch>
        </p:blipFill>
        <p:spPr>
          <a:xfrm>
            <a:off x="181811" y="6070532"/>
            <a:ext cx="656389" cy="601542"/>
          </a:xfrm>
          <a:prstGeom prst="rect">
            <a:avLst/>
          </a:prstGeom>
        </p:spPr>
      </p:pic>
    </p:spTree>
    <p:extLst>
      <p:ext uri="{BB962C8B-B14F-4D97-AF65-F5344CB8AC3E}">
        <p14:creationId xmlns:p14="http://schemas.microsoft.com/office/powerpoint/2010/main" val="26723023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5400"/>
            <a:ext cx="8229600" cy="1219200"/>
          </a:xfrm>
        </p:spPr>
        <p:txBody>
          <a:bodyPr/>
          <a:lstStyle/>
          <a:p>
            <a:pPr marL="0" indent="0">
              <a:buNone/>
            </a:pPr>
            <a:r>
              <a:rPr lang="en-US" sz="2400" dirty="0"/>
              <a:t>Assume: $200,000 Construction Cost + Non-Elective Change Orders/Basic Design Requirements/120 Day Construction Duration</a:t>
            </a:r>
          </a:p>
          <a:p>
            <a:pPr marL="0" indent="0">
              <a:buNone/>
            </a:pPr>
            <a:endParaRPr lang="en-US" dirty="0"/>
          </a:p>
        </p:txBody>
      </p:sp>
      <p:sp>
        <p:nvSpPr>
          <p:cNvPr id="3" name="Title 2"/>
          <p:cNvSpPr>
            <a:spLocks noGrp="1"/>
          </p:cNvSpPr>
          <p:nvPr>
            <p:ph type="title"/>
          </p:nvPr>
        </p:nvSpPr>
        <p:spPr>
          <a:xfrm>
            <a:off x="457200" y="85725"/>
            <a:ext cx="8229600" cy="914400"/>
          </a:xfrm>
        </p:spPr>
        <p:txBody>
          <a:bodyPr>
            <a:noAutofit/>
          </a:bodyPr>
          <a:lstStyle/>
          <a:p>
            <a:pPr algn="l"/>
            <a:r>
              <a:rPr lang="en-US" sz="3200" dirty="0"/>
              <a:t>Relative Schedule Comparisons </a:t>
            </a:r>
            <a:r>
              <a:rPr lang="en-US" sz="3200" dirty="0" smtClean="0"/>
              <a:t/>
            </a:r>
            <a:br>
              <a:rPr lang="en-US" sz="3200" dirty="0" smtClean="0"/>
            </a:br>
            <a:r>
              <a:rPr lang="en-US" sz="3200" dirty="0" smtClean="0"/>
              <a:t>Between </a:t>
            </a:r>
            <a:r>
              <a:rPr lang="en-US" sz="3200" dirty="0"/>
              <a:t>Contracting Methods</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793231"/>
            <a:ext cx="8763001" cy="26931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descr="Button_Green.png"/>
          <p:cNvPicPr>
            <a:picLocks noChangeAspect="1"/>
          </p:cNvPicPr>
          <p:nvPr/>
        </p:nvPicPr>
        <p:blipFill>
          <a:blip r:embed="rId3" cstate="print"/>
          <a:stretch>
            <a:fillRect/>
          </a:stretch>
        </p:blipFill>
        <p:spPr>
          <a:xfrm>
            <a:off x="181811" y="6070532"/>
            <a:ext cx="656389" cy="601542"/>
          </a:xfrm>
          <a:prstGeom prst="rect">
            <a:avLst/>
          </a:prstGeom>
        </p:spPr>
      </p:pic>
    </p:spTree>
    <p:extLst>
      <p:ext uri="{BB962C8B-B14F-4D97-AF65-F5344CB8AC3E}">
        <p14:creationId xmlns:p14="http://schemas.microsoft.com/office/powerpoint/2010/main" val="324228607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5400"/>
            <a:ext cx="8229600" cy="1295400"/>
          </a:xfrm>
        </p:spPr>
        <p:txBody>
          <a:bodyPr/>
          <a:lstStyle/>
          <a:p>
            <a:pPr marL="0" indent="0">
              <a:buNone/>
            </a:pPr>
            <a:r>
              <a:rPr lang="en-US" sz="2400" dirty="0"/>
              <a:t>Assume: $200,000 Construction Cost + Non-Elective Change Orders/Basic Design Requirements/120 Day Construction Duration</a:t>
            </a:r>
          </a:p>
          <a:p>
            <a:pPr marL="0" indent="0">
              <a:buNone/>
            </a:pPr>
            <a:endParaRPr lang="en-US" dirty="0"/>
          </a:p>
        </p:txBody>
      </p:sp>
      <p:sp>
        <p:nvSpPr>
          <p:cNvPr id="3" name="Title 2"/>
          <p:cNvSpPr>
            <a:spLocks noGrp="1"/>
          </p:cNvSpPr>
          <p:nvPr>
            <p:ph type="title"/>
          </p:nvPr>
        </p:nvSpPr>
        <p:spPr>
          <a:xfrm>
            <a:off x="457200" y="89189"/>
            <a:ext cx="8229600" cy="831273"/>
          </a:xfrm>
        </p:spPr>
        <p:txBody>
          <a:bodyPr>
            <a:noAutofit/>
          </a:bodyPr>
          <a:lstStyle/>
          <a:p>
            <a:pPr algn="l"/>
            <a:r>
              <a:rPr lang="en-US" sz="3200" dirty="0"/>
              <a:t>Relative Total Project Cost Comparisons Between Contracting Methods</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514600"/>
            <a:ext cx="7391400" cy="4067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866110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1752600"/>
            <a:ext cx="8001000" cy="3581400"/>
          </a:xfrm>
        </p:spPr>
        <p:txBody>
          <a:bodyPr/>
          <a:lstStyle/>
          <a:p>
            <a:pPr marL="0" indent="0" algn="ctr">
              <a:buNone/>
            </a:pPr>
            <a:r>
              <a:rPr lang="en-US" sz="4000" b="1" dirty="0"/>
              <a:t>General Contractor\</a:t>
            </a:r>
            <a:br>
              <a:rPr lang="en-US" sz="4000" b="1" dirty="0"/>
            </a:br>
            <a:r>
              <a:rPr lang="en-US" sz="4000" b="1" dirty="0"/>
              <a:t>Construction Manager</a:t>
            </a:r>
            <a:endParaRPr lang="en-US" sz="4000" b="1" dirty="0" smtClean="0"/>
          </a:p>
          <a:p>
            <a:pPr marL="0" indent="0" algn="ctr">
              <a:buNone/>
            </a:pPr>
            <a:endParaRPr lang="en-US" b="1" dirty="0" smtClean="0"/>
          </a:p>
          <a:p>
            <a:pPr marL="0" indent="0" algn="ctr">
              <a:buNone/>
            </a:pPr>
            <a:r>
              <a:rPr lang="en-US" b="1" dirty="0" smtClean="0"/>
              <a:t>Christopher Gizzi</a:t>
            </a:r>
            <a:r>
              <a:rPr lang="en-US" dirty="0" smtClean="0"/>
              <a:t>, </a:t>
            </a:r>
            <a:r>
              <a:rPr lang="en-US" dirty="0"/>
              <a:t>Project Manager</a:t>
            </a:r>
          </a:p>
          <a:p>
            <a:pPr marL="0" indent="0" algn="ctr">
              <a:buNone/>
            </a:pPr>
            <a:r>
              <a:rPr lang="en-US" dirty="0" smtClean="0"/>
              <a:t>Engineering </a:t>
            </a:r>
            <a:r>
              <a:rPr lang="en-US" dirty="0"/>
              <a:t>&amp; Architectural </a:t>
            </a:r>
            <a:r>
              <a:rPr lang="en-US" dirty="0" smtClean="0"/>
              <a:t>Services</a:t>
            </a:r>
            <a:endParaRPr lang="en-US" dirty="0"/>
          </a:p>
        </p:txBody>
      </p:sp>
      <p:sp>
        <p:nvSpPr>
          <p:cNvPr id="3" name="Title 2"/>
          <p:cNvSpPr>
            <a:spLocks noGrp="1"/>
          </p:cNvSpPr>
          <p:nvPr>
            <p:ph type="title"/>
          </p:nvPr>
        </p:nvSpPr>
        <p:spPr>
          <a:xfrm>
            <a:off x="457200" y="304800"/>
            <a:ext cx="8229600" cy="914400"/>
          </a:xfrm>
        </p:spPr>
        <p:txBody>
          <a:bodyPr>
            <a:noAutofit/>
          </a:bodyPr>
          <a:lstStyle/>
          <a:p>
            <a:r>
              <a:rPr lang="en-US" dirty="0"/>
              <a:t>Project Delivery Methods</a:t>
            </a:r>
            <a:endParaRPr lang="en-US" sz="3800" dirty="0"/>
          </a:p>
        </p:txBody>
      </p:sp>
      <p:pic>
        <p:nvPicPr>
          <p:cNvPr id="4" name="Picture 3" descr="Button_Green.png"/>
          <p:cNvPicPr>
            <a:picLocks noChangeAspect="1"/>
          </p:cNvPicPr>
          <p:nvPr/>
        </p:nvPicPr>
        <p:blipFill>
          <a:blip r:embed="rId2" cstate="print"/>
          <a:stretch>
            <a:fillRect/>
          </a:stretch>
        </p:blipFill>
        <p:spPr>
          <a:xfrm>
            <a:off x="181811" y="6070532"/>
            <a:ext cx="656389" cy="601542"/>
          </a:xfrm>
          <a:prstGeom prst="rect">
            <a:avLst/>
          </a:prstGeom>
        </p:spPr>
      </p:pic>
      <p:cxnSp>
        <p:nvCxnSpPr>
          <p:cNvPr id="5" name="Straight Connector 4"/>
          <p:cNvCxnSpPr/>
          <p:nvPr/>
        </p:nvCxnSpPr>
        <p:spPr>
          <a:xfrm>
            <a:off x="685800" y="5562600"/>
            <a:ext cx="7772400"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2276538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7848600" y="5715000"/>
            <a:ext cx="1219200" cy="1066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457200" y="-40192"/>
            <a:ext cx="8229600" cy="914400"/>
          </a:xfrm>
        </p:spPr>
        <p:txBody>
          <a:bodyPr>
            <a:normAutofit fontScale="90000"/>
          </a:bodyPr>
          <a:lstStyle/>
          <a:p>
            <a:r>
              <a:rPr lang="en-US" dirty="0"/>
              <a:t>General Contractor\</a:t>
            </a:r>
            <a:br>
              <a:rPr lang="en-US" dirty="0"/>
            </a:br>
            <a:r>
              <a:rPr lang="en-US" dirty="0"/>
              <a:t>Construction Manager</a:t>
            </a:r>
          </a:p>
        </p:txBody>
      </p:sp>
      <p:pic>
        <p:nvPicPr>
          <p:cNvPr id="6" name="Picture 2"/>
          <p:cNvPicPr>
            <a:picLocks noChangeAspect="1" noChangeArrowheads="1"/>
          </p:cNvPicPr>
          <p:nvPr/>
        </p:nvPicPr>
        <p:blipFill rotWithShape="1">
          <a:blip r:embed="rId2" cstate="print"/>
          <a:srcRect l="14899" r="-34" b="24503"/>
          <a:stretch/>
        </p:blipFill>
        <p:spPr bwMode="auto">
          <a:xfrm>
            <a:off x="-1" y="1133475"/>
            <a:ext cx="9144001" cy="579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3048000" y="1143000"/>
            <a:ext cx="6172200" cy="2677656"/>
          </a:xfrm>
          <a:prstGeom prst="rect">
            <a:avLst/>
          </a:prstGeom>
        </p:spPr>
        <p:txBody>
          <a:bodyPr wrap="square">
            <a:spAutoFit/>
          </a:bodyPr>
          <a:lstStyle/>
          <a:p>
            <a:r>
              <a:rPr lang="en-US" sz="3200" cap="small"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GC/CM – GCCM</a:t>
            </a:r>
          </a:p>
          <a:p>
            <a: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General Contractor Construction Manager</a:t>
            </a:r>
          </a:p>
          <a:p>
            <a:r>
              <a:rPr lang="en-US" sz="3200" cap="small"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CM/GC – CMGC</a:t>
            </a:r>
          </a:p>
          <a:p>
            <a: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Construction manager General Contractor</a:t>
            </a:r>
          </a:p>
          <a:p>
            <a:r>
              <a:rPr lang="en-US" sz="3200" cap="small"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CM/R – CMR - CMAR</a:t>
            </a:r>
          </a:p>
          <a:p>
            <a: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Construction Manager at Risk</a:t>
            </a:r>
          </a:p>
        </p:txBody>
      </p:sp>
    </p:spTree>
    <p:extLst>
      <p:ext uri="{BB962C8B-B14F-4D97-AF65-F5344CB8AC3E}">
        <p14:creationId xmlns:p14="http://schemas.microsoft.com/office/powerpoint/2010/main" val="32657468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981200"/>
            <a:ext cx="8229600" cy="3048000"/>
          </a:xfrm>
        </p:spPr>
        <p:txBody>
          <a:bodyPr/>
          <a:lstStyle/>
          <a:p>
            <a:pPr marL="0" indent="0" algn="ctr">
              <a:buNone/>
            </a:pPr>
            <a:r>
              <a:rPr lang="en-US" sz="4000" b="1" dirty="0"/>
              <a:t>Design-Bid-Build</a:t>
            </a:r>
            <a:endParaRPr lang="en-US" sz="4000" b="1" dirty="0" smtClean="0"/>
          </a:p>
          <a:p>
            <a:pPr marL="0" indent="0">
              <a:buNone/>
            </a:pPr>
            <a:r>
              <a:rPr lang="en-US" dirty="0" smtClean="0"/>
              <a:t>	</a:t>
            </a:r>
          </a:p>
          <a:p>
            <a:pPr marL="0" indent="0" algn="ctr">
              <a:buNone/>
            </a:pPr>
            <a:r>
              <a:rPr lang="en-US" sz="3000" b="1" dirty="0" smtClean="0"/>
              <a:t>Jeff Gonzalez</a:t>
            </a:r>
            <a:r>
              <a:rPr lang="en-US" sz="3000" dirty="0" smtClean="0"/>
              <a:t>, Project Manager</a:t>
            </a:r>
          </a:p>
          <a:p>
            <a:pPr marL="0" indent="0" algn="ctr">
              <a:buNone/>
            </a:pPr>
            <a:r>
              <a:rPr lang="en-US" sz="3000" dirty="0" smtClean="0"/>
              <a:t>Engineering &amp; Architectural Services</a:t>
            </a:r>
          </a:p>
        </p:txBody>
      </p:sp>
      <p:sp>
        <p:nvSpPr>
          <p:cNvPr id="3" name="Title 2"/>
          <p:cNvSpPr>
            <a:spLocks noGrp="1"/>
          </p:cNvSpPr>
          <p:nvPr>
            <p:ph type="title"/>
          </p:nvPr>
        </p:nvSpPr>
        <p:spPr>
          <a:xfrm>
            <a:off x="457200" y="381000"/>
            <a:ext cx="8229600" cy="762000"/>
          </a:xfrm>
        </p:spPr>
        <p:txBody>
          <a:bodyPr/>
          <a:lstStyle/>
          <a:p>
            <a:r>
              <a:rPr lang="en-US" dirty="0"/>
              <a:t>Project Delivery Methods</a:t>
            </a:r>
          </a:p>
        </p:txBody>
      </p:sp>
      <p:pic>
        <p:nvPicPr>
          <p:cNvPr id="4" name="Picture 3" descr="Button_Green.png"/>
          <p:cNvPicPr>
            <a:picLocks noChangeAspect="1"/>
          </p:cNvPicPr>
          <p:nvPr/>
        </p:nvPicPr>
        <p:blipFill>
          <a:blip r:embed="rId3" cstate="print"/>
          <a:stretch>
            <a:fillRect/>
          </a:stretch>
        </p:blipFill>
        <p:spPr>
          <a:xfrm>
            <a:off x="181811" y="6070532"/>
            <a:ext cx="656389" cy="601542"/>
          </a:xfrm>
          <a:prstGeom prst="rect">
            <a:avLst/>
          </a:prstGeom>
        </p:spPr>
      </p:pic>
      <p:cxnSp>
        <p:nvCxnSpPr>
          <p:cNvPr id="5" name="Straight Connector 4"/>
          <p:cNvCxnSpPr/>
          <p:nvPr/>
        </p:nvCxnSpPr>
        <p:spPr>
          <a:xfrm>
            <a:off x="685800" y="5562600"/>
            <a:ext cx="7772400"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9797339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5400"/>
            <a:ext cx="8229600" cy="4191000"/>
          </a:xfrm>
        </p:spPr>
        <p:txBody>
          <a:bodyPr/>
          <a:lstStyle/>
          <a:p>
            <a:pPr marL="0" indent="0">
              <a:buNone/>
            </a:pPr>
            <a:endParaRPr lang="en-US" dirty="0" smtClean="0"/>
          </a:p>
          <a:p>
            <a:pPr marL="0" indent="0">
              <a:buNone/>
            </a:pPr>
            <a:endParaRPr lang="en-US" dirty="0"/>
          </a:p>
        </p:txBody>
      </p:sp>
      <p:sp>
        <p:nvSpPr>
          <p:cNvPr id="3" name="Title 2"/>
          <p:cNvSpPr>
            <a:spLocks noGrp="1"/>
          </p:cNvSpPr>
          <p:nvPr>
            <p:ph type="title"/>
          </p:nvPr>
        </p:nvSpPr>
        <p:spPr>
          <a:xfrm>
            <a:off x="457200" y="-40192"/>
            <a:ext cx="8229600" cy="914400"/>
          </a:xfrm>
        </p:spPr>
        <p:txBody>
          <a:bodyPr>
            <a:normAutofit fontScale="90000"/>
          </a:bodyPr>
          <a:lstStyle/>
          <a:p>
            <a:r>
              <a:rPr lang="en-US" dirty="0"/>
              <a:t>General Contractor\</a:t>
            </a:r>
            <a:br>
              <a:rPr lang="en-US" dirty="0"/>
            </a:br>
            <a:r>
              <a:rPr lang="en-US" dirty="0"/>
              <a:t>Construction Manager</a:t>
            </a:r>
          </a:p>
        </p:txBody>
      </p:sp>
      <p:pic>
        <p:nvPicPr>
          <p:cNvPr id="4" name="Picture 3" descr="Button_Green.png"/>
          <p:cNvPicPr>
            <a:picLocks noChangeAspect="1"/>
          </p:cNvPicPr>
          <p:nvPr/>
        </p:nvPicPr>
        <p:blipFill>
          <a:blip r:embed="rId2" cstate="print"/>
          <a:stretch>
            <a:fillRect/>
          </a:stretch>
        </p:blipFill>
        <p:spPr>
          <a:xfrm>
            <a:off x="181811" y="6070532"/>
            <a:ext cx="656389" cy="601542"/>
          </a:xfrm>
          <a:prstGeom prst="rect">
            <a:avLst/>
          </a:prstGeom>
        </p:spPr>
      </p:pic>
      <p:sp>
        <p:nvSpPr>
          <p:cNvPr id="6" name="Content Placeholder 1"/>
          <p:cNvSpPr txBox="1">
            <a:spLocks/>
          </p:cNvSpPr>
          <p:nvPr/>
        </p:nvSpPr>
        <p:spPr>
          <a:xfrm>
            <a:off x="457200" y="1219200"/>
            <a:ext cx="8229600" cy="5410200"/>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smtClean="0"/>
              <a:t>The GC/CM project delivery method allows an owner to engage a construction manager during the design phase to provide constructability input. </a:t>
            </a:r>
          </a:p>
          <a:p>
            <a:r>
              <a:rPr lang="en-US" sz="2400" dirty="0" smtClean="0"/>
              <a:t>The GC/CM is generally selected on the basis of qualifications, past experience, and a  competitively bid fee factor or a best-value basis. </a:t>
            </a:r>
          </a:p>
          <a:p>
            <a:r>
              <a:rPr lang="en-US" sz="2400" dirty="0" smtClean="0"/>
              <a:t>During the design phase the construction manager provides input regarding scheduling, pricing, phasing, and other input that helps an owner design a more constructible project. </a:t>
            </a:r>
          </a:p>
          <a:p>
            <a:r>
              <a:rPr lang="en-US" sz="2400" dirty="0" smtClean="0"/>
              <a:t>At approximately 90% design completion the owner and the construction manager negotiate a Maximum Allowable Construction Cost (MACC) and Total Construction Cost (TCC) for the construction of the project based on the defined scope and schedule. </a:t>
            </a:r>
          </a:p>
          <a:p>
            <a:r>
              <a:rPr lang="en-US" sz="2400" dirty="0" smtClean="0"/>
              <a:t>If this price is acceptable to both parties, they execute a contract for construction services.</a:t>
            </a:r>
          </a:p>
          <a:p>
            <a:pPr marL="457200" lvl="1" indent="0">
              <a:buFont typeface="Arial" pitchFamily="34" charset="0"/>
              <a:buNone/>
            </a:pPr>
            <a:endParaRPr lang="en-US" sz="1900" dirty="0"/>
          </a:p>
        </p:txBody>
      </p:sp>
    </p:spTree>
    <p:extLst>
      <p:ext uri="{BB962C8B-B14F-4D97-AF65-F5344CB8AC3E}">
        <p14:creationId xmlns:p14="http://schemas.microsoft.com/office/powerpoint/2010/main" val="225611103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5400"/>
            <a:ext cx="8229600" cy="4191000"/>
          </a:xfrm>
        </p:spPr>
        <p:txBody>
          <a:bodyPr/>
          <a:lstStyle/>
          <a:p>
            <a:pPr marL="0" indent="0">
              <a:buNone/>
            </a:pPr>
            <a:endParaRPr lang="en-US" dirty="0" smtClean="0"/>
          </a:p>
          <a:p>
            <a:pPr marL="0" indent="0">
              <a:buNone/>
            </a:pPr>
            <a:endParaRPr lang="en-US" dirty="0"/>
          </a:p>
        </p:txBody>
      </p:sp>
      <p:sp>
        <p:nvSpPr>
          <p:cNvPr id="3" name="Title 2"/>
          <p:cNvSpPr>
            <a:spLocks noGrp="1"/>
          </p:cNvSpPr>
          <p:nvPr>
            <p:ph type="title"/>
          </p:nvPr>
        </p:nvSpPr>
        <p:spPr>
          <a:xfrm>
            <a:off x="457200" y="533400"/>
            <a:ext cx="8229600" cy="589535"/>
          </a:xfrm>
        </p:spPr>
        <p:txBody>
          <a:bodyPr>
            <a:normAutofit/>
          </a:bodyPr>
          <a:lstStyle/>
          <a:p>
            <a:pPr algn="l"/>
            <a:r>
              <a:rPr lang="en-US" sz="3200" dirty="0" smtClean="0"/>
              <a:t>GC/CM Delivery Method</a:t>
            </a:r>
            <a:endParaRPr lang="en-US" sz="3200" dirty="0"/>
          </a:p>
        </p:txBody>
      </p:sp>
      <p:pic>
        <p:nvPicPr>
          <p:cNvPr id="4" name="Picture 3" descr="Button_Green.png"/>
          <p:cNvPicPr>
            <a:picLocks noChangeAspect="1"/>
          </p:cNvPicPr>
          <p:nvPr/>
        </p:nvPicPr>
        <p:blipFill>
          <a:blip r:embed="rId3" cstate="print"/>
          <a:stretch>
            <a:fillRect/>
          </a:stretch>
        </p:blipFill>
        <p:spPr>
          <a:xfrm>
            <a:off x="181811" y="6070532"/>
            <a:ext cx="656389" cy="601542"/>
          </a:xfrm>
          <a:prstGeom prst="rect">
            <a:avLst/>
          </a:prstGeom>
        </p:spPr>
      </p:pic>
      <p:sp>
        <p:nvSpPr>
          <p:cNvPr id="6" name="TextBox 5"/>
          <p:cNvSpPr txBox="1"/>
          <p:nvPr/>
        </p:nvSpPr>
        <p:spPr>
          <a:xfrm>
            <a:off x="447674" y="1209675"/>
            <a:ext cx="8239125" cy="769441"/>
          </a:xfrm>
          <a:prstGeom prst="rect">
            <a:avLst/>
          </a:prstGeom>
          <a:noFill/>
        </p:spPr>
        <p:txBody>
          <a:bodyPr wrap="square" rtlCol="0">
            <a:spAutoFit/>
          </a:bodyPr>
          <a:lstStyle/>
          <a:p>
            <a:r>
              <a:rPr lang="en-US" sz="2200" dirty="0" smtClean="0">
                <a:latin typeface="Arial" panose="020B0604020202020204" pitchFamily="34" charset="0"/>
                <a:cs typeface="Arial" panose="020B0604020202020204" pitchFamily="34" charset="0"/>
              </a:rPr>
              <a:t>With the GC/CM project delivery method, the design firm and construction firm are both contracted to the owner.</a:t>
            </a:r>
            <a:endParaRPr lang="en-US" sz="2200" dirty="0">
              <a:latin typeface="Arial" panose="020B0604020202020204" pitchFamily="34" charset="0"/>
              <a:cs typeface="Arial" panose="020B0604020202020204" pitchFamily="34" charset="0"/>
            </a:endParaRPr>
          </a:p>
        </p:txBody>
      </p:sp>
      <p:pic>
        <p:nvPicPr>
          <p:cNvPr id="7" name="Picture 6" descr="Diagram.JPG"/>
          <p:cNvPicPr>
            <a:picLocks noChangeAspect="1"/>
          </p:cNvPicPr>
          <p:nvPr/>
        </p:nvPicPr>
        <p:blipFill rotWithShape="1">
          <a:blip r:embed="rId4" cstate="print">
            <a:clrChange>
              <a:clrFrom>
                <a:srgbClr val="FFFFFF"/>
              </a:clrFrom>
              <a:clrTo>
                <a:srgbClr val="FFFFFF">
                  <a:alpha val="0"/>
                </a:srgbClr>
              </a:clrTo>
            </a:clrChange>
          </a:blip>
          <a:srcRect l="3333" b="4723"/>
          <a:stretch/>
        </p:blipFill>
        <p:spPr>
          <a:xfrm>
            <a:off x="1566188" y="1828800"/>
            <a:ext cx="7120612" cy="4953000"/>
          </a:xfrm>
          <a:prstGeom prst="rect">
            <a:avLst/>
          </a:prstGeom>
        </p:spPr>
      </p:pic>
    </p:spTree>
    <p:extLst>
      <p:ext uri="{BB962C8B-B14F-4D97-AF65-F5344CB8AC3E}">
        <p14:creationId xmlns:p14="http://schemas.microsoft.com/office/powerpoint/2010/main" val="177709014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7848600" y="5715000"/>
            <a:ext cx="1219200" cy="1066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457200" y="457200"/>
            <a:ext cx="8229600" cy="609600"/>
          </a:xfrm>
        </p:spPr>
        <p:txBody>
          <a:bodyPr>
            <a:normAutofit/>
          </a:bodyPr>
          <a:lstStyle/>
          <a:p>
            <a:pPr algn="l"/>
            <a:r>
              <a:rPr lang="en-US" sz="3200" dirty="0"/>
              <a:t>Method Schedule Comparison</a:t>
            </a:r>
          </a:p>
        </p:txBody>
      </p:sp>
      <p:pic>
        <p:nvPicPr>
          <p:cNvPr id="4" name="Picture 3" descr="Diagram.JPG"/>
          <p:cNvPicPr>
            <a:picLocks noChangeAspect="1"/>
          </p:cNvPicPr>
          <p:nvPr/>
        </p:nvPicPr>
        <p:blipFill rotWithShape="1">
          <a:blip r:embed="rId2" cstate="print"/>
          <a:srcRect b="5733"/>
          <a:stretch/>
        </p:blipFill>
        <p:spPr>
          <a:xfrm>
            <a:off x="2743200" y="1219200"/>
            <a:ext cx="6019800" cy="2667000"/>
          </a:xfrm>
          <a:prstGeom prst="rect">
            <a:avLst/>
          </a:prstGeom>
        </p:spPr>
      </p:pic>
      <p:pic>
        <p:nvPicPr>
          <p:cNvPr id="5" name="Picture 4" descr="Schedule 2.JPG"/>
          <p:cNvPicPr>
            <a:picLocks noChangeAspect="1"/>
          </p:cNvPicPr>
          <p:nvPr/>
        </p:nvPicPr>
        <p:blipFill rotWithShape="1">
          <a:blip r:embed="rId3" cstate="print"/>
          <a:srcRect l="1221" t="8333" r="4769" b="2778"/>
          <a:stretch/>
        </p:blipFill>
        <p:spPr>
          <a:xfrm>
            <a:off x="2743200" y="3886200"/>
            <a:ext cx="6019800" cy="2501736"/>
          </a:xfrm>
          <a:prstGeom prst="rect">
            <a:avLst/>
          </a:prstGeom>
        </p:spPr>
      </p:pic>
      <p:sp>
        <p:nvSpPr>
          <p:cNvPr id="8" name="Rectangle 7"/>
          <p:cNvSpPr/>
          <p:nvPr/>
        </p:nvSpPr>
        <p:spPr>
          <a:xfrm>
            <a:off x="533400" y="1524000"/>
            <a:ext cx="2133600" cy="400110"/>
          </a:xfrm>
          <a:prstGeom prst="rect">
            <a:avLst/>
          </a:prstGeom>
        </p:spPr>
        <p:txBody>
          <a:bodyPr wrap="square">
            <a:spAutoFit/>
          </a:bodyPr>
          <a:lstStyle/>
          <a:p>
            <a:pPr algn="ctr"/>
            <a:r>
              <a:rPr lang="en-US" sz="2000" dirty="0" smtClean="0">
                <a:latin typeface="Arial" panose="020B0604020202020204" pitchFamily="34" charset="0"/>
                <a:cs typeface="Arial" panose="020B0604020202020204" pitchFamily="34" charset="0"/>
              </a:rPr>
              <a:t>Design Bid Build</a:t>
            </a:r>
            <a:endParaRPr lang="en-US" sz="2000" dirty="0">
              <a:latin typeface="Arial" panose="020B0604020202020204" pitchFamily="34" charset="0"/>
              <a:cs typeface="Arial" panose="020B0604020202020204" pitchFamily="34" charset="0"/>
            </a:endParaRPr>
          </a:p>
        </p:txBody>
      </p:sp>
      <p:sp>
        <p:nvSpPr>
          <p:cNvPr id="9" name="Rectangle 8"/>
          <p:cNvSpPr/>
          <p:nvPr/>
        </p:nvSpPr>
        <p:spPr>
          <a:xfrm>
            <a:off x="685800" y="4267200"/>
            <a:ext cx="2057400" cy="400110"/>
          </a:xfrm>
          <a:prstGeom prst="rect">
            <a:avLst/>
          </a:prstGeom>
        </p:spPr>
        <p:txBody>
          <a:bodyPr wrap="square">
            <a:spAutoFit/>
          </a:bodyPr>
          <a:lstStyle/>
          <a:p>
            <a:pPr algn="ctr"/>
            <a:r>
              <a:rPr lang="en-US" sz="2000" dirty="0" smtClean="0">
                <a:latin typeface="Arial" panose="020B0604020202020204" pitchFamily="34" charset="0"/>
                <a:cs typeface="Arial" panose="020B0604020202020204" pitchFamily="34" charset="0"/>
              </a:rPr>
              <a:t>GC/CM</a:t>
            </a:r>
            <a:endParaRPr lang="en-US" sz="2000" dirty="0">
              <a:latin typeface="Arial" panose="020B0604020202020204" pitchFamily="34" charset="0"/>
              <a:cs typeface="Arial" panose="020B0604020202020204" pitchFamily="34" charset="0"/>
            </a:endParaRPr>
          </a:p>
        </p:txBody>
      </p:sp>
      <p:sp>
        <p:nvSpPr>
          <p:cNvPr id="10" name="TextBox 9"/>
          <p:cNvSpPr txBox="1"/>
          <p:nvPr/>
        </p:nvSpPr>
        <p:spPr>
          <a:xfrm>
            <a:off x="5791200" y="6400800"/>
            <a:ext cx="2057400" cy="338554"/>
          </a:xfrm>
          <a:prstGeom prst="rect">
            <a:avLst/>
          </a:prstGeom>
          <a:noFill/>
        </p:spPr>
        <p:txBody>
          <a:bodyPr wrap="square" rtlCol="0">
            <a:spAutoFit/>
          </a:bodyPr>
          <a:lstStyle/>
          <a:p>
            <a:r>
              <a:rPr lang="en-US" sz="1600" i="1" dirty="0" smtClean="0">
                <a:latin typeface="Arial Narrow" panose="020B0606020202030204" pitchFamily="34" charset="0"/>
              </a:rPr>
              <a:t>Images </a:t>
            </a:r>
            <a:r>
              <a:rPr lang="en-US" sz="1600" i="1" dirty="0" err="1" smtClean="0">
                <a:latin typeface="Arial Narrow" panose="020B0606020202030204" pitchFamily="34" charset="0"/>
              </a:rPr>
              <a:t>Mortenson</a:t>
            </a:r>
            <a:r>
              <a:rPr lang="en-US" sz="1600" i="1" dirty="0" smtClean="0">
                <a:latin typeface="Arial Narrow" panose="020B0606020202030204" pitchFamily="34" charset="0"/>
              </a:rPr>
              <a:t> Co.</a:t>
            </a:r>
            <a:endParaRPr lang="en-US" sz="1600" i="1" dirty="0">
              <a:latin typeface="Arial Narrow" panose="020B0606020202030204" pitchFamily="34" charset="0"/>
            </a:endParaRPr>
          </a:p>
        </p:txBody>
      </p:sp>
      <p:pic>
        <p:nvPicPr>
          <p:cNvPr id="11" name="Picture 10" descr="Button_Green.png"/>
          <p:cNvPicPr>
            <a:picLocks noChangeAspect="1"/>
          </p:cNvPicPr>
          <p:nvPr/>
        </p:nvPicPr>
        <p:blipFill>
          <a:blip r:embed="rId4" cstate="print"/>
          <a:stretch>
            <a:fillRect/>
          </a:stretch>
        </p:blipFill>
        <p:spPr>
          <a:xfrm>
            <a:off x="181811" y="6070532"/>
            <a:ext cx="656389" cy="601542"/>
          </a:xfrm>
          <a:prstGeom prst="rect">
            <a:avLst/>
          </a:prstGeom>
        </p:spPr>
      </p:pic>
    </p:spTree>
    <p:extLst>
      <p:ext uri="{BB962C8B-B14F-4D97-AF65-F5344CB8AC3E}">
        <p14:creationId xmlns:p14="http://schemas.microsoft.com/office/powerpoint/2010/main" val="116834962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7848600" y="5715000"/>
            <a:ext cx="1219200" cy="1066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p:cNvSpPr>
            <a:spLocks noGrp="1"/>
          </p:cNvSpPr>
          <p:nvPr>
            <p:ph idx="1"/>
          </p:nvPr>
        </p:nvSpPr>
        <p:spPr>
          <a:xfrm>
            <a:off x="457200" y="1295400"/>
            <a:ext cx="8229600" cy="4191000"/>
          </a:xfrm>
        </p:spPr>
        <p:txBody>
          <a:bodyPr/>
          <a:lstStyle/>
          <a:p>
            <a:pPr marL="0" indent="0">
              <a:buNone/>
            </a:pPr>
            <a:endParaRPr lang="en-US" dirty="0" smtClean="0"/>
          </a:p>
          <a:p>
            <a:pPr marL="0" indent="0">
              <a:buNone/>
            </a:pPr>
            <a:endParaRPr lang="en-US" dirty="0"/>
          </a:p>
        </p:txBody>
      </p:sp>
      <p:sp>
        <p:nvSpPr>
          <p:cNvPr id="3" name="Title 2"/>
          <p:cNvSpPr>
            <a:spLocks noGrp="1"/>
          </p:cNvSpPr>
          <p:nvPr>
            <p:ph type="title"/>
          </p:nvPr>
        </p:nvSpPr>
        <p:spPr>
          <a:xfrm>
            <a:off x="457200" y="304800"/>
            <a:ext cx="8229600" cy="589535"/>
          </a:xfrm>
        </p:spPr>
        <p:txBody>
          <a:bodyPr>
            <a:normAutofit/>
          </a:bodyPr>
          <a:lstStyle/>
          <a:p>
            <a:pPr algn="l"/>
            <a:r>
              <a:rPr lang="en-US" sz="3200" dirty="0" smtClean="0"/>
              <a:t>Delivery Method Comparison</a:t>
            </a:r>
            <a:endParaRPr lang="en-US" sz="3200" dirty="0"/>
          </a:p>
        </p:txBody>
      </p:sp>
      <p:graphicFrame>
        <p:nvGraphicFramePr>
          <p:cNvPr id="9" name="Table 8"/>
          <p:cNvGraphicFramePr>
            <a:graphicFrameLocks noGrp="1"/>
          </p:cNvGraphicFramePr>
          <p:nvPr>
            <p:extLst>
              <p:ext uri="{D42A27DB-BD31-4B8C-83A1-F6EECF244321}">
                <p14:modId xmlns:p14="http://schemas.microsoft.com/office/powerpoint/2010/main" val="513334727"/>
              </p:ext>
            </p:extLst>
          </p:nvPr>
        </p:nvGraphicFramePr>
        <p:xfrm>
          <a:off x="457200" y="990600"/>
          <a:ext cx="8229598" cy="5713455"/>
        </p:xfrm>
        <a:graphic>
          <a:graphicData uri="http://schemas.openxmlformats.org/drawingml/2006/table">
            <a:tbl>
              <a:tblPr firstRow="1" firstCol="1" bandRow="1">
                <a:tableStyleId>{EB344D84-9AFB-497E-A393-DC336BA19D2E}</a:tableStyleId>
              </a:tblPr>
              <a:tblGrid>
                <a:gridCol w="1470882">
                  <a:extLst>
                    <a:ext uri="{9D8B030D-6E8A-4147-A177-3AD203B41FA5}">
                      <a16:colId xmlns:a16="http://schemas.microsoft.com/office/drawing/2014/main" val="4011748174"/>
                    </a:ext>
                  </a:extLst>
                </a:gridCol>
                <a:gridCol w="1778610">
                  <a:extLst>
                    <a:ext uri="{9D8B030D-6E8A-4147-A177-3AD203B41FA5}">
                      <a16:colId xmlns:a16="http://schemas.microsoft.com/office/drawing/2014/main" val="1783098488"/>
                    </a:ext>
                  </a:extLst>
                </a:gridCol>
                <a:gridCol w="2947410">
                  <a:extLst>
                    <a:ext uri="{9D8B030D-6E8A-4147-A177-3AD203B41FA5}">
                      <a16:colId xmlns:a16="http://schemas.microsoft.com/office/drawing/2014/main" val="3586954560"/>
                    </a:ext>
                  </a:extLst>
                </a:gridCol>
                <a:gridCol w="2032696">
                  <a:extLst>
                    <a:ext uri="{9D8B030D-6E8A-4147-A177-3AD203B41FA5}">
                      <a16:colId xmlns:a16="http://schemas.microsoft.com/office/drawing/2014/main" val="2112097302"/>
                    </a:ext>
                  </a:extLst>
                </a:gridCol>
              </a:tblGrid>
              <a:tr h="375154">
                <a:tc>
                  <a:txBody>
                    <a:bodyPr/>
                    <a:lstStyle/>
                    <a:p>
                      <a:pPr marL="0" marR="0" algn="ctr">
                        <a:spcBef>
                          <a:spcPts val="0"/>
                        </a:spcBef>
                        <a:spcAft>
                          <a:spcPts val="0"/>
                        </a:spcAft>
                      </a:pPr>
                      <a:r>
                        <a:rPr lang="en-US" sz="1200" kern="1400" cap="small" dirty="0">
                          <a:solidFill>
                            <a:schemeClr val="tx1"/>
                          </a:solidFill>
                          <a:effectLst/>
                          <a:latin typeface="Arial" panose="020B0604020202020204" pitchFamily="34" charset="0"/>
                          <a:cs typeface="Arial" panose="020B0604020202020204" pitchFamily="34" charset="0"/>
                        </a:rPr>
                        <a:t>Project Component</a:t>
                      </a:r>
                      <a:endParaRPr lang="en-US" sz="1200" kern="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52447" marR="52447" marT="0" marB="0" anchor="ctr">
                    <a:solidFill>
                      <a:schemeClr val="accent3">
                        <a:lumMod val="60000"/>
                        <a:lumOff val="40000"/>
                      </a:schemeClr>
                    </a:solidFill>
                  </a:tcPr>
                </a:tc>
                <a:tc>
                  <a:txBody>
                    <a:bodyPr/>
                    <a:lstStyle/>
                    <a:p>
                      <a:pPr marL="0" marR="0" algn="ctr">
                        <a:spcBef>
                          <a:spcPts val="0"/>
                        </a:spcBef>
                        <a:spcAft>
                          <a:spcPts val="0"/>
                        </a:spcAft>
                      </a:pPr>
                      <a:r>
                        <a:rPr lang="en-US" sz="1200" kern="1400" cap="small">
                          <a:solidFill>
                            <a:schemeClr val="tx1"/>
                          </a:solidFill>
                          <a:effectLst/>
                          <a:latin typeface="Arial" panose="020B0604020202020204" pitchFamily="34" charset="0"/>
                          <a:cs typeface="Arial" panose="020B0604020202020204" pitchFamily="34" charset="0"/>
                        </a:rPr>
                        <a:t>Design-Bid-Build</a:t>
                      </a:r>
                      <a:endParaRPr lang="en-US" sz="1200" kern="14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52447" marR="52447" marT="0" marB="0" anchor="ctr">
                    <a:solidFill>
                      <a:schemeClr val="accent3">
                        <a:lumMod val="60000"/>
                        <a:lumOff val="40000"/>
                      </a:schemeClr>
                    </a:solidFill>
                  </a:tcPr>
                </a:tc>
                <a:tc>
                  <a:txBody>
                    <a:bodyPr/>
                    <a:lstStyle/>
                    <a:p>
                      <a:pPr marL="0" marR="0" algn="ctr">
                        <a:spcBef>
                          <a:spcPts val="0"/>
                        </a:spcBef>
                        <a:spcAft>
                          <a:spcPts val="0"/>
                        </a:spcAft>
                      </a:pPr>
                      <a:r>
                        <a:rPr lang="en-US" sz="1200" kern="1400" cap="small">
                          <a:solidFill>
                            <a:schemeClr val="tx1"/>
                          </a:solidFill>
                          <a:effectLst/>
                          <a:latin typeface="Arial" panose="020B0604020202020204" pitchFamily="34" charset="0"/>
                          <a:cs typeface="Arial" panose="020B0604020202020204" pitchFamily="34" charset="0"/>
                        </a:rPr>
                        <a:t>General Contractor / </a:t>
                      </a:r>
                      <a:endParaRPr lang="en-US" sz="1200" kern="1400">
                        <a:solidFill>
                          <a:schemeClr val="tx1"/>
                        </a:solidFill>
                        <a:effectLst/>
                        <a:latin typeface="Arial" panose="020B0604020202020204" pitchFamily="34" charset="0"/>
                        <a:cs typeface="Arial" panose="020B0604020202020204" pitchFamily="34" charset="0"/>
                      </a:endParaRPr>
                    </a:p>
                    <a:p>
                      <a:pPr marL="0" marR="0" algn="ctr">
                        <a:spcBef>
                          <a:spcPts val="0"/>
                        </a:spcBef>
                        <a:spcAft>
                          <a:spcPts val="0"/>
                        </a:spcAft>
                      </a:pPr>
                      <a:r>
                        <a:rPr lang="en-US" sz="1200" kern="1400" cap="small">
                          <a:solidFill>
                            <a:schemeClr val="tx1"/>
                          </a:solidFill>
                          <a:effectLst/>
                          <a:latin typeface="Arial" panose="020B0604020202020204" pitchFamily="34" charset="0"/>
                          <a:cs typeface="Arial" panose="020B0604020202020204" pitchFamily="34" charset="0"/>
                        </a:rPr>
                        <a:t>Construction Manager (GC/CM)</a:t>
                      </a:r>
                      <a:endParaRPr lang="en-US" sz="1200" kern="14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52447" marR="52447" marT="0" marB="0" anchor="ctr">
                    <a:solidFill>
                      <a:schemeClr val="accent3">
                        <a:lumMod val="60000"/>
                        <a:lumOff val="40000"/>
                      </a:schemeClr>
                    </a:solidFill>
                  </a:tcPr>
                </a:tc>
                <a:tc>
                  <a:txBody>
                    <a:bodyPr/>
                    <a:lstStyle/>
                    <a:p>
                      <a:pPr marL="0" marR="0" algn="ctr">
                        <a:spcBef>
                          <a:spcPts val="0"/>
                        </a:spcBef>
                        <a:spcAft>
                          <a:spcPts val="0"/>
                        </a:spcAft>
                      </a:pPr>
                      <a:r>
                        <a:rPr lang="en-US" sz="1200" kern="1400" cap="small" dirty="0">
                          <a:solidFill>
                            <a:schemeClr val="tx1"/>
                          </a:solidFill>
                          <a:effectLst/>
                          <a:latin typeface="Arial" panose="020B0604020202020204" pitchFamily="34" charset="0"/>
                          <a:cs typeface="Arial" panose="020B0604020202020204" pitchFamily="34" charset="0"/>
                        </a:rPr>
                        <a:t>Design-Build</a:t>
                      </a:r>
                      <a:endParaRPr lang="en-US" sz="1200" kern="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52447" marR="52447" marT="0" marB="0" anchor="ctr">
                    <a:solidFill>
                      <a:schemeClr val="accent3">
                        <a:lumMod val="60000"/>
                        <a:lumOff val="40000"/>
                      </a:schemeClr>
                    </a:solidFill>
                  </a:tcPr>
                </a:tc>
                <a:extLst>
                  <a:ext uri="{0D108BD9-81ED-4DB2-BD59-A6C34878D82A}">
                    <a16:rowId xmlns:a16="http://schemas.microsoft.com/office/drawing/2014/main" val="4031648507"/>
                  </a:ext>
                </a:extLst>
              </a:tr>
              <a:tr h="400541">
                <a:tc>
                  <a:txBody>
                    <a:bodyPr/>
                    <a:lstStyle/>
                    <a:p>
                      <a:pPr marL="0" marR="0">
                        <a:spcBef>
                          <a:spcPts val="0"/>
                        </a:spcBef>
                        <a:spcAft>
                          <a:spcPts val="0"/>
                        </a:spcAft>
                      </a:pPr>
                      <a:r>
                        <a:rPr lang="en-US" sz="1200" kern="1400" dirty="0">
                          <a:solidFill>
                            <a:schemeClr val="tx1"/>
                          </a:solidFill>
                          <a:effectLst/>
                          <a:latin typeface="Arial" panose="020B0604020202020204" pitchFamily="34" charset="0"/>
                          <a:cs typeface="Arial" panose="020B0604020202020204" pitchFamily="34" charset="0"/>
                        </a:rPr>
                        <a:t>Architect/Engineer Selection Timing</a:t>
                      </a:r>
                      <a:endParaRPr lang="en-US" sz="1200" kern="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52447" marR="52447" marT="0" marB="0" anchor="ctr">
                    <a:solidFill>
                      <a:schemeClr val="accent3">
                        <a:lumMod val="40000"/>
                        <a:lumOff val="60000"/>
                      </a:schemeClr>
                    </a:solidFill>
                  </a:tcPr>
                </a:tc>
                <a:tc>
                  <a:txBody>
                    <a:bodyPr/>
                    <a:lstStyle/>
                    <a:p>
                      <a:pPr marL="0" marR="0">
                        <a:spcBef>
                          <a:spcPts val="0"/>
                        </a:spcBef>
                        <a:spcAft>
                          <a:spcPts val="0"/>
                        </a:spcAft>
                      </a:pPr>
                      <a:r>
                        <a:rPr lang="en-US" sz="1100" kern="1400" dirty="0">
                          <a:effectLst/>
                          <a:latin typeface="Arial" panose="020B0604020202020204" pitchFamily="34" charset="0"/>
                          <a:cs typeface="Arial" panose="020B0604020202020204" pitchFamily="34" charset="0"/>
                        </a:rPr>
                        <a:t>Select at Beginning of Design Phase</a:t>
                      </a:r>
                      <a:endParaRPr lang="en-US" sz="1100" kern="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52447" marR="52447" marT="0" marB="0"/>
                </a:tc>
                <a:tc>
                  <a:txBody>
                    <a:bodyPr/>
                    <a:lstStyle/>
                    <a:p>
                      <a:pPr marL="0" marR="0">
                        <a:spcBef>
                          <a:spcPts val="0"/>
                        </a:spcBef>
                        <a:spcAft>
                          <a:spcPts val="0"/>
                        </a:spcAft>
                      </a:pPr>
                      <a:r>
                        <a:rPr lang="en-US" sz="1100" kern="1400">
                          <a:effectLst/>
                          <a:latin typeface="Arial" panose="020B0604020202020204" pitchFamily="34" charset="0"/>
                          <a:cs typeface="Arial" panose="020B0604020202020204" pitchFamily="34" charset="0"/>
                        </a:rPr>
                        <a:t>Select at Beginning of Design Phase</a:t>
                      </a:r>
                      <a:endParaRPr lang="en-US" sz="11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52447" marR="52447" marT="0" marB="0"/>
                </a:tc>
                <a:tc>
                  <a:txBody>
                    <a:bodyPr/>
                    <a:lstStyle/>
                    <a:p>
                      <a:pPr marL="0" marR="0">
                        <a:spcBef>
                          <a:spcPts val="0"/>
                        </a:spcBef>
                        <a:spcAft>
                          <a:spcPts val="0"/>
                        </a:spcAft>
                      </a:pPr>
                      <a:r>
                        <a:rPr lang="en-US" sz="1100" kern="1400">
                          <a:effectLst/>
                          <a:latin typeface="Arial" panose="020B0604020202020204" pitchFamily="34" charset="0"/>
                          <a:cs typeface="Arial" panose="020B0604020202020204" pitchFamily="34" charset="0"/>
                        </a:rPr>
                        <a:t>Select as part of contractor team after facility programming.</a:t>
                      </a:r>
                      <a:endParaRPr lang="en-US" sz="11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52447" marR="52447" marT="0" marB="0"/>
                </a:tc>
                <a:extLst>
                  <a:ext uri="{0D108BD9-81ED-4DB2-BD59-A6C34878D82A}">
                    <a16:rowId xmlns:a16="http://schemas.microsoft.com/office/drawing/2014/main" val="3705045307"/>
                  </a:ext>
                </a:extLst>
              </a:tr>
              <a:tr h="400541">
                <a:tc>
                  <a:txBody>
                    <a:bodyPr/>
                    <a:lstStyle/>
                    <a:p>
                      <a:pPr marL="0" marR="0">
                        <a:spcBef>
                          <a:spcPts val="0"/>
                        </a:spcBef>
                        <a:spcAft>
                          <a:spcPts val="0"/>
                        </a:spcAft>
                      </a:pPr>
                      <a:r>
                        <a:rPr lang="en-US" sz="1200" kern="1400" dirty="0">
                          <a:solidFill>
                            <a:schemeClr val="tx1"/>
                          </a:solidFill>
                          <a:effectLst/>
                          <a:latin typeface="Arial" panose="020B0604020202020204" pitchFamily="34" charset="0"/>
                          <a:cs typeface="Arial" panose="020B0604020202020204" pitchFamily="34" charset="0"/>
                        </a:rPr>
                        <a:t>Competition</a:t>
                      </a:r>
                      <a:endParaRPr lang="en-US" sz="1200" kern="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52447" marR="52447" marT="0" marB="0" anchor="ctr">
                    <a:solidFill>
                      <a:schemeClr val="accent3">
                        <a:lumMod val="40000"/>
                        <a:lumOff val="60000"/>
                      </a:schemeClr>
                    </a:solidFill>
                  </a:tcPr>
                </a:tc>
                <a:tc>
                  <a:txBody>
                    <a:bodyPr/>
                    <a:lstStyle/>
                    <a:p>
                      <a:pPr marL="0" marR="0">
                        <a:spcBef>
                          <a:spcPts val="0"/>
                        </a:spcBef>
                        <a:spcAft>
                          <a:spcPts val="0"/>
                        </a:spcAft>
                      </a:pPr>
                      <a:r>
                        <a:rPr lang="en-US" sz="1100" kern="1400" dirty="0">
                          <a:effectLst/>
                          <a:latin typeface="Arial" panose="020B0604020202020204" pitchFamily="34" charset="0"/>
                          <a:cs typeface="Arial" panose="020B0604020202020204" pitchFamily="34" charset="0"/>
                        </a:rPr>
                        <a:t>Qualifications based with negotiated fee.</a:t>
                      </a:r>
                      <a:endParaRPr lang="en-US" sz="1100" kern="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52447" marR="52447" marT="0" marB="0"/>
                </a:tc>
                <a:tc>
                  <a:txBody>
                    <a:bodyPr/>
                    <a:lstStyle/>
                    <a:p>
                      <a:pPr marL="0" marR="0">
                        <a:spcBef>
                          <a:spcPts val="0"/>
                        </a:spcBef>
                        <a:spcAft>
                          <a:spcPts val="0"/>
                        </a:spcAft>
                      </a:pPr>
                      <a:r>
                        <a:rPr lang="en-US" sz="1100" kern="1400" dirty="0">
                          <a:effectLst/>
                          <a:latin typeface="Arial" panose="020B0604020202020204" pitchFamily="34" charset="0"/>
                          <a:cs typeface="Arial" panose="020B0604020202020204" pitchFamily="34" charset="0"/>
                        </a:rPr>
                        <a:t>Qualifications based with negotiated fee.</a:t>
                      </a:r>
                      <a:endParaRPr lang="en-US" sz="1100" kern="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52447" marR="52447" marT="0" marB="0"/>
                </a:tc>
                <a:tc>
                  <a:txBody>
                    <a:bodyPr/>
                    <a:lstStyle/>
                    <a:p>
                      <a:pPr marL="0" marR="0">
                        <a:spcBef>
                          <a:spcPts val="0"/>
                        </a:spcBef>
                        <a:spcAft>
                          <a:spcPts val="0"/>
                        </a:spcAft>
                      </a:pPr>
                      <a:r>
                        <a:rPr lang="en-US" sz="1100" kern="1400">
                          <a:effectLst/>
                          <a:latin typeface="Arial" panose="020B0604020202020204" pitchFamily="34" charset="0"/>
                          <a:cs typeface="Arial" panose="020B0604020202020204" pitchFamily="34" charset="0"/>
                        </a:rPr>
                        <a:t>Qualifications and fee-based as part of contractor team.</a:t>
                      </a:r>
                      <a:endParaRPr lang="en-US" sz="11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52447" marR="52447" marT="0" marB="0"/>
                </a:tc>
                <a:extLst>
                  <a:ext uri="{0D108BD9-81ED-4DB2-BD59-A6C34878D82A}">
                    <a16:rowId xmlns:a16="http://schemas.microsoft.com/office/drawing/2014/main" val="2698626921"/>
                  </a:ext>
                </a:extLst>
              </a:tr>
              <a:tr h="812364">
                <a:tc>
                  <a:txBody>
                    <a:bodyPr/>
                    <a:lstStyle/>
                    <a:p>
                      <a:pPr marL="0" marR="0">
                        <a:spcBef>
                          <a:spcPts val="0"/>
                        </a:spcBef>
                        <a:spcAft>
                          <a:spcPts val="0"/>
                        </a:spcAft>
                      </a:pPr>
                      <a:r>
                        <a:rPr lang="en-US" sz="1200" kern="1400" dirty="0">
                          <a:solidFill>
                            <a:schemeClr val="tx1"/>
                          </a:solidFill>
                          <a:effectLst/>
                          <a:latin typeface="Arial" panose="020B0604020202020204" pitchFamily="34" charset="0"/>
                          <a:cs typeface="Arial" panose="020B0604020202020204" pitchFamily="34" charset="0"/>
                        </a:rPr>
                        <a:t>Role</a:t>
                      </a:r>
                      <a:endParaRPr lang="en-US" sz="1200" kern="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52447" marR="52447" marT="0" marB="0" anchor="ctr">
                    <a:solidFill>
                      <a:schemeClr val="accent3">
                        <a:lumMod val="40000"/>
                        <a:lumOff val="60000"/>
                      </a:schemeClr>
                    </a:solidFill>
                  </a:tcPr>
                </a:tc>
                <a:tc>
                  <a:txBody>
                    <a:bodyPr/>
                    <a:lstStyle/>
                    <a:p>
                      <a:pPr marL="0" marR="0">
                        <a:spcBef>
                          <a:spcPts val="0"/>
                        </a:spcBef>
                        <a:spcAft>
                          <a:spcPts val="0"/>
                        </a:spcAft>
                      </a:pPr>
                      <a:r>
                        <a:rPr lang="en-US" sz="1100" kern="1400">
                          <a:effectLst/>
                          <a:latin typeface="Arial" panose="020B0604020202020204" pitchFamily="34" charset="0"/>
                          <a:cs typeface="Arial" panose="020B0604020202020204" pitchFamily="34" charset="0"/>
                        </a:rPr>
                        <a:t>Fully design project in advance of construction working closely with owner.</a:t>
                      </a:r>
                      <a:endParaRPr lang="en-US" sz="11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52447" marR="52447" marT="0" marB="0"/>
                </a:tc>
                <a:tc>
                  <a:txBody>
                    <a:bodyPr/>
                    <a:lstStyle/>
                    <a:p>
                      <a:pPr marL="0" marR="0">
                        <a:spcBef>
                          <a:spcPts val="0"/>
                        </a:spcBef>
                        <a:spcAft>
                          <a:spcPts val="0"/>
                        </a:spcAft>
                      </a:pPr>
                      <a:r>
                        <a:rPr lang="en-US" sz="1100" kern="1400" dirty="0">
                          <a:effectLst/>
                          <a:latin typeface="Arial" panose="020B0604020202020204" pitchFamily="34" charset="0"/>
                          <a:cs typeface="Arial" panose="020B0604020202020204" pitchFamily="34" charset="0"/>
                        </a:rPr>
                        <a:t>Fully design project in advance of construction working closely with owner and selected </a:t>
                      </a:r>
                      <a:r>
                        <a:rPr lang="en-US" sz="1100" kern="1400" dirty="0" err="1">
                          <a:effectLst/>
                          <a:latin typeface="Arial" panose="020B0604020202020204" pitchFamily="34" charset="0"/>
                          <a:cs typeface="Arial" panose="020B0604020202020204" pitchFamily="34" charset="0"/>
                        </a:rPr>
                        <a:t>GCCM</a:t>
                      </a:r>
                      <a:r>
                        <a:rPr lang="en-US" sz="1100" kern="1400" dirty="0">
                          <a:effectLst/>
                          <a:latin typeface="Arial" panose="020B0604020202020204" pitchFamily="34" charset="0"/>
                          <a:cs typeface="Arial" panose="020B0604020202020204" pitchFamily="34" charset="0"/>
                        </a:rPr>
                        <a:t>.</a:t>
                      </a:r>
                      <a:endParaRPr lang="en-US" sz="1100" kern="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52447" marR="52447" marT="0" marB="0"/>
                </a:tc>
                <a:tc>
                  <a:txBody>
                    <a:bodyPr/>
                    <a:lstStyle/>
                    <a:p>
                      <a:pPr marL="0" marR="0">
                        <a:spcBef>
                          <a:spcPts val="0"/>
                        </a:spcBef>
                        <a:spcAft>
                          <a:spcPts val="0"/>
                        </a:spcAft>
                      </a:pPr>
                      <a:r>
                        <a:rPr lang="en-US" sz="1100" kern="1400" dirty="0">
                          <a:effectLst/>
                          <a:latin typeface="Arial" panose="020B0604020202020204" pitchFamily="34" charset="0"/>
                          <a:cs typeface="Arial" panose="020B0604020202020204" pitchFamily="34" charset="0"/>
                        </a:rPr>
                        <a:t>Design project under direction of contractor to meet programming requirements. Part of design may extend into construction.</a:t>
                      </a:r>
                      <a:endParaRPr lang="en-US" sz="1100" kern="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52447" marR="52447" marT="0" marB="0"/>
                </a:tc>
                <a:extLst>
                  <a:ext uri="{0D108BD9-81ED-4DB2-BD59-A6C34878D82A}">
                    <a16:rowId xmlns:a16="http://schemas.microsoft.com/office/drawing/2014/main" val="3770413013"/>
                  </a:ext>
                </a:extLst>
              </a:tr>
              <a:tr h="324945">
                <a:tc>
                  <a:txBody>
                    <a:bodyPr/>
                    <a:lstStyle/>
                    <a:p>
                      <a:pPr marL="0" marR="0">
                        <a:spcBef>
                          <a:spcPts val="0"/>
                        </a:spcBef>
                        <a:spcAft>
                          <a:spcPts val="0"/>
                        </a:spcAft>
                      </a:pPr>
                      <a:r>
                        <a:rPr lang="en-US" sz="1200" kern="1400" dirty="0">
                          <a:solidFill>
                            <a:schemeClr val="tx1"/>
                          </a:solidFill>
                          <a:effectLst/>
                          <a:latin typeface="Arial" panose="020B0604020202020204" pitchFamily="34" charset="0"/>
                          <a:cs typeface="Arial" panose="020B0604020202020204" pitchFamily="34" charset="0"/>
                        </a:rPr>
                        <a:t>Contractor Selection Timing</a:t>
                      </a:r>
                      <a:endParaRPr lang="en-US" sz="1200" kern="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52447" marR="52447" marT="0" marB="0" anchor="ctr">
                    <a:solidFill>
                      <a:schemeClr val="accent3">
                        <a:lumMod val="40000"/>
                        <a:lumOff val="60000"/>
                      </a:schemeClr>
                    </a:solidFill>
                  </a:tcPr>
                </a:tc>
                <a:tc>
                  <a:txBody>
                    <a:bodyPr/>
                    <a:lstStyle/>
                    <a:p>
                      <a:pPr marL="0" marR="0">
                        <a:spcBef>
                          <a:spcPts val="0"/>
                        </a:spcBef>
                        <a:spcAft>
                          <a:spcPts val="0"/>
                        </a:spcAft>
                      </a:pPr>
                      <a:r>
                        <a:rPr lang="en-US" sz="1100" kern="1400">
                          <a:effectLst/>
                          <a:latin typeface="Arial" panose="020B0604020202020204" pitchFamily="34" charset="0"/>
                          <a:cs typeface="Arial" panose="020B0604020202020204" pitchFamily="34" charset="0"/>
                        </a:rPr>
                        <a:t>Select at completion of design</a:t>
                      </a:r>
                      <a:endParaRPr lang="en-US" sz="11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52447" marR="52447" marT="0" marB="0"/>
                </a:tc>
                <a:tc>
                  <a:txBody>
                    <a:bodyPr/>
                    <a:lstStyle/>
                    <a:p>
                      <a:pPr marL="0" marR="0">
                        <a:spcBef>
                          <a:spcPts val="0"/>
                        </a:spcBef>
                        <a:spcAft>
                          <a:spcPts val="0"/>
                        </a:spcAft>
                      </a:pPr>
                      <a:r>
                        <a:rPr lang="en-US" sz="1100" kern="1400">
                          <a:effectLst/>
                          <a:latin typeface="Arial" panose="020B0604020202020204" pitchFamily="34" charset="0"/>
                          <a:cs typeface="Arial" panose="020B0604020202020204" pitchFamily="34" charset="0"/>
                        </a:rPr>
                        <a:t>Select at 30% design</a:t>
                      </a:r>
                    </a:p>
                    <a:p>
                      <a:pPr marL="0" marR="0">
                        <a:spcBef>
                          <a:spcPts val="0"/>
                        </a:spcBef>
                        <a:spcAft>
                          <a:spcPts val="0"/>
                        </a:spcAft>
                      </a:pPr>
                      <a:r>
                        <a:rPr lang="en-US" sz="1100" kern="1400">
                          <a:effectLst/>
                          <a:latin typeface="Arial" panose="020B0604020202020204" pitchFamily="34" charset="0"/>
                          <a:cs typeface="Arial" panose="020B0604020202020204" pitchFamily="34" charset="0"/>
                        </a:rPr>
                        <a:t>Enter Construction contract at 90% design</a:t>
                      </a:r>
                      <a:endParaRPr lang="en-US" sz="11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52447" marR="52447" marT="0" marB="0"/>
                </a:tc>
                <a:tc>
                  <a:txBody>
                    <a:bodyPr/>
                    <a:lstStyle/>
                    <a:p>
                      <a:pPr marL="0" marR="0">
                        <a:spcBef>
                          <a:spcPts val="0"/>
                        </a:spcBef>
                        <a:spcAft>
                          <a:spcPts val="0"/>
                        </a:spcAft>
                      </a:pPr>
                      <a:r>
                        <a:rPr lang="en-US" sz="1100" kern="1400" dirty="0">
                          <a:effectLst/>
                          <a:latin typeface="Arial" panose="020B0604020202020204" pitchFamily="34" charset="0"/>
                          <a:cs typeface="Arial" panose="020B0604020202020204" pitchFamily="34" charset="0"/>
                        </a:rPr>
                        <a:t>Select  as part of AE team after facility programming</a:t>
                      </a:r>
                      <a:endParaRPr lang="en-US" sz="1100" kern="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52447" marR="52447" marT="0" marB="0"/>
                </a:tc>
                <a:extLst>
                  <a:ext uri="{0D108BD9-81ED-4DB2-BD59-A6C34878D82A}">
                    <a16:rowId xmlns:a16="http://schemas.microsoft.com/office/drawing/2014/main" val="3007823537"/>
                  </a:ext>
                </a:extLst>
              </a:tr>
              <a:tr h="812364">
                <a:tc>
                  <a:txBody>
                    <a:bodyPr/>
                    <a:lstStyle/>
                    <a:p>
                      <a:pPr marL="0" marR="0">
                        <a:spcBef>
                          <a:spcPts val="0"/>
                        </a:spcBef>
                        <a:spcAft>
                          <a:spcPts val="0"/>
                        </a:spcAft>
                      </a:pPr>
                      <a:r>
                        <a:rPr lang="en-US" sz="1200" kern="1400" dirty="0">
                          <a:solidFill>
                            <a:schemeClr val="tx1"/>
                          </a:solidFill>
                          <a:effectLst/>
                          <a:latin typeface="Arial" panose="020B0604020202020204" pitchFamily="34" charset="0"/>
                          <a:cs typeface="Arial" panose="020B0604020202020204" pitchFamily="34" charset="0"/>
                        </a:rPr>
                        <a:t>Competition</a:t>
                      </a:r>
                      <a:endParaRPr lang="en-US" sz="1200" kern="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52447" marR="52447" marT="0" marB="0" anchor="ctr">
                    <a:solidFill>
                      <a:schemeClr val="accent3">
                        <a:lumMod val="40000"/>
                        <a:lumOff val="60000"/>
                      </a:schemeClr>
                    </a:solidFill>
                  </a:tcPr>
                </a:tc>
                <a:tc>
                  <a:txBody>
                    <a:bodyPr/>
                    <a:lstStyle/>
                    <a:p>
                      <a:pPr marL="0" marR="0">
                        <a:spcBef>
                          <a:spcPts val="0"/>
                        </a:spcBef>
                        <a:spcAft>
                          <a:spcPts val="0"/>
                        </a:spcAft>
                      </a:pPr>
                      <a:r>
                        <a:rPr lang="en-US" sz="1100" kern="1400">
                          <a:effectLst/>
                          <a:latin typeface="Arial" panose="020B0604020202020204" pitchFamily="34" charset="0"/>
                          <a:cs typeface="Arial" panose="020B0604020202020204" pitchFamily="34" charset="0"/>
                        </a:rPr>
                        <a:t>Low Bidder</a:t>
                      </a:r>
                      <a:endParaRPr lang="en-US" sz="11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52447" marR="52447" marT="0" marB="0"/>
                </a:tc>
                <a:tc>
                  <a:txBody>
                    <a:bodyPr/>
                    <a:lstStyle/>
                    <a:p>
                      <a:pPr marL="0" marR="0">
                        <a:spcBef>
                          <a:spcPts val="0"/>
                        </a:spcBef>
                        <a:spcAft>
                          <a:spcPts val="0"/>
                        </a:spcAft>
                      </a:pPr>
                      <a:r>
                        <a:rPr lang="en-US" sz="1100" kern="1400">
                          <a:effectLst/>
                          <a:latin typeface="Arial" panose="020B0604020202020204" pitchFamily="34" charset="0"/>
                          <a:cs typeface="Arial" panose="020B0604020202020204" pitchFamily="34" charset="0"/>
                        </a:rPr>
                        <a:t>Combination of qualification s&amp; sealed bid fee.</a:t>
                      </a:r>
                    </a:p>
                    <a:p>
                      <a:pPr marL="0" marR="0">
                        <a:spcBef>
                          <a:spcPts val="0"/>
                        </a:spcBef>
                        <a:spcAft>
                          <a:spcPts val="0"/>
                        </a:spcAft>
                      </a:pPr>
                      <a:r>
                        <a:rPr lang="en-US" sz="1100" kern="1400">
                          <a:effectLst/>
                          <a:latin typeface="Arial" panose="020B0604020202020204" pitchFamily="34" charset="0"/>
                          <a:cs typeface="Arial" panose="020B0604020202020204" pitchFamily="34" charset="0"/>
                        </a:rPr>
                        <a:t>Owner and GC/CM negotiate MACC at 90% design, if parties cannot agree on MACC, owner may either put the project out for bids or negotiate next highest ranked GC/CM.</a:t>
                      </a:r>
                      <a:endParaRPr lang="en-US" sz="11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52447" marR="52447" marT="0" marB="0"/>
                </a:tc>
                <a:tc>
                  <a:txBody>
                    <a:bodyPr/>
                    <a:lstStyle/>
                    <a:p>
                      <a:pPr marL="0" marR="0">
                        <a:spcBef>
                          <a:spcPts val="0"/>
                        </a:spcBef>
                        <a:spcAft>
                          <a:spcPts val="0"/>
                        </a:spcAft>
                      </a:pPr>
                      <a:r>
                        <a:rPr lang="en-US" sz="1100" kern="1400" dirty="0">
                          <a:effectLst/>
                          <a:latin typeface="Arial" panose="020B0604020202020204" pitchFamily="34" charset="0"/>
                          <a:cs typeface="Arial" panose="020B0604020202020204" pitchFamily="34" charset="0"/>
                        </a:rPr>
                        <a:t>Qualifications and fee-based as part of team with A/E.</a:t>
                      </a:r>
                      <a:endParaRPr lang="en-US" sz="1100" kern="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52447" marR="52447" marT="0" marB="0"/>
                </a:tc>
                <a:extLst>
                  <a:ext uri="{0D108BD9-81ED-4DB2-BD59-A6C34878D82A}">
                    <a16:rowId xmlns:a16="http://schemas.microsoft.com/office/drawing/2014/main" val="3108233976"/>
                  </a:ext>
                </a:extLst>
              </a:tr>
              <a:tr h="974837">
                <a:tc>
                  <a:txBody>
                    <a:bodyPr/>
                    <a:lstStyle/>
                    <a:p>
                      <a:pPr marL="0" marR="0">
                        <a:spcBef>
                          <a:spcPts val="0"/>
                        </a:spcBef>
                        <a:spcAft>
                          <a:spcPts val="0"/>
                        </a:spcAft>
                      </a:pPr>
                      <a:r>
                        <a:rPr lang="en-US" sz="1200" kern="1400" dirty="0">
                          <a:solidFill>
                            <a:schemeClr val="tx1"/>
                          </a:solidFill>
                          <a:effectLst/>
                          <a:latin typeface="Arial" panose="020B0604020202020204" pitchFamily="34" charset="0"/>
                          <a:cs typeface="Arial" panose="020B0604020202020204" pitchFamily="34" charset="0"/>
                        </a:rPr>
                        <a:t>Role</a:t>
                      </a:r>
                      <a:endParaRPr lang="en-US" sz="1200" kern="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52447" marR="52447" marT="0" marB="0" anchor="ctr">
                    <a:solidFill>
                      <a:schemeClr val="accent3">
                        <a:lumMod val="40000"/>
                        <a:lumOff val="60000"/>
                      </a:schemeClr>
                    </a:solidFill>
                  </a:tcPr>
                </a:tc>
                <a:tc>
                  <a:txBody>
                    <a:bodyPr/>
                    <a:lstStyle/>
                    <a:p>
                      <a:pPr marL="0" marR="0">
                        <a:spcBef>
                          <a:spcPts val="0"/>
                        </a:spcBef>
                        <a:spcAft>
                          <a:spcPts val="0"/>
                        </a:spcAft>
                      </a:pPr>
                      <a:r>
                        <a:rPr lang="en-US" sz="1100" kern="1400">
                          <a:effectLst/>
                          <a:latin typeface="Arial" panose="020B0604020202020204" pitchFamily="34" charset="0"/>
                          <a:cs typeface="Arial" panose="020B0604020202020204" pitchFamily="34" charset="0"/>
                        </a:rPr>
                        <a:t>Construct project per plans and specifications. Select and manage subcontractors.</a:t>
                      </a:r>
                      <a:endParaRPr lang="en-US" sz="11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52447" marR="52447" marT="0" marB="0"/>
                </a:tc>
                <a:tc>
                  <a:txBody>
                    <a:bodyPr/>
                    <a:lstStyle/>
                    <a:p>
                      <a:pPr marL="0" marR="0">
                        <a:spcBef>
                          <a:spcPts val="0"/>
                        </a:spcBef>
                        <a:spcAft>
                          <a:spcPts val="0"/>
                        </a:spcAft>
                      </a:pPr>
                      <a:r>
                        <a:rPr lang="en-US" sz="1100" kern="1400">
                          <a:effectLst/>
                          <a:latin typeface="Arial" panose="020B0604020202020204" pitchFamily="34" charset="0"/>
                          <a:cs typeface="Arial" panose="020B0604020202020204" pitchFamily="34" charset="0"/>
                        </a:rPr>
                        <a:t>Assist Owner &amp; A/E in design phase with independent cost estimates, constructability reviews, and cost saving suggestions. </a:t>
                      </a:r>
                    </a:p>
                    <a:p>
                      <a:pPr marL="0" marR="0">
                        <a:spcBef>
                          <a:spcPts val="0"/>
                        </a:spcBef>
                        <a:spcAft>
                          <a:spcPts val="0"/>
                        </a:spcAft>
                      </a:pPr>
                      <a:r>
                        <a:rPr lang="en-US" sz="1100" kern="1400">
                          <a:effectLst/>
                          <a:latin typeface="Arial" panose="020B0604020202020204" pitchFamily="34" charset="0"/>
                          <a:cs typeface="Arial" panose="020B0604020202020204" pitchFamily="34" charset="0"/>
                        </a:rPr>
                        <a:t>Package subcontractor work for sealed, publicly opened bids per A/E plans &amp;specs.</a:t>
                      </a:r>
                    </a:p>
                    <a:p>
                      <a:pPr marL="0" marR="0">
                        <a:spcBef>
                          <a:spcPts val="0"/>
                        </a:spcBef>
                        <a:spcAft>
                          <a:spcPts val="0"/>
                        </a:spcAft>
                      </a:pPr>
                      <a:r>
                        <a:rPr lang="en-US" sz="1100" kern="1400">
                          <a:effectLst/>
                          <a:latin typeface="Arial" panose="020B0604020202020204" pitchFamily="34" charset="0"/>
                          <a:cs typeface="Arial" panose="020B0604020202020204" pitchFamily="34" charset="0"/>
                        </a:rPr>
                        <a:t>Manage subcontractors &amp; self-perform work.</a:t>
                      </a:r>
                      <a:endParaRPr lang="en-US" sz="11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52447" marR="52447" marT="0" marB="0"/>
                </a:tc>
                <a:tc>
                  <a:txBody>
                    <a:bodyPr/>
                    <a:lstStyle/>
                    <a:p>
                      <a:pPr marL="0" marR="0">
                        <a:spcBef>
                          <a:spcPts val="0"/>
                        </a:spcBef>
                        <a:spcAft>
                          <a:spcPts val="0"/>
                        </a:spcAft>
                      </a:pPr>
                      <a:r>
                        <a:rPr lang="en-US" sz="1100" kern="1400" dirty="0">
                          <a:effectLst/>
                          <a:latin typeface="Arial" panose="020B0604020202020204" pitchFamily="34" charset="0"/>
                          <a:cs typeface="Arial" panose="020B0604020202020204" pitchFamily="34" charset="0"/>
                        </a:rPr>
                        <a:t>Lead A/E in design project per programming requirements.</a:t>
                      </a:r>
                    </a:p>
                    <a:p>
                      <a:pPr marL="0" marR="0">
                        <a:spcBef>
                          <a:spcPts val="0"/>
                        </a:spcBef>
                        <a:spcAft>
                          <a:spcPts val="0"/>
                        </a:spcAft>
                      </a:pPr>
                      <a:r>
                        <a:rPr lang="en-US" sz="1100" kern="1400" dirty="0">
                          <a:effectLst/>
                          <a:latin typeface="Arial" panose="020B0604020202020204" pitchFamily="34" charset="0"/>
                          <a:cs typeface="Arial" panose="020B0604020202020204" pitchFamily="34" charset="0"/>
                        </a:rPr>
                        <a:t>Construct project per design-build team construction documents, Select &amp; manage subcontractors</a:t>
                      </a:r>
                      <a:endParaRPr lang="en-US" sz="1100" kern="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52447" marR="52447" marT="0" marB="0"/>
                </a:tc>
                <a:extLst>
                  <a:ext uri="{0D108BD9-81ED-4DB2-BD59-A6C34878D82A}">
                    <a16:rowId xmlns:a16="http://schemas.microsoft.com/office/drawing/2014/main" val="258857374"/>
                  </a:ext>
                </a:extLst>
              </a:tr>
              <a:tr h="507164">
                <a:tc>
                  <a:txBody>
                    <a:bodyPr/>
                    <a:lstStyle/>
                    <a:p>
                      <a:pPr marL="0" marR="0">
                        <a:spcBef>
                          <a:spcPts val="0"/>
                        </a:spcBef>
                        <a:spcAft>
                          <a:spcPts val="0"/>
                        </a:spcAft>
                      </a:pPr>
                      <a:r>
                        <a:rPr lang="en-US" sz="1200" kern="1400" dirty="0">
                          <a:solidFill>
                            <a:schemeClr val="tx1"/>
                          </a:solidFill>
                          <a:effectLst/>
                          <a:latin typeface="Arial" panose="020B0604020202020204" pitchFamily="34" charset="0"/>
                          <a:cs typeface="Arial" panose="020B0604020202020204" pitchFamily="34" charset="0"/>
                        </a:rPr>
                        <a:t>Subcontractor Selection and Competition</a:t>
                      </a:r>
                      <a:endParaRPr lang="en-US" sz="1200" kern="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52447" marR="52447" marT="0" marB="0" anchor="ctr">
                    <a:solidFill>
                      <a:schemeClr val="accent3">
                        <a:lumMod val="40000"/>
                        <a:lumOff val="60000"/>
                      </a:schemeClr>
                    </a:solidFill>
                  </a:tcPr>
                </a:tc>
                <a:tc>
                  <a:txBody>
                    <a:bodyPr/>
                    <a:lstStyle/>
                    <a:p>
                      <a:pPr marL="0" marR="0">
                        <a:spcBef>
                          <a:spcPts val="0"/>
                        </a:spcBef>
                        <a:spcAft>
                          <a:spcPts val="0"/>
                        </a:spcAft>
                      </a:pPr>
                      <a:r>
                        <a:rPr lang="en-US" sz="1100" kern="1400">
                          <a:effectLst/>
                          <a:latin typeface="Arial" panose="020B0604020202020204" pitchFamily="34" charset="0"/>
                          <a:cs typeface="Arial" panose="020B0604020202020204" pitchFamily="34" charset="0"/>
                        </a:rPr>
                        <a:t>By contractor using contractor selection criteria.</a:t>
                      </a:r>
                      <a:endParaRPr lang="en-US" sz="11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52447" marR="52447" marT="0" marB="0"/>
                </a:tc>
                <a:tc>
                  <a:txBody>
                    <a:bodyPr/>
                    <a:lstStyle/>
                    <a:p>
                      <a:pPr marL="0" marR="0">
                        <a:spcBef>
                          <a:spcPts val="0"/>
                        </a:spcBef>
                        <a:spcAft>
                          <a:spcPts val="0"/>
                        </a:spcAft>
                      </a:pPr>
                      <a:r>
                        <a:rPr lang="en-US" sz="1100" kern="1400">
                          <a:effectLst/>
                          <a:latin typeface="Arial" panose="020B0604020202020204" pitchFamily="34" charset="0"/>
                          <a:cs typeface="Arial" panose="020B0604020202020204" pitchFamily="34" charset="0"/>
                        </a:rPr>
                        <a:t>Low bidder on sealed, publicly opened bids managed by Contractor.</a:t>
                      </a:r>
                      <a:endParaRPr lang="en-US" sz="11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52447" marR="52447" marT="0" marB="0"/>
                </a:tc>
                <a:tc>
                  <a:txBody>
                    <a:bodyPr/>
                    <a:lstStyle/>
                    <a:p>
                      <a:pPr marL="0" marR="0">
                        <a:spcBef>
                          <a:spcPts val="0"/>
                        </a:spcBef>
                        <a:spcAft>
                          <a:spcPts val="0"/>
                        </a:spcAft>
                      </a:pPr>
                      <a:r>
                        <a:rPr lang="en-US" sz="1100" kern="1400" dirty="0">
                          <a:effectLst/>
                          <a:latin typeface="Arial" panose="020B0604020202020204" pitchFamily="34" charset="0"/>
                          <a:cs typeface="Arial" panose="020B0604020202020204" pitchFamily="34" charset="0"/>
                        </a:rPr>
                        <a:t>By Contractor using Contractor selection criteria.</a:t>
                      </a:r>
                      <a:endParaRPr lang="en-US" sz="1100" kern="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52447" marR="52447" marT="0" marB="0"/>
                </a:tc>
                <a:extLst>
                  <a:ext uri="{0D108BD9-81ED-4DB2-BD59-A6C34878D82A}">
                    <a16:rowId xmlns:a16="http://schemas.microsoft.com/office/drawing/2014/main" val="359786440"/>
                  </a:ext>
                </a:extLst>
              </a:tr>
              <a:tr h="649891">
                <a:tc>
                  <a:txBody>
                    <a:bodyPr/>
                    <a:lstStyle/>
                    <a:p>
                      <a:pPr marL="0" marR="0">
                        <a:spcBef>
                          <a:spcPts val="0"/>
                        </a:spcBef>
                        <a:spcAft>
                          <a:spcPts val="0"/>
                        </a:spcAft>
                      </a:pPr>
                      <a:r>
                        <a:rPr lang="en-US" sz="1200" kern="1400" dirty="0">
                          <a:solidFill>
                            <a:schemeClr val="tx1"/>
                          </a:solidFill>
                          <a:effectLst/>
                          <a:latin typeface="Arial" panose="020B0604020202020204" pitchFamily="34" charset="0"/>
                          <a:cs typeface="Arial" panose="020B0604020202020204" pitchFamily="34" charset="0"/>
                        </a:rPr>
                        <a:t>Project Price</a:t>
                      </a:r>
                      <a:endParaRPr lang="en-US" sz="1200" kern="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52447" marR="52447" marT="0" marB="0" anchor="ctr">
                    <a:solidFill>
                      <a:schemeClr val="accent3">
                        <a:lumMod val="40000"/>
                        <a:lumOff val="60000"/>
                      </a:schemeClr>
                    </a:solidFill>
                  </a:tcPr>
                </a:tc>
                <a:tc>
                  <a:txBody>
                    <a:bodyPr/>
                    <a:lstStyle/>
                    <a:p>
                      <a:pPr marL="0" marR="0">
                        <a:spcBef>
                          <a:spcPts val="0"/>
                        </a:spcBef>
                        <a:spcAft>
                          <a:spcPts val="0"/>
                        </a:spcAft>
                      </a:pPr>
                      <a:r>
                        <a:rPr lang="en-US" sz="1100" kern="1400">
                          <a:effectLst/>
                          <a:latin typeface="Arial" panose="020B0604020202020204" pitchFamily="34" charset="0"/>
                          <a:cs typeface="Arial" panose="020B0604020202020204" pitchFamily="34" charset="0"/>
                        </a:rPr>
                        <a:t>Negotiated A/E Fee </a:t>
                      </a:r>
                    </a:p>
                    <a:p>
                      <a:pPr marL="0" marR="0">
                        <a:spcBef>
                          <a:spcPts val="0"/>
                        </a:spcBef>
                        <a:spcAft>
                          <a:spcPts val="0"/>
                        </a:spcAft>
                      </a:pPr>
                      <a:r>
                        <a:rPr lang="en-US" sz="1100" kern="1400">
                          <a:effectLst/>
                          <a:latin typeface="Arial" panose="020B0604020202020204" pitchFamily="34" charset="0"/>
                          <a:cs typeface="Arial" panose="020B0604020202020204" pitchFamily="34" charset="0"/>
                        </a:rPr>
                        <a:t>Lump Sum Construction bid </a:t>
                      </a:r>
                    </a:p>
                    <a:p>
                      <a:pPr marL="0" marR="0">
                        <a:spcBef>
                          <a:spcPts val="0"/>
                        </a:spcBef>
                        <a:spcAft>
                          <a:spcPts val="0"/>
                        </a:spcAft>
                      </a:pPr>
                      <a:r>
                        <a:rPr lang="en-US" sz="1100" kern="1400">
                          <a:effectLst/>
                          <a:latin typeface="Arial" panose="020B0604020202020204" pitchFamily="34" charset="0"/>
                          <a:cs typeface="Arial" panose="020B0604020202020204" pitchFamily="34" charset="0"/>
                        </a:rPr>
                        <a:t>Approved Change Orders</a:t>
                      </a:r>
                      <a:endParaRPr lang="en-US" sz="11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52447" marR="52447" marT="0" marB="0"/>
                </a:tc>
                <a:tc>
                  <a:txBody>
                    <a:bodyPr/>
                    <a:lstStyle/>
                    <a:p>
                      <a:pPr marL="0" marR="0">
                        <a:spcBef>
                          <a:spcPts val="0"/>
                        </a:spcBef>
                        <a:spcAft>
                          <a:spcPts val="0"/>
                        </a:spcAft>
                      </a:pPr>
                      <a:r>
                        <a:rPr lang="en-US" sz="1100" kern="1400">
                          <a:effectLst/>
                          <a:latin typeface="Arial" panose="020B0604020202020204" pitchFamily="34" charset="0"/>
                          <a:cs typeface="Arial" panose="020B0604020202020204" pitchFamily="34" charset="0"/>
                        </a:rPr>
                        <a:t>Negotiated A/E Fee</a:t>
                      </a:r>
                    </a:p>
                    <a:p>
                      <a:pPr marL="0" marR="0">
                        <a:spcBef>
                          <a:spcPts val="0"/>
                        </a:spcBef>
                        <a:spcAft>
                          <a:spcPts val="0"/>
                        </a:spcAft>
                      </a:pPr>
                      <a:r>
                        <a:rPr lang="en-US" sz="1100" kern="1400">
                          <a:effectLst/>
                          <a:latin typeface="Arial" panose="020B0604020202020204" pitchFamily="34" charset="0"/>
                          <a:cs typeface="Arial" panose="020B0604020202020204" pitchFamily="34" charset="0"/>
                        </a:rPr>
                        <a:t>GCCM Sealed Bid Fees for General Cond.’s</a:t>
                      </a:r>
                    </a:p>
                    <a:p>
                      <a:pPr marL="0" marR="0">
                        <a:spcBef>
                          <a:spcPts val="0"/>
                        </a:spcBef>
                        <a:spcAft>
                          <a:spcPts val="0"/>
                        </a:spcAft>
                      </a:pPr>
                      <a:r>
                        <a:rPr lang="en-US" sz="1100" kern="1400">
                          <a:effectLst/>
                          <a:latin typeface="Arial" panose="020B0604020202020204" pitchFamily="34" charset="0"/>
                          <a:cs typeface="Arial" panose="020B0604020202020204" pitchFamily="34" charset="0"/>
                        </a:rPr>
                        <a:t>Lump Sum Subcontractor Construction bids</a:t>
                      </a:r>
                    </a:p>
                    <a:p>
                      <a:pPr marL="0" marR="0">
                        <a:spcBef>
                          <a:spcPts val="0"/>
                        </a:spcBef>
                        <a:spcAft>
                          <a:spcPts val="0"/>
                        </a:spcAft>
                      </a:pPr>
                      <a:r>
                        <a:rPr lang="en-US" sz="1100" kern="1400">
                          <a:effectLst/>
                          <a:latin typeface="Arial" panose="020B0604020202020204" pitchFamily="34" charset="0"/>
                          <a:cs typeface="Arial" panose="020B0604020202020204" pitchFamily="34" charset="0"/>
                        </a:rPr>
                        <a:t>Approved Change Orders</a:t>
                      </a:r>
                      <a:endParaRPr lang="en-US" sz="11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52447" marR="52447" marT="0" marB="0"/>
                </a:tc>
                <a:tc>
                  <a:txBody>
                    <a:bodyPr/>
                    <a:lstStyle/>
                    <a:p>
                      <a:pPr marL="0" marR="0">
                        <a:spcBef>
                          <a:spcPts val="0"/>
                        </a:spcBef>
                        <a:spcAft>
                          <a:spcPts val="0"/>
                        </a:spcAft>
                      </a:pPr>
                      <a:r>
                        <a:rPr lang="en-US" sz="1100" kern="1400" dirty="0">
                          <a:effectLst/>
                          <a:latin typeface="Arial" panose="020B0604020202020204" pitchFamily="34" charset="0"/>
                          <a:cs typeface="Arial" panose="020B0604020202020204" pitchFamily="34" charset="0"/>
                        </a:rPr>
                        <a:t>Programming Costs</a:t>
                      </a:r>
                    </a:p>
                    <a:p>
                      <a:pPr marL="0" marR="0">
                        <a:spcBef>
                          <a:spcPts val="0"/>
                        </a:spcBef>
                        <a:spcAft>
                          <a:spcPts val="0"/>
                        </a:spcAft>
                      </a:pPr>
                      <a:r>
                        <a:rPr lang="en-US" sz="1100" kern="1400" dirty="0">
                          <a:effectLst/>
                          <a:latin typeface="Arial" panose="020B0604020202020204" pitchFamily="34" charset="0"/>
                          <a:cs typeface="Arial" panose="020B0604020202020204" pitchFamily="34" charset="0"/>
                        </a:rPr>
                        <a:t>Lump Sum DB Construction Bid</a:t>
                      </a:r>
                    </a:p>
                    <a:p>
                      <a:pPr marL="0" marR="0">
                        <a:spcBef>
                          <a:spcPts val="0"/>
                        </a:spcBef>
                        <a:spcAft>
                          <a:spcPts val="0"/>
                        </a:spcAft>
                      </a:pPr>
                      <a:r>
                        <a:rPr lang="en-US" sz="1100" kern="1400" dirty="0">
                          <a:effectLst/>
                          <a:latin typeface="Arial" panose="020B0604020202020204" pitchFamily="34" charset="0"/>
                          <a:cs typeface="Arial" panose="020B0604020202020204" pitchFamily="34" charset="0"/>
                        </a:rPr>
                        <a:t>Approved Change Orders</a:t>
                      </a:r>
                      <a:endParaRPr lang="en-US" sz="1100" kern="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52447" marR="52447" marT="0" marB="0"/>
                </a:tc>
                <a:extLst>
                  <a:ext uri="{0D108BD9-81ED-4DB2-BD59-A6C34878D82A}">
                    <a16:rowId xmlns:a16="http://schemas.microsoft.com/office/drawing/2014/main" val="3654459641"/>
                  </a:ext>
                </a:extLst>
              </a:tr>
            </a:tbl>
          </a:graphicData>
        </a:graphic>
      </p:graphicFrame>
    </p:spTree>
    <p:extLst>
      <p:ext uri="{BB962C8B-B14F-4D97-AF65-F5344CB8AC3E}">
        <p14:creationId xmlns:p14="http://schemas.microsoft.com/office/powerpoint/2010/main" val="16322278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609600"/>
          </a:xfrm>
        </p:spPr>
        <p:txBody>
          <a:bodyPr>
            <a:normAutofit/>
          </a:bodyPr>
          <a:lstStyle/>
          <a:p>
            <a:pPr algn="l"/>
            <a:r>
              <a:rPr lang="en-US" sz="3200" dirty="0"/>
              <a:t>RCW 39.10.340</a:t>
            </a:r>
          </a:p>
        </p:txBody>
      </p:sp>
      <p:sp>
        <p:nvSpPr>
          <p:cNvPr id="6" name="Content Placeholder 5"/>
          <p:cNvSpPr>
            <a:spLocks noGrp="1"/>
          </p:cNvSpPr>
          <p:nvPr>
            <p:ph idx="1"/>
          </p:nvPr>
        </p:nvSpPr>
        <p:spPr>
          <a:xfrm>
            <a:off x="457200" y="1219200"/>
            <a:ext cx="8153400" cy="5257800"/>
          </a:xfrm>
        </p:spPr>
        <p:txBody>
          <a:bodyPr>
            <a:noAutofit/>
          </a:bodyPr>
          <a:lstStyle/>
          <a:p>
            <a:pPr marL="0" indent="0">
              <a:spcBef>
                <a:spcPts val="0"/>
              </a:spcBef>
              <a:spcAft>
                <a:spcPts val="600"/>
              </a:spcAft>
              <a:buNone/>
            </a:pPr>
            <a:r>
              <a:rPr lang="en-US" sz="2200" dirty="0" smtClean="0"/>
              <a:t>How </a:t>
            </a:r>
            <a:r>
              <a:rPr lang="en-US" sz="2200" dirty="0"/>
              <a:t>does GC/CM Meet Requirements for </a:t>
            </a:r>
            <a:r>
              <a:rPr lang="en-US" sz="2200" dirty="0" smtClean="0"/>
              <a:t>Competition?</a:t>
            </a:r>
            <a:endParaRPr lang="en-US" sz="2200" dirty="0"/>
          </a:p>
          <a:p>
            <a:pPr>
              <a:spcBef>
                <a:spcPts val="0"/>
              </a:spcBef>
            </a:pPr>
            <a:r>
              <a:rPr lang="en-US" sz="1900" dirty="0" smtClean="0"/>
              <a:t>Under </a:t>
            </a:r>
            <a:r>
              <a:rPr lang="en-US" sz="1900" dirty="0"/>
              <a:t>GC/CM, a public agency advertises a Request for Proposals and selects a general contractor based on qualifications and price to provide pre-construction design assistance and construction management.</a:t>
            </a:r>
          </a:p>
          <a:p>
            <a:pPr>
              <a:spcBef>
                <a:spcPts val="0"/>
              </a:spcBef>
            </a:pPr>
            <a:r>
              <a:rPr lang="en-US" sz="1900" dirty="0"/>
              <a:t>At about 90% completion of architect’s documents, the Owner and GC/CM jointly agree to a Negotiated </a:t>
            </a:r>
            <a:r>
              <a:rPr lang="en-US" sz="1900" dirty="0" smtClean="0"/>
              <a:t>Maximum </a:t>
            </a:r>
            <a:r>
              <a:rPr lang="en-US" sz="1900" dirty="0"/>
              <a:t>Allowable Construction Cost (MACC) and Total Construction Cost (TCC).</a:t>
            </a:r>
          </a:p>
          <a:p>
            <a:pPr>
              <a:spcBef>
                <a:spcPts val="0"/>
              </a:spcBef>
            </a:pPr>
            <a:r>
              <a:rPr lang="en-US" sz="1900" dirty="0"/>
              <a:t>Actual construction work is then competitively bid to sub-contractors in the same manner as traditional design-bid-build process by issuing solicitations for the work, receiving sealed bids and awarding based on low bid.</a:t>
            </a:r>
          </a:p>
          <a:p>
            <a:pPr>
              <a:spcBef>
                <a:spcPts val="0"/>
              </a:spcBef>
            </a:pPr>
            <a:r>
              <a:rPr lang="en-US" sz="1900" dirty="0"/>
              <a:t>Project Costs exceeding the Negotiated MACC are the responsibility of the GC/CM. Project savings </a:t>
            </a:r>
            <a:r>
              <a:rPr lang="en-US" sz="1900" dirty="0" smtClean="0"/>
              <a:t>are returned </a:t>
            </a:r>
            <a:r>
              <a:rPr lang="en-US" sz="1900" dirty="0"/>
              <a:t>to the owner.</a:t>
            </a:r>
          </a:p>
          <a:p>
            <a:pPr>
              <a:spcBef>
                <a:spcPts val="0"/>
              </a:spcBef>
            </a:pPr>
            <a:r>
              <a:rPr lang="en-US" sz="1900" dirty="0"/>
              <a:t>State requirements </a:t>
            </a:r>
            <a:r>
              <a:rPr lang="en-US" sz="1900" i="1" dirty="0"/>
              <a:t>(e.g. Diversity, Prevailing Wage, Retainage, </a:t>
            </a:r>
            <a:r>
              <a:rPr lang="en-US" sz="1900" i="1" dirty="0" err="1"/>
              <a:t>etc</a:t>
            </a:r>
            <a:r>
              <a:rPr lang="en-US" sz="1900" i="1" dirty="0"/>
              <a:t>,) </a:t>
            </a:r>
            <a:r>
              <a:rPr lang="en-US" sz="1900" dirty="0"/>
              <a:t>are included in the GC/CM </a:t>
            </a:r>
            <a:r>
              <a:rPr lang="en-US" sz="1900" dirty="0" smtClean="0"/>
              <a:t>contracts and </a:t>
            </a:r>
            <a:r>
              <a:rPr lang="en-US" sz="1900" dirty="0"/>
              <a:t>passed down to </a:t>
            </a:r>
            <a:r>
              <a:rPr lang="en-US" sz="1900" dirty="0" smtClean="0"/>
              <a:t>subcontractors.</a:t>
            </a:r>
            <a:endParaRPr lang="en-US" sz="1900" dirty="0"/>
          </a:p>
        </p:txBody>
      </p:sp>
      <p:pic>
        <p:nvPicPr>
          <p:cNvPr id="8" name="Picture 7" descr="Button_Green.png"/>
          <p:cNvPicPr>
            <a:picLocks noChangeAspect="1"/>
          </p:cNvPicPr>
          <p:nvPr/>
        </p:nvPicPr>
        <p:blipFill>
          <a:blip r:embed="rId2" cstate="print"/>
          <a:stretch>
            <a:fillRect/>
          </a:stretch>
        </p:blipFill>
        <p:spPr>
          <a:xfrm>
            <a:off x="181811" y="6172200"/>
            <a:ext cx="545451" cy="499874"/>
          </a:xfrm>
          <a:prstGeom prst="rect">
            <a:avLst/>
          </a:prstGeom>
        </p:spPr>
      </p:pic>
    </p:spTree>
    <p:extLst>
      <p:ext uri="{BB962C8B-B14F-4D97-AF65-F5344CB8AC3E}">
        <p14:creationId xmlns:p14="http://schemas.microsoft.com/office/powerpoint/2010/main" val="31967949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685800"/>
          </a:xfrm>
        </p:spPr>
        <p:txBody>
          <a:bodyPr>
            <a:normAutofit/>
          </a:bodyPr>
          <a:lstStyle/>
          <a:p>
            <a:pPr algn="l"/>
            <a:r>
              <a:rPr lang="en-US" sz="3200" dirty="0" smtClean="0"/>
              <a:t>Advantages to GC/CM</a:t>
            </a:r>
            <a:endParaRPr lang="en-US" sz="3200" dirty="0"/>
          </a:p>
        </p:txBody>
      </p:sp>
      <p:pic>
        <p:nvPicPr>
          <p:cNvPr id="4" name="Content Placeholder 3"/>
          <p:cNvPicPr>
            <a:picLocks noGrp="1" noChangeAspect="1"/>
          </p:cNvPicPr>
          <p:nvPr>
            <p:ph idx="1"/>
          </p:nvPr>
        </p:nvPicPr>
        <p:blipFill rotWithShape="1">
          <a:blip r:embed="rId2"/>
          <a:srcRect t="22499" b="14811"/>
          <a:stretch/>
        </p:blipFill>
        <p:spPr>
          <a:xfrm>
            <a:off x="1447800" y="3793349"/>
            <a:ext cx="5870878" cy="2888250"/>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457200" y="1273194"/>
            <a:ext cx="8229600" cy="2462213"/>
          </a:xfrm>
          <a:prstGeom prst="rect">
            <a:avLst/>
          </a:prstGeom>
          <a:noFill/>
        </p:spPr>
        <p:txBody>
          <a:bodyPr wrap="square" rtlCol="0">
            <a:spAutoFit/>
          </a:bodyPr>
          <a:lstStyle/>
          <a:p>
            <a:pPr marL="285750" indent="-285750">
              <a:buFont typeface="Arial" panose="020B0604020202020204" pitchFamily="34" charset="0"/>
              <a:buChar char="•"/>
            </a:pPr>
            <a:r>
              <a:rPr lang="en-US" sz="2200" dirty="0" smtClean="0">
                <a:latin typeface="Arial" panose="020B0604020202020204" pitchFamily="34" charset="0"/>
                <a:cs typeface="Arial" panose="020B0604020202020204" pitchFamily="34" charset="0"/>
              </a:rPr>
              <a:t>GC/CM can provide input on phasing and sequencing need for projects that must  remain operational during construction.</a:t>
            </a:r>
          </a:p>
          <a:p>
            <a:pPr marL="285750" indent="-285750">
              <a:buFont typeface="Arial" panose="020B0604020202020204" pitchFamily="34" charset="0"/>
              <a:buChar char="•"/>
            </a:pPr>
            <a:r>
              <a:rPr lang="en-US" sz="2200" dirty="0" smtClean="0">
                <a:latin typeface="Arial" panose="020B0604020202020204" pitchFamily="34" charset="0"/>
                <a:cs typeface="Arial" panose="020B0604020202020204" pitchFamily="34" charset="0"/>
              </a:rPr>
              <a:t>Allows ‘fast track’ construction to start while detailing structures, interiors, and systems by awarding site work, foundations, and long lead items </a:t>
            </a:r>
            <a:r>
              <a:rPr lang="en-US" sz="2200" i="1" dirty="0" smtClean="0">
                <a:latin typeface="Arial" panose="020B0604020202020204" pitchFamily="34" charset="0"/>
                <a:cs typeface="Arial" panose="020B0604020202020204" pitchFamily="34" charset="0"/>
              </a:rPr>
              <a:t>(such as precast concrete and major equipment contracts – Note: contingent on permitting agency cooperation)</a:t>
            </a:r>
          </a:p>
        </p:txBody>
      </p:sp>
      <p:pic>
        <p:nvPicPr>
          <p:cNvPr id="9" name="Picture 8" descr="Button_Green.png"/>
          <p:cNvPicPr>
            <a:picLocks noChangeAspect="1"/>
          </p:cNvPicPr>
          <p:nvPr/>
        </p:nvPicPr>
        <p:blipFill>
          <a:blip r:embed="rId3" cstate="print"/>
          <a:stretch>
            <a:fillRect/>
          </a:stretch>
        </p:blipFill>
        <p:spPr>
          <a:xfrm>
            <a:off x="181811" y="6070532"/>
            <a:ext cx="656389" cy="601542"/>
          </a:xfrm>
          <a:prstGeom prst="rect">
            <a:avLst/>
          </a:prstGeom>
        </p:spPr>
      </p:pic>
    </p:spTree>
    <p:extLst>
      <p:ext uri="{BB962C8B-B14F-4D97-AF65-F5344CB8AC3E}">
        <p14:creationId xmlns:p14="http://schemas.microsoft.com/office/powerpoint/2010/main" val="3683854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7848600" y="5715000"/>
            <a:ext cx="1219200" cy="1066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457200"/>
            <a:ext cx="8229600" cy="685800"/>
          </a:xfrm>
        </p:spPr>
        <p:txBody>
          <a:bodyPr>
            <a:normAutofit/>
          </a:bodyPr>
          <a:lstStyle/>
          <a:p>
            <a:pPr algn="l"/>
            <a:r>
              <a:rPr lang="en-US" sz="3200" dirty="0" smtClean="0"/>
              <a:t>Advantages to GC/CM</a:t>
            </a:r>
            <a:endParaRPr lang="en-US" sz="3200" dirty="0"/>
          </a:p>
        </p:txBody>
      </p:sp>
      <p:sp>
        <p:nvSpPr>
          <p:cNvPr id="7" name="TextBox 6"/>
          <p:cNvSpPr txBox="1"/>
          <p:nvPr/>
        </p:nvSpPr>
        <p:spPr>
          <a:xfrm>
            <a:off x="457200" y="1143000"/>
            <a:ext cx="8229600" cy="1785104"/>
          </a:xfrm>
          <a:prstGeom prst="rect">
            <a:avLst/>
          </a:prstGeom>
          <a:noFill/>
        </p:spPr>
        <p:txBody>
          <a:bodyPr wrap="square" rtlCol="0">
            <a:spAutoFit/>
          </a:bodyPr>
          <a:lstStyle/>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GC/CM Is able to provide constructability reviews and independent cost estimates throughout the design phase of the project.</a:t>
            </a: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GC/CM aids in evaluating system options and obtaining real time cost estimates.</a:t>
            </a:r>
          </a:p>
        </p:txBody>
      </p:sp>
      <p:pic>
        <p:nvPicPr>
          <p:cNvPr id="9" name="Picture 8" descr="Button_Green.png"/>
          <p:cNvPicPr>
            <a:picLocks noChangeAspect="1"/>
          </p:cNvPicPr>
          <p:nvPr/>
        </p:nvPicPr>
        <p:blipFill>
          <a:blip r:embed="rId2" cstate="print"/>
          <a:stretch>
            <a:fillRect/>
          </a:stretch>
        </p:blipFill>
        <p:spPr>
          <a:xfrm>
            <a:off x="181811" y="6070532"/>
            <a:ext cx="656389" cy="601542"/>
          </a:xfrm>
          <a:prstGeom prst="rect">
            <a:avLst/>
          </a:prstGeom>
        </p:spPr>
      </p:pic>
      <p:pic>
        <p:nvPicPr>
          <p:cNvPr id="8" name="Content Placeholder 7"/>
          <p:cNvPicPr>
            <a:picLocks noGrp="1" noChangeAspect="1"/>
          </p:cNvPicPr>
          <p:nvPr>
            <p:ph idx="1"/>
          </p:nvPr>
        </p:nvPicPr>
        <p:blipFill>
          <a:blip r:embed="rId3"/>
          <a:stretch>
            <a:fillRect/>
          </a:stretch>
        </p:blipFill>
        <p:spPr>
          <a:xfrm>
            <a:off x="1143000" y="2819400"/>
            <a:ext cx="6840007" cy="3973194"/>
          </a:xfrm>
          <a:prstGeom prst="rect">
            <a:avLst/>
          </a:prstGeom>
        </p:spPr>
      </p:pic>
      <p:sp>
        <p:nvSpPr>
          <p:cNvPr id="10" name="Rectangle 9"/>
          <p:cNvSpPr/>
          <p:nvPr/>
        </p:nvSpPr>
        <p:spPr>
          <a:xfrm>
            <a:off x="7695672" y="6096000"/>
            <a:ext cx="1219728" cy="584775"/>
          </a:xfrm>
          <a:prstGeom prst="rect">
            <a:avLst/>
          </a:prstGeom>
        </p:spPr>
        <p:txBody>
          <a:bodyPr wrap="square">
            <a:spAutoFit/>
          </a:bodyPr>
          <a:lstStyle/>
          <a:p>
            <a:r>
              <a:rPr lang="en-US" sz="1600" i="1" dirty="0" smtClean="0">
                <a:latin typeface="Arial Narrow" panose="020B0606020202030204" pitchFamily="34" charset="0"/>
              </a:rPr>
              <a:t>Image Walsh Construction</a:t>
            </a:r>
            <a:endParaRPr lang="en-US" sz="1600" i="1" dirty="0">
              <a:latin typeface="Arial Narrow" panose="020B0606020202030204" pitchFamily="34" charset="0"/>
            </a:endParaRPr>
          </a:p>
        </p:txBody>
      </p:sp>
    </p:spTree>
    <p:extLst>
      <p:ext uri="{BB962C8B-B14F-4D97-AF65-F5344CB8AC3E}">
        <p14:creationId xmlns:p14="http://schemas.microsoft.com/office/powerpoint/2010/main" val="34965185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685800"/>
          </a:xfrm>
        </p:spPr>
        <p:txBody>
          <a:bodyPr>
            <a:normAutofit/>
          </a:bodyPr>
          <a:lstStyle/>
          <a:p>
            <a:pPr algn="l"/>
            <a:r>
              <a:rPr lang="en-US" sz="3200" dirty="0" smtClean="0"/>
              <a:t>Advantages to GC/CM</a:t>
            </a:r>
            <a:endParaRPr lang="en-US" sz="3200" dirty="0"/>
          </a:p>
        </p:txBody>
      </p:sp>
      <p:sp>
        <p:nvSpPr>
          <p:cNvPr id="7" name="TextBox 6"/>
          <p:cNvSpPr txBox="1"/>
          <p:nvPr/>
        </p:nvSpPr>
        <p:spPr>
          <a:xfrm>
            <a:off x="457200" y="1143000"/>
            <a:ext cx="8229600" cy="2123658"/>
          </a:xfrm>
          <a:prstGeom prst="rect">
            <a:avLst/>
          </a:prstGeom>
          <a:noFill/>
        </p:spPr>
        <p:txBody>
          <a:bodyPr wrap="square" rtlCol="0">
            <a:spAutoFit/>
          </a:bodyPr>
          <a:lstStyle/>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GC/CM has valuable experience on cost savings that could be incorporated into the design.</a:t>
            </a: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Provides constructor’s input into systems, labor and materials availability, work and trade sequencing, and construction methodologies that can reduce design and construction time and costs.</a:t>
            </a:r>
          </a:p>
        </p:txBody>
      </p:sp>
      <p:pic>
        <p:nvPicPr>
          <p:cNvPr id="9" name="Picture 8" descr="Button_Green.png"/>
          <p:cNvPicPr>
            <a:picLocks noChangeAspect="1"/>
          </p:cNvPicPr>
          <p:nvPr/>
        </p:nvPicPr>
        <p:blipFill>
          <a:blip r:embed="rId2" cstate="print"/>
          <a:stretch>
            <a:fillRect/>
          </a:stretch>
        </p:blipFill>
        <p:spPr>
          <a:xfrm>
            <a:off x="181811" y="6070532"/>
            <a:ext cx="656389" cy="601542"/>
          </a:xfrm>
          <a:prstGeom prst="rect">
            <a:avLst/>
          </a:prstGeom>
        </p:spPr>
      </p:pic>
      <p:pic>
        <p:nvPicPr>
          <p:cNvPr id="4" name="Content Placeholder 3"/>
          <p:cNvPicPr>
            <a:picLocks noGrp="1" noChangeAspect="1"/>
          </p:cNvPicPr>
          <p:nvPr>
            <p:ph idx="1"/>
          </p:nvPr>
        </p:nvPicPr>
        <p:blipFill rotWithShape="1">
          <a:blip r:embed="rId3"/>
          <a:srcRect l="6004" t="2565" r="10985" b="7126"/>
          <a:stretch/>
        </p:blipFill>
        <p:spPr>
          <a:xfrm>
            <a:off x="838200" y="3289232"/>
            <a:ext cx="6705600" cy="3540193"/>
          </a:xfrm>
          <a:prstGeom prst="rect">
            <a:avLst/>
          </a:prstGeom>
        </p:spPr>
      </p:pic>
      <p:sp>
        <p:nvSpPr>
          <p:cNvPr id="10" name="Rectangle 9"/>
          <p:cNvSpPr/>
          <p:nvPr/>
        </p:nvSpPr>
        <p:spPr>
          <a:xfrm>
            <a:off x="6781800" y="6273225"/>
            <a:ext cx="1600200" cy="584775"/>
          </a:xfrm>
          <a:prstGeom prst="rect">
            <a:avLst/>
          </a:prstGeom>
        </p:spPr>
        <p:txBody>
          <a:bodyPr wrap="square">
            <a:spAutoFit/>
          </a:bodyPr>
          <a:lstStyle/>
          <a:p>
            <a:r>
              <a:rPr lang="en-US" sz="1600" i="1" dirty="0" smtClean="0">
                <a:latin typeface="Arial Narrow" panose="020B0606020202030204" pitchFamily="34" charset="0"/>
              </a:rPr>
              <a:t>Image </a:t>
            </a:r>
          </a:p>
          <a:p>
            <a:r>
              <a:rPr lang="en-US" sz="1600" i="1" dirty="0" smtClean="0">
                <a:latin typeface="Arial Narrow" panose="020B0606020202030204" pitchFamily="34" charset="0"/>
              </a:rPr>
              <a:t>NAC Architecture</a:t>
            </a:r>
            <a:endParaRPr lang="en-US" sz="1600" i="1" dirty="0">
              <a:latin typeface="Arial Narrow" panose="020B0606020202030204" pitchFamily="34" charset="0"/>
            </a:endParaRPr>
          </a:p>
        </p:txBody>
      </p:sp>
    </p:spTree>
    <p:extLst>
      <p:ext uri="{BB962C8B-B14F-4D97-AF65-F5344CB8AC3E}">
        <p14:creationId xmlns:p14="http://schemas.microsoft.com/office/powerpoint/2010/main" val="35767299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685800"/>
          </a:xfrm>
        </p:spPr>
        <p:txBody>
          <a:bodyPr>
            <a:normAutofit/>
          </a:bodyPr>
          <a:lstStyle/>
          <a:p>
            <a:pPr algn="l"/>
            <a:r>
              <a:rPr lang="en-US" sz="3200" dirty="0" smtClean="0"/>
              <a:t>Advantages to GC/CM</a:t>
            </a:r>
            <a:endParaRPr lang="en-US" sz="3200" dirty="0"/>
          </a:p>
        </p:txBody>
      </p:sp>
      <p:sp>
        <p:nvSpPr>
          <p:cNvPr id="7" name="TextBox 6"/>
          <p:cNvSpPr txBox="1"/>
          <p:nvPr/>
        </p:nvSpPr>
        <p:spPr>
          <a:xfrm>
            <a:off x="457200" y="1143000"/>
            <a:ext cx="8229600" cy="2462213"/>
          </a:xfrm>
          <a:prstGeom prst="rect">
            <a:avLst/>
          </a:prstGeom>
          <a:noFill/>
        </p:spPr>
        <p:txBody>
          <a:bodyPr wrap="square" rtlCol="0">
            <a:spAutoFit/>
          </a:bodyPr>
          <a:lstStyle/>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GC/CM can become familiar with the intricacies and challenges of a complex project during design and carry that knowledge into </a:t>
            </a:r>
            <a:r>
              <a:rPr lang="en-US" sz="2200" dirty="0" smtClean="0">
                <a:latin typeface="Arial" panose="020B0604020202020204" pitchFamily="34" charset="0"/>
                <a:cs typeface="Arial" panose="020B0604020202020204" pitchFamily="34" charset="0"/>
              </a:rPr>
              <a:t>construction.</a:t>
            </a:r>
            <a:endParaRPr lang="en-US" sz="2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Challenges the entire project team to stay within budget by allowing full and </a:t>
            </a:r>
            <a:r>
              <a:rPr lang="en-US" sz="2200" dirty="0" smtClean="0">
                <a:latin typeface="Arial" panose="020B0604020202020204" pitchFamily="34" charset="0"/>
                <a:cs typeface="Arial" panose="020B0604020202020204" pitchFamily="34" charset="0"/>
              </a:rPr>
              <a:t>frank discussions </a:t>
            </a:r>
            <a:r>
              <a:rPr lang="en-US" sz="2200" dirty="0">
                <a:latin typeface="Arial" panose="020B0604020202020204" pitchFamily="34" charset="0"/>
                <a:cs typeface="Arial" panose="020B0604020202020204" pitchFamily="34" charset="0"/>
              </a:rPr>
              <a:t>of the cost and schedule implications of various design solutions, </a:t>
            </a:r>
            <a:r>
              <a:rPr lang="en-US" sz="2200" dirty="0" smtClean="0">
                <a:latin typeface="Arial" panose="020B0604020202020204" pitchFamily="34" charset="0"/>
                <a:cs typeface="Arial" panose="020B0604020202020204" pitchFamily="34" charset="0"/>
              </a:rPr>
              <a:t>thereby allowing </a:t>
            </a:r>
            <a:r>
              <a:rPr lang="en-US" sz="2200" dirty="0">
                <a:latin typeface="Arial" panose="020B0604020202020204" pitchFamily="34" charset="0"/>
                <a:cs typeface="Arial" panose="020B0604020202020204" pitchFamily="34" charset="0"/>
              </a:rPr>
              <a:t>the owner to make informed cost-benefit tradeoff decisions.</a:t>
            </a:r>
          </a:p>
        </p:txBody>
      </p:sp>
      <p:pic>
        <p:nvPicPr>
          <p:cNvPr id="9" name="Picture 8" descr="Button_Green.png"/>
          <p:cNvPicPr>
            <a:picLocks noChangeAspect="1"/>
          </p:cNvPicPr>
          <p:nvPr/>
        </p:nvPicPr>
        <p:blipFill>
          <a:blip r:embed="rId2" cstate="print"/>
          <a:stretch>
            <a:fillRect/>
          </a:stretch>
        </p:blipFill>
        <p:spPr>
          <a:xfrm>
            <a:off x="181811" y="6070532"/>
            <a:ext cx="656389" cy="601542"/>
          </a:xfrm>
          <a:prstGeom prst="rect">
            <a:avLst/>
          </a:prstGeom>
        </p:spPr>
      </p:pic>
      <p:pic>
        <p:nvPicPr>
          <p:cNvPr id="5" name="Content Placeholder 4"/>
          <p:cNvPicPr>
            <a:picLocks noGrp="1" noChangeAspect="1"/>
          </p:cNvPicPr>
          <p:nvPr>
            <p:ph idx="1"/>
          </p:nvPr>
        </p:nvPicPr>
        <p:blipFill rotWithShape="1">
          <a:blip r:embed="rId3"/>
          <a:srcRect t="14855" b="4881"/>
          <a:stretch/>
        </p:blipFill>
        <p:spPr>
          <a:xfrm>
            <a:off x="1932546" y="3567113"/>
            <a:ext cx="5278908" cy="31765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250370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685800"/>
          </a:xfrm>
        </p:spPr>
        <p:txBody>
          <a:bodyPr>
            <a:normAutofit/>
          </a:bodyPr>
          <a:lstStyle/>
          <a:p>
            <a:pPr algn="l"/>
            <a:r>
              <a:rPr lang="en-US" sz="3200" dirty="0" smtClean="0"/>
              <a:t>Advantages to GC/CM</a:t>
            </a:r>
            <a:endParaRPr lang="en-US" sz="3200" dirty="0"/>
          </a:p>
        </p:txBody>
      </p:sp>
      <p:sp>
        <p:nvSpPr>
          <p:cNvPr id="7" name="TextBox 6"/>
          <p:cNvSpPr txBox="1"/>
          <p:nvPr/>
        </p:nvSpPr>
        <p:spPr>
          <a:xfrm>
            <a:off x="457200" y="1143000"/>
            <a:ext cx="8229600" cy="2123658"/>
          </a:xfrm>
          <a:prstGeom prst="rect">
            <a:avLst/>
          </a:prstGeom>
          <a:noFill/>
        </p:spPr>
        <p:txBody>
          <a:bodyPr wrap="square" rtlCol="0">
            <a:spAutoFit/>
          </a:bodyPr>
          <a:lstStyle/>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Constructor  well qualified to perform the work and not just the low bidder.</a:t>
            </a: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Provides the construction team the opportunity to jointly develop an aesthetically pleasing operational , functional, space-efficient  building design utilizing low maintenance and </a:t>
            </a:r>
            <a:r>
              <a:rPr lang="en-US" sz="2200" dirty="0" smtClean="0">
                <a:latin typeface="Arial" panose="020B0604020202020204" pitchFamily="34" charset="0"/>
                <a:cs typeface="Arial" panose="020B0604020202020204" pitchFamily="34" charset="0"/>
              </a:rPr>
              <a:t>reduced </a:t>
            </a:r>
            <a:r>
              <a:rPr lang="en-US" sz="2200" dirty="0">
                <a:latin typeface="Arial" panose="020B0604020202020204" pitchFamily="34" charset="0"/>
                <a:cs typeface="Arial" panose="020B0604020202020204" pitchFamily="34" charset="0"/>
              </a:rPr>
              <a:t>life cycle systems.</a:t>
            </a:r>
          </a:p>
        </p:txBody>
      </p:sp>
      <p:pic>
        <p:nvPicPr>
          <p:cNvPr id="9" name="Picture 8" descr="Button_Green.png"/>
          <p:cNvPicPr>
            <a:picLocks noChangeAspect="1"/>
          </p:cNvPicPr>
          <p:nvPr/>
        </p:nvPicPr>
        <p:blipFill>
          <a:blip r:embed="rId2" cstate="print"/>
          <a:stretch>
            <a:fillRect/>
          </a:stretch>
        </p:blipFill>
        <p:spPr>
          <a:xfrm>
            <a:off x="181811" y="6070532"/>
            <a:ext cx="656389" cy="601542"/>
          </a:xfrm>
          <a:prstGeom prst="rect">
            <a:avLst/>
          </a:prstGeom>
        </p:spPr>
      </p:pic>
      <p:pic>
        <p:nvPicPr>
          <p:cNvPr id="4" name="Content Placeholder 3"/>
          <p:cNvPicPr>
            <a:picLocks noGrp="1" noChangeAspect="1"/>
          </p:cNvPicPr>
          <p:nvPr>
            <p:ph idx="1"/>
          </p:nvPr>
        </p:nvPicPr>
        <p:blipFill rotWithShape="1">
          <a:blip r:embed="rId3"/>
          <a:srcRect l="3951" t="14865"/>
          <a:stretch/>
        </p:blipFill>
        <p:spPr>
          <a:xfrm>
            <a:off x="1721468" y="3228558"/>
            <a:ext cx="5701063" cy="35532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839909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81000"/>
            <a:ext cx="8229600" cy="762000"/>
          </a:xfrm>
        </p:spPr>
        <p:txBody>
          <a:bodyPr>
            <a:normAutofit/>
          </a:bodyPr>
          <a:lstStyle/>
          <a:p>
            <a:r>
              <a:rPr lang="en-US" dirty="0" smtClean="0"/>
              <a:t>Design-Bid-Build</a:t>
            </a:r>
            <a:endParaRPr lang="en-US" dirty="0"/>
          </a:p>
        </p:txBody>
      </p:sp>
      <p:sp>
        <p:nvSpPr>
          <p:cNvPr id="2" name="Content Placeholder 1"/>
          <p:cNvSpPr>
            <a:spLocks noGrp="1"/>
          </p:cNvSpPr>
          <p:nvPr>
            <p:ph idx="1"/>
          </p:nvPr>
        </p:nvSpPr>
        <p:spPr/>
        <p:txBody>
          <a:bodyPr/>
          <a:lstStyle/>
          <a:p>
            <a:pPr marL="0" indent="0">
              <a:buNone/>
            </a:pPr>
            <a:endParaRPr lang="en-US" dirty="0" smtClean="0"/>
          </a:p>
          <a:p>
            <a:pPr marL="0" indent="0">
              <a:buNone/>
            </a:pPr>
            <a:endParaRPr lang="en-US" dirty="0"/>
          </a:p>
        </p:txBody>
      </p:sp>
      <p:pic>
        <p:nvPicPr>
          <p:cNvPr id="4" name="Picture 3" descr="Button_Green.png"/>
          <p:cNvPicPr>
            <a:picLocks noChangeAspect="1"/>
          </p:cNvPicPr>
          <p:nvPr/>
        </p:nvPicPr>
        <p:blipFill>
          <a:blip r:embed="rId2" cstate="print"/>
          <a:stretch>
            <a:fillRect/>
          </a:stretch>
        </p:blipFill>
        <p:spPr>
          <a:xfrm>
            <a:off x="181811" y="6070532"/>
            <a:ext cx="656389" cy="601542"/>
          </a:xfrm>
          <a:prstGeom prst="rect">
            <a:avLst/>
          </a:prstGeom>
        </p:spPr>
      </p:pic>
      <p:sp>
        <p:nvSpPr>
          <p:cNvPr id="6" name="Content Placeholder 1"/>
          <p:cNvSpPr txBox="1">
            <a:spLocks/>
          </p:cNvSpPr>
          <p:nvPr/>
        </p:nvSpPr>
        <p:spPr>
          <a:xfrm>
            <a:off x="762000" y="1320868"/>
            <a:ext cx="7620000" cy="424979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Most common delivery method for public works projects</a:t>
            </a:r>
          </a:p>
          <a:p>
            <a:r>
              <a:rPr lang="en-US" dirty="0" smtClean="0"/>
              <a:t>Linear process – Project is fully designed prior to bidding the construction contract</a:t>
            </a:r>
          </a:p>
          <a:p>
            <a:r>
              <a:rPr lang="en-US" dirty="0" smtClean="0"/>
              <a:t>Services are segregated into separate contracts between owner/architect and owner/contractor</a:t>
            </a:r>
          </a:p>
          <a:p>
            <a:pPr marL="0" indent="0">
              <a:buFont typeface="Arial" pitchFamily="34" charset="0"/>
              <a:buNone/>
            </a:pPr>
            <a:endParaRPr lang="en-US" dirty="0" smtClean="0"/>
          </a:p>
        </p:txBody>
      </p:sp>
    </p:spTree>
    <p:extLst>
      <p:ext uri="{BB962C8B-B14F-4D97-AF65-F5344CB8AC3E}">
        <p14:creationId xmlns:p14="http://schemas.microsoft.com/office/powerpoint/2010/main" val="28697451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685800"/>
          </a:xfrm>
        </p:spPr>
        <p:txBody>
          <a:bodyPr>
            <a:normAutofit/>
          </a:bodyPr>
          <a:lstStyle/>
          <a:p>
            <a:pPr algn="l"/>
            <a:r>
              <a:rPr lang="en-US" sz="3200" dirty="0" smtClean="0"/>
              <a:t>Potential Challenges</a:t>
            </a:r>
            <a:endParaRPr lang="en-US" sz="3200" dirty="0"/>
          </a:p>
        </p:txBody>
      </p:sp>
      <p:pic>
        <p:nvPicPr>
          <p:cNvPr id="9" name="Picture 8" descr="Button_Green.png"/>
          <p:cNvPicPr>
            <a:picLocks noChangeAspect="1"/>
          </p:cNvPicPr>
          <p:nvPr/>
        </p:nvPicPr>
        <p:blipFill>
          <a:blip r:embed="rId3" cstate="print"/>
          <a:stretch>
            <a:fillRect/>
          </a:stretch>
        </p:blipFill>
        <p:spPr>
          <a:xfrm>
            <a:off x="181811" y="6210198"/>
            <a:ext cx="503989" cy="461876"/>
          </a:xfrm>
          <a:prstGeom prst="rect">
            <a:avLst/>
          </a:prstGeom>
        </p:spPr>
      </p:pic>
      <p:sp>
        <p:nvSpPr>
          <p:cNvPr id="3" name="Content Placeholder 2"/>
          <p:cNvSpPr>
            <a:spLocks noGrp="1"/>
          </p:cNvSpPr>
          <p:nvPr>
            <p:ph idx="1"/>
          </p:nvPr>
        </p:nvSpPr>
        <p:spPr>
          <a:xfrm>
            <a:off x="457200" y="1212782"/>
            <a:ext cx="8229600" cy="5264218"/>
          </a:xfrm>
        </p:spPr>
        <p:txBody>
          <a:bodyPr>
            <a:normAutofit fontScale="70000" lnSpcReduction="20000"/>
          </a:bodyPr>
          <a:lstStyle/>
          <a:p>
            <a:pPr marL="285750" indent="-285750"/>
            <a:r>
              <a:rPr lang="en-US" dirty="0"/>
              <a:t>Determining a fair and reasonable GMP for the project  in relation to the AE’s design vision, the owner’s </a:t>
            </a:r>
            <a:r>
              <a:rPr lang="en-US" dirty="0" smtClean="0"/>
              <a:t>requirements, </a:t>
            </a:r>
            <a:r>
              <a:rPr lang="en-US" dirty="0"/>
              <a:t>the public entity’s expectations and the GC/CM’s proposal.</a:t>
            </a:r>
          </a:p>
          <a:p>
            <a:pPr marL="285750" indent="-285750"/>
            <a:r>
              <a:rPr lang="en-US" dirty="0"/>
              <a:t>Determining the GC/CM’s risk contingency </a:t>
            </a:r>
            <a:r>
              <a:rPr lang="en-US" dirty="0" smtClean="0"/>
              <a:t>percentage </a:t>
            </a:r>
            <a:r>
              <a:rPr lang="en-US" dirty="0"/>
              <a:t>for the </a:t>
            </a:r>
            <a:r>
              <a:rPr lang="en-US" dirty="0" smtClean="0"/>
              <a:t>project.</a:t>
            </a:r>
            <a:endParaRPr lang="en-US" dirty="0"/>
          </a:p>
          <a:p>
            <a:pPr marL="285750" indent="-285750"/>
            <a:r>
              <a:rPr lang="en-US" dirty="0"/>
              <a:t>Determining when the GC/CM will give a Total Construction Cost for the project.</a:t>
            </a:r>
          </a:p>
          <a:p>
            <a:pPr marL="285750" indent="-285750"/>
            <a:r>
              <a:rPr lang="en-US" dirty="0"/>
              <a:t>Determining the number of bid packages and the level of detail required for each phase </a:t>
            </a:r>
            <a:r>
              <a:rPr lang="en-US" dirty="0" smtClean="0"/>
              <a:t>of </a:t>
            </a:r>
            <a:r>
              <a:rPr lang="en-US" dirty="0"/>
              <a:t>the design </a:t>
            </a:r>
            <a:r>
              <a:rPr lang="en-US" i="1" dirty="0"/>
              <a:t>(impacts AE Fees)</a:t>
            </a:r>
            <a:r>
              <a:rPr lang="en-US" dirty="0"/>
              <a:t>, when the TCC will be confirmed, and the amount (%) necessary for the GC/CM’s estimating contingencies and escalation factors.</a:t>
            </a:r>
          </a:p>
          <a:p>
            <a:pPr marL="285750" indent="-285750"/>
            <a:r>
              <a:rPr lang="en-US" dirty="0"/>
              <a:t>Understanding the difference in how construction cost is categorized, </a:t>
            </a:r>
            <a:r>
              <a:rPr lang="en-US" dirty="0" smtClean="0"/>
              <a:t>i.e. </a:t>
            </a:r>
            <a:r>
              <a:rPr lang="en-US" dirty="0"/>
              <a:t>cost of the </a:t>
            </a:r>
            <a:r>
              <a:rPr lang="en-US" dirty="0" smtClean="0"/>
              <a:t>work, </a:t>
            </a:r>
            <a:r>
              <a:rPr lang="en-US" dirty="0"/>
              <a:t>GC/CM Fee, general conditions, negotiated support services, risk contingency, construction </a:t>
            </a:r>
            <a:r>
              <a:rPr lang="en-US" dirty="0" smtClean="0"/>
              <a:t>‘contingency’, </a:t>
            </a:r>
            <a:r>
              <a:rPr lang="en-US" dirty="0"/>
              <a:t>and management </a:t>
            </a:r>
            <a:r>
              <a:rPr lang="en-US" dirty="0" smtClean="0"/>
              <a:t>reserve.</a:t>
            </a:r>
            <a:endParaRPr lang="en-US" dirty="0"/>
          </a:p>
          <a:p>
            <a:pPr marL="285750" indent="-285750"/>
            <a:r>
              <a:rPr lang="en-US" dirty="0"/>
              <a:t>Determining how planning and permit timelines align with design and construction milestones</a:t>
            </a:r>
            <a:r>
              <a:rPr lang="en-US" dirty="0" smtClean="0"/>
              <a:t>.</a:t>
            </a:r>
            <a:endParaRPr lang="en-US" dirty="0"/>
          </a:p>
        </p:txBody>
      </p:sp>
    </p:spTree>
    <p:extLst>
      <p:ext uri="{BB962C8B-B14F-4D97-AF65-F5344CB8AC3E}">
        <p14:creationId xmlns:p14="http://schemas.microsoft.com/office/powerpoint/2010/main" val="23391306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CCM Image 2.jpg"/>
          <p:cNvPicPr>
            <a:picLocks noGrp="1" noChangeAspect="1"/>
          </p:cNvPicPr>
          <p:nvPr>
            <p:ph idx="1"/>
          </p:nvPr>
        </p:nvPicPr>
        <p:blipFill rotWithShape="1">
          <a:blip r:embed="rId2" cstate="print"/>
          <a:srcRect l="15336" t="25000" r="4579"/>
          <a:stretch/>
        </p:blipFill>
        <p:spPr>
          <a:xfrm rot="20412585">
            <a:off x="616397" y="2006565"/>
            <a:ext cx="4341091" cy="304800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3"/>
          <a:srcRect t="25423" r="16905"/>
          <a:stretch/>
        </p:blipFill>
        <p:spPr>
          <a:xfrm rot="1269555">
            <a:off x="4022811" y="2690814"/>
            <a:ext cx="4497533" cy="3028950"/>
          </a:xfrm>
          <a:prstGeom prst="rect">
            <a:avLst/>
          </a:prstGeom>
          <a:ln>
            <a:noFill/>
          </a:ln>
          <a:effectLst>
            <a:outerShdw blurRad="292100" dist="139700" dir="2700000" algn="tl" rotWithShape="0">
              <a:srgbClr val="333333">
                <a:alpha val="65000"/>
              </a:srgbClr>
            </a:outerShdw>
          </a:effectLst>
        </p:spPr>
      </p:pic>
      <p:pic>
        <p:nvPicPr>
          <p:cNvPr id="7" name="Picture 6" descr="Button_Green.png"/>
          <p:cNvPicPr>
            <a:picLocks noChangeAspect="1"/>
          </p:cNvPicPr>
          <p:nvPr/>
        </p:nvPicPr>
        <p:blipFill>
          <a:blip r:embed="rId4" cstate="print"/>
          <a:stretch>
            <a:fillRect/>
          </a:stretch>
        </p:blipFill>
        <p:spPr>
          <a:xfrm>
            <a:off x="181811" y="6070532"/>
            <a:ext cx="656389" cy="601542"/>
          </a:xfrm>
          <a:prstGeom prst="rect">
            <a:avLst/>
          </a:prstGeom>
        </p:spPr>
      </p:pic>
      <p:sp>
        <p:nvSpPr>
          <p:cNvPr id="8" name="Title 1"/>
          <p:cNvSpPr>
            <a:spLocks noGrp="1"/>
          </p:cNvSpPr>
          <p:nvPr>
            <p:ph type="title"/>
          </p:nvPr>
        </p:nvSpPr>
        <p:spPr>
          <a:xfrm>
            <a:off x="457200" y="457200"/>
            <a:ext cx="8229600" cy="685800"/>
          </a:xfrm>
        </p:spPr>
        <p:txBody>
          <a:bodyPr>
            <a:normAutofit/>
          </a:bodyPr>
          <a:lstStyle/>
          <a:p>
            <a:pPr algn="l"/>
            <a:r>
              <a:rPr lang="en-US" sz="3200" dirty="0" smtClean="0"/>
              <a:t>Potential Challenges</a:t>
            </a:r>
            <a:endParaRPr lang="en-US" sz="3200" dirty="0"/>
          </a:p>
        </p:txBody>
      </p:sp>
    </p:spTree>
    <p:extLst>
      <p:ext uri="{BB962C8B-B14F-4D97-AF65-F5344CB8AC3E}">
        <p14:creationId xmlns:p14="http://schemas.microsoft.com/office/powerpoint/2010/main" val="8024850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7848600" y="5715000"/>
            <a:ext cx="1219200" cy="1066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457200"/>
            <a:ext cx="8229600" cy="685800"/>
          </a:xfrm>
        </p:spPr>
        <p:txBody>
          <a:bodyPr>
            <a:normAutofit/>
          </a:bodyPr>
          <a:lstStyle/>
          <a:p>
            <a:pPr algn="l"/>
            <a:r>
              <a:rPr lang="en-US" sz="3200" dirty="0" smtClean="0"/>
              <a:t>Owner Challenges</a:t>
            </a:r>
            <a:endParaRPr lang="en-US" sz="3200" dirty="0"/>
          </a:p>
        </p:txBody>
      </p:sp>
      <p:pic>
        <p:nvPicPr>
          <p:cNvPr id="9" name="Picture 8" descr="Button_Green.png"/>
          <p:cNvPicPr>
            <a:picLocks noChangeAspect="1"/>
          </p:cNvPicPr>
          <p:nvPr/>
        </p:nvPicPr>
        <p:blipFill>
          <a:blip r:embed="rId3" cstate="print"/>
          <a:stretch>
            <a:fillRect/>
          </a:stretch>
        </p:blipFill>
        <p:spPr>
          <a:xfrm>
            <a:off x="181811" y="6210198"/>
            <a:ext cx="503989" cy="461876"/>
          </a:xfrm>
          <a:prstGeom prst="rect">
            <a:avLst/>
          </a:prstGeom>
        </p:spPr>
      </p:pic>
      <p:sp>
        <p:nvSpPr>
          <p:cNvPr id="3" name="Content Placeholder 2"/>
          <p:cNvSpPr>
            <a:spLocks noGrp="1"/>
          </p:cNvSpPr>
          <p:nvPr>
            <p:ph idx="1"/>
          </p:nvPr>
        </p:nvSpPr>
        <p:spPr>
          <a:xfrm>
            <a:off x="381000" y="1143000"/>
            <a:ext cx="8382000" cy="5459292"/>
          </a:xfrm>
        </p:spPr>
        <p:txBody>
          <a:bodyPr>
            <a:noAutofit/>
          </a:bodyPr>
          <a:lstStyle/>
          <a:p>
            <a:pPr marL="285750" indent="-285750">
              <a:spcBef>
                <a:spcPts val="0"/>
              </a:spcBef>
            </a:pPr>
            <a:r>
              <a:rPr lang="en-US" sz="1900" dirty="0"/>
              <a:t>Managing the disruption of construction activities on an occupied campus including </a:t>
            </a:r>
            <a:r>
              <a:rPr lang="en-US" sz="1900" dirty="0" smtClean="0"/>
              <a:t>traffic </a:t>
            </a:r>
            <a:r>
              <a:rPr lang="en-US" sz="1900" dirty="0"/>
              <a:t>impacts due to hauling routes and material deliveries, </a:t>
            </a:r>
          </a:p>
          <a:p>
            <a:pPr marL="285750" indent="-285750">
              <a:spcBef>
                <a:spcPts val="0"/>
              </a:spcBef>
            </a:pPr>
            <a:r>
              <a:rPr lang="en-US" sz="1900" dirty="0"/>
              <a:t>Dedicating personnel to the design and construction process. Representatives need the authority to make final decisions and garner consensus from various agency</a:t>
            </a:r>
            <a:r>
              <a:rPr lang="en-US" sz="1900" b="1" dirty="0"/>
              <a:t> </a:t>
            </a:r>
            <a:r>
              <a:rPr lang="en-US" sz="1900" dirty="0" smtClean="0"/>
              <a:t>hierarchies.</a:t>
            </a:r>
            <a:r>
              <a:rPr lang="en-US" sz="1900" b="1" dirty="0" smtClean="0"/>
              <a:t> </a:t>
            </a:r>
            <a:r>
              <a:rPr lang="en-US" sz="1900" dirty="0" smtClean="0"/>
              <a:t>This </a:t>
            </a:r>
            <a:r>
              <a:rPr lang="en-US" sz="1900" dirty="0"/>
              <a:t>is a vital role in the process. The agency will produce benefit </a:t>
            </a:r>
            <a:r>
              <a:rPr lang="en-US" sz="1900" dirty="0" smtClean="0"/>
              <a:t>from </a:t>
            </a:r>
            <a:r>
              <a:rPr lang="en-US" sz="1900" dirty="0"/>
              <a:t>the process in direct relation to their ability to make timely decisions, understand the particular needs and requirements of the project, stay current with project issues and generally drive the process.    </a:t>
            </a:r>
          </a:p>
          <a:p>
            <a:pPr marL="285750" indent="-285750">
              <a:spcBef>
                <a:spcPts val="0"/>
              </a:spcBef>
            </a:pPr>
            <a:r>
              <a:rPr lang="en-US" sz="1900" dirty="0"/>
              <a:t>Working with local building/planning departments to give advance notice of intention, clear </a:t>
            </a:r>
            <a:r>
              <a:rPr lang="en-US" sz="1900" dirty="0" smtClean="0"/>
              <a:t>regulatory </a:t>
            </a:r>
            <a:r>
              <a:rPr lang="en-US" sz="1900" dirty="0"/>
              <a:t>hurdles, and pre-construct infrastructure that could impact project delivery timelines.</a:t>
            </a:r>
          </a:p>
          <a:p>
            <a:pPr marL="285750" indent="-285750">
              <a:spcBef>
                <a:spcPts val="0"/>
              </a:spcBef>
            </a:pPr>
            <a:r>
              <a:rPr lang="en-US" sz="1900" dirty="0"/>
              <a:t>Managing cash flow and payments to consultants, testing agencies, contractors, and </a:t>
            </a:r>
            <a:r>
              <a:rPr lang="en-US" sz="1900" dirty="0" smtClean="0"/>
              <a:t>jurisdictions.</a:t>
            </a:r>
            <a:endParaRPr lang="en-US" sz="1900" dirty="0"/>
          </a:p>
          <a:p>
            <a:pPr marL="285750" indent="-285750">
              <a:spcBef>
                <a:spcPts val="0"/>
              </a:spcBef>
            </a:pPr>
            <a:r>
              <a:rPr lang="en-US" sz="1900" dirty="0"/>
              <a:t>Planning the purchase, delivery, storage, and installation of furnishings &amp; equipment.</a:t>
            </a:r>
          </a:p>
          <a:p>
            <a:pPr marL="285750" indent="-285750">
              <a:spcBef>
                <a:spcPts val="0"/>
              </a:spcBef>
            </a:pPr>
            <a:r>
              <a:rPr lang="en-US" sz="1900" dirty="0"/>
              <a:t>Maintaining perspective, understand the </a:t>
            </a:r>
            <a:r>
              <a:rPr lang="en-US" sz="1900" dirty="0" smtClean="0"/>
              <a:t>sausage-making </a:t>
            </a:r>
            <a:r>
              <a:rPr lang="en-US" sz="1900" dirty="0"/>
              <a:t>aspect of the work, and having </a:t>
            </a:r>
            <a:r>
              <a:rPr lang="en-US" sz="1900" dirty="0" smtClean="0"/>
              <a:t>fun!</a:t>
            </a:r>
            <a:endParaRPr lang="en-US" sz="1900" dirty="0"/>
          </a:p>
        </p:txBody>
      </p:sp>
    </p:spTree>
    <p:extLst>
      <p:ext uri="{BB962C8B-B14F-4D97-AF65-F5344CB8AC3E}">
        <p14:creationId xmlns:p14="http://schemas.microsoft.com/office/powerpoint/2010/main" val="16592467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utton_Green.png"/>
          <p:cNvPicPr>
            <a:picLocks noChangeAspect="1"/>
          </p:cNvPicPr>
          <p:nvPr/>
        </p:nvPicPr>
        <p:blipFill>
          <a:blip r:embed="rId2" cstate="print"/>
          <a:stretch>
            <a:fillRect/>
          </a:stretch>
        </p:blipFill>
        <p:spPr>
          <a:xfrm>
            <a:off x="181811" y="6070532"/>
            <a:ext cx="656389" cy="601542"/>
          </a:xfrm>
          <a:prstGeom prst="rect">
            <a:avLst/>
          </a:prstGeom>
        </p:spPr>
      </p:pic>
      <p:sp>
        <p:nvSpPr>
          <p:cNvPr id="8" name="Title 1"/>
          <p:cNvSpPr>
            <a:spLocks noGrp="1"/>
          </p:cNvSpPr>
          <p:nvPr>
            <p:ph type="title"/>
          </p:nvPr>
        </p:nvSpPr>
        <p:spPr>
          <a:xfrm>
            <a:off x="457200" y="457200"/>
            <a:ext cx="8229600" cy="685800"/>
          </a:xfrm>
        </p:spPr>
        <p:txBody>
          <a:bodyPr>
            <a:normAutofit/>
          </a:bodyPr>
          <a:lstStyle/>
          <a:p>
            <a:pPr algn="l"/>
            <a:r>
              <a:rPr lang="en-US" sz="3200" dirty="0"/>
              <a:t>Owner Challenges</a:t>
            </a:r>
          </a:p>
        </p:txBody>
      </p:sp>
      <p:pic>
        <p:nvPicPr>
          <p:cNvPr id="9" name="Picture 8" descr="Challenge 2.JPG"/>
          <p:cNvPicPr>
            <a:picLocks noChangeAspect="1"/>
          </p:cNvPicPr>
          <p:nvPr/>
        </p:nvPicPr>
        <p:blipFill>
          <a:blip r:embed="rId3" cstate="print"/>
          <a:stretch>
            <a:fillRect/>
          </a:stretch>
        </p:blipFill>
        <p:spPr>
          <a:xfrm rot="20882753">
            <a:off x="670339" y="1737550"/>
            <a:ext cx="4329471" cy="3247103"/>
          </a:xfrm>
          <a:prstGeom prst="rect">
            <a:avLst/>
          </a:prstGeom>
          <a:ln>
            <a:noFill/>
          </a:ln>
          <a:effectLst>
            <a:outerShdw blurRad="292100" dist="139700" dir="2700000" algn="tl" rotWithShape="0">
              <a:srgbClr val="333333">
                <a:alpha val="65000"/>
              </a:srgbClr>
            </a:outerShdw>
          </a:effectLst>
        </p:spPr>
      </p:pic>
      <p:pic>
        <p:nvPicPr>
          <p:cNvPr id="3" name="Content Placeholder 2"/>
          <p:cNvPicPr>
            <a:picLocks noGrp="1" noChangeAspect="1"/>
          </p:cNvPicPr>
          <p:nvPr>
            <p:ph idx="1"/>
          </p:nvPr>
        </p:nvPicPr>
        <p:blipFill>
          <a:blip r:embed="rId4"/>
          <a:stretch>
            <a:fillRect/>
          </a:stretch>
        </p:blipFill>
        <p:spPr>
          <a:xfrm rot="1263300">
            <a:off x="4168621" y="2596780"/>
            <a:ext cx="4287677" cy="32174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032285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76400"/>
            <a:ext cx="8229600" cy="3886200"/>
          </a:xfrm>
        </p:spPr>
        <p:txBody>
          <a:bodyPr>
            <a:normAutofit/>
          </a:bodyPr>
          <a:lstStyle/>
          <a:p>
            <a:pPr marL="0" indent="0" algn="ctr">
              <a:buNone/>
            </a:pPr>
            <a:r>
              <a:rPr lang="en-US" sz="5400" b="1" dirty="0">
                <a:solidFill>
                  <a:srgbClr val="28315E"/>
                </a:solidFill>
                <a:effectLst>
                  <a:outerShdw blurRad="38100" dist="38100" dir="2700000" algn="tl">
                    <a:srgbClr val="000000">
                      <a:alpha val="43137"/>
                    </a:srgbClr>
                  </a:outerShdw>
                </a:effectLst>
              </a:rPr>
              <a:t>Thank you!</a:t>
            </a:r>
          </a:p>
          <a:p>
            <a:pPr marL="0" indent="0">
              <a:buNone/>
            </a:pPr>
            <a:endParaRPr lang="en-US" dirty="0" smtClean="0"/>
          </a:p>
          <a:p>
            <a:pPr marL="0" indent="0">
              <a:buNone/>
            </a:pPr>
            <a:r>
              <a:rPr lang="en-US" dirty="0"/>
              <a:t>	</a:t>
            </a:r>
            <a:r>
              <a:rPr lang="en-US" b="1" dirty="0"/>
              <a:t>Christopher Gizzi</a:t>
            </a:r>
            <a:r>
              <a:rPr lang="en-US" dirty="0"/>
              <a:t>, Project Manager</a:t>
            </a:r>
          </a:p>
          <a:p>
            <a:pPr marL="0" indent="0">
              <a:buNone/>
            </a:pPr>
            <a:r>
              <a:rPr lang="en-US" dirty="0"/>
              <a:t>	Engineering &amp; Architectural Services</a:t>
            </a:r>
          </a:p>
          <a:p>
            <a:pPr marL="0" indent="0">
              <a:buNone/>
            </a:pPr>
            <a:r>
              <a:rPr lang="en-US" dirty="0"/>
              <a:t>	</a:t>
            </a:r>
            <a:r>
              <a:rPr lang="en-US" dirty="0">
                <a:hlinkClick r:id="rId2"/>
              </a:rPr>
              <a:t>Christopher.Gizzi@des.wa.gov</a:t>
            </a:r>
            <a:r>
              <a:rPr lang="en-US" dirty="0"/>
              <a:t> </a:t>
            </a:r>
          </a:p>
          <a:p>
            <a:pPr marL="0" indent="0">
              <a:buNone/>
            </a:pPr>
            <a:r>
              <a:rPr lang="en-US" dirty="0"/>
              <a:t>	(360) 407-9304</a:t>
            </a:r>
          </a:p>
        </p:txBody>
      </p:sp>
      <p:sp>
        <p:nvSpPr>
          <p:cNvPr id="3" name="Title 2"/>
          <p:cNvSpPr>
            <a:spLocks noGrp="1"/>
          </p:cNvSpPr>
          <p:nvPr>
            <p:ph type="title"/>
          </p:nvPr>
        </p:nvSpPr>
        <p:spPr>
          <a:xfrm>
            <a:off x="457200" y="-34636"/>
            <a:ext cx="8229600" cy="831273"/>
          </a:xfrm>
        </p:spPr>
        <p:txBody>
          <a:bodyPr>
            <a:normAutofit fontScale="90000"/>
          </a:bodyPr>
          <a:lstStyle/>
          <a:p>
            <a:r>
              <a:rPr lang="en-US" dirty="0"/>
              <a:t>General Contractor\</a:t>
            </a:r>
            <a:br>
              <a:rPr lang="en-US" dirty="0"/>
            </a:br>
            <a:r>
              <a:rPr lang="en-US" dirty="0"/>
              <a:t>Construction Manager</a:t>
            </a:r>
          </a:p>
        </p:txBody>
      </p:sp>
      <p:pic>
        <p:nvPicPr>
          <p:cNvPr id="4" name="Picture 3" descr="Button_Green.png"/>
          <p:cNvPicPr>
            <a:picLocks noChangeAspect="1"/>
          </p:cNvPicPr>
          <p:nvPr/>
        </p:nvPicPr>
        <p:blipFill>
          <a:blip r:embed="rId3" cstate="print"/>
          <a:stretch>
            <a:fillRect/>
          </a:stretch>
        </p:blipFill>
        <p:spPr>
          <a:xfrm>
            <a:off x="181811" y="6070532"/>
            <a:ext cx="656389" cy="601542"/>
          </a:xfrm>
          <a:prstGeom prst="rect">
            <a:avLst/>
          </a:prstGeom>
        </p:spPr>
      </p:pic>
      <p:cxnSp>
        <p:nvCxnSpPr>
          <p:cNvPr id="5" name="Straight Connector 4"/>
          <p:cNvCxnSpPr/>
          <p:nvPr/>
        </p:nvCxnSpPr>
        <p:spPr>
          <a:xfrm>
            <a:off x="685800" y="5562600"/>
            <a:ext cx="7772400"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076906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47800"/>
            <a:ext cx="8229600" cy="4622732"/>
          </a:xfrm>
        </p:spPr>
        <p:txBody>
          <a:bodyPr/>
          <a:lstStyle/>
          <a:p>
            <a:pPr marL="0" indent="0" algn="ctr">
              <a:buNone/>
            </a:pPr>
            <a:r>
              <a:rPr lang="en-US" sz="4000" b="1" dirty="0"/>
              <a:t>Design-Build</a:t>
            </a:r>
            <a:endParaRPr lang="en-US" sz="4000" b="1" dirty="0" smtClean="0"/>
          </a:p>
          <a:p>
            <a:pPr marL="0" indent="0">
              <a:buNone/>
            </a:pPr>
            <a:r>
              <a:rPr lang="en-US" dirty="0" smtClean="0"/>
              <a:t>		</a:t>
            </a:r>
          </a:p>
          <a:p>
            <a:pPr marL="0" indent="0" algn="ctr">
              <a:buNone/>
            </a:pPr>
            <a:r>
              <a:rPr lang="en-US" b="1" dirty="0" smtClean="0"/>
              <a:t>Robynne Parkinson</a:t>
            </a:r>
            <a:r>
              <a:rPr lang="en-US" dirty="0" smtClean="0"/>
              <a:t>, Attorney</a:t>
            </a:r>
          </a:p>
          <a:p>
            <a:pPr marL="0" indent="0" algn="ctr">
              <a:buNone/>
            </a:pPr>
            <a:r>
              <a:rPr lang="en-US" dirty="0" err="1" smtClean="0"/>
              <a:t>Thaxton</a:t>
            </a:r>
            <a:r>
              <a:rPr lang="en-US" dirty="0" smtClean="0"/>
              <a:t> Parkinson, PLLC</a:t>
            </a:r>
          </a:p>
          <a:p>
            <a:pPr marL="0" indent="0" algn="ctr">
              <a:buNone/>
            </a:pPr>
            <a:r>
              <a:rPr lang="en-US" dirty="0" err="1" smtClean="0">
                <a:hlinkClick r:id="rId2"/>
              </a:rPr>
              <a:t>rparkinson@rtp-law.com</a:t>
            </a:r>
            <a:r>
              <a:rPr lang="en-US" dirty="0" smtClean="0"/>
              <a:t> </a:t>
            </a:r>
          </a:p>
          <a:p>
            <a:pPr marL="0" indent="0" algn="ctr">
              <a:buNone/>
            </a:pPr>
            <a:r>
              <a:rPr lang="en-US" dirty="0" smtClean="0"/>
              <a:t>(206) </a:t>
            </a:r>
            <a:r>
              <a:rPr lang="en-US" dirty="0" smtClean="0"/>
              <a:t>909-5290</a:t>
            </a:r>
          </a:p>
          <a:p>
            <a:pPr marL="0" indent="0" algn="ctr">
              <a:buNone/>
            </a:pPr>
            <a:endParaRPr lang="en-US" dirty="0"/>
          </a:p>
          <a:p>
            <a:pPr marL="0" indent="0" algn="ctr">
              <a:buNone/>
            </a:pPr>
            <a:r>
              <a:rPr lang="en-US" sz="2000" i="1" dirty="0" smtClean="0">
                <a:hlinkClick r:id="rId3"/>
              </a:rPr>
              <a:t>See Design-Build Presentation</a:t>
            </a:r>
            <a:endParaRPr lang="en-US" sz="2000" i="1" dirty="0"/>
          </a:p>
        </p:txBody>
      </p:sp>
      <p:sp>
        <p:nvSpPr>
          <p:cNvPr id="3" name="Title 2"/>
          <p:cNvSpPr>
            <a:spLocks noGrp="1"/>
          </p:cNvSpPr>
          <p:nvPr>
            <p:ph type="title"/>
          </p:nvPr>
        </p:nvSpPr>
        <p:spPr>
          <a:xfrm>
            <a:off x="457200" y="228600"/>
            <a:ext cx="8229600" cy="914400"/>
          </a:xfrm>
        </p:spPr>
        <p:txBody>
          <a:bodyPr>
            <a:normAutofit/>
          </a:bodyPr>
          <a:lstStyle/>
          <a:p>
            <a:r>
              <a:rPr lang="en-US" dirty="0"/>
              <a:t>Project Delivery </a:t>
            </a:r>
            <a:r>
              <a:rPr lang="en-US" dirty="0" smtClean="0"/>
              <a:t>Methods</a:t>
            </a:r>
            <a:endParaRPr lang="en-US" dirty="0"/>
          </a:p>
        </p:txBody>
      </p:sp>
      <p:pic>
        <p:nvPicPr>
          <p:cNvPr id="4" name="Picture 3" descr="Button_Green.png"/>
          <p:cNvPicPr>
            <a:picLocks noChangeAspect="1"/>
          </p:cNvPicPr>
          <p:nvPr/>
        </p:nvPicPr>
        <p:blipFill>
          <a:blip r:embed="rId4" cstate="print"/>
          <a:stretch>
            <a:fillRect/>
          </a:stretch>
        </p:blipFill>
        <p:spPr>
          <a:xfrm>
            <a:off x="181811" y="6070532"/>
            <a:ext cx="656389" cy="601542"/>
          </a:xfrm>
          <a:prstGeom prst="rect">
            <a:avLst/>
          </a:prstGeom>
        </p:spPr>
      </p:pic>
      <p:cxnSp>
        <p:nvCxnSpPr>
          <p:cNvPr id="5" name="Straight Connector 4"/>
          <p:cNvCxnSpPr/>
          <p:nvPr/>
        </p:nvCxnSpPr>
        <p:spPr>
          <a:xfrm>
            <a:off x="685800" y="5562600"/>
            <a:ext cx="7772400"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291240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76400"/>
            <a:ext cx="8229600" cy="3886200"/>
          </a:xfrm>
        </p:spPr>
        <p:txBody>
          <a:bodyPr/>
          <a:lstStyle/>
          <a:p>
            <a:pPr marL="0" indent="0" algn="ctr">
              <a:buNone/>
            </a:pPr>
            <a:r>
              <a:rPr lang="en-US" sz="5400" b="1" dirty="0">
                <a:solidFill>
                  <a:srgbClr val="28315E"/>
                </a:solidFill>
                <a:effectLst>
                  <a:outerShdw blurRad="38100" dist="38100" dir="2700000" algn="tl">
                    <a:srgbClr val="000000">
                      <a:alpha val="43137"/>
                    </a:srgbClr>
                  </a:outerShdw>
                </a:effectLst>
              </a:rPr>
              <a:t>Thank you!</a:t>
            </a:r>
          </a:p>
          <a:p>
            <a:pPr marL="0" indent="0">
              <a:buNone/>
            </a:pPr>
            <a:endParaRPr lang="en-US" dirty="0" smtClean="0"/>
          </a:p>
          <a:p>
            <a:pPr marL="0" indent="0">
              <a:buNone/>
            </a:pPr>
            <a:r>
              <a:rPr lang="en-US" dirty="0"/>
              <a:t>	</a:t>
            </a:r>
            <a:r>
              <a:rPr lang="en-US" dirty="0" smtClean="0"/>
              <a:t>	</a:t>
            </a:r>
            <a:r>
              <a:rPr lang="en-US" b="1" dirty="0" smtClean="0"/>
              <a:t>Robynne </a:t>
            </a:r>
            <a:r>
              <a:rPr lang="en-US" b="1" dirty="0"/>
              <a:t>Parkinson</a:t>
            </a:r>
            <a:r>
              <a:rPr lang="en-US" dirty="0"/>
              <a:t>, Attorney</a:t>
            </a:r>
          </a:p>
          <a:p>
            <a:pPr marL="0" indent="0">
              <a:buNone/>
            </a:pPr>
            <a:r>
              <a:rPr lang="en-US" dirty="0"/>
              <a:t>	</a:t>
            </a:r>
            <a:r>
              <a:rPr lang="en-US" dirty="0" smtClean="0"/>
              <a:t>	</a:t>
            </a:r>
            <a:r>
              <a:rPr lang="en-US" dirty="0" err="1" smtClean="0"/>
              <a:t>Thaxton</a:t>
            </a:r>
            <a:r>
              <a:rPr lang="en-US" dirty="0" smtClean="0"/>
              <a:t> </a:t>
            </a:r>
            <a:r>
              <a:rPr lang="en-US" dirty="0"/>
              <a:t>Parkinson, PLLC</a:t>
            </a:r>
          </a:p>
          <a:p>
            <a:pPr marL="0" indent="0">
              <a:buNone/>
            </a:pPr>
            <a:r>
              <a:rPr lang="en-US" dirty="0"/>
              <a:t>	</a:t>
            </a:r>
            <a:r>
              <a:rPr lang="en-US" dirty="0" smtClean="0"/>
              <a:t>	</a:t>
            </a:r>
            <a:r>
              <a:rPr lang="en-US" dirty="0" smtClean="0">
                <a:hlinkClick r:id="rId2"/>
              </a:rPr>
              <a:t>rparkinson@rtp-law.com</a:t>
            </a:r>
            <a:r>
              <a:rPr lang="en-US" dirty="0" smtClean="0"/>
              <a:t> </a:t>
            </a:r>
            <a:endParaRPr lang="en-US" dirty="0"/>
          </a:p>
          <a:p>
            <a:pPr marL="0" indent="0">
              <a:buNone/>
            </a:pPr>
            <a:r>
              <a:rPr lang="en-US" dirty="0"/>
              <a:t>	</a:t>
            </a:r>
            <a:r>
              <a:rPr lang="en-US" dirty="0" smtClean="0"/>
              <a:t>	(</a:t>
            </a:r>
            <a:r>
              <a:rPr lang="en-US" dirty="0"/>
              <a:t>206) 909-5290</a:t>
            </a:r>
          </a:p>
        </p:txBody>
      </p:sp>
      <p:sp>
        <p:nvSpPr>
          <p:cNvPr id="3" name="Title 2"/>
          <p:cNvSpPr>
            <a:spLocks noGrp="1"/>
          </p:cNvSpPr>
          <p:nvPr>
            <p:ph type="title"/>
          </p:nvPr>
        </p:nvSpPr>
        <p:spPr>
          <a:xfrm>
            <a:off x="457200" y="381000"/>
            <a:ext cx="8229600" cy="762000"/>
          </a:xfrm>
        </p:spPr>
        <p:txBody>
          <a:bodyPr/>
          <a:lstStyle/>
          <a:p>
            <a:r>
              <a:rPr lang="en-US" dirty="0" smtClean="0"/>
              <a:t>Design-Build</a:t>
            </a:r>
            <a:endParaRPr lang="en-US" dirty="0"/>
          </a:p>
        </p:txBody>
      </p:sp>
      <p:pic>
        <p:nvPicPr>
          <p:cNvPr id="4" name="Picture 3" descr="Button_Green.png"/>
          <p:cNvPicPr>
            <a:picLocks noChangeAspect="1"/>
          </p:cNvPicPr>
          <p:nvPr/>
        </p:nvPicPr>
        <p:blipFill>
          <a:blip r:embed="rId3" cstate="print"/>
          <a:stretch>
            <a:fillRect/>
          </a:stretch>
        </p:blipFill>
        <p:spPr>
          <a:xfrm>
            <a:off x="181811" y="6070532"/>
            <a:ext cx="656389" cy="601542"/>
          </a:xfrm>
          <a:prstGeom prst="rect">
            <a:avLst/>
          </a:prstGeom>
        </p:spPr>
      </p:pic>
      <p:cxnSp>
        <p:nvCxnSpPr>
          <p:cNvPr id="5" name="Straight Connector 4"/>
          <p:cNvCxnSpPr/>
          <p:nvPr/>
        </p:nvCxnSpPr>
        <p:spPr>
          <a:xfrm>
            <a:off x="685800" y="5562600"/>
            <a:ext cx="7772400"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685981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28600"/>
            <a:ext cx="8229600" cy="914400"/>
          </a:xfrm>
        </p:spPr>
        <p:txBody>
          <a:bodyPr>
            <a:normAutofit/>
          </a:bodyPr>
          <a:lstStyle/>
          <a:p>
            <a:r>
              <a:rPr lang="en-US" dirty="0"/>
              <a:t>Project Delivery Methods</a:t>
            </a:r>
          </a:p>
        </p:txBody>
      </p:sp>
      <p:pic>
        <p:nvPicPr>
          <p:cNvPr id="10" name="Picture 9" descr="Button_Green.png"/>
          <p:cNvPicPr>
            <a:picLocks noChangeAspect="1"/>
          </p:cNvPicPr>
          <p:nvPr/>
        </p:nvPicPr>
        <p:blipFill>
          <a:blip r:embed="rId2" cstate="print"/>
          <a:stretch>
            <a:fillRect/>
          </a:stretch>
        </p:blipFill>
        <p:spPr>
          <a:xfrm>
            <a:off x="181811" y="6070532"/>
            <a:ext cx="656389" cy="601542"/>
          </a:xfrm>
          <a:prstGeom prst="rect">
            <a:avLst/>
          </a:prstGeom>
        </p:spPr>
      </p:pic>
      <p:sp>
        <p:nvSpPr>
          <p:cNvPr id="11" name="Content Placeholder 1"/>
          <p:cNvSpPr>
            <a:spLocks noGrp="1"/>
          </p:cNvSpPr>
          <p:nvPr>
            <p:ph idx="1"/>
          </p:nvPr>
        </p:nvSpPr>
        <p:spPr>
          <a:xfrm>
            <a:off x="457200" y="1676400"/>
            <a:ext cx="8229600" cy="3886200"/>
          </a:xfrm>
        </p:spPr>
        <p:txBody>
          <a:bodyPr/>
          <a:lstStyle/>
          <a:p>
            <a:pPr marL="0" indent="0" algn="ctr">
              <a:buNone/>
            </a:pPr>
            <a:endParaRPr lang="en-US" sz="5400" b="1" dirty="0" smtClean="0">
              <a:solidFill>
                <a:srgbClr val="28315E"/>
              </a:solidFill>
              <a:effectLst>
                <a:outerShdw blurRad="38100" dist="38100" dir="2700000" algn="tl">
                  <a:srgbClr val="000000">
                    <a:alpha val="43137"/>
                  </a:srgbClr>
                </a:outerShdw>
              </a:effectLst>
            </a:endParaRPr>
          </a:p>
          <a:p>
            <a:pPr marL="0" indent="0" algn="ctr">
              <a:buNone/>
            </a:pPr>
            <a:r>
              <a:rPr lang="en-US" sz="5400" b="1" dirty="0" smtClean="0">
                <a:solidFill>
                  <a:srgbClr val="28315E"/>
                </a:solidFill>
                <a:effectLst>
                  <a:outerShdw blurRad="38100" dist="38100" dir="2700000" algn="tl">
                    <a:srgbClr val="000000">
                      <a:alpha val="43137"/>
                    </a:srgbClr>
                  </a:outerShdw>
                </a:effectLst>
              </a:rPr>
              <a:t>Panel</a:t>
            </a:r>
          </a:p>
          <a:p>
            <a:pPr marL="0" indent="0" algn="ctr">
              <a:buNone/>
            </a:pPr>
            <a:r>
              <a:rPr lang="en-US" sz="5400" b="1" dirty="0" smtClean="0">
                <a:solidFill>
                  <a:srgbClr val="28315E"/>
                </a:solidFill>
                <a:effectLst>
                  <a:outerShdw blurRad="38100" dist="38100" dir="2700000" algn="tl">
                    <a:srgbClr val="000000">
                      <a:alpha val="43137"/>
                    </a:srgbClr>
                  </a:outerShdw>
                </a:effectLst>
              </a:rPr>
              <a:t>Questions?</a:t>
            </a:r>
            <a:endParaRPr lang="en-US" sz="5400" b="1" dirty="0">
              <a:solidFill>
                <a:srgbClr val="28315E"/>
              </a:solidFill>
              <a:effectLst>
                <a:outerShdw blurRad="38100" dist="38100" dir="2700000" algn="tl">
                  <a:srgbClr val="000000">
                    <a:alpha val="43137"/>
                  </a:srgbClr>
                </a:outerShdw>
              </a:effectLst>
            </a:endParaRPr>
          </a:p>
          <a:p>
            <a:pPr marL="0" indent="0">
              <a:buNone/>
            </a:pPr>
            <a:endParaRPr lang="en-US" dirty="0" smtClean="0"/>
          </a:p>
        </p:txBody>
      </p:sp>
    </p:spTree>
    <p:extLst>
      <p:ext uri="{BB962C8B-B14F-4D97-AF65-F5344CB8AC3E}">
        <p14:creationId xmlns:p14="http://schemas.microsoft.com/office/powerpoint/2010/main" val="30874135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81000"/>
            <a:ext cx="8229600" cy="762000"/>
          </a:xfrm>
        </p:spPr>
        <p:txBody>
          <a:bodyPr>
            <a:normAutofit/>
          </a:bodyPr>
          <a:lstStyle/>
          <a:p>
            <a:r>
              <a:rPr lang="en-US" dirty="0" smtClean="0"/>
              <a:t>Design-Bid-Build</a:t>
            </a:r>
            <a:endParaRPr lang="en-US" dirty="0"/>
          </a:p>
        </p:txBody>
      </p:sp>
      <p:sp>
        <p:nvSpPr>
          <p:cNvPr id="2" name="Content Placeholder 1"/>
          <p:cNvSpPr>
            <a:spLocks noGrp="1"/>
          </p:cNvSpPr>
          <p:nvPr>
            <p:ph idx="1"/>
          </p:nvPr>
        </p:nvSpPr>
        <p:spPr>
          <a:xfrm>
            <a:off x="762000" y="1295400"/>
            <a:ext cx="8077200" cy="4876800"/>
          </a:xfrm>
        </p:spPr>
        <p:txBody>
          <a:bodyPr/>
          <a:lstStyle/>
          <a:p>
            <a:pPr marL="0" indent="0">
              <a:buNone/>
            </a:pPr>
            <a:endParaRPr lang="en-US" dirty="0" smtClean="0"/>
          </a:p>
          <a:p>
            <a:pPr marL="0" indent="0">
              <a:buNone/>
            </a:pPr>
            <a:endParaRPr lang="en-US" dirty="0"/>
          </a:p>
        </p:txBody>
      </p:sp>
      <p:pic>
        <p:nvPicPr>
          <p:cNvPr id="4" name="Picture 3" descr="Button_Green.png"/>
          <p:cNvPicPr>
            <a:picLocks noChangeAspect="1"/>
          </p:cNvPicPr>
          <p:nvPr/>
        </p:nvPicPr>
        <p:blipFill>
          <a:blip r:embed="rId2" cstate="print"/>
          <a:stretch>
            <a:fillRect/>
          </a:stretch>
        </p:blipFill>
        <p:spPr>
          <a:xfrm>
            <a:off x="181811" y="6070532"/>
            <a:ext cx="656389" cy="601542"/>
          </a:xfrm>
          <a:prstGeom prst="rect">
            <a:avLst/>
          </a:prstGeom>
        </p:spPr>
      </p:pic>
      <p:sp>
        <p:nvSpPr>
          <p:cNvPr id="6" name="Content Placeholder 1"/>
          <p:cNvSpPr txBox="1">
            <a:spLocks/>
          </p:cNvSpPr>
          <p:nvPr/>
        </p:nvSpPr>
        <p:spPr>
          <a:xfrm>
            <a:off x="609600" y="1397068"/>
            <a:ext cx="7772400" cy="363213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Contactor competition is based on low </a:t>
            </a:r>
            <a:r>
              <a:rPr lang="en-US" dirty="0" smtClean="0"/>
              <a:t>bidder</a:t>
            </a:r>
            <a:endParaRPr lang="en-US" dirty="0"/>
          </a:p>
          <a:p>
            <a:r>
              <a:rPr lang="en-US" dirty="0"/>
              <a:t>Construction costs are “known” at the time bids are received</a:t>
            </a:r>
          </a:p>
          <a:p>
            <a:r>
              <a:rPr lang="en-US" dirty="0"/>
              <a:t>Construction alternates are then decided based on bids and budget</a:t>
            </a:r>
          </a:p>
          <a:p>
            <a:pPr marL="0" indent="0">
              <a:buFont typeface="Arial" pitchFamily="34" charset="0"/>
              <a:buNone/>
            </a:pPr>
            <a:endParaRPr lang="en-US" dirty="0" smtClean="0"/>
          </a:p>
        </p:txBody>
      </p:sp>
    </p:spTree>
    <p:extLst>
      <p:ext uri="{BB962C8B-B14F-4D97-AF65-F5344CB8AC3E}">
        <p14:creationId xmlns:p14="http://schemas.microsoft.com/office/powerpoint/2010/main" val="29705800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5400"/>
            <a:ext cx="8229600" cy="4191000"/>
          </a:xfrm>
        </p:spPr>
        <p:txBody>
          <a:bodyPr/>
          <a:lstStyle/>
          <a:p>
            <a:pPr marL="0" indent="0">
              <a:buNone/>
            </a:pPr>
            <a:endParaRPr lang="en-US" dirty="0" smtClean="0"/>
          </a:p>
          <a:p>
            <a:pPr marL="0" indent="0">
              <a:buNone/>
            </a:pPr>
            <a:endParaRPr lang="en-US" dirty="0"/>
          </a:p>
        </p:txBody>
      </p:sp>
      <p:sp>
        <p:nvSpPr>
          <p:cNvPr id="3" name="Title 2"/>
          <p:cNvSpPr>
            <a:spLocks noGrp="1"/>
          </p:cNvSpPr>
          <p:nvPr>
            <p:ph type="title"/>
          </p:nvPr>
        </p:nvSpPr>
        <p:spPr>
          <a:xfrm>
            <a:off x="457200" y="392887"/>
            <a:ext cx="8229600" cy="750113"/>
          </a:xfrm>
        </p:spPr>
        <p:txBody>
          <a:bodyPr/>
          <a:lstStyle/>
          <a:p>
            <a:r>
              <a:rPr lang="en-US" dirty="0" smtClean="0"/>
              <a:t>Design-Bid-Build</a:t>
            </a:r>
            <a:endParaRPr lang="en-US" dirty="0"/>
          </a:p>
        </p:txBody>
      </p:sp>
      <p:pic>
        <p:nvPicPr>
          <p:cNvPr id="4" name="Picture 3" descr="Button_Green.png"/>
          <p:cNvPicPr>
            <a:picLocks noChangeAspect="1"/>
          </p:cNvPicPr>
          <p:nvPr/>
        </p:nvPicPr>
        <p:blipFill>
          <a:blip r:embed="rId2" cstate="print"/>
          <a:stretch>
            <a:fillRect/>
          </a:stretch>
        </p:blipFill>
        <p:spPr>
          <a:xfrm>
            <a:off x="181811" y="6070532"/>
            <a:ext cx="656389" cy="601542"/>
          </a:xfrm>
          <a:prstGeom prst="rect">
            <a:avLst/>
          </a:prstGeom>
        </p:spPr>
      </p:pic>
      <p:sp>
        <p:nvSpPr>
          <p:cNvPr id="6" name="Rectangle 5"/>
          <p:cNvSpPr/>
          <p:nvPr/>
        </p:nvSpPr>
        <p:spPr>
          <a:xfrm>
            <a:off x="514350" y="1447800"/>
            <a:ext cx="8229600" cy="342900"/>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prstClr val="black"/>
                </a:solidFill>
                <a:latin typeface="Arial" panose="020B0604020202020204" pitchFamily="34" charset="0"/>
                <a:cs typeface="Arial" panose="020B0604020202020204" pitchFamily="34" charset="0"/>
              </a:rPr>
              <a:t>Separates design and construction, used for projects of any size</a:t>
            </a:r>
          </a:p>
        </p:txBody>
      </p:sp>
      <p:grpSp>
        <p:nvGrpSpPr>
          <p:cNvPr id="27" name="Group 26"/>
          <p:cNvGrpSpPr/>
          <p:nvPr/>
        </p:nvGrpSpPr>
        <p:grpSpPr>
          <a:xfrm>
            <a:off x="609600" y="1905000"/>
            <a:ext cx="8001000" cy="4079198"/>
            <a:chOff x="1345582" y="2257425"/>
            <a:chExt cx="6461108" cy="3365192"/>
          </a:xfrm>
        </p:grpSpPr>
        <p:sp>
          <p:nvSpPr>
            <p:cNvPr id="7" name="Rectangle 6"/>
            <p:cNvSpPr/>
            <p:nvPr/>
          </p:nvSpPr>
          <p:spPr>
            <a:xfrm>
              <a:off x="1428750" y="2257425"/>
              <a:ext cx="6377940" cy="312039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8" name="Phases label"/>
            <p:cNvSpPr txBox="1"/>
            <p:nvPr/>
          </p:nvSpPr>
          <p:spPr>
            <a:xfrm>
              <a:off x="1401433" y="4609326"/>
              <a:ext cx="693075" cy="300082"/>
            </a:xfrm>
            <a:prstGeom prst="rect">
              <a:avLst/>
            </a:prstGeom>
            <a:noFill/>
          </p:spPr>
          <p:txBody>
            <a:bodyPr wrap="none" rtlCol="0">
              <a:spAutoFit/>
            </a:bodyPr>
            <a:lstStyle/>
            <a:p>
              <a:r>
                <a:rPr lang="en-US" sz="1350" b="1" cap="small" dirty="0">
                  <a:solidFill>
                    <a:prstClr val="black"/>
                  </a:solidFill>
                </a:rPr>
                <a:t>Phases:</a:t>
              </a:r>
            </a:p>
          </p:txBody>
        </p:sp>
        <p:sp>
          <p:nvSpPr>
            <p:cNvPr id="9" name="Rectangle 8"/>
            <p:cNvSpPr/>
            <p:nvPr/>
          </p:nvSpPr>
          <p:spPr>
            <a:xfrm>
              <a:off x="1543050" y="4857750"/>
              <a:ext cx="1440180" cy="342900"/>
            </a:xfrm>
            <a:prstGeom prst="rect">
              <a:avLst/>
            </a:prstGeom>
            <a:solidFill>
              <a:schemeClr val="tx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50" b="1" dirty="0">
                  <a:solidFill>
                    <a:prstClr val="white"/>
                  </a:solidFill>
                </a:rPr>
                <a:t>Predesign</a:t>
              </a:r>
            </a:p>
          </p:txBody>
        </p:sp>
        <p:sp>
          <p:nvSpPr>
            <p:cNvPr id="10" name="Rectangle 9"/>
            <p:cNvSpPr/>
            <p:nvPr/>
          </p:nvSpPr>
          <p:spPr>
            <a:xfrm>
              <a:off x="3017520" y="4857750"/>
              <a:ext cx="1920240" cy="342900"/>
            </a:xfrm>
            <a:prstGeom prst="rect">
              <a:avLst/>
            </a:prstGeom>
            <a:solidFill>
              <a:schemeClr val="tx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50" b="1" dirty="0">
                  <a:solidFill>
                    <a:prstClr val="white"/>
                  </a:solidFill>
                </a:rPr>
                <a:t>Design</a:t>
              </a:r>
            </a:p>
          </p:txBody>
        </p:sp>
        <p:sp>
          <p:nvSpPr>
            <p:cNvPr id="11" name="Rectangle 10"/>
            <p:cNvSpPr/>
            <p:nvPr/>
          </p:nvSpPr>
          <p:spPr>
            <a:xfrm>
              <a:off x="4972050" y="4857750"/>
              <a:ext cx="2743200" cy="342900"/>
            </a:xfrm>
            <a:prstGeom prst="rect">
              <a:avLst/>
            </a:prstGeom>
            <a:solidFill>
              <a:schemeClr val="tx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50" b="1" dirty="0">
                  <a:solidFill>
                    <a:prstClr val="white"/>
                  </a:solidFill>
                </a:rPr>
                <a:t>Construction</a:t>
              </a:r>
            </a:p>
          </p:txBody>
        </p:sp>
        <p:sp>
          <p:nvSpPr>
            <p:cNvPr id="12" name="Freeform 11"/>
            <p:cNvSpPr/>
            <p:nvPr/>
          </p:nvSpPr>
          <p:spPr>
            <a:xfrm flipH="1">
              <a:off x="4956810" y="2390774"/>
              <a:ext cx="0" cy="2434590"/>
            </a:xfrm>
            <a:custGeom>
              <a:avLst/>
              <a:gdLst>
                <a:gd name="connsiteX0" fmla="*/ 13067 w 25767"/>
                <a:gd name="connsiteY0" fmla="*/ 0 h 3696664"/>
                <a:gd name="connsiteX1" fmla="*/ 367 w 25767"/>
                <a:gd name="connsiteY1" fmla="*/ 3289300 h 3696664"/>
                <a:gd name="connsiteX2" fmla="*/ 25767 w 25767"/>
                <a:gd name="connsiteY2" fmla="*/ 3644900 h 3696664"/>
                <a:gd name="connsiteX0" fmla="*/ 13067 w 13067"/>
                <a:gd name="connsiteY0" fmla="*/ 0 h 3289300"/>
                <a:gd name="connsiteX1" fmla="*/ 367 w 13067"/>
                <a:gd name="connsiteY1" fmla="*/ 3289300 h 3289300"/>
              </a:gdLst>
              <a:ahLst/>
              <a:cxnLst>
                <a:cxn ang="0">
                  <a:pos x="connsiteX0" y="connsiteY0"/>
                </a:cxn>
                <a:cxn ang="0">
                  <a:pos x="connsiteX1" y="connsiteY1"/>
                </a:cxn>
              </a:cxnLst>
              <a:rect l="l" t="t" r="r" b="b"/>
              <a:pathLst>
                <a:path w="13067" h="3289300">
                  <a:moveTo>
                    <a:pt x="13067" y="0"/>
                  </a:moveTo>
                  <a:cubicBezTo>
                    <a:pt x="5658" y="1340908"/>
                    <a:pt x="-1750" y="2681817"/>
                    <a:pt x="367" y="3289300"/>
                  </a:cubicBezTo>
                </a:path>
              </a:pathLst>
            </a:custGeom>
            <a:noFill/>
            <a:ln w="69850">
              <a:solidFill>
                <a:schemeClr val="tx1"/>
              </a:solidFill>
              <a:headEnd type="ova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grpSp>
          <p:nvGrpSpPr>
            <p:cNvPr id="13" name="Group 12"/>
            <p:cNvGrpSpPr/>
            <p:nvPr/>
          </p:nvGrpSpPr>
          <p:grpSpPr>
            <a:xfrm>
              <a:off x="4956810" y="2825319"/>
              <a:ext cx="2571750" cy="1047274"/>
              <a:chOff x="5085080" y="2624091"/>
              <a:chExt cx="3429000" cy="1396365"/>
            </a:xfrm>
          </p:grpSpPr>
          <p:sp>
            <p:nvSpPr>
              <p:cNvPr id="14" name="Rectangle 13"/>
              <p:cNvSpPr/>
              <p:nvPr/>
            </p:nvSpPr>
            <p:spPr>
              <a:xfrm>
                <a:off x="5118100" y="2648856"/>
                <a:ext cx="3383280" cy="1371600"/>
              </a:xfrm>
              <a:prstGeom prst="rect">
                <a:avLst/>
              </a:prstGeom>
              <a:solidFill>
                <a:srgbClr val="FFA54B"/>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nSpc>
                    <a:spcPts val="1875"/>
                  </a:lnSpc>
                </a:pPr>
                <a:r>
                  <a:rPr lang="en-US" sz="1950" b="1" dirty="0">
                    <a:solidFill>
                      <a:prstClr val="black"/>
                    </a:solidFill>
                  </a:rPr>
                  <a:t>Contractor hired</a:t>
                </a:r>
              </a:p>
              <a:p>
                <a:pPr>
                  <a:lnSpc>
                    <a:spcPts val="1875"/>
                  </a:lnSpc>
                </a:pPr>
                <a:r>
                  <a:rPr lang="en-US" sz="1950" i="1" dirty="0">
                    <a:solidFill>
                      <a:prstClr val="black"/>
                    </a:solidFill>
                  </a:rPr>
                  <a:t>Awarded to responsible bidder with lowest responsive bid</a:t>
                </a:r>
              </a:p>
            </p:txBody>
          </p:sp>
          <p:sp>
            <p:nvSpPr>
              <p:cNvPr id="15" name="Freeform 14"/>
              <p:cNvSpPr/>
              <p:nvPr/>
            </p:nvSpPr>
            <p:spPr>
              <a:xfrm rot="16200000">
                <a:off x="6799580" y="909591"/>
                <a:ext cx="0" cy="3429000"/>
              </a:xfrm>
              <a:custGeom>
                <a:avLst/>
                <a:gdLst>
                  <a:gd name="connsiteX0" fmla="*/ 13067 w 25767"/>
                  <a:gd name="connsiteY0" fmla="*/ 0 h 3696664"/>
                  <a:gd name="connsiteX1" fmla="*/ 367 w 25767"/>
                  <a:gd name="connsiteY1" fmla="*/ 3289300 h 3696664"/>
                  <a:gd name="connsiteX2" fmla="*/ 25767 w 25767"/>
                  <a:gd name="connsiteY2" fmla="*/ 3644900 h 3696664"/>
                  <a:gd name="connsiteX0" fmla="*/ 13067 w 13067"/>
                  <a:gd name="connsiteY0" fmla="*/ 0 h 3289300"/>
                  <a:gd name="connsiteX1" fmla="*/ 367 w 13067"/>
                  <a:gd name="connsiteY1" fmla="*/ 3289300 h 3289300"/>
                </a:gdLst>
                <a:ahLst/>
                <a:cxnLst>
                  <a:cxn ang="0">
                    <a:pos x="connsiteX0" y="connsiteY0"/>
                  </a:cxn>
                  <a:cxn ang="0">
                    <a:pos x="connsiteX1" y="connsiteY1"/>
                  </a:cxn>
                </a:cxnLst>
                <a:rect l="l" t="t" r="r" b="b"/>
                <a:pathLst>
                  <a:path w="13067" h="3289300">
                    <a:moveTo>
                      <a:pt x="13067" y="0"/>
                    </a:moveTo>
                    <a:cubicBezTo>
                      <a:pt x="5658" y="1340908"/>
                      <a:pt x="-1750" y="2681817"/>
                      <a:pt x="367" y="3289300"/>
                    </a:cubicBezTo>
                  </a:path>
                </a:pathLst>
              </a:custGeom>
              <a:noFill/>
              <a:ln w="69850">
                <a:solidFill>
                  <a:schemeClr val="tx1"/>
                </a:solidFill>
                <a:headEnd type="oval"/>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grpSp>
        <p:grpSp>
          <p:nvGrpSpPr>
            <p:cNvPr id="16" name="Group 15"/>
            <p:cNvGrpSpPr/>
            <p:nvPr/>
          </p:nvGrpSpPr>
          <p:grpSpPr>
            <a:xfrm>
              <a:off x="4956810" y="3993158"/>
              <a:ext cx="1885950" cy="565235"/>
              <a:chOff x="5085080" y="3903980"/>
              <a:chExt cx="2514600" cy="753647"/>
            </a:xfrm>
          </p:grpSpPr>
          <p:sp>
            <p:nvSpPr>
              <p:cNvPr id="17" name="Rectangle 16"/>
              <p:cNvSpPr/>
              <p:nvPr/>
            </p:nvSpPr>
            <p:spPr>
              <a:xfrm>
                <a:off x="5118100" y="3926107"/>
                <a:ext cx="2468880" cy="731520"/>
              </a:xfrm>
              <a:prstGeom prst="rect">
                <a:avLst/>
              </a:prstGeom>
              <a:solidFill>
                <a:srgbClr val="00CC00"/>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nSpc>
                    <a:spcPts val="1875"/>
                  </a:lnSpc>
                </a:pPr>
                <a:r>
                  <a:rPr lang="en-US" sz="1950" b="1" dirty="0">
                    <a:solidFill>
                      <a:prstClr val="black"/>
                    </a:solidFill>
                  </a:rPr>
                  <a:t>Construction cost established</a:t>
                </a:r>
              </a:p>
            </p:txBody>
          </p:sp>
          <p:sp>
            <p:nvSpPr>
              <p:cNvPr id="18" name="Freeform 17"/>
              <p:cNvSpPr/>
              <p:nvPr/>
            </p:nvSpPr>
            <p:spPr>
              <a:xfrm rot="16200000">
                <a:off x="6342380" y="2646680"/>
                <a:ext cx="0" cy="2514600"/>
              </a:xfrm>
              <a:custGeom>
                <a:avLst/>
                <a:gdLst>
                  <a:gd name="connsiteX0" fmla="*/ 13067 w 25767"/>
                  <a:gd name="connsiteY0" fmla="*/ 0 h 3696664"/>
                  <a:gd name="connsiteX1" fmla="*/ 367 w 25767"/>
                  <a:gd name="connsiteY1" fmla="*/ 3289300 h 3696664"/>
                  <a:gd name="connsiteX2" fmla="*/ 25767 w 25767"/>
                  <a:gd name="connsiteY2" fmla="*/ 3644900 h 3696664"/>
                  <a:gd name="connsiteX0" fmla="*/ 13067 w 13067"/>
                  <a:gd name="connsiteY0" fmla="*/ 0 h 3289300"/>
                  <a:gd name="connsiteX1" fmla="*/ 367 w 13067"/>
                  <a:gd name="connsiteY1" fmla="*/ 3289300 h 3289300"/>
                </a:gdLst>
                <a:ahLst/>
                <a:cxnLst>
                  <a:cxn ang="0">
                    <a:pos x="connsiteX0" y="connsiteY0"/>
                  </a:cxn>
                  <a:cxn ang="0">
                    <a:pos x="connsiteX1" y="connsiteY1"/>
                  </a:cxn>
                </a:cxnLst>
                <a:rect l="l" t="t" r="r" b="b"/>
                <a:pathLst>
                  <a:path w="13067" h="3289300">
                    <a:moveTo>
                      <a:pt x="13067" y="0"/>
                    </a:moveTo>
                    <a:cubicBezTo>
                      <a:pt x="5658" y="1340908"/>
                      <a:pt x="-1750" y="2681817"/>
                      <a:pt x="367" y="3289300"/>
                    </a:cubicBezTo>
                  </a:path>
                </a:pathLst>
              </a:custGeom>
              <a:noFill/>
              <a:ln w="69850">
                <a:solidFill>
                  <a:schemeClr val="tx1"/>
                </a:solidFill>
                <a:headEnd type="oval"/>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grpSp>
        <p:sp>
          <p:nvSpPr>
            <p:cNvPr id="19" name="TextBox 18"/>
            <p:cNvSpPr txBox="1"/>
            <p:nvPr/>
          </p:nvSpPr>
          <p:spPr>
            <a:xfrm>
              <a:off x="1704719" y="5368712"/>
              <a:ext cx="4993036" cy="253905"/>
            </a:xfrm>
            <a:prstGeom prst="rect">
              <a:avLst/>
            </a:prstGeom>
            <a:noFill/>
          </p:spPr>
          <p:txBody>
            <a:bodyPr wrap="none" rtlCol="0">
              <a:spAutoFit/>
            </a:bodyPr>
            <a:lstStyle/>
            <a:p>
              <a:pPr algn="just">
                <a:spcBef>
                  <a:spcPts val="225"/>
                </a:spcBef>
              </a:pPr>
              <a:r>
                <a:rPr lang="en-US" sz="1400" i="1" dirty="0">
                  <a:solidFill>
                    <a:prstClr val="black"/>
                  </a:solidFill>
                  <a:latin typeface="Arial Narrow" panose="020B0606020202030204" pitchFamily="34" charset="0"/>
                  <a:ea typeface="Times New Roman"/>
                  <a:cs typeface="Times New Roman"/>
                </a:rPr>
                <a:t>Source: JLARC analysis of public works contracting procedures, Sunset Review, Dec. 2012.</a:t>
              </a:r>
            </a:p>
          </p:txBody>
        </p:sp>
        <p:grpSp>
          <p:nvGrpSpPr>
            <p:cNvPr id="20" name="Group 19"/>
            <p:cNvGrpSpPr/>
            <p:nvPr/>
          </p:nvGrpSpPr>
          <p:grpSpPr>
            <a:xfrm>
              <a:off x="1345582" y="3654877"/>
              <a:ext cx="1674495" cy="1097279"/>
              <a:chOff x="254508" y="3903979"/>
              <a:chExt cx="2232660" cy="1463040"/>
            </a:xfrm>
            <a:effectLst>
              <a:outerShdw blurRad="50800" dist="38100" dir="8100000" algn="tr" rotWithShape="0">
                <a:prstClr val="black">
                  <a:alpha val="40000"/>
                </a:prstClr>
              </a:outerShdw>
            </a:effectLst>
          </p:grpSpPr>
          <p:sp>
            <p:nvSpPr>
              <p:cNvPr id="21" name="Rectangle 20"/>
              <p:cNvSpPr/>
              <p:nvPr/>
            </p:nvSpPr>
            <p:spPr>
              <a:xfrm>
                <a:off x="274320" y="3943891"/>
                <a:ext cx="2212848" cy="1091897"/>
              </a:xfrm>
              <a:prstGeom prst="rect">
                <a:avLst/>
              </a:prstGeom>
              <a:solidFill>
                <a:srgbClr val="FFA54B"/>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nSpc>
                    <a:spcPts val="1875"/>
                  </a:lnSpc>
                </a:pPr>
                <a:r>
                  <a:rPr lang="en-US" sz="1950" b="1" dirty="0">
                    <a:solidFill>
                      <a:prstClr val="black"/>
                    </a:solidFill>
                  </a:rPr>
                  <a:t>Architect/ </a:t>
                </a:r>
                <a:r>
                  <a:rPr lang="en-US" sz="1950" b="1" dirty="0" smtClean="0">
                    <a:solidFill>
                      <a:prstClr val="black"/>
                    </a:solidFill>
                  </a:rPr>
                  <a:t>Engineer </a:t>
                </a:r>
                <a:r>
                  <a:rPr lang="en-US" sz="1950" b="1" dirty="0">
                    <a:solidFill>
                      <a:prstClr val="black"/>
                    </a:solidFill>
                  </a:rPr>
                  <a:t>hired</a:t>
                </a:r>
              </a:p>
            </p:txBody>
          </p:sp>
          <p:sp>
            <p:nvSpPr>
              <p:cNvPr id="22" name="Freeform 21"/>
              <p:cNvSpPr/>
              <p:nvPr/>
            </p:nvSpPr>
            <p:spPr>
              <a:xfrm>
                <a:off x="2476500" y="3903979"/>
                <a:ext cx="0" cy="1463040"/>
              </a:xfrm>
              <a:custGeom>
                <a:avLst/>
                <a:gdLst>
                  <a:gd name="connsiteX0" fmla="*/ 13067 w 25767"/>
                  <a:gd name="connsiteY0" fmla="*/ 0 h 3696664"/>
                  <a:gd name="connsiteX1" fmla="*/ 367 w 25767"/>
                  <a:gd name="connsiteY1" fmla="*/ 3289300 h 3696664"/>
                  <a:gd name="connsiteX2" fmla="*/ 25767 w 25767"/>
                  <a:gd name="connsiteY2" fmla="*/ 3644900 h 3696664"/>
                  <a:gd name="connsiteX0" fmla="*/ 13067 w 13067"/>
                  <a:gd name="connsiteY0" fmla="*/ 0 h 3289300"/>
                  <a:gd name="connsiteX1" fmla="*/ 367 w 13067"/>
                  <a:gd name="connsiteY1" fmla="*/ 3289300 h 3289300"/>
                </a:gdLst>
                <a:ahLst/>
                <a:cxnLst>
                  <a:cxn ang="0">
                    <a:pos x="connsiteX0" y="connsiteY0"/>
                  </a:cxn>
                  <a:cxn ang="0">
                    <a:pos x="connsiteX1" y="connsiteY1"/>
                  </a:cxn>
                </a:cxnLst>
                <a:rect l="l" t="t" r="r" b="b"/>
                <a:pathLst>
                  <a:path w="13067" h="3289300">
                    <a:moveTo>
                      <a:pt x="13067" y="0"/>
                    </a:moveTo>
                    <a:cubicBezTo>
                      <a:pt x="5658" y="1340908"/>
                      <a:pt x="-1750" y="2681817"/>
                      <a:pt x="367" y="3289300"/>
                    </a:cubicBezTo>
                  </a:path>
                </a:pathLst>
              </a:custGeom>
              <a:noFill/>
              <a:ln w="69850">
                <a:solidFill>
                  <a:schemeClr val="tx1"/>
                </a:solidFill>
                <a:headEnd type="ova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23" name="Freeform 22"/>
              <p:cNvSpPr/>
              <p:nvPr/>
            </p:nvSpPr>
            <p:spPr>
              <a:xfrm rot="5400000" flipH="1">
                <a:off x="1365504" y="2792988"/>
                <a:ext cx="0" cy="2221992"/>
              </a:xfrm>
              <a:custGeom>
                <a:avLst/>
                <a:gdLst>
                  <a:gd name="connsiteX0" fmla="*/ 13067 w 25767"/>
                  <a:gd name="connsiteY0" fmla="*/ 0 h 3696664"/>
                  <a:gd name="connsiteX1" fmla="*/ 367 w 25767"/>
                  <a:gd name="connsiteY1" fmla="*/ 3289300 h 3696664"/>
                  <a:gd name="connsiteX2" fmla="*/ 25767 w 25767"/>
                  <a:gd name="connsiteY2" fmla="*/ 3644900 h 3696664"/>
                  <a:gd name="connsiteX0" fmla="*/ 13067 w 13067"/>
                  <a:gd name="connsiteY0" fmla="*/ 0 h 3289300"/>
                  <a:gd name="connsiteX1" fmla="*/ 367 w 13067"/>
                  <a:gd name="connsiteY1" fmla="*/ 3289300 h 3289300"/>
                </a:gdLst>
                <a:ahLst/>
                <a:cxnLst>
                  <a:cxn ang="0">
                    <a:pos x="connsiteX0" y="connsiteY0"/>
                  </a:cxn>
                  <a:cxn ang="0">
                    <a:pos x="connsiteX1" y="connsiteY1"/>
                  </a:cxn>
                </a:cxnLst>
                <a:rect l="l" t="t" r="r" b="b"/>
                <a:pathLst>
                  <a:path w="13067" h="3289300">
                    <a:moveTo>
                      <a:pt x="13067" y="0"/>
                    </a:moveTo>
                    <a:cubicBezTo>
                      <a:pt x="5658" y="1340908"/>
                      <a:pt x="-1750" y="2681817"/>
                      <a:pt x="367" y="3289300"/>
                    </a:cubicBezTo>
                  </a:path>
                </a:pathLst>
              </a:custGeom>
              <a:noFill/>
              <a:ln w="69850">
                <a:solidFill>
                  <a:schemeClr val="tx1"/>
                </a:solidFill>
                <a:headEnd type="oval"/>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grpSp>
        <p:grpSp>
          <p:nvGrpSpPr>
            <p:cNvPr id="24" name="Group 23"/>
            <p:cNvGrpSpPr/>
            <p:nvPr/>
          </p:nvGrpSpPr>
          <p:grpSpPr>
            <a:xfrm flipH="1">
              <a:off x="3068138" y="2390776"/>
              <a:ext cx="1885950" cy="373211"/>
              <a:chOff x="5085080" y="3903980"/>
              <a:chExt cx="2514600" cy="497615"/>
            </a:xfrm>
          </p:grpSpPr>
          <p:sp>
            <p:nvSpPr>
              <p:cNvPr id="25" name="Rectangle 24"/>
              <p:cNvSpPr/>
              <p:nvPr/>
            </p:nvSpPr>
            <p:spPr>
              <a:xfrm>
                <a:off x="5118100" y="3926107"/>
                <a:ext cx="2468880" cy="475488"/>
              </a:xfrm>
              <a:prstGeom prst="rect">
                <a:avLst/>
              </a:prstGeom>
              <a:solidFill>
                <a:srgbClr val="FFA54B"/>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nSpc>
                    <a:spcPts val="1875"/>
                  </a:lnSpc>
                </a:pPr>
                <a:r>
                  <a:rPr lang="en-US" sz="1950" b="1" dirty="0">
                    <a:solidFill>
                      <a:prstClr val="black"/>
                    </a:solidFill>
                  </a:rPr>
                  <a:t>Invitation to bid</a:t>
                </a:r>
              </a:p>
            </p:txBody>
          </p:sp>
          <p:sp>
            <p:nvSpPr>
              <p:cNvPr id="26" name="Freeform 25"/>
              <p:cNvSpPr/>
              <p:nvPr/>
            </p:nvSpPr>
            <p:spPr>
              <a:xfrm rot="16200000">
                <a:off x="6342380" y="2646680"/>
                <a:ext cx="0" cy="2514600"/>
              </a:xfrm>
              <a:custGeom>
                <a:avLst/>
                <a:gdLst>
                  <a:gd name="connsiteX0" fmla="*/ 13067 w 25767"/>
                  <a:gd name="connsiteY0" fmla="*/ 0 h 3696664"/>
                  <a:gd name="connsiteX1" fmla="*/ 367 w 25767"/>
                  <a:gd name="connsiteY1" fmla="*/ 3289300 h 3696664"/>
                  <a:gd name="connsiteX2" fmla="*/ 25767 w 25767"/>
                  <a:gd name="connsiteY2" fmla="*/ 3644900 h 3696664"/>
                  <a:gd name="connsiteX0" fmla="*/ 13067 w 13067"/>
                  <a:gd name="connsiteY0" fmla="*/ 0 h 3289300"/>
                  <a:gd name="connsiteX1" fmla="*/ 367 w 13067"/>
                  <a:gd name="connsiteY1" fmla="*/ 3289300 h 3289300"/>
                </a:gdLst>
                <a:ahLst/>
                <a:cxnLst>
                  <a:cxn ang="0">
                    <a:pos x="connsiteX0" y="connsiteY0"/>
                  </a:cxn>
                  <a:cxn ang="0">
                    <a:pos x="connsiteX1" y="connsiteY1"/>
                  </a:cxn>
                </a:cxnLst>
                <a:rect l="l" t="t" r="r" b="b"/>
                <a:pathLst>
                  <a:path w="13067" h="3289300">
                    <a:moveTo>
                      <a:pt x="13067" y="0"/>
                    </a:moveTo>
                    <a:cubicBezTo>
                      <a:pt x="5658" y="1340908"/>
                      <a:pt x="-1750" y="2681817"/>
                      <a:pt x="367" y="3289300"/>
                    </a:cubicBezTo>
                  </a:path>
                </a:pathLst>
              </a:custGeom>
              <a:noFill/>
              <a:ln w="69850">
                <a:solidFill>
                  <a:schemeClr val="tx1"/>
                </a:solidFill>
                <a:headEnd type="oval"/>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grpSp>
      </p:grpSp>
    </p:spTree>
    <p:extLst>
      <p:ext uri="{BB962C8B-B14F-4D97-AF65-F5344CB8AC3E}">
        <p14:creationId xmlns:p14="http://schemas.microsoft.com/office/powerpoint/2010/main" val="3282604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81000"/>
            <a:ext cx="8229600" cy="762000"/>
          </a:xfrm>
        </p:spPr>
        <p:txBody>
          <a:bodyPr/>
          <a:lstStyle/>
          <a:p>
            <a:r>
              <a:rPr lang="en-US" dirty="0" smtClean="0"/>
              <a:t>Design-Bid-Build</a:t>
            </a:r>
            <a:endParaRPr lang="en-US" dirty="0"/>
          </a:p>
        </p:txBody>
      </p:sp>
      <p:pic>
        <p:nvPicPr>
          <p:cNvPr id="4" name="Picture 3" descr="Button_Green.png"/>
          <p:cNvPicPr>
            <a:picLocks noChangeAspect="1"/>
          </p:cNvPicPr>
          <p:nvPr/>
        </p:nvPicPr>
        <p:blipFill>
          <a:blip r:embed="rId2" cstate="print"/>
          <a:stretch>
            <a:fillRect/>
          </a:stretch>
        </p:blipFill>
        <p:spPr>
          <a:xfrm>
            <a:off x="181811" y="6070532"/>
            <a:ext cx="656389" cy="601542"/>
          </a:xfrm>
          <a:prstGeom prst="rect">
            <a:avLst/>
          </a:prstGeom>
        </p:spPr>
      </p:pic>
      <p:grpSp>
        <p:nvGrpSpPr>
          <p:cNvPr id="21" name="Group 20"/>
          <p:cNvGrpSpPr/>
          <p:nvPr/>
        </p:nvGrpSpPr>
        <p:grpSpPr>
          <a:xfrm>
            <a:off x="685800" y="1912946"/>
            <a:ext cx="7239001" cy="3629271"/>
            <a:chOff x="230119" y="1907579"/>
            <a:chExt cx="7094606" cy="3397812"/>
          </a:xfrm>
        </p:grpSpPr>
        <p:sp>
          <p:nvSpPr>
            <p:cNvPr id="10" name="Line 7"/>
            <p:cNvSpPr>
              <a:spLocks noChangeShapeType="1"/>
            </p:cNvSpPr>
            <p:nvPr/>
          </p:nvSpPr>
          <p:spPr bwMode="auto">
            <a:xfrm>
              <a:off x="3429000" y="2285998"/>
              <a:ext cx="1168953" cy="1"/>
            </a:xfrm>
            <a:prstGeom prst="line">
              <a:avLst/>
            </a:prstGeom>
            <a:noFill/>
            <a:ln w="38100">
              <a:solidFill>
                <a:schemeClr val="accent2"/>
              </a:solidFill>
              <a:round/>
              <a:headEnd type="stealth" w="med" len="lg"/>
              <a:tailEnd type="stealth" w="med" len="lg"/>
            </a:ln>
            <a:extLst>
              <a:ext uri="{909E8E84-426E-40DD-AFC4-6F175D3DCCD1}">
                <a14:hiddenFill xmlns:a14="http://schemas.microsoft.com/office/drawing/2010/main">
                  <a:noFill/>
                </a14:hiddenFill>
              </a:ext>
            </a:extLst>
          </p:spPr>
          <p:txBody>
            <a:bodyPr wrap="none" anchor="ctr"/>
            <a:lstStyle/>
            <a:p>
              <a:endParaRPr lang="en-US" sz="1350"/>
            </a:p>
          </p:txBody>
        </p:sp>
        <p:grpSp>
          <p:nvGrpSpPr>
            <p:cNvPr id="20" name="Group 19"/>
            <p:cNvGrpSpPr/>
            <p:nvPr/>
          </p:nvGrpSpPr>
          <p:grpSpPr>
            <a:xfrm>
              <a:off x="4410075" y="2075079"/>
              <a:ext cx="2914650" cy="3230312"/>
              <a:chOff x="4419600" y="2066468"/>
              <a:chExt cx="2914650" cy="3230312"/>
            </a:xfrm>
          </p:grpSpPr>
          <p:sp>
            <p:nvSpPr>
              <p:cNvPr id="7" name="Rectangle 4"/>
              <p:cNvSpPr>
                <a:spLocks noChangeArrowheads="1"/>
              </p:cNvSpPr>
              <p:nvPr/>
            </p:nvSpPr>
            <p:spPr bwMode="auto">
              <a:xfrm>
                <a:off x="4619625" y="2066468"/>
                <a:ext cx="2514600" cy="439064"/>
              </a:xfrm>
              <a:prstGeom prst="rect">
                <a:avLst/>
              </a:prstGeom>
              <a:solidFill>
                <a:schemeClr val="accent1">
                  <a:lumMod val="40000"/>
                  <a:lumOff val="60000"/>
                </a:schemeClr>
              </a:solidFill>
              <a:ln w="127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69056" tIns="34529" rIns="69056" bIns="34529">
                <a:spAutoFit/>
              </a:bodyPr>
              <a:lstStyle>
                <a:lvl1pPr eaLnBrk="0" hangingPunct="0">
                  <a:defRPr sz="36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200">
                    <a:solidFill>
                      <a:schemeClr val="tx1"/>
                    </a:solidFill>
                    <a:latin typeface="Arial" panose="020B0604020202020204" pitchFamily="34" charset="0"/>
                  </a:defRPr>
                </a:lvl4pPr>
                <a:lvl5pPr marL="2057400" indent="-228600" eaLnBrk="0" hangingPunct="0">
                  <a:defRPr sz="22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6600"/>
                  </a:buClr>
                  <a:buFont typeface="Webdings" panose="05030102010509060703" pitchFamily="18" charset="2"/>
                  <a:buChar char="4"/>
                  <a:defRPr sz="22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6600"/>
                  </a:buClr>
                  <a:buFont typeface="Webdings" panose="05030102010509060703" pitchFamily="18" charset="2"/>
                  <a:buChar char="4"/>
                  <a:defRPr sz="22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6600"/>
                  </a:buClr>
                  <a:buFont typeface="Webdings" panose="05030102010509060703" pitchFamily="18" charset="2"/>
                  <a:buChar char="4"/>
                  <a:defRPr sz="22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6600"/>
                  </a:buClr>
                  <a:buFont typeface="Webdings" panose="05030102010509060703" pitchFamily="18" charset="2"/>
                  <a:buChar char="4"/>
                  <a:defRPr sz="2200">
                    <a:solidFill>
                      <a:schemeClr val="tx1"/>
                    </a:solidFill>
                    <a:latin typeface="Arial" panose="020B0604020202020204" pitchFamily="34" charset="0"/>
                  </a:defRPr>
                </a:lvl9pPr>
              </a:lstStyle>
              <a:p>
                <a:pPr algn="ctr">
                  <a:spcBef>
                    <a:spcPct val="50000"/>
                  </a:spcBef>
                  <a:buClrTx/>
                  <a:buFontTx/>
                  <a:buNone/>
                </a:pPr>
                <a:r>
                  <a:rPr lang="en-US" altLang="en-US" sz="2400" b="1" dirty="0" smtClean="0"/>
                  <a:t>Owner</a:t>
                </a:r>
                <a:endParaRPr lang="en-US" altLang="en-US" sz="2400" b="1" dirty="0"/>
              </a:p>
            </p:txBody>
          </p:sp>
          <p:sp>
            <p:nvSpPr>
              <p:cNvPr id="8" name="Rectangle 5"/>
              <p:cNvSpPr>
                <a:spLocks noChangeArrowheads="1"/>
              </p:cNvSpPr>
              <p:nvPr/>
            </p:nvSpPr>
            <p:spPr bwMode="auto">
              <a:xfrm>
                <a:off x="4648200" y="3581400"/>
                <a:ext cx="2457450" cy="808396"/>
              </a:xfrm>
              <a:prstGeom prst="rect">
                <a:avLst/>
              </a:prstGeom>
              <a:solidFill>
                <a:schemeClr val="accent1">
                  <a:lumMod val="40000"/>
                  <a:lumOff val="60000"/>
                </a:schemeClr>
              </a:solidFill>
              <a:ln w="127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69056" tIns="34529" rIns="69056" bIns="34529">
                <a:spAutoFit/>
              </a:bodyPr>
              <a:lstStyle>
                <a:lvl1pPr eaLnBrk="0" hangingPunct="0">
                  <a:defRPr sz="36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200">
                    <a:solidFill>
                      <a:schemeClr val="tx1"/>
                    </a:solidFill>
                    <a:latin typeface="Arial" panose="020B0604020202020204" pitchFamily="34" charset="0"/>
                  </a:defRPr>
                </a:lvl4pPr>
                <a:lvl5pPr marL="2057400" indent="-228600" eaLnBrk="0" hangingPunct="0">
                  <a:defRPr sz="22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6600"/>
                  </a:buClr>
                  <a:buFont typeface="Webdings" panose="05030102010509060703" pitchFamily="18" charset="2"/>
                  <a:buChar char="4"/>
                  <a:defRPr sz="22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6600"/>
                  </a:buClr>
                  <a:buFont typeface="Webdings" panose="05030102010509060703" pitchFamily="18" charset="2"/>
                  <a:buChar char="4"/>
                  <a:defRPr sz="22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6600"/>
                  </a:buClr>
                  <a:buFont typeface="Webdings" panose="05030102010509060703" pitchFamily="18" charset="2"/>
                  <a:buChar char="4"/>
                  <a:defRPr sz="22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6600"/>
                  </a:buClr>
                  <a:buFont typeface="Webdings" panose="05030102010509060703" pitchFamily="18" charset="2"/>
                  <a:buChar char="4"/>
                  <a:defRPr sz="2200">
                    <a:solidFill>
                      <a:schemeClr val="tx1"/>
                    </a:solidFill>
                    <a:latin typeface="Arial" panose="020B0604020202020204" pitchFamily="34" charset="0"/>
                  </a:defRPr>
                </a:lvl9pPr>
              </a:lstStyle>
              <a:p>
                <a:pPr algn="ctr">
                  <a:spcBef>
                    <a:spcPct val="50000"/>
                  </a:spcBef>
                  <a:buClrTx/>
                  <a:buFontTx/>
                  <a:buNone/>
                </a:pPr>
                <a:r>
                  <a:rPr lang="en-US" altLang="en-US" sz="2400" b="1" dirty="0"/>
                  <a:t>General Contractor</a:t>
                </a:r>
              </a:p>
            </p:txBody>
          </p:sp>
          <p:sp>
            <p:nvSpPr>
              <p:cNvPr id="9" name="Rectangle 6"/>
              <p:cNvSpPr>
                <a:spLocks noChangeArrowheads="1"/>
              </p:cNvSpPr>
              <p:nvPr/>
            </p:nvSpPr>
            <p:spPr bwMode="auto">
              <a:xfrm>
                <a:off x="4419600" y="4885718"/>
                <a:ext cx="2914650" cy="411062"/>
              </a:xfrm>
              <a:prstGeom prst="rect">
                <a:avLst/>
              </a:prstGeom>
              <a:solidFill>
                <a:schemeClr val="accent1">
                  <a:lumMod val="40000"/>
                  <a:lumOff val="60000"/>
                </a:schemeClr>
              </a:solidFill>
              <a:ln w="127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69056" tIns="34529" rIns="69056" bIns="34529">
                <a:spAutoFit/>
              </a:bodyPr>
              <a:lstStyle>
                <a:lvl1pPr eaLnBrk="0" hangingPunct="0">
                  <a:defRPr sz="36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200">
                    <a:solidFill>
                      <a:schemeClr val="tx1"/>
                    </a:solidFill>
                    <a:latin typeface="Arial" panose="020B0604020202020204" pitchFamily="34" charset="0"/>
                  </a:defRPr>
                </a:lvl4pPr>
                <a:lvl5pPr marL="2057400" indent="-228600" eaLnBrk="0" hangingPunct="0">
                  <a:defRPr sz="22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6600"/>
                  </a:buClr>
                  <a:buFont typeface="Webdings" panose="05030102010509060703" pitchFamily="18" charset="2"/>
                  <a:buChar char="4"/>
                  <a:defRPr sz="22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6600"/>
                  </a:buClr>
                  <a:buFont typeface="Webdings" panose="05030102010509060703" pitchFamily="18" charset="2"/>
                  <a:buChar char="4"/>
                  <a:defRPr sz="22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6600"/>
                  </a:buClr>
                  <a:buFont typeface="Webdings" panose="05030102010509060703" pitchFamily="18" charset="2"/>
                  <a:buChar char="4"/>
                  <a:defRPr sz="22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6600"/>
                  </a:buClr>
                  <a:buFont typeface="Webdings" panose="05030102010509060703" pitchFamily="18" charset="2"/>
                  <a:buChar char="4"/>
                  <a:defRPr sz="2200">
                    <a:solidFill>
                      <a:schemeClr val="tx1"/>
                    </a:solidFill>
                    <a:latin typeface="Arial" panose="020B0604020202020204" pitchFamily="34" charset="0"/>
                  </a:defRPr>
                </a:lvl9pPr>
              </a:lstStyle>
              <a:p>
                <a:pPr algn="ctr">
                  <a:spcBef>
                    <a:spcPct val="50000"/>
                  </a:spcBef>
                  <a:buClrTx/>
                  <a:buFontTx/>
                  <a:buNone/>
                </a:pPr>
                <a:r>
                  <a:rPr lang="en-US" altLang="en-US" sz="2400" b="1" dirty="0" smtClean="0"/>
                  <a:t>Sub-Contractors</a:t>
                </a:r>
                <a:endParaRPr lang="en-US" altLang="en-US" sz="2400" b="1" dirty="0"/>
              </a:p>
            </p:txBody>
          </p:sp>
          <p:sp>
            <p:nvSpPr>
              <p:cNvPr id="11" name="Line 8"/>
              <p:cNvSpPr>
                <a:spLocks noChangeShapeType="1"/>
              </p:cNvSpPr>
              <p:nvPr/>
            </p:nvSpPr>
            <p:spPr bwMode="auto">
              <a:xfrm flipH="1">
                <a:off x="5867400" y="2505532"/>
                <a:ext cx="9525" cy="1066932"/>
              </a:xfrm>
              <a:prstGeom prst="line">
                <a:avLst/>
              </a:prstGeom>
              <a:noFill/>
              <a:ln w="38100">
                <a:solidFill>
                  <a:schemeClr val="accent2"/>
                </a:solidFill>
                <a:round/>
                <a:headEnd type="stealth" w="med" len="lg"/>
                <a:tailEnd type="stealth" w="med" len="lg"/>
              </a:ln>
              <a:extLst>
                <a:ext uri="{909E8E84-426E-40DD-AFC4-6F175D3DCCD1}">
                  <a14:hiddenFill xmlns:a14="http://schemas.microsoft.com/office/drawing/2010/main">
                    <a:noFill/>
                  </a14:hiddenFill>
                </a:ext>
              </a:extLst>
            </p:spPr>
            <p:txBody>
              <a:bodyPr wrap="none" anchor="ctr"/>
              <a:lstStyle/>
              <a:p>
                <a:endParaRPr lang="en-US" sz="1350"/>
              </a:p>
            </p:txBody>
          </p:sp>
          <p:sp>
            <p:nvSpPr>
              <p:cNvPr id="12" name="Line 9"/>
              <p:cNvSpPr>
                <a:spLocks noChangeShapeType="1"/>
              </p:cNvSpPr>
              <p:nvPr/>
            </p:nvSpPr>
            <p:spPr bwMode="auto">
              <a:xfrm flipH="1">
                <a:off x="5876925" y="4398713"/>
                <a:ext cx="0" cy="487722"/>
              </a:xfrm>
              <a:prstGeom prst="line">
                <a:avLst/>
              </a:prstGeom>
              <a:noFill/>
              <a:ln w="38100">
                <a:solidFill>
                  <a:schemeClr val="accent2"/>
                </a:solidFill>
                <a:round/>
                <a:headEnd type="stealth" w="med" len="lg"/>
                <a:tailEnd type="stealth" w="med" len="lg"/>
              </a:ln>
              <a:extLst>
                <a:ext uri="{909E8E84-426E-40DD-AFC4-6F175D3DCCD1}">
                  <a14:hiddenFill xmlns:a14="http://schemas.microsoft.com/office/drawing/2010/main">
                    <a:noFill/>
                  </a14:hiddenFill>
                </a:ext>
              </a:extLst>
            </p:spPr>
            <p:txBody>
              <a:bodyPr wrap="none" anchor="ctr"/>
              <a:lstStyle/>
              <a:p>
                <a:endParaRPr lang="en-US" sz="1350"/>
              </a:p>
            </p:txBody>
          </p:sp>
        </p:grpSp>
        <p:sp>
          <p:nvSpPr>
            <p:cNvPr id="13" name="Line 10"/>
            <p:cNvSpPr>
              <a:spLocks noChangeShapeType="1"/>
            </p:cNvSpPr>
            <p:nvPr/>
          </p:nvSpPr>
          <p:spPr bwMode="auto">
            <a:xfrm flipH="1" flipV="1">
              <a:off x="3428999" y="2343150"/>
              <a:ext cx="1190625" cy="1619250"/>
            </a:xfrm>
            <a:prstGeom prst="line">
              <a:avLst/>
            </a:prstGeom>
            <a:noFill/>
            <a:ln w="38100">
              <a:solidFill>
                <a:schemeClr val="tx1"/>
              </a:solidFill>
              <a:prstDash val="dash"/>
              <a:round/>
              <a:headEnd type="stealth" w="med" len="lg"/>
              <a:tailEnd type="stealth" w="med" len="lg"/>
            </a:ln>
            <a:extLst>
              <a:ext uri="{909E8E84-426E-40DD-AFC4-6F175D3DCCD1}">
                <a14:hiddenFill xmlns:a14="http://schemas.microsoft.com/office/drawing/2010/main">
                  <a:noFill/>
                </a14:hiddenFill>
              </a:ext>
            </a:extLst>
          </p:spPr>
          <p:txBody>
            <a:bodyPr wrap="none" anchor="ctr"/>
            <a:lstStyle/>
            <a:p>
              <a:endParaRPr lang="en-US" sz="1350"/>
            </a:p>
          </p:txBody>
        </p:sp>
        <p:grpSp>
          <p:nvGrpSpPr>
            <p:cNvPr id="18" name="Group 17"/>
            <p:cNvGrpSpPr/>
            <p:nvPr/>
          </p:nvGrpSpPr>
          <p:grpSpPr>
            <a:xfrm>
              <a:off x="230119" y="1907579"/>
              <a:ext cx="3448050" cy="1803197"/>
              <a:chOff x="775072" y="2128905"/>
              <a:chExt cx="2914650" cy="1597727"/>
            </a:xfrm>
          </p:grpSpPr>
          <p:sp>
            <p:nvSpPr>
              <p:cNvPr id="15" name="Rectangle 6"/>
              <p:cNvSpPr>
                <a:spLocks noChangeArrowheads="1"/>
              </p:cNvSpPr>
              <p:nvPr/>
            </p:nvSpPr>
            <p:spPr bwMode="auto">
              <a:xfrm>
                <a:off x="775072" y="3362409"/>
                <a:ext cx="2914650" cy="364223"/>
              </a:xfrm>
              <a:prstGeom prst="rect">
                <a:avLst/>
              </a:prstGeom>
              <a:solidFill>
                <a:schemeClr val="accent1">
                  <a:lumMod val="40000"/>
                  <a:lumOff val="60000"/>
                </a:schemeClr>
              </a:solidFill>
              <a:ln w="127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69056" tIns="34529" rIns="69056" bIns="34529">
                <a:spAutoFit/>
              </a:bodyPr>
              <a:lstStyle>
                <a:lvl1pPr eaLnBrk="0" hangingPunct="0">
                  <a:defRPr sz="36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200">
                    <a:solidFill>
                      <a:schemeClr val="tx1"/>
                    </a:solidFill>
                    <a:latin typeface="Arial" panose="020B0604020202020204" pitchFamily="34" charset="0"/>
                  </a:defRPr>
                </a:lvl4pPr>
                <a:lvl5pPr marL="2057400" indent="-228600" eaLnBrk="0" hangingPunct="0">
                  <a:defRPr sz="22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6600"/>
                  </a:buClr>
                  <a:buFont typeface="Webdings" panose="05030102010509060703" pitchFamily="18" charset="2"/>
                  <a:buChar char="4"/>
                  <a:defRPr sz="22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6600"/>
                  </a:buClr>
                  <a:buFont typeface="Webdings" panose="05030102010509060703" pitchFamily="18" charset="2"/>
                  <a:buChar char="4"/>
                  <a:defRPr sz="22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6600"/>
                  </a:buClr>
                  <a:buFont typeface="Webdings" panose="05030102010509060703" pitchFamily="18" charset="2"/>
                  <a:buChar char="4"/>
                  <a:defRPr sz="22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6600"/>
                  </a:buClr>
                  <a:buFont typeface="Webdings" panose="05030102010509060703" pitchFamily="18" charset="2"/>
                  <a:buChar char="4"/>
                  <a:defRPr sz="2200">
                    <a:solidFill>
                      <a:schemeClr val="tx1"/>
                    </a:solidFill>
                    <a:latin typeface="Arial" panose="020B0604020202020204" pitchFamily="34" charset="0"/>
                  </a:defRPr>
                </a:lvl9pPr>
              </a:lstStyle>
              <a:p>
                <a:pPr algn="ctr">
                  <a:spcBef>
                    <a:spcPct val="50000"/>
                  </a:spcBef>
                  <a:buClrTx/>
                  <a:buFontTx/>
                  <a:buNone/>
                </a:pPr>
                <a:r>
                  <a:rPr lang="en-US" altLang="en-US" sz="2400" b="1" dirty="0" smtClean="0"/>
                  <a:t>Sub-Consultants</a:t>
                </a:r>
                <a:endParaRPr lang="en-US" altLang="en-US" sz="2400" b="1" dirty="0"/>
              </a:p>
            </p:txBody>
          </p:sp>
          <p:sp>
            <p:nvSpPr>
              <p:cNvPr id="16" name="Rectangle 5"/>
              <p:cNvSpPr>
                <a:spLocks noChangeArrowheads="1"/>
              </p:cNvSpPr>
              <p:nvPr/>
            </p:nvSpPr>
            <p:spPr bwMode="auto">
              <a:xfrm>
                <a:off x="973853" y="2128905"/>
                <a:ext cx="2457450" cy="670600"/>
              </a:xfrm>
              <a:prstGeom prst="rect">
                <a:avLst/>
              </a:prstGeom>
              <a:solidFill>
                <a:schemeClr val="accent1">
                  <a:lumMod val="40000"/>
                  <a:lumOff val="60000"/>
                </a:schemeClr>
              </a:solidFill>
              <a:ln w="127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69056" tIns="34529" rIns="69056" bIns="34529">
                <a:spAutoFit/>
              </a:bodyPr>
              <a:lstStyle>
                <a:lvl1pPr eaLnBrk="0" hangingPunct="0">
                  <a:defRPr sz="36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200">
                    <a:solidFill>
                      <a:schemeClr val="tx1"/>
                    </a:solidFill>
                    <a:latin typeface="Arial" panose="020B0604020202020204" pitchFamily="34" charset="0"/>
                  </a:defRPr>
                </a:lvl4pPr>
                <a:lvl5pPr marL="2057400" indent="-228600" eaLnBrk="0" hangingPunct="0">
                  <a:defRPr sz="22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6600"/>
                  </a:buClr>
                  <a:buFont typeface="Webdings" panose="05030102010509060703" pitchFamily="18" charset="2"/>
                  <a:buChar char="4"/>
                  <a:defRPr sz="22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6600"/>
                  </a:buClr>
                  <a:buFont typeface="Webdings" panose="05030102010509060703" pitchFamily="18" charset="2"/>
                  <a:buChar char="4"/>
                  <a:defRPr sz="22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6600"/>
                  </a:buClr>
                  <a:buFont typeface="Webdings" panose="05030102010509060703" pitchFamily="18" charset="2"/>
                  <a:buChar char="4"/>
                  <a:defRPr sz="22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6600"/>
                  </a:buClr>
                  <a:buFont typeface="Webdings" panose="05030102010509060703" pitchFamily="18" charset="2"/>
                  <a:buChar char="4"/>
                  <a:defRPr sz="2200">
                    <a:solidFill>
                      <a:schemeClr val="tx1"/>
                    </a:solidFill>
                    <a:latin typeface="Arial" panose="020B0604020202020204" pitchFamily="34" charset="0"/>
                  </a:defRPr>
                </a:lvl9pPr>
              </a:lstStyle>
              <a:p>
                <a:pPr algn="ctr">
                  <a:spcBef>
                    <a:spcPts val="1800"/>
                  </a:spcBef>
                  <a:buClrTx/>
                  <a:buFontTx/>
                  <a:buNone/>
                </a:pPr>
                <a:r>
                  <a:rPr lang="en-US" altLang="en-US" sz="2400" b="1" dirty="0" smtClean="0"/>
                  <a:t>Architect / Designer</a:t>
                </a:r>
                <a:endParaRPr lang="en-US" altLang="en-US" sz="2400" b="1" dirty="0"/>
              </a:p>
            </p:txBody>
          </p:sp>
          <p:sp>
            <p:nvSpPr>
              <p:cNvPr id="17" name="Line 9"/>
              <p:cNvSpPr>
                <a:spLocks noChangeShapeType="1"/>
              </p:cNvSpPr>
              <p:nvPr/>
            </p:nvSpPr>
            <p:spPr bwMode="auto">
              <a:xfrm>
                <a:off x="2196656" y="2833485"/>
                <a:ext cx="8827" cy="520014"/>
              </a:xfrm>
              <a:prstGeom prst="line">
                <a:avLst/>
              </a:prstGeom>
              <a:noFill/>
              <a:ln w="38100">
                <a:solidFill>
                  <a:schemeClr val="accent2"/>
                </a:solidFill>
                <a:round/>
                <a:headEnd type="stealth" w="med" len="lg"/>
                <a:tailEnd type="stealth" w="med" len="lg"/>
              </a:ln>
              <a:extLst>
                <a:ext uri="{909E8E84-426E-40DD-AFC4-6F175D3DCCD1}">
                  <a14:hiddenFill xmlns:a14="http://schemas.microsoft.com/office/drawing/2010/main">
                    <a:noFill/>
                  </a14:hiddenFill>
                </a:ext>
              </a:extLst>
            </p:spPr>
            <p:txBody>
              <a:bodyPr wrap="none" anchor="ctr"/>
              <a:lstStyle/>
              <a:p>
                <a:endParaRPr lang="en-US" sz="1350"/>
              </a:p>
            </p:txBody>
          </p:sp>
        </p:grpSp>
      </p:grpSp>
      <p:sp>
        <p:nvSpPr>
          <p:cNvPr id="22" name="Flowchart: Off-page Connector 21"/>
          <p:cNvSpPr/>
          <p:nvPr/>
        </p:nvSpPr>
        <p:spPr>
          <a:xfrm rot="5400000">
            <a:off x="7167563" y="2100262"/>
            <a:ext cx="864392" cy="2093117"/>
          </a:xfrm>
          <a:prstGeom prst="flowChartOffpageConnector">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vert="vert270" rtlCol="0" anchor="ctr"/>
          <a:lstStyle/>
          <a:p>
            <a:pPr algn="ctr"/>
            <a:r>
              <a:rPr lang="en-US" altLang="en-US" b="1" dirty="0">
                <a:solidFill>
                  <a:schemeClr val="bg1"/>
                </a:solidFill>
                <a:latin typeface="Arial" panose="020B0604020202020204" pitchFamily="34" charset="0"/>
                <a:cs typeface="Arial" panose="020B0604020202020204" pitchFamily="34" charset="0"/>
              </a:rPr>
              <a:t>Contractor Selection Process </a:t>
            </a:r>
            <a:r>
              <a:rPr lang="en-US" altLang="en-US" b="1" dirty="0" smtClean="0">
                <a:solidFill>
                  <a:schemeClr val="bg1"/>
                </a:solidFill>
                <a:latin typeface="Arial" panose="020B0604020202020204" pitchFamily="34" charset="0"/>
                <a:cs typeface="Arial" panose="020B0604020202020204" pitchFamily="34" charset="0"/>
              </a:rPr>
              <a:t>Here</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75455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533400"/>
            <a:ext cx="8229600" cy="609600"/>
          </a:xfrm>
        </p:spPr>
        <p:txBody>
          <a:bodyPr>
            <a:normAutofit/>
          </a:bodyPr>
          <a:lstStyle/>
          <a:p>
            <a:pPr algn="l"/>
            <a:r>
              <a:rPr lang="en-US" sz="3200" dirty="0" smtClean="0"/>
              <a:t>Benefits of Design-Bid-Build</a:t>
            </a:r>
            <a:endParaRPr lang="en-US" sz="3200" dirty="0"/>
          </a:p>
        </p:txBody>
      </p:sp>
      <p:sp>
        <p:nvSpPr>
          <p:cNvPr id="2" name="Content Placeholder 1"/>
          <p:cNvSpPr>
            <a:spLocks noGrp="1"/>
          </p:cNvSpPr>
          <p:nvPr>
            <p:ph idx="1"/>
          </p:nvPr>
        </p:nvSpPr>
        <p:spPr/>
        <p:txBody>
          <a:bodyPr/>
          <a:lstStyle/>
          <a:p>
            <a:pPr marL="0" indent="0">
              <a:buNone/>
            </a:pPr>
            <a:endParaRPr lang="en-US" dirty="0" smtClean="0"/>
          </a:p>
          <a:p>
            <a:pPr marL="0" indent="0">
              <a:buNone/>
            </a:pPr>
            <a:endParaRPr lang="en-US" dirty="0"/>
          </a:p>
        </p:txBody>
      </p:sp>
      <p:pic>
        <p:nvPicPr>
          <p:cNvPr id="4" name="Picture 3" descr="Button_Green.png"/>
          <p:cNvPicPr>
            <a:picLocks noChangeAspect="1"/>
          </p:cNvPicPr>
          <p:nvPr/>
        </p:nvPicPr>
        <p:blipFill>
          <a:blip r:embed="rId2" cstate="print"/>
          <a:stretch>
            <a:fillRect/>
          </a:stretch>
        </p:blipFill>
        <p:spPr>
          <a:xfrm>
            <a:off x="181811" y="6070532"/>
            <a:ext cx="656389" cy="601542"/>
          </a:xfrm>
          <a:prstGeom prst="rect">
            <a:avLst/>
          </a:prstGeom>
        </p:spPr>
      </p:pic>
      <p:sp>
        <p:nvSpPr>
          <p:cNvPr id="6" name="Content Placeholder 1"/>
          <p:cNvSpPr txBox="1">
            <a:spLocks/>
          </p:cNvSpPr>
          <p:nvPr/>
        </p:nvSpPr>
        <p:spPr>
          <a:xfrm>
            <a:off x="609600" y="1143000"/>
            <a:ext cx="7772400" cy="4876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Traditional project delivery method that is </a:t>
            </a:r>
            <a:r>
              <a:rPr lang="en-US" dirty="0" smtClean="0"/>
              <a:t>familiar</a:t>
            </a:r>
            <a:endParaRPr lang="en-US" dirty="0"/>
          </a:p>
          <a:p>
            <a:r>
              <a:rPr lang="en-US" dirty="0"/>
              <a:t>Owner has control over the design process</a:t>
            </a:r>
          </a:p>
          <a:p>
            <a:r>
              <a:rPr lang="en-US" dirty="0"/>
              <a:t>Architect works directly for the owner</a:t>
            </a:r>
          </a:p>
          <a:p>
            <a:r>
              <a:rPr lang="en-US" dirty="0"/>
              <a:t>Good alternative when construction risks are relatively low and pricing is the most significant factor </a:t>
            </a:r>
          </a:p>
          <a:p>
            <a:r>
              <a:rPr lang="en-US" dirty="0"/>
              <a:t>Contractor selection is non-subjective, simple, and </a:t>
            </a:r>
            <a:r>
              <a:rPr lang="en-US" dirty="0" smtClean="0"/>
              <a:t>quick</a:t>
            </a:r>
          </a:p>
        </p:txBody>
      </p:sp>
    </p:spTree>
    <p:extLst>
      <p:ext uri="{BB962C8B-B14F-4D97-AF65-F5344CB8AC3E}">
        <p14:creationId xmlns:p14="http://schemas.microsoft.com/office/powerpoint/2010/main" val="35124110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952500"/>
          </a:xfrm>
        </p:spPr>
        <p:txBody>
          <a:bodyPr>
            <a:normAutofit fontScale="90000"/>
          </a:bodyPr>
          <a:lstStyle/>
          <a:p>
            <a:pPr algn="l"/>
            <a:r>
              <a:rPr lang="en-US" sz="3200" dirty="0" smtClean="0"/>
              <a:t>Considerations/Challenges</a:t>
            </a:r>
            <a:br>
              <a:rPr lang="en-US" sz="3200" dirty="0" smtClean="0"/>
            </a:br>
            <a:r>
              <a:rPr lang="en-US" sz="3200" dirty="0" smtClean="0"/>
              <a:t>of Design-Bid-Build</a:t>
            </a:r>
            <a:endParaRPr lang="en-US" sz="3200" dirty="0"/>
          </a:p>
        </p:txBody>
      </p:sp>
      <p:sp>
        <p:nvSpPr>
          <p:cNvPr id="2" name="Content Placeholder 1"/>
          <p:cNvSpPr>
            <a:spLocks noGrp="1"/>
          </p:cNvSpPr>
          <p:nvPr>
            <p:ph idx="1"/>
          </p:nvPr>
        </p:nvSpPr>
        <p:spPr/>
        <p:txBody>
          <a:bodyPr/>
          <a:lstStyle/>
          <a:p>
            <a:pPr marL="0" indent="0">
              <a:buNone/>
            </a:pPr>
            <a:endParaRPr lang="en-US" dirty="0" smtClean="0"/>
          </a:p>
          <a:p>
            <a:pPr marL="0" indent="0">
              <a:buNone/>
            </a:pPr>
            <a:endParaRPr lang="en-US" dirty="0"/>
          </a:p>
        </p:txBody>
      </p:sp>
      <p:pic>
        <p:nvPicPr>
          <p:cNvPr id="4" name="Picture 3" descr="Button_Green.png"/>
          <p:cNvPicPr>
            <a:picLocks noChangeAspect="1"/>
          </p:cNvPicPr>
          <p:nvPr/>
        </p:nvPicPr>
        <p:blipFill>
          <a:blip r:embed="rId2" cstate="print"/>
          <a:stretch>
            <a:fillRect/>
          </a:stretch>
        </p:blipFill>
        <p:spPr>
          <a:xfrm>
            <a:off x="181811" y="6070532"/>
            <a:ext cx="656389" cy="601542"/>
          </a:xfrm>
          <a:prstGeom prst="rect">
            <a:avLst/>
          </a:prstGeom>
        </p:spPr>
      </p:pic>
      <p:sp>
        <p:nvSpPr>
          <p:cNvPr id="6" name="Content Placeholder 1"/>
          <p:cNvSpPr txBox="1">
            <a:spLocks/>
          </p:cNvSpPr>
          <p:nvPr/>
        </p:nvSpPr>
        <p:spPr>
          <a:xfrm>
            <a:off x="762000" y="1295400"/>
            <a:ext cx="7543800" cy="50292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Not an integrated delivery method – Contractor does not have early involvement during design</a:t>
            </a:r>
          </a:p>
          <a:p>
            <a:r>
              <a:rPr lang="en-US" dirty="0"/>
              <a:t>Does not easily allow for contractor input as it relates to the design</a:t>
            </a:r>
          </a:p>
          <a:p>
            <a:r>
              <a:rPr lang="en-US" dirty="0"/>
              <a:t>Firm pricing isn’t known until the time bids are received</a:t>
            </a:r>
          </a:p>
          <a:p>
            <a:r>
              <a:rPr lang="en-US" dirty="0"/>
              <a:t>Contractor selection is based solely on price, not performance</a:t>
            </a:r>
          </a:p>
        </p:txBody>
      </p:sp>
    </p:spTree>
    <p:extLst>
      <p:ext uri="{BB962C8B-B14F-4D97-AF65-F5344CB8AC3E}">
        <p14:creationId xmlns:p14="http://schemas.microsoft.com/office/powerpoint/2010/main" val="4278842994"/>
      </p:ext>
    </p:extLst>
  </p:cSld>
  <p:clrMapOvr>
    <a:masterClrMapping/>
  </p:clrMapOvr>
  <p:timing>
    <p:tnLst>
      <p:par>
        <p:cTn id="1" dur="indefinite" restart="never" nodeType="tmRoot"/>
      </p:par>
    </p:tnLst>
  </p:timing>
</p:sld>
</file>

<file path=ppt/theme/theme1.xml><?xml version="1.0" encoding="utf-8"?>
<a:theme xmlns:a="http://schemas.openxmlformats.org/drawingml/2006/main" name="DES-PPT-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8B848503616A74292EA15D8ED0BAC5C" ma:contentTypeVersion="2" ma:contentTypeDescription="Create a new document." ma:contentTypeScope="" ma:versionID="6f42607758e6cba825e86069f8d4e2ad">
  <xsd:schema xmlns:xsd="http://www.w3.org/2001/XMLSchema" xmlns:xs="http://www.w3.org/2001/XMLSchema" xmlns:p="http://schemas.microsoft.com/office/2006/metadata/properties" xmlns:ns1="http://schemas.microsoft.com/sharepoint/v3" targetNamespace="http://schemas.microsoft.com/office/2006/metadata/properties" ma:root="true" ma:fieldsID="259c4ed3a90248616a05285cf0de681a"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internalName="PublishingStartDate">
      <xsd:simpleType>
        <xsd:restriction base="dms:Unknown"/>
      </xsd:simpleType>
    </xsd:element>
    <xsd:element name="PublishingExpirationDate" ma:index="9" nillable="true" ma:displayName="Scheduling End Dat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BE69D4AC-43A6-4216-9FA2-4CF4062B69F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5F5B747-C14C-49C7-92DF-4153A47C5F99}">
  <ds:schemaRefs>
    <ds:schemaRef ds:uri="http://schemas.microsoft.com/sharepoint/v3/contenttype/forms"/>
  </ds:schemaRefs>
</ds:datastoreItem>
</file>

<file path=customXml/itemProps3.xml><?xml version="1.0" encoding="utf-8"?>
<ds:datastoreItem xmlns:ds="http://schemas.openxmlformats.org/officeDocument/2006/customXml" ds:itemID="{ACCE7D81-4E8A-47AC-BB6E-4D2F8F316D45}">
  <ds:schemaRefs>
    <ds:schemaRef ds:uri="http://schemas.microsoft.com/sharepoint/v3"/>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DES-PPT-Template</Template>
  <TotalTime>1594</TotalTime>
  <Words>2199</Words>
  <Application>Microsoft Office PowerPoint</Application>
  <PresentationFormat>On-screen Show (4:3)</PresentationFormat>
  <Paragraphs>354</Paragraphs>
  <Slides>47</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47</vt:i4>
      </vt:variant>
    </vt:vector>
  </HeadingPairs>
  <TitlesOfParts>
    <vt:vector size="54" baseType="lpstr">
      <vt:lpstr>Arial</vt:lpstr>
      <vt:lpstr>Arial Narrow</vt:lpstr>
      <vt:lpstr>Calibri</vt:lpstr>
      <vt:lpstr>Symbol</vt:lpstr>
      <vt:lpstr>Times New Roman</vt:lpstr>
      <vt:lpstr>Wingdings</vt:lpstr>
      <vt:lpstr>DES-PPT-Template</vt:lpstr>
      <vt:lpstr> Client Workshop April 18, 2017  Project Delivery Methods</vt:lpstr>
      <vt:lpstr>Project Delivery Methods</vt:lpstr>
      <vt:lpstr>Project Delivery Methods</vt:lpstr>
      <vt:lpstr>Design-Bid-Build</vt:lpstr>
      <vt:lpstr>Design-Bid-Build</vt:lpstr>
      <vt:lpstr>Design-Bid-Build</vt:lpstr>
      <vt:lpstr>Design-Bid-Build</vt:lpstr>
      <vt:lpstr>Benefits of Design-Bid-Build</vt:lpstr>
      <vt:lpstr>Considerations/Challenges of Design-Bid-Build</vt:lpstr>
      <vt:lpstr>Considerations/Challenges of Design-Bid-Build</vt:lpstr>
      <vt:lpstr>Design-Bid-Build</vt:lpstr>
      <vt:lpstr>PowerPoint Presentation</vt:lpstr>
      <vt:lpstr>Small Works Roster</vt:lpstr>
      <vt:lpstr>Small Works Roster</vt:lpstr>
      <vt:lpstr>Small Works Roster</vt:lpstr>
      <vt:lpstr>Small Works Roster</vt:lpstr>
      <vt:lpstr>PowerPoint Presentation</vt:lpstr>
      <vt:lpstr>Job Order Contracting</vt:lpstr>
      <vt:lpstr>JOC Projects</vt:lpstr>
      <vt:lpstr>Job Order Process</vt:lpstr>
      <vt:lpstr>Benefits of Job Order Contracting</vt:lpstr>
      <vt:lpstr>JOC Considerations</vt:lpstr>
      <vt:lpstr>JOC Contractors</vt:lpstr>
      <vt:lpstr>Job Order Contracting</vt:lpstr>
      <vt:lpstr>Project Delivery Comparison</vt:lpstr>
      <vt:lpstr>Relative Schedule Comparisons  Between Contracting Methods</vt:lpstr>
      <vt:lpstr>Relative Total Project Cost Comparisons Between Contracting Methods</vt:lpstr>
      <vt:lpstr>Project Delivery Methods</vt:lpstr>
      <vt:lpstr>General Contractor\ Construction Manager</vt:lpstr>
      <vt:lpstr>General Contractor\ Construction Manager</vt:lpstr>
      <vt:lpstr>GC/CM Delivery Method</vt:lpstr>
      <vt:lpstr>Method Schedule Comparison</vt:lpstr>
      <vt:lpstr>Delivery Method Comparison</vt:lpstr>
      <vt:lpstr>RCW 39.10.340</vt:lpstr>
      <vt:lpstr>Advantages to GC/CM</vt:lpstr>
      <vt:lpstr>Advantages to GC/CM</vt:lpstr>
      <vt:lpstr>Advantages to GC/CM</vt:lpstr>
      <vt:lpstr>Advantages to GC/CM</vt:lpstr>
      <vt:lpstr>Advantages to GC/CM</vt:lpstr>
      <vt:lpstr>Potential Challenges</vt:lpstr>
      <vt:lpstr>Potential Challenges</vt:lpstr>
      <vt:lpstr>Owner Challenges</vt:lpstr>
      <vt:lpstr>Owner Challenges</vt:lpstr>
      <vt:lpstr>General Contractor\ Construction Manager</vt:lpstr>
      <vt:lpstr>Project Delivery Methods</vt:lpstr>
      <vt:lpstr>Design-Build</vt:lpstr>
      <vt:lpstr>Project Delivery Methods</vt:lpstr>
    </vt:vector>
  </TitlesOfParts>
  <Company>Department of Enterprise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jonp</dc:creator>
  <cp:lastModifiedBy>Baker, Talia (DES)</cp:lastModifiedBy>
  <cp:revision>116</cp:revision>
  <cp:lastPrinted>2014-11-13T16:49:29Z</cp:lastPrinted>
  <dcterms:created xsi:type="dcterms:W3CDTF">2012-07-19T21:11:51Z</dcterms:created>
  <dcterms:modified xsi:type="dcterms:W3CDTF">2017-04-28T21:12:23Z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0x01010058B848503616A74292EA15D8ED0BAC5C</vt:lpwstr>
  </property>
  <property fmtid="{D5CDD505-2E9C-101B-9397-08002B2CF9AE}" pid="3" name="Category">
    <vt:lpwstr>Template</vt:lpwstr>
  </property>
</Properties>
</file>