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24"/>
  </p:notesMasterIdLst>
  <p:handoutMasterIdLst>
    <p:handoutMasterId r:id="rId25"/>
  </p:handoutMasterIdLst>
  <p:sldIdLst>
    <p:sldId id="257" r:id="rId3"/>
    <p:sldId id="262" r:id="rId4"/>
    <p:sldId id="272" r:id="rId5"/>
    <p:sldId id="270" r:id="rId6"/>
    <p:sldId id="269" r:id="rId7"/>
    <p:sldId id="273" r:id="rId8"/>
    <p:sldId id="275" r:id="rId9"/>
    <p:sldId id="274" r:id="rId10"/>
    <p:sldId id="280" r:id="rId11"/>
    <p:sldId id="294" r:id="rId12"/>
    <p:sldId id="296" r:id="rId13"/>
    <p:sldId id="283" r:id="rId14"/>
    <p:sldId id="285" r:id="rId15"/>
    <p:sldId id="297" r:id="rId16"/>
    <p:sldId id="288" r:id="rId17"/>
    <p:sldId id="298" r:id="rId18"/>
    <p:sldId id="289" r:id="rId19"/>
    <p:sldId id="290" r:id="rId20"/>
    <p:sldId id="291" r:id="rId21"/>
    <p:sldId id="263" r:id="rId22"/>
    <p:sldId id="293" r:id="rId23"/>
  </p:sldIdLst>
  <p:sldSz cx="9144000" cy="5715000" type="screen16x1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a:srgbClr val="4D9034"/>
    <a:srgbClr val="0099C5"/>
    <a:srgbClr val="8BC04E"/>
    <a:srgbClr val="0065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02" y="582"/>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59" d="100"/>
          <a:sy n="59" d="100"/>
        </p:scale>
        <p:origin x="2464"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84A8C9FE-9C8B-43A2-A7C3-B64F47DB2DBB}" type="datetimeFigureOut">
              <a:rPr lang="en-US" smtClean="0"/>
              <a:t>5/26/2020</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A836BE2F-EA38-40EA-9AB7-13DAF96937D7}" type="slidenum">
              <a:rPr lang="en-US" smtClean="0"/>
              <a:t>‹#›</a:t>
            </a:fld>
            <a:endParaRPr lang="en-US" dirty="0"/>
          </a:p>
        </p:txBody>
      </p:sp>
    </p:spTree>
    <p:extLst>
      <p:ext uri="{BB962C8B-B14F-4D97-AF65-F5344CB8AC3E}">
        <p14:creationId xmlns:p14="http://schemas.microsoft.com/office/powerpoint/2010/main" val="2285751389"/>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113.91586" units="1/cm"/>
          <inkml:channelProperty channel="Y" name="resolution" value="62.06897" units="1/cm"/>
          <inkml:channelProperty channel="T" name="resolution" value="1" units="1/dev"/>
        </inkml:channelProperties>
      </inkml:inkSource>
      <inkml:timestamp xml:id="ts0" timeString="2020-04-30T15:44:14.527"/>
    </inkml:context>
    <inkml:brush xml:id="br0">
      <inkml:brushProperty name="width" value="0.05" units="cm"/>
      <inkml:brushProperty name="height" value="0.05" units="cm"/>
      <inkml:brushProperty name="color" value="#E71224"/>
      <inkml:brushProperty name="fitToCurve" value="1"/>
    </inkml:brush>
  </inkml:definitions>
  <inkml:trace contextRef="#ctx0" brushRef="#br0">0 29 0,'0'-29'46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1F7138C9-15B4-E141-B120-EEA274E8B032}" type="datetimeFigureOut">
              <a:rPr lang="en-US" smtClean="0"/>
              <a:t>5/26/2020</a:t>
            </a:fld>
            <a:endParaRPr lang="en-US" dirty="0"/>
          </a:p>
        </p:txBody>
      </p:sp>
      <p:sp>
        <p:nvSpPr>
          <p:cNvPr id="4" name="Slide Image Placeholder 3"/>
          <p:cNvSpPr>
            <a:spLocks noGrp="1" noRot="1" noChangeAspect="1"/>
          </p:cNvSpPr>
          <p:nvPr>
            <p:ph type="sldImg" idx="2"/>
          </p:nvPr>
        </p:nvSpPr>
        <p:spPr>
          <a:xfrm>
            <a:off x="719138" y="698500"/>
            <a:ext cx="55848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4BD69F2-7FA9-DB45-BF30-732FB72B47A0}" type="slidenum">
              <a:rPr lang="en-US" smtClean="0"/>
              <a:t>‹#›</a:t>
            </a:fld>
            <a:endParaRPr lang="en-US" dirty="0"/>
          </a:p>
        </p:txBody>
      </p:sp>
    </p:spTree>
    <p:extLst>
      <p:ext uri="{BB962C8B-B14F-4D97-AF65-F5344CB8AC3E}">
        <p14:creationId xmlns:p14="http://schemas.microsoft.com/office/powerpoint/2010/main" val="2927975872"/>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475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Design Timeline</a:t>
            </a:r>
          </a:p>
          <a:p>
            <a:r>
              <a:rPr lang="en-US" dirty="0" smtClean="0"/>
              <a:t>GC/CM</a:t>
            </a:r>
            <a:r>
              <a:rPr lang="en-US" baseline="0" dirty="0" smtClean="0"/>
              <a:t> on board early, prior to SD</a:t>
            </a:r>
          </a:p>
          <a:p>
            <a:endParaRPr lang="en-US" dirty="0"/>
          </a:p>
        </p:txBody>
      </p:sp>
    </p:spTree>
    <p:extLst>
      <p:ext uri="{BB962C8B-B14F-4D97-AF65-F5344CB8AC3E}">
        <p14:creationId xmlns:p14="http://schemas.microsoft.com/office/powerpoint/2010/main" val="1357300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1672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Page 3</a:t>
            </a:r>
            <a:endParaRPr lang="en-US" dirty="0"/>
          </a:p>
        </p:txBody>
      </p:sp>
      <p:sp>
        <p:nvSpPr>
          <p:cNvPr id="6" name="Slide Number Placeholder 5"/>
          <p:cNvSpPr>
            <a:spLocks noGrp="1"/>
          </p:cNvSpPr>
          <p:nvPr>
            <p:ph type="sldNum" sz="quarter" idx="12"/>
          </p:nvPr>
        </p:nvSpPr>
        <p:spPr/>
        <p:txBody>
          <a:bodyPr/>
          <a:lstStyle/>
          <a:p>
            <a:fld id="{1103E583-A86F-CC4C-801F-F0D10784C688}" type="slidenum">
              <a:rPr lang="en-US" smtClean="0"/>
              <a:t>‹#›</a:t>
            </a:fld>
            <a:endParaRPr lang="en-US" dirty="0"/>
          </a:p>
        </p:txBody>
      </p:sp>
    </p:spTree>
    <p:extLst>
      <p:ext uri="{BB962C8B-B14F-4D97-AF65-F5344CB8AC3E}">
        <p14:creationId xmlns:p14="http://schemas.microsoft.com/office/powerpoint/2010/main" val="391734095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ground Slide">
    <p:spTree>
      <p:nvGrpSpPr>
        <p:cNvPr id="1" name=""/>
        <p:cNvGrpSpPr/>
        <p:nvPr/>
      </p:nvGrpSpPr>
      <p:grpSpPr>
        <a:xfrm>
          <a:off x="0" y="0"/>
          <a:ext cx="0" cy="0"/>
          <a:chOff x="0" y="0"/>
          <a:chExt cx="0" cy="0"/>
        </a:xfrm>
      </p:grpSpPr>
      <p:grpSp>
        <p:nvGrpSpPr>
          <p:cNvPr id="2" name="Group 1"/>
          <p:cNvGrpSpPr/>
          <p:nvPr userDrawn="1"/>
        </p:nvGrpSpPr>
        <p:grpSpPr>
          <a:xfrm>
            <a:off x="5506170" y="1117051"/>
            <a:ext cx="3637829" cy="4194179"/>
            <a:chOff x="5007648" y="119625"/>
            <a:chExt cx="4136352" cy="5191605"/>
          </a:xfrm>
        </p:grpSpPr>
        <p:sp>
          <p:nvSpPr>
            <p:cNvPr id="15" name="Rounded Rectangle 14"/>
            <p:cNvSpPr/>
            <p:nvPr userDrawn="1"/>
          </p:nvSpPr>
          <p:spPr>
            <a:xfrm>
              <a:off x="7533601" y="3213645"/>
              <a:ext cx="819344" cy="682787"/>
            </a:xfrm>
            <a:prstGeom prst="roundRect">
              <a:avLst/>
            </a:prstGeom>
            <a:solidFill>
              <a:srgbClr val="00658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16" name="Rounded Rectangle 15"/>
            <p:cNvSpPr/>
            <p:nvPr userDrawn="1"/>
          </p:nvSpPr>
          <p:spPr>
            <a:xfrm>
              <a:off x="8324656" y="1216121"/>
              <a:ext cx="819344" cy="682787"/>
            </a:xfrm>
            <a:prstGeom prst="roundRect">
              <a:avLst/>
            </a:prstGeom>
            <a:solidFill>
              <a:srgbClr val="0099C5">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17" name="Rounded Rectangle 16"/>
            <p:cNvSpPr/>
            <p:nvPr userDrawn="1"/>
          </p:nvSpPr>
          <p:spPr>
            <a:xfrm>
              <a:off x="6296122" y="474967"/>
              <a:ext cx="1747212" cy="1456010"/>
            </a:xfrm>
            <a:prstGeom prst="roundRect">
              <a:avLst/>
            </a:prstGeom>
            <a:solidFill>
              <a:srgbClr val="00658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ounded Rectangle 17"/>
            <p:cNvSpPr/>
            <p:nvPr userDrawn="1"/>
          </p:nvSpPr>
          <p:spPr>
            <a:xfrm>
              <a:off x="5007648" y="119625"/>
              <a:ext cx="1494751" cy="1245626"/>
            </a:xfrm>
            <a:prstGeom prst="roundRect">
              <a:avLst/>
            </a:prstGeom>
            <a:solidFill>
              <a:srgbClr val="8BC04E">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ounded Rectangle 18"/>
            <p:cNvSpPr/>
            <p:nvPr userDrawn="1"/>
          </p:nvSpPr>
          <p:spPr>
            <a:xfrm>
              <a:off x="6448523" y="2610878"/>
              <a:ext cx="1494751" cy="1245626"/>
            </a:xfrm>
            <a:prstGeom prst="roundRect">
              <a:avLst/>
            </a:prstGeom>
            <a:solidFill>
              <a:srgbClr val="0099C5">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20" name="Rounded Rectangle 19"/>
            <p:cNvSpPr/>
            <p:nvPr userDrawn="1"/>
          </p:nvSpPr>
          <p:spPr>
            <a:xfrm>
              <a:off x="7579977" y="1662867"/>
              <a:ext cx="1494751" cy="1245626"/>
            </a:xfrm>
            <a:prstGeom prst="roundRect">
              <a:avLst/>
            </a:prstGeom>
            <a:solidFill>
              <a:srgbClr val="8BC04E">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ounded Rectangle 20"/>
            <p:cNvSpPr/>
            <p:nvPr userDrawn="1"/>
          </p:nvSpPr>
          <p:spPr>
            <a:xfrm>
              <a:off x="7136631" y="3619180"/>
              <a:ext cx="1494751" cy="1245626"/>
            </a:xfrm>
            <a:prstGeom prst="roundRect">
              <a:avLst/>
            </a:prstGeom>
            <a:solidFill>
              <a:srgbClr val="4D9034">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6402341" y="231873"/>
              <a:ext cx="385617" cy="321348"/>
            </a:xfrm>
            <a:prstGeom prst="roundRect">
              <a:avLst/>
            </a:prstGeom>
            <a:solidFill>
              <a:srgbClr val="0099C5">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23" name="Rounded Rectangle 22"/>
            <p:cNvSpPr/>
            <p:nvPr userDrawn="1"/>
          </p:nvSpPr>
          <p:spPr>
            <a:xfrm>
              <a:off x="7943273" y="1412716"/>
              <a:ext cx="529552" cy="441293"/>
            </a:xfrm>
            <a:prstGeom prst="roundRect">
              <a:avLst/>
            </a:prstGeom>
            <a:solidFill>
              <a:srgbClr val="4D9034">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24" name="Rounded Rectangle 23"/>
            <p:cNvSpPr/>
            <p:nvPr userDrawn="1"/>
          </p:nvSpPr>
          <p:spPr>
            <a:xfrm>
              <a:off x="6764097" y="3746180"/>
              <a:ext cx="529552" cy="441293"/>
            </a:xfrm>
            <a:prstGeom prst="roundRect">
              <a:avLst/>
            </a:prstGeom>
            <a:solidFill>
              <a:srgbClr val="8BC04E">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25" name="Rounded Rectangle 24"/>
            <p:cNvSpPr/>
            <p:nvPr userDrawn="1"/>
          </p:nvSpPr>
          <p:spPr>
            <a:xfrm>
              <a:off x="8166487" y="4592847"/>
              <a:ext cx="862059" cy="718383"/>
            </a:xfrm>
            <a:prstGeom prst="roundRect">
              <a:avLst/>
            </a:prstGeom>
            <a:solidFill>
              <a:srgbClr val="0099C5">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26" name="Rounded Rectangle 25"/>
            <p:cNvSpPr/>
            <p:nvPr userDrawn="1"/>
          </p:nvSpPr>
          <p:spPr>
            <a:xfrm>
              <a:off x="7900555" y="4736203"/>
              <a:ext cx="385617" cy="321348"/>
            </a:xfrm>
            <a:prstGeom prst="roundRect">
              <a:avLst/>
            </a:prstGeom>
            <a:solidFill>
              <a:srgbClr val="00658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grpSp>
      <p:sp>
        <p:nvSpPr>
          <p:cNvPr id="14" name="Content Placeholder 2"/>
          <p:cNvSpPr>
            <a:spLocks noGrp="1"/>
          </p:cNvSpPr>
          <p:nvPr>
            <p:ph idx="1"/>
          </p:nvPr>
        </p:nvSpPr>
        <p:spPr>
          <a:xfrm>
            <a:off x="367916" y="1539594"/>
            <a:ext cx="6333715" cy="37716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Placeholder 1"/>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42536034"/>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Page 3</a:t>
            </a:r>
            <a:endParaRPr lang="en-US" dirty="0"/>
          </a:p>
        </p:txBody>
      </p:sp>
      <p:sp>
        <p:nvSpPr>
          <p:cNvPr id="7" name="Slide Number Placeholder 6"/>
          <p:cNvSpPr>
            <a:spLocks noGrp="1"/>
          </p:cNvSpPr>
          <p:nvPr>
            <p:ph type="sldNum" sz="quarter" idx="12"/>
          </p:nvPr>
        </p:nvSpPr>
        <p:spPr/>
        <p:txBody>
          <a:bodyPr/>
          <a:lstStyle/>
          <a:p>
            <a:fld id="{1103E583-A86F-CC4C-801F-F0D10784C688}" type="slidenum">
              <a:rPr lang="en-US" smtClean="0"/>
              <a:t>‹#›</a:t>
            </a:fld>
            <a:endParaRPr lang="en-US" dirty="0"/>
          </a:p>
        </p:txBody>
      </p:sp>
    </p:spTree>
    <p:extLst>
      <p:ext uri="{BB962C8B-B14F-4D97-AF65-F5344CB8AC3E}">
        <p14:creationId xmlns:p14="http://schemas.microsoft.com/office/powerpoint/2010/main" val="366148466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Page 3</a:t>
            </a:r>
            <a:endParaRPr lang="en-US" dirty="0"/>
          </a:p>
        </p:txBody>
      </p:sp>
      <p:sp>
        <p:nvSpPr>
          <p:cNvPr id="7" name="Slide Number Placeholder 6"/>
          <p:cNvSpPr>
            <a:spLocks noGrp="1"/>
          </p:cNvSpPr>
          <p:nvPr>
            <p:ph type="sldNum" sz="quarter" idx="12"/>
          </p:nvPr>
        </p:nvSpPr>
        <p:spPr/>
        <p:txBody>
          <a:bodyPr/>
          <a:lstStyle/>
          <a:p>
            <a:fld id="{1103E583-A86F-CC4C-801F-F0D10784C688}" type="slidenum">
              <a:rPr lang="en-US" smtClean="0"/>
              <a:t>‹#›</a:t>
            </a:fld>
            <a:endParaRPr lang="en-US" dirty="0"/>
          </a:p>
        </p:txBody>
      </p:sp>
    </p:spTree>
    <p:extLst>
      <p:ext uri="{BB962C8B-B14F-4D97-AF65-F5344CB8AC3E}">
        <p14:creationId xmlns:p14="http://schemas.microsoft.com/office/powerpoint/2010/main" val="216993973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Page 3</a:t>
            </a:r>
            <a:endParaRPr lang="en-US" dirty="0"/>
          </a:p>
        </p:txBody>
      </p:sp>
      <p:sp>
        <p:nvSpPr>
          <p:cNvPr id="6" name="Slide Number Placeholder 5"/>
          <p:cNvSpPr>
            <a:spLocks noGrp="1"/>
          </p:cNvSpPr>
          <p:nvPr>
            <p:ph type="sldNum" sz="quarter" idx="12"/>
          </p:nvPr>
        </p:nvSpPr>
        <p:spPr/>
        <p:txBody>
          <a:bodyPr/>
          <a:lstStyle/>
          <a:p>
            <a:fld id="{1103E583-A86F-CC4C-801F-F0D10784C688}" type="slidenum">
              <a:rPr lang="en-US" smtClean="0"/>
              <a:t>‹#›</a:t>
            </a:fld>
            <a:endParaRPr lang="en-US" dirty="0"/>
          </a:p>
        </p:txBody>
      </p:sp>
    </p:spTree>
    <p:extLst>
      <p:ext uri="{BB962C8B-B14F-4D97-AF65-F5344CB8AC3E}">
        <p14:creationId xmlns:p14="http://schemas.microsoft.com/office/powerpoint/2010/main" val="207069457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Page 3</a:t>
            </a:r>
            <a:endParaRPr lang="en-US" dirty="0"/>
          </a:p>
        </p:txBody>
      </p:sp>
      <p:sp>
        <p:nvSpPr>
          <p:cNvPr id="6" name="Slide Number Placeholder 5"/>
          <p:cNvSpPr>
            <a:spLocks noGrp="1"/>
          </p:cNvSpPr>
          <p:nvPr>
            <p:ph type="sldNum" sz="quarter" idx="12"/>
          </p:nvPr>
        </p:nvSpPr>
        <p:spPr/>
        <p:txBody>
          <a:bodyPr/>
          <a:lstStyle/>
          <a:p>
            <a:fld id="{1103E583-A86F-CC4C-801F-F0D10784C688}" type="slidenum">
              <a:rPr lang="en-US" smtClean="0"/>
              <a:t>‹#›</a:t>
            </a:fld>
            <a:endParaRPr lang="en-US" dirty="0"/>
          </a:p>
        </p:txBody>
      </p:sp>
    </p:spTree>
    <p:extLst>
      <p:ext uri="{BB962C8B-B14F-4D97-AF65-F5344CB8AC3E}">
        <p14:creationId xmlns:p14="http://schemas.microsoft.com/office/powerpoint/2010/main" val="196497280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Page 3</a:t>
            </a:r>
            <a:endParaRPr lang="en-US" dirty="0"/>
          </a:p>
        </p:txBody>
      </p:sp>
      <p:sp>
        <p:nvSpPr>
          <p:cNvPr id="6" name="Slide Number Placeholder 5"/>
          <p:cNvSpPr>
            <a:spLocks noGrp="1"/>
          </p:cNvSpPr>
          <p:nvPr>
            <p:ph type="sldNum" sz="quarter" idx="12"/>
          </p:nvPr>
        </p:nvSpPr>
        <p:spPr/>
        <p:txBody>
          <a:bodyPr/>
          <a:lstStyle/>
          <a:p>
            <a:fld id="{C31CB004-9882-044C-97E6-C7A426A512EB}" type="slidenum">
              <a:rPr lang="en-US" smtClean="0"/>
              <a:t>‹#›</a:t>
            </a:fld>
            <a:endParaRPr lang="en-US" dirty="0"/>
          </a:p>
        </p:txBody>
      </p:sp>
    </p:spTree>
    <p:extLst>
      <p:ext uri="{BB962C8B-B14F-4D97-AF65-F5344CB8AC3E}">
        <p14:creationId xmlns:p14="http://schemas.microsoft.com/office/powerpoint/2010/main" val="4070077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Page 3</a:t>
            </a:r>
            <a:endParaRPr lang="en-US" dirty="0"/>
          </a:p>
        </p:txBody>
      </p:sp>
      <p:sp>
        <p:nvSpPr>
          <p:cNvPr id="6" name="Slide Number Placeholder 5"/>
          <p:cNvSpPr>
            <a:spLocks noGrp="1"/>
          </p:cNvSpPr>
          <p:nvPr>
            <p:ph type="sldNum" sz="quarter" idx="12"/>
          </p:nvPr>
        </p:nvSpPr>
        <p:spPr/>
        <p:txBody>
          <a:bodyPr/>
          <a:lstStyle/>
          <a:p>
            <a:fld id="{C31CB004-9882-044C-97E6-C7A426A512EB}" type="slidenum">
              <a:rPr lang="en-US" smtClean="0"/>
              <a:t>‹#›</a:t>
            </a:fld>
            <a:endParaRPr lang="en-US" dirty="0"/>
          </a:p>
        </p:txBody>
      </p:sp>
    </p:spTree>
    <p:extLst>
      <p:ext uri="{BB962C8B-B14F-4D97-AF65-F5344CB8AC3E}">
        <p14:creationId xmlns:p14="http://schemas.microsoft.com/office/powerpoint/2010/main" val="2472006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888"/>
            <a:ext cx="7772400" cy="11350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525"/>
            <a:ext cx="7772400" cy="1249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Page 3</a:t>
            </a:r>
            <a:endParaRPr lang="en-US" dirty="0"/>
          </a:p>
        </p:txBody>
      </p:sp>
      <p:sp>
        <p:nvSpPr>
          <p:cNvPr id="6" name="Slide Number Placeholder 5"/>
          <p:cNvSpPr>
            <a:spLocks noGrp="1"/>
          </p:cNvSpPr>
          <p:nvPr>
            <p:ph type="sldNum" sz="quarter" idx="12"/>
          </p:nvPr>
        </p:nvSpPr>
        <p:spPr/>
        <p:txBody>
          <a:bodyPr/>
          <a:lstStyle/>
          <a:p>
            <a:fld id="{C31CB004-9882-044C-97E6-C7A426A512EB}" type="slidenum">
              <a:rPr lang="en-US" smtClean="0"/>
              <a:t>‹#›</a:t>
            </a:fld>
            <a:endParaRPr lang="en-US" dirty="0"/>
          </a:p>
        </p:txBody>
      </p:sp>
    </p:spTree>
    <p:extLst>
      <p:ext uri="{BB962C8B-B14F-4D97-AF65-F5344CB8AC3E}">
        <p14:creationId xmlns:p14="http://schemas.microsoft.com/office/powerpoint/2010/main" val="1251464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Page 3</a:t>
            </a:r>
            <a:endParaRPr lang="en-US" dirty="0"/>
          </a:p>
        </p:txBody>
      </p:sp>
      <p:sp>
        <p:nvSpPr>
          <p:cNvPr id="7" name="Slide Number Placeholder 6"/>
          <p:cNvSpPr>
            <a:spLocks noGrp="1"/>
          </p:cNvSpPr>
          <p:nvPr>
            <p:ph type="sldNum" sz="quarter" idx="12"/>
          </p:nvPr>
        </p:nvSpPr>
        <p:spPr/>
        <p:txBody>
          <a:bodyPr/>
          <a:lstStyle/>
          <a:p>
            <a:fld id="{C31CB004-9882-044C-97E6-C7A426A512EB}" type="slidenum">
              <a:rPr lang="en-US" smtClean="0"/>
              <a:t>‹#›</a:t>
            </a:fld>
            <a:endParaRPr lang="en-US" dirty="0"/>
          </a:p>
        </p:txBody>
      </p:sp>
    </p:spTree>
    <p:extLst>
      <p:ext uri="{BB962C8B-B14F-4D97-AF65-F5344CB8AC3E}">
        <p14:creationId xmlns:p14="http://schemas.microsoft.com/office/powerpoint/2010/main" val="2219055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Page 3</a:t>
            </a:r>
            <a:endParaRPr lang="en-US" dirty="0"/>
          </a:p>
        </p:txBody>
      </p:sp>
      <p:sp>
        <p:nvSpPr>
          <p:cNvPr id="9" name="Slide Number Placeholder 8"/>
          <p:cNvSpPr>
            <a:spLocks noGrp="1"/>
          </p:cNvSpPr>
          <p:nvPr>
            <p:ph type="sldNum" sz="quarter" idx="12"/>
          </p:nvPr>
        </p:nvSpPr>
        <p:spPr/>
        <p:txBody>
          <a:bodyPr/>
          <a:lstStyle/>
          <a:p>
            <a:fld id="{C31CB004-9882-044C-97E6-C7A426A512EB}" type="slidenum">
              <a:rPr lang="en-US" smtClean="0"/>
              <a:t>‹#›</a:t>
            </a:fld>
            <a:endParaRPr lang="en-US" dirty="0"/>
          </a:p>
        </p:txBody>
      </p:sp>
    </p:spTree>
    <p:extLst>
      <p:ext uri="{BB962C8B-B14F-4D97-AF65-F5344CB8AC3E}">
        <p14:creationId xmlns:p14="http://schemas.microsoft.com/office/powerpoint/2010/main" val="3484851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Page 3</a:t>
            </a:r>
            <a:endParaRPr lang="en-US" dirty="0"/>
          </a:p>
        </p:txBody>
      </p:sp>
      <p:sp>
        <p:nvSpPr>
          <p:cNvPr id="6" name="Slide Number Placeholder 5"/>
          <p:cNvSpPr>
            <a:spLocks noGrp="1"/>
          </p:cNvSpPr>
          <p:nvPr>
            <p:ph type="sldNum" sz="quarter" idx="12"/>
          </p:nvPr>
        </p:nvSpPr>
        <p:spPr/>
        <p:txBody>
          <a:bodyPr/>
          <a:lstStyle/>
          <a:p>
            <a:fld id="{1103E583-A86F-CC4C-801F-F0D10784C688}" type="slidenum">
              <a:rPr lang="en-US" smtClean="0"/>
              <a:t>‹#›</a:t>
            </a:fld>
            <a:endParaRPr lang="en-US" dirty="0"/>
          </a:p>
        </p:txBody>
      </p:sp>
    </p:spTree>
    <p:extLst>
      <p:ext uri="{BB962C8B-B14F-4D97-AF65-F5344CB8AC3E}">
        <p14:creationId xmlns:p14="http://schemas.microsoft.com/office/powerpoint/2010/main" val="355591000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Page 3</a:t>
            </a:r>
            <a:endParaRPr lang="en-US" dirty="0"/>
          </a:p>
        </p:txBody>
      </p:sp>
      <p:sp>
        <p:nvSpPr>
          <p:cNvPr id="5" name="Slide Number Placeholder 4"/>
          <p:cNvSpPr>
            <a:spLocks noGrp="1"/>
          </p:cNvSpPr>
          <p:nvPr>
            <p:ph type="sldNum" sz="quarter" idx="12"/>
          </p:nvPr>
        </p:nvSpPr>
        <p:spPr/>
        <p:txBody>
          <a:bodyPr/>
          <a:lstStyle/>
          <a:p>
            <a:fld id="{C31CB004-9882-044C-97E6-C7A426A512EB}" type="slidenum">
              <a:rPr lang="en-US" smtClean="0"/>
              <a:t>‹#›</a:t>
            </a:fld>
            <a:endParaRPr lang="en-US" dirty="0"/>
          </a:p>
        </p:txBody>
      </p:sp>
    </p:spTree>
    <p:extLst>
      <p:ext uri="{BB962C8B-B14F-4D97-AF65-F5344CB8AC3E}">
        <p14:creationId xmlns:p14="http://schemas.microsoft.com/office/powerpoint/2010/main" val="3340178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Page 3</a:t>
            </a:r>
            <a:endParaRPr lang="en-US" dirty="0"/>
          </a:p>
        </p:txBody>
      </p:sp>
      <p:sp>
        <p:nvSpPr>
          <p:cNvPr id="4" name="Slide Number Placeholder 3"/>
          <p:cNvSpPr>
            <a:spLocks noGrp="1"/>
          </p:cNvSpPr>
          <p:nvPr>
            <p:ph type="sldNum" sz="quarter" idx="12"/>
          </p:nvPr>
        </p:nvSpPr>
        <p:spPr/>
        <p:txBody>
          <a:bodyPr/>
          <a:lstStyle/>
          <a:p>
            <a:fld id="{C31CB004-9882-044C-97E6-C7A426A512EB}" type="slidenum">
              <a:rPr lang="en-US" smtClean="0"/>
              <a:t>‹#›</a:t>
            </a:fld>
            <a:endParaRPr lang="en-US" dirty="0"/>
          </a:p>
        </p:txBody>
      </p:sp>
    </p:spTree>
    <p:extLst>
      <p:ext uri="{BB962C8B-B14F-4D97-AF65-F5344CB8AC3E}">
        <p14:creationId xmlns:p14="http://schemas.microsoft.com/office/powerpoint/2010/main" val="3292283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Page 3</a:t>
            </a:r>
            <a:endParaRPr lang="en-US" dirty="0"/>
          </a:p>
        </p:txBody>
      </p:sp>
      <p:sp>
        <p:nvSpPr>
          <p:cNvPr id="7" name="Slide Number Placeholder 6"/>
          <p:cNvSpPr>
            <a:spLocks noGrp="1"/>
          </p:cNvSpPr>
          <p:nvPr>
            <p:ph type="sldNum" sz="quarter" idx="12"/>
          </p:nvPr>
        </p:nvSpPr>
        <p:spPr/>
        <p:txBody>
          <a:bodyPr/>
          <a:lstStyle/>
          <a:p>
            <a:fld id="{C31CB004-9882-044C-97E6-C7A426A512EB}" type="slidenum">
              <a:rPr lang="en-US" smtClean="0"/>
              <a:t>‹#›</a:t>
            </a:fld>
            <a:endParaRPr lang="en-US" dirty="0"/>
          </a:p>
        </p:txBody>
      </p:sp>
    </p:spTree>
    <p:extLst>
      <p:ext uri="{BB962C8B-B14F-4D97-AF65-F5344CB8AC3E}">
        <p14:creationId xmlns:p14="http://schemas.microsoft.com/office/powerpoint/2010/main" val="4082880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30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Page 3</a:t>
            </a:r>
            <a:endParaRPr lang="en-US" dirty="0"/>
          </a:p>
        </p:txBody>
      </p:sp>
      <p:sp>
        <p:nvSpPr>
          <p:cNvPr id="7" name="Slide Number Placeholder 6"/>
          <p:cNvSpPr>
            <a:spLocks noGrp="1"/>
          </p:cNvSpPr>
          <p:nvPr>
            <p:ph type="sldNum" sz="quarter" idx="12"/>
          </p:nvPr>
        </p:nvSpPr>
        <p:spPr/>
        <p:txBody>
          <a:bodyPr/>
          <a:lstStyle/>
          <a:p>
            <a:fld id="{C31CB004-9882-044C-97E6-C7A426A512EB}" type="slidenum">
              <a:rPr lang="en-US" smtClean="0"/>
              <a:t>‹#›</a:t>
            </a:fld>
            <a:endParaRPr lang="en-US" dirty="0"/>
          </a:p>
        </p:txBody>
      </p:sp>
    </p:spTree>
    <p:extLst>
      <p:ext uri="{BB962C8B-B14F-4D97-AF65-F5344CB8AC3E}">
        <p14:creationId xmlns:p14="http://schemas.microsoft.com/office/powerpoint/2010/main" val="2702333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Page 3</a:t>
            </a:r>
            <a:endParaRPr lang="en-US" dirty="0"/>
          </a:p>
        </p:txBody>
      </p:sp>
      <p:sp>
        <p:nvSpPr>
          <p:cNvPr id="6" name="Slide Number Placeholder 5"/>
          <p:cNvSpPr>
            <a:spLocks noGrp="1"/>
          </p:cNvSpPr>
          <p:nvPr>
            <p:ph type="sldNum" sz="quarter" idx="12"/>
          </p:nvPr>
        </p:nvSpPr>
        <p:spPr/>
        <p:txBody>
          <a:bodyPr/>
          <a:lstStyle/>
          <a:p>
            <a:fld id="{C31CB004-9882-044C-97E6-C7A426A512EB}" type="slidenum">
              <a:rPr lang="en-US" smtClean="0"/>
              <a:t>‹#›</a:t>
            </a:fld>
            <a:endParaRPr lang="en-US" dirty="0"/>
          </a:p>
        </p:txBody>
      </p:sp>
    </p:spTree>
    <p:extLst>
      <p:ext uri="{BB962C8B-B14F-4D97-AF65-F5344CB8AC3E}">
        <p14:creationId xmlns:p14="http://schemas.microsoft.com/office/powerpoint/2010/main" val="2452400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Page 3</a:t>
            </a:r>
            <a:endParaRPr lang="en-US" dirty="0"/>
          </a:p>
        </p:txBody>
      </p:sp>
      <p:sp>
        <p:nvSpPr>
          <p:cNvPr id="6" name="Slide Number Placeholder 5"/>
          <p:cNvSpPr>
            <a:spLocks noGrp="1"/>
          </p:cNvSpPr>
          <p:nvPr>
            <p:ph type="sldNum" sz="quarter" idx="12"/>
          </p:nvPr>
        </p:nvSpPr>
        <p:spPr/>
        <p:txBody>
          <a:bodyPr/>
          <a:lstStyle/>
          <a:p>
            <a:fld id="{C31CB004-9882-044C-97E6-C7A426A512EB}" type="slidenum">
              <a:rPr lang="en-US" smtClean="0"/>
              <a:t>‹#›</a:t>
            </a:fld>
            <a:endParaRPr lang="en-US" dirty="0"/>
          </a:p>
        </p:txBody>
      </p:sp>
    </p:spTree>
    <p:extLst>
      <p:ext uri="{BB962C8B-B14F-4D97-AF65-F5344CB8AC3E}">
        <p14:creationId xmlns:p14="http://schemas.microsoft.com/office/powerpoint/2010/main" val="693571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Page 3</a:t>
            </a:r>
            <a:endParaRPr lang="en-US" dirty="0"/>
          </a:p>
        </p:txBody>
      </p:sp>
      <p:sp>
        <p:nvSpPr>
          <p:cNvPr id="6" name="Slide Number Placeholder 5"/>
          <p:cNvSpPr>
            <a:spLocks noGrp="1"/>
          </p:cNvSpPr>
          <p:nvPr>
            <p:ph type="sldNum" sz="quarter" idx="12"/>
          </p:nvPr>
        </p:nvSpPr>
        <p:spPr/>
        <p:txBody>
          <a:bodyPr/>
          <a:lstStyle/>
          <a:p>
            <a:fld id="{1103E583-A86F-CC4C-801F-F0D10784C688}" type="slidenum">
              <a:rPr lang="en-US" smtClean="0"/>
              <a:t>‹#›</a:t>
            </a:fld>
            <a:endParaRPr lang="en-US" dirty="0"/>
          </a:p>
        </p:txBody>
      </p:sp>
    </p:spTree>
    <p:extLst>
      <p:ext uri="{BB962C8B-B14F-4D97-AF65-F5344CB8AC3E}">
        <p14:creationId xmlns:p14="http://schemas.microsoft.com/office/powerpoint/2010/main" val="33357994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Page 3</a:t>
            </a:r>
            <a:endParaRPr lang="en-US" dirty="0"/>
          </a:p>
        </p:txBody>
      </p:sp>
      <p:sp>
        <p:nvSpPr>
          <p:cNvPr id="7" name="Slide Number Placeholder 6"/>
          <p:cNvSpPr>
            <a:spLocks noGrp="1"/>
          </p:cNvSpPr>
          <p:nvPr>
            <p:ph type="sldNum" sz="quarter" idx="12"/>
          </p:nvPr>
        </p:nvSpPr>
        <p:spPr/>
        <p:txBody>
          <a:bodyPr/>
          <a:lstStyle/>
          <a:p>
            <a:fld id="{1103E583-A86F-CC4C-801F-F0D10784C688}" type="slidenum">
              <a:rPr lang="en-US" smtClean="0"/>
              <a:t>‹#›</a:t>
            </a:fld>
            <a:endParaRPr lang="en-US" dirty="0"/>
          </a:p>
        </p:txBody>
      </p:sp>
    </p:spTree>
    <p:extLst>
      <p:ext uri="{BB962C8B-B14F-4D97-AF65-F5344CB8AC3E}">
        <p14:creationId xmlns:p14="http://schemas.microsoft.com/office/powerpoint/2010/main" val="348317122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Page 3</a:t>
            </a:r>
            <a:endParaRPr lang="en-US" dirty="0"/>
          </a:p>
        </p:txBody>
      </p:sp>
      <p:sp>
        <p:nvSpPr>
          <p:cNvPr id="9" name="Slide Number Placeholder 8"/>
          <p:cNvSpPr>
            <a:spLocks noGrp="1"/>
          </p:cNvSpPr>
          <p:nvPr>
            <p:ph type="sldNum" sz="quarter" idx="12"/>
          </p:nvPr>
        </p:nvSpPr>
        <p:spPr/>
        <p:txBody>
          <a:bodyPr/>
          <a:lstStyle/>
          <a:p>
            <a:fld id="{1103E583-A86F-CC4C-801F-F0D10784C688}" type="slidenum">
              <a:rPr lang="en-US" smtClean="0"/>
              <a:t>‹#›</a:t>
            </a:fld>
            <a:endParaRPr lang="en-US" dirty="0"/>
          </a:p>
        </p:txBody>
      </p:sp>
    </p:spTree>
    <p:extLst>
      <p:ext uri="{BB962C8B-B14F-4D97-AF65-F5344CB8AC3E}">
        <p14:creationId xmlns:p14="http://schemas.microsoft.com/office/powerpoint/2010/main" val="116471253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elcom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364" y="5221113"/>
            <a:ext cx="7926339" cy="798240"/>
          </a:xfrm>
        </p:spPr>
        <p:txBody>
          <a:bodyPr/>
          <a:lstStyle>
            <a:lvl1pPr algn="l">
              <a:defRPr sz="3600" baseline="0">
                <a:solidFill>
                  <a:srgbClr val="4C4C4C"/>
                </a:solidFill>
                <a:latin typeface="Montserrat"/>
                <a:cs typeface="Montserrat"/>
              </a:defRPr>
            </a:lvl1pPr>
          </a:lstStyle>
          <a:p>
            <a:r>
              <a:rPr lang="en-US" dirty="0"/>
              <a:t>Bethel School District</a:t>
            </a:r>
            <a:br>
              <a:rPr lang="en-US" dirty="0"/>
            </a:br>
            <a:endParaRPr lang="en-US" dirty="0"/>
          </a:p>
        </p:txBody>
      </p:sp>
      <p:sp>
        <p:nvSpPr>
          <p:cNvPr id="6" name="Rounded Rectangle 5"/>
          <p:cNvSpPr/>
          <p:nvPr userDrawn="1"/>
        </p:nvSpPr>
        <p:spPr>
          <a:xfrm>
            <a:off x="7533601" y="3200496"/>
            <a:ext cx="819344" cy="682787"/>
          </a:xfrm>
          <a:prstGeom prst="roundRect">
            <a:avLst/>
          </a:prstGeom>
          <a:solidFill>
            <a:srgbClr val="0065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7" name="Rounded Rectangle 6"/>
          <p:cNvSpPr/>
          <p:nvPr userDrawn="1"/>
        </p:nvSpPr>
        <p:spPr>
          <a:xfrm>
            <a:off x="8324656" y="1202972"/>
            <a:ext cx="819344" cy="682787"/>
          </a:xfrm>
          <a:prstGeom prst="roundRect">
            <a:avLst/>
          </a:prstGeom>
          <a:solidFill>
            <a:srgbClr val="0099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8" name="Rounded Rectangle 7"/>
          <p:cNvSpPr/>
          <p:nvPr userDrawn="1"/>
        </p:nvSpPr>
        <p:spPr>
          <a:xfrm>
            <a:off x="6296122" y="461818"/>
            <a:ext cx="1747212" cy="1456010"/>
          </a:xfrm>
          <a:prstGeom prst="roundRect">
            <a:avLst/>
          </a:prstGeom>
          <a:solidFill>
            <a:srgbClr val="0065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p:cNvSpPr/>
          <p:nvPr userDrawn="1"/>
        </p:nvSpPr>
        <p:spPr>
          <a:xfrm>
            <a:off x="5007648" y="106476"/>
            <a:ext cx="1494751" cy="1245626"/>
          </a:xfrm>
          <a:prstGeom prst="roundRect">
            <a:avLst/>
          </a:prstGeom>
          <a:solidFill>
            <a:srgbClr val="8BC0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p:cNvSpPr/>
          <p:nvPr userDrawn="1"/>
        </p:nvSpPr>
        <p:spPr>
          <a:xfrm>
            <a:off x="6448523" y="2597729"/>
            <a:ext cx="1494751" cy="1245626"/>
          </a:xfrm>
          <a:prstGeom prst="roundRect">
            <a:avLst/>
          </a:prstGeom>
          <a:solidFill>
            <a:srgbClr val="0099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11" name="Rounded Rectangle 10"/>
          <p:cNvSpPr/>
          <p:nvPr userDrawn="1"/>
        </p:nvSpPr>
        <p:spPr>
          <a:xfrm>
            <a:off x="7579977" y="1649718"/>
            <a:ext cx="1494751" cy="1245626"/>
          </a:xfrm>
          <a:prstGeom prst="roundRect">
            <a:avLst/>
          </a:prstGeom>
          <a:solidFill>
            <a:srgbClr val="8BC0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le 11"/>
          <p:cNvSpPr/>
          <p:nvPr userDrawn="1"/>
        </p:nvSpPr>
        <p:spPr>
          <a:xfrm>
            <a:off x="7136631" y="3606031"/>
            <a:ext cx="1494751" cy="1245626"/>
          </a:xfrm>
          <a:prstGeom prst="roundRect">
            <a:avLst/>
          </a:prstGeom>
          <a:solidFill>
            <a:srgbClr val="4D90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le 12"/>
          <p:cNvSpPr/>
          <p:nvPr userDrawn="1"/>
        </p:nvSpPr>
        <p:spPr>
          <a:xfrm>
            <a:off x="6402341" y="218724"/>
            <a:ext cx="385617" cy="321348"/>
          </a:xfrm>
          <a:prstGeom prst="roundRect">
            <a:avLst/>
          </a:prstGeom>
          <a:solidFill>
            <a:srgbClr val="0099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14" name="Rounded Rectangle 13"/>
          <p:cNvSpPr/>
          <p:nvPr userDrawn="1"/>
        </p:nvSpPr>
        <p:spPr>
          <a:xfrm>
            <a:off x="7943273" y="1399567"/>
            <a:ext cx="529552" cy="441293"/>
          </a:xfrm>
          <a:prstGeom prst="roundRect">
            <a:avLst/>
          </a:prstGeom>
          <a:solidFill>
            <a:srgbClr val="4D90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15" name="Rounded Rectangle 14"/>
          <p:cNvSpPr/>
          <p:nvPr userDrawn="1"/>
        </p:nvSpPr>
        <p:spPr>
          <a:xfrm>
            <a:off x="6764097" y="3733031"/>
            <a:ext cx="529552" cy="441293"/>
          </a:xfrm>
          <a:prstGeom prst="roundRect">
            <a:avLst/>
          </a:prstGeom>
          <a:solidFill>
            <a:srgbClr val="8BC0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16" name="Rounded Rectangle 15"/>
          <p:cNvSpPr/>
          <p:nvPr userDrawn="1"/>
        </p:nvSpPr>
        <p:spPr>
          <a:xfrm>
            <a:off x="8166487" y="4579698"/>
            <a:ext cx="862059" cy="718383"/>
          </a:xfrm>
          <a:prstGeom prst="roundRect">
            <a:avLst/>
          </a:prstGeom>
          <a:solidFill>
            <a:srgbClr val="0099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17" name="Rounded Rectangle 16"/>
          <p:cNvSpPr/>
          <p:nvPr userDrawn="1"/>
        </p:nvSpPr>
        <p:spPr>
          <a:xfrm>
            <a:off x="7900555" y="4723054"/>
            <a:ext cx="385617" cy="321348"/>
          </a:xfrm>
          <a:prstGeom prst="roundRect">
            <a:avLst/>
          </a:prstGeom>
          <a:solidFill>
            <a:srgbClr val="0065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pic>
        <p:nvPicPr>
          <p:cNvPr id="25" name="Picture 24" descr="Bethel-Logo-White-CMYK-Vert.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8359" y="491175"/>
            <a:ext cx="1104237" cy="1302220"/>
          </a:xfrm>
          <a:prstGeom prst="rect">
            <a:avLst/>
          </a:prstGeom>
        </p:spPr>
      </p:pic>
    </p:spTree>
    <p:extLst>
      <p:ext uri="{BB962C8B-B14F-4D97-AF65-F5344CB8AC3E}">
        <p14:creationId xmlns:p14="http://schemas.microsoft.com/office/powerpoint/2010/main" val="209964759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Page 3</a:t>
            </a:r>
            <a:endParaRPr lang="en-US" dirty="0"/>
          </a:p>
        </p:txBody>
      </p:sp>
      <p:sp>
        <p:nvSpPr>
          <p:cNvPr id="5" name="Slide Number Placeholder 4"/>
          <p:cNvSpPr>
            <a:spLocks noGrp="1"/>
          </p:cNvSpPr>
          <p:nvPr>
            <p:ph type="sldNum" sz="quarter" idx="12"/>
          </p:nvPr>
        </p:nvSpPr>
        <p:spPr/>
        <p:txBody>
          <a:bodyPr/>
          <a:lstStyle/>
          <a:p>
            <a:fld id="{1103E583-A86F-CC4C-801F-F0D10784C688}" type="slidenum">
              <a:rPr lang="en-US" smtClean="0"/>
              <a:t>‹#›</a:t>
            </a:fld>
            <a:endParaRPr lang="en-US" dirty="0"/>
          </a:p>
        </p:txBody>
      </p:sp>
    </p:spTree>
    <p:extLst>
      <p:ext uri="{BB962C8B-B14F-4D97-AF65-F5344CB8AC3E}">
        <p14:creationId xmlns:p14="http://schemas.microsoft.com/office/powerpoint/2010/main" val="229903372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Background">
    <p:spTree>
      <p:nvGrpSpPr>
        <p:cNvPr id="1" name=""/>
        <p:cNvGrpSpPr/>
        <p:nvPr/>
      </p:nvGrpSpPr>
      <p:grpSpPr>
        <a:xfrm>
          <a:off x="0" y="0"/>
          <a:ext cx="0" cy="0"/>
          <a:chOff x="0" y="0"/>
          <a:chExt cx="0" cy="0"/>
        </a:xfrm>
      </p:grpSpPr>
      <p:sp>
        <p:nvSpPr>
          <p:cNvPr id="16" name="Rounded Rectangle 15"/>
          <p:cNvSpPr/>
          <p:nvPr userDrawn="1"/>
        </p:nvSpPr>
        <p:spPr>
          <a:xfrm>
            <a:off x="7629548" y="3538907"/>
            <a:ext cx="770527" cy="572631"/>
          </a:xfrm>
          <a:prstGeom prst="roundRect">
            <a:avLst/>
          </a:prstGeom>
          <a:solidFill>
            <a:srgbClr val="0065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13" name="Rounded Rectangle 12"/>
          <p:cNvSpPr/>
          <p:nvPr userDrawn="1"/>
        </p:nvSpPr>
        <p:spPr>
          <a:xfrm>
            <a:off x="8373472" y="1863650"/>
            <a:ext cx="770527" cy="572631"/>
          </a:xfrm>
          <a:prstGeom prst="roundRect">
            <a:avLst/>
          </a:prstGeom>
          <a:solidFill>
            <a:srgbClr val="0099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5" name="Rounded Rectangle 4"/>
          <p:cNvSpPr/>
          <p:nvPr userDrawn="1"/>
        </p:nvSpPr>
        <p:spPr>
          <a:xfrm>
            <a:off x="6465799" y="1242069"/>
            <a:ext cx="1643112" cy="1221107"/>
          </a:xfrm>
          <a:prstGeom prst="roundRect">
            <a:avLst/>
          </a:prstGeom>
          <a:solidFill>
            <a:srgbClr val="0065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p:cNvSpPr/>
          <p:nvPr userDrawn="1"/>
        </p:nvSpPr>
        <p:spPr>
          <a:xfrm>
            <a:off x="5254093" y="944056"/>
            <a:ext cx="1405693" cy="1044665"/>
          </a:xfrm>
          <a:prstGeom prst="roundRect">
            <a:avLst/>
          </a:prstGeom>
          <a:solidFill>
            <a:srgbClr val="8BC0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p:cNvSpPr/>
          <p:nvPr userDrawn="1"/>
        </p:nvSpPr>
        <p:spPr>
          <a:xfrm>
            <a:off x="6609120" y="3033386"/>
            <a:ext cx="1405693" cy="1044665"/>
          </a:xfrm>
          <a:prstGeom prst="roundRect">
            <a:avLst/>
          </a:prstGeom>
          <a:solidFill>
            <a:srgbClr val="0099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10" name="Rounded Rectangle 9"/>
          <p:cNvSpPr/>
          <p:nvPr userDrawn="1"/>
        </p:nvSpPr>
        <p:spPr>
          <a:xfrm>
            <a:off x="7673161" y="2238321"/>
            <a:ext cx="1405693" cy="1044665"/>
          </a:xfrm>
          <a:prstGeom prst="roundRect">
            <a:avLst/>
          </a:prstGeom>
          <a:solidFill>
            <a:srgbClr val="8BC0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userDrawn="1"/>
        </p:nvSpPr>
        <p:spPr>
          <a:xfrm>
            <a:off x="7256230" y="3879015"/>
            <a:ext cx="1405693" cy="1044665"/>
          </a:xfrm>
          <a:prstGeom prst="roundRect">
            <a:avLst/>
          </a:prstGeom>
          <a:solidFill>
            <a:srgbClr val="4D90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userDrawn="1"/>
        </p:nvSpPr>
        <p:spPr>
          <a:xfrm>
            <a:off x="6565689" y="1038195"/>
            <a:ext cx="362642" cy="269504"/>
          </a:xfrm>
          <a:prstGeom prst="roundRect">
            <a:avLst/>
          </a:prstGeom>
          <a:solidFill>
            <a:srgbClr val="0099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14" name="Rounded Rectangle 13"/>
          <p:cNvSpPr/>
          <p:nvPr userDrawn="1"/>
        </p:nvSpPr>
        <p:spPr>
          <a:xfrm>
            <a:off x="8014812" y="2028528"/>
            <a:ext cx="498001" cy="370098"/>
          </a:xfrm>
          <a:prstGeom prst="roundRect">
            <a:avLst/>
          </a:prstGeom>
          <a:solidFill>
            <a:srgbClr val="4D90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15" name="Rounded Rectangle 14"/>
          <p:cNvSpPr/>
          <p:nvPr userDrawn="1"/>
        </p:nvSpPr>
        <p:spPr>
          <a:xfrm>
            <a:off x="6905892" y="3985526"/>
            <a:ext cx="498001" cy="370098"/>
          </a:xfrm>
          <a:prstGeom prst="roundRect">
            <a:avLst/>
          </a:prstGeom>
          <a:solidFill>
            <a:srgbClr val="8BC0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7" name="Rounded Rectangle 6"/>
          <p:cNvSpPr/>
          <p:nvPr userDrawn="1"/>
        </p:nvSpPr>
        <p:spPr>
          <a:xfrm>
            <a:off x="8224727" y="4695597"/>
            <a:ext cx="810697" cy="602484"/>
          </a:xfrm>
          <a:prstGeom prst="roundRect">
            <a:avLst/>
          </a:prstGeom>
          <a:solidFill>
            <a:srgbClr val="0099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12" name="Rounded Rectangle 11"/>
          <p:cNvSpPr/>
          <p:nvPr userDrawn="1"/>
        </p:nvSpPr>
        <p:spPr>
          <a:xfrm>
            <a:off x="7974639" y="4815825"/>
            <a:ext cx="362642" cy="269504"/>
          </a:xfrm>
          <a:prstGeom prst="roundRect">
            <a:avLst/>
          </a:prstGeom>
          <a:solidFill>
            <a:srgbClr val="0065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17" name="Title 1"/>
          <p:cNvSpPr>
            <a:spLocks noGrp="1"/>
          </p:cNvSpPr>
          <p:nvPr userDrawn="1">
            <p:ph type="title"/>
          </p:nvPr>
        </p:nvSpPr>
        <p:spPr>
          <a:xfrm>
            <a:off x="423747" y="161405"/>
            <a:ext cx="8229600" cy="952500"/>
          </a:xfrm>
        </p:spPr>
        <p:txBody>
          <a:bodyPr/>
          <a:lstStyle/>
          <a:p>
            <a:r>
              <a:rPr lang="en-US" dirty="0"/>
              <a:t>Click to edit Master title style</a:t>
            </a:r>
          </a:p>
        </p:txBody>
      </p:sp>
      <p:sp>
        <p:nvSpPr>
          <p:cNvPr id="18" name="Content Placeholder 2"/>
          <p:cNvSpPr>
            <a:spLocks noGrp="1"/>
          </p:cNvSpPr>
          <p:nvPr userDrawn="1">
            <p:ph idx="1"/>
          </p:nvPr>
        </p:nvSpPr>
        <p:spPr>
          <a:xfrm>
            <a:off x="367916" y="1539594"/>
            <a:ext cx="6333715" cy="37716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644456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Background">
    <p:spTree>
      <p:nvGrpSpPr>
        <p:cNvPr id="1" name=""/>
        <p:cNvGrpSpPr/>
        <p:nvPr/>
      </p:nvGrpSpPr>
      <p:grpSpPr>
        <a:xfrm>
          <a:off x="0" y="0"/>
          <a:ext cx="0" cy="0"/>
          <a:chOff x="0" y="0"/>
          <a:chExt cx="0" cy="0"/>
        </a:xfrm>
      </p:grpSpPr>
      <p:grpSp>
        <p:nvGrpSpPr>
          <p:cNvPr id="2" name="Group 1"/>
          <p:cNvGrpSpPr/>
          <p:nvPr userDrawn="1"/>
        </p:nvGrpSpPr>
        <p:grpSpPr>
          <a:xfrm>
            <a:off x="7484757" y="1175321"/>
            <a:ext cx="1659241" cy="4122760"/>
            <a:chOff x="6694169" y="1175321"/>
            <a:chExt cx="2449830" cy="4122760"/>
          </a:xfrm>
        </p:grpSpPr>
        <p:sp>
          <p:nvSpPr>
            <p:cNvPr id="16" name="Rounded Rectangle 15"/>
            <p:cNvSpPr/>
            <p:nvPr userDrawn="1"/>
          </p:nvSpPr>
          <p:spPr>
            <a:xfrm>
              <a:off x="7926321" y="3461037"/>
              <a:ext cx="770527" cy="572631"/>
            </a:xfrm>
            <a:prstGeom prst="roundRect">
              <a:avLst/>
            </a:prstGeom>
            <a:solidFill>
              <a:srgbClr val="0065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13" name="Rounded Rectangle 12"/>
            <p:cNvSpPr/>
            <p:nvPr userDrawn="1"/>
          </p:nvSpPr>
          <p:spPr>
            <a:xfrm>
              <a:off x="8373472" y="1863650"/>
              <a:ext cx="770527" cy="572631"/>
            </a:xfrm>
            <a:prstGeom prst="roundRect">
              <a:avLst/>
            </a:prstGeom>
            <a:solidFill>
              <a:srgbClr val="0099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5" name="Rounded Rectangle 4"/>
            <p:cNvSpPr/>
            <p:nvPr userDrawn="1"/>
          </p:nvSpPr>
          <p:spPr>
            <a:xfrm>
              <a:off x="6694169" y="1175321"/>
              <a:ext cx="1643112" cy="1221107"/>
            </a:xfrm>
            <a:prstGeom prst="roundRect">
              <a:avLst/>
            </a:prstGeom>
            <a:solidFill>
              <a:srgbClr val="0065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p:cNvSpPr/>
            <p:nvPr userDrawn="1"/>
          </p:nvSpPr>
          <p:spPr>
            <a:xfrm>
              <a:off x="6701631" y="3000990"/>
              <a:ext cx="1405693" cy="1044665"/>
            </a:xfrm>
            <a:prstGeom prst="roundRect">
              <a:avLst/>
            </a:prstGeom>
            <a:solidFill>
              <a:srgbClr val="0099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10" name="Rounded Rectangle 9"/>
            <p:cNvSpPr/>
            <p:nvPr userDrawn="1"/>
          </p:nvSpPr>
          <p:spPr>
            <a:xfrm>
              <a:off x="7673161" y="2238321"/>
              <a:ext cx="1405693" cy="1044665"/>
            </a:xfrm>
            <a:prstGeom prst="roundRect">
              <a:avLst/>
            </a:prstGeom>
            <a:solidFill>
              <a:srgbClr val="8BC0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userDrawn="1"/>
          </p:nvSpPr>
          <p:spPr>
            <a:xfrm>
              <a:off x="7453113" y="3856717"/>
              <a:ext cx="1405693" cy="1044665"/>
            </a:xfrm>
            <a:prstGeom prst="roundRect">
              <a:avLst/>
            </a:prstGeom>
            <a:solidFill>
              <a:srgbClr val="4D90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ed Rectangle 13"/>
            <p:cNvSpPr/>
            <p:nvPr userDrawn="1"/>
          </p:nvSpPr>
          <p:spPr>
            <a:xfrm>
              <a:off x="8014812" y="2028528"/>
              <a:ext cx="498001" cy="370098"/>
            </a:xfrm>
            <a:prstGeom prst="roundRect">
              <a:avLst/>
            </a:prstGeom>
            <a:solidFill>
              <a:srgbClr val="4D90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15" name="Rounded Rectangle 14"/>
            <p:cNvSpPr/>
            <p:nvPr userDrawn="1"/>
          </p:nvSpPr>
          <p:spPr>
            <a:xfrm>
              <a:off x="7174839" y="3985526"/>
              <a:ext cx="498001" cy="370098"/>
            </a:xfrm>
            <a:prstGeom prst="roundRect">
              <a:avLst/>
            </a:prstGeom>
            <a:solidFill>
              <a:srgbClr val="8BC0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7" name="Rounded Rectangle 6"/>
            <p:cNvSpPr/>
            <p:nvPr userDrawn="1"/>
          </p:nvSpPr>
          <p:spPr>
            <a:xfrm>
              <a:off x="8224727" y="4695597"/>
              <a:ext cx="810697" cy="602484"/>
            </a:xfrm>
            <a:prstGeom prst="roundRect">
              <a:avLst/>
            </a:prstGeom>
            <a:solidFill>
              <a:srgbClr val="0099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sp>
          <p:nvSpPr>
            <p:cNvPr id="12" name="Rounded Rectangle 11"/>
            <p:cNvSpPr/>
            <p:nvPr userDrawn="1"/>
          </p:nvSpPr>
          <p:spPr>
            <a:xfrm>
              <a:off x="7974639" y="4815825"/>
              <a:ext cx="362642" cy="269504"/>
            </a:xfrm>
            <a:prstGeom prst="roundRect">
              <a:avLst/>
            </a:prstGeom>
            <a:solidFill>
              <a:srgbClr val="0065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9C5"/>
                </a:solidFill>
              </a:endParaRPr>
            </a:p>
          </p:txBody>
        </p:sp>
      </p:grpSp>
      <p:sp>
        <p:nvSpPr>
          <p:cNvPr id="17" name="Title 1"/>
          <p:cNvSpPr>
            <a:spLocks noGrp="1"/>
          </p:cNvSpPr>
          <p:nvPr userDrawn="1">
            <p:ph type="title"/>
          </p:nvPr>
        </p:nvSpPr>
        <p:spPr>
          <a:xfrm>
            <a:off x="423747" y="161405"/>
            <a:ext cx="8229600" cy="952500"/>
          </a:xfrm>
        </p:spPr>
        <p:txBody>
          <a:bodyPr/>
          <a:lstStyle/>
          <a:p>
            <a:r>
              <a:rPr lang="en-US" dirty="0"/>
              <a:t>Click to edit Master title style</a:t>
            </a:r>
          </a:p>
        </p:txBody>
      </p:sp>
      <p:sp>
        <p:nvSpPr>
          <p:cNvPr id="18" name="Content Placeholder 2"/>
          <p:cNvSpPr>
            <a:spLocks noGrp="1"/>
          </p:cNvSpPr>
          <p:nvPr userDrawn="1">
            <p:ph idx="1"/>
          </p:nvPr>
        </p:nvSpPr>
        <p:spPr>
          <a:xfrm>
            <a:off x="367916" y="1539594"/>
            <a:ext cx="6333715" cy="37716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914388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Page 3</a:t>
            </a:r>
            <a:endParaRPr lang="en-US" dirty="0"/>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1103E583-A86F-CC4C-801F-F0D10784C688}" type="slidenum">
              <a:rPr lang="en-US" smtClean="0"/>
              <a:t>‹#›</a:t>
            </a:fld>
            <a:endParaRPr lang="en-US" dirty="0"/>
          </a:p>
        </p:txBody>
      </p:sp>
    </p:spTree>
    <p:extLst>
      <p:ext uri="{BB962C8B-B14F-4D97-AF65-F5344CB8AC3E}">
        <p14:creationId xmlns:p14="http://schemas.microsoft.com/office/powerpoint/2010/main" val="983796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5" r:id="rId7"/>
    <p:sldLayoutId id="2147483667" r:id="rId8"/>
    <p:sldLayoutId id="2147483686" r:id="rId9"/>
    <p:sldLayoutId id="2147483672" r:id="rId10"/>
    <p:sldLayoutId id="2147483668" r:id="rId11"/>
    <p:sldLayoutId id="2147483669" r:id="rId12"/>
    <p:sldLayoutId id="2147483670" r:id="rId13"/>
    <p:sldLayoutId id="2147483671" r:id="rId14"/>
  </p:sldLayoutIdLst>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9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Page 3</a:t>
            </a:r>
            <a:endParaRPr lang="en-US" dirty="0"/>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C31CB004-9882-044C-97E6-C7A426A512EB}" type="slidenum">
              <a:rPr lang="en-US" smtClean="0"/>
              <a:t>‹#›</a:t>
            </a:fld>
            <a:endParaRPr lang="en-US" dirty="0"/>
          </a:p>
        </p:txBody>
      </p:sp>
    </p:spTree>
    <p:extLst>
      <p:ext uri="{BB962C8B-B14F-4D97-AF65-F5344CB8AC3E}">
        <p14:creationId xmlns:p14="http://schemas.microsoft.com/office/powerpoint/2010/main" val="28406093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814019"/>
            <a:ext cx="7926339" cy="798240"/>
          </a:xfrm>
        </p:spPr>
        <p:txBody>
          <a:bodyPr>
            <a:normAutofit/>
          </a:bodyPr>
          <a:lstStyle/>
          <a:p>
            <a:r>
              <a:rPr lang="en-US" sz="2800" dirty="0"/>
              <a:t>Bethel School </a:t>
            </a:r>
            <a:r>
              <a:rPr lang="en-US" sz="2800" dirty="0" smtClean="0"/>
              <a:t>District</a:t>
            </a:r>
            <a:br>
              <a:rPr lang="en-US" sz="2800" dirty="0" smtClean="0"/>
            </a:br>
            <a:endParaRPr lang="en-US" sz="1100" dirty="0"/>
          </a:p>
        </p:txBody>
      </p:sp>
      <p:sp>
        <p:nvSpPr>
          <p:cNvPr id="3" name="Subtitle 2"/>
          <p:cNvSpPr txBox="1">
            <a:spLocks/>
          </p:cNvSpPr>
          <p:nvPr/>
        </p:nvSpPr>
        <p:spPr>
          <a:xfrm>
            <a:off x="-50221" y="1754984"/>
            <a:ext cx="6740581"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tx2"/>
                </a:solidFill>
                <a:effectLst/>
                <a:uLnTx/>
                <a:uFillTx/>
                <a:latin typeface="Calibri" panose="020F0502020204030204"/>
                <a:ea typeface="+mn-ea"/>
                <a:cs typeface="+mn-cs"/>
              </a:rPr>
              <a:t>Graham-Kapowsin High School Addition and Renovation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chemeClr val="tx2"/>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2"/>
                </a:solidFill>
                <a:effectLst/>
                <a:uLnTx/>
                <a:uFillTx/>
                <a:latin typeface="Calibri" panose="020F0502020204030204"/>
                <a:ea typeface="+mn-ea"/>
                <a:cs typeface="+mn-cs"/>
              </a:rPr>
              <a:t>GC/CM Application for Project Approval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2"/>
                </a:solidFill>
                <a:effectLst/>
                <a:uLnTx/>
                <a:uFillTx/>
                <a:latin typeface="Calibri" panose="020F0502020204030204"/>
                <a:ea typeface="+mn-ea"/>
                <a:cs typeface="+mn-cs"/>
              </a:rPr>
              <a:t>Application </a:t>
            </a:r>
            <a:r>
              <a:rPr kumimoji="0" lang="en-US" sz="2800" b="1" i="0" u="none" strike="noStrike" kern="1200" cap="none" spc="0" normalizeH="0" baseline="0" noProof="0" dirty="0" smtClean="0">
                <a:ln>
                  <a:noFill/>
                </a:ln>
                <a:solidFill>
                  <a:schemeClr val="tx2"/>
                </a:solidFill>
                <a:effectLst/>
                <a:uLnTx/>
                <a:uFillTx/>
                <a:latin typeface="Calibri" panose="020F0502020204030204"/>
                <a:ea typeface="+mn-ea"/>
                <a:cs typeface="+mn-cs"/>
              </a:rPr>
              <a:t>Presentation</a:t>
            </a:r>
            <a:endParaRPr kumimoji="0" lang="en-US" sz="2800" b="1" i="0" u="none" strike="noStrike" kern="1200" cap="none" spc="0" normalizeH="0" baseline="0" noProof="0" dirty="0">
              <a:ln>
                <a:noFill/>
              </a:ln>
              <a:solidFill>
                <a:schemeClr val="tx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42211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500" dirty="0">
                <a:solidFill>
                  <a:schemeClr val="tx2"/>
                </a:solidFill>
              </a:rPr>
              <a:t>Graham-Kapowsin High School Addition and Renovation</a:t>
            </a:r>
            <a:br>
              <a:rPr lang="en-US" sz="2500" dirty="0">
                <a:solidFill>
                  <a:schemeClr val="tx2"/>
                </a:solidFill>
              </a:rPr>
            </a:br>
            <a:r>
              <a:rPr lang="en-US" sz="2500" b="1" dirty="0">
                <a:solidFill>
                  <a:schemeClr val="tx2"/>
                </a:solidFill>
              </a:rPr>
              <a:t>Why GC/CM is Appropriate for this Project</a:t>
            </a:r>
            <a:br>
              <a:rPr lang="en-US" sz="2500" b="1" dirty="0">
                <a:solidFill>
                  <a:schemeClr val="tx2"/>
                </a:solidFill>
              </a:rPr>
            </a:br>
            <a:r>
              <a:rPr lang="en-US" sz="2200" b="1" dirty="0">
                <a:solidFill>
                  <a:schemeClr val="tx2"/>
                </a:solidFill>
              </a:rPr>
              <a:t>(Meets qualifying criteria under RCW 39.10.340)</a:t>
            </a:r>
          </a:p>
        </p:txBody>
      </p:sp>
      <p:sp>
        <p:nvSpPr>
          <p:cNvPr id="3" name="Content Placeholder 2"/>
          <p:cNvSpPr>
            <a:spLocks noGrp="1"/>
          </p:cNvSpPr>
          <p:nvPr>
            <p:ph idx="1"/>
          </p:nvPr>
        </p:nvSpPr>
        <p:spPr>
          <a:xfrm>
            <a:off x="126911" y="1261731"/>
            <a:ext cx="7403442" cy="4359140"/>
          </a:xfrm>
        </p:spPr>
        <p:txBody>
          <a:bodyPr>
            <a:normAutofit/>
          </a:bodyPr>
          <a:lstStyle/>
          <a:p>
            <a:r>
              <a:rPr lang="en-US" sz="2300" dirty="0"/>
              <a:t>Complex Scheduling, Phasing, and Coordination</a:t>
            </a:r>
          </a:p>
          <a:p>
            <a:pPr lvl="1"/>
            <a:r>
              <a:rPr lang="en-US" sz="1900" dirty="0" smtClean="0"/>
              <a:t>The </a:t>
            </a:r>
            <a:r>
              <a:rPr lang="en-US" sz="1900" dirty="0"/>
              <a:t>participation of an experienced GC/CM during the design process will enable the project team to identify issues, seek and test potential design and logistics options, and incorporate agreed solutions into the contract documents. </a:t>
            </a:r>
            <a:endParaRPr lang="en-US" sz="1900" dirty="0" smtClean="0"/>
          </a:p>
          <a:p>
            <a:r>
              <a:rPr lang="en-US" sz="2200" dirty="0"/>
              <a:t>Involvement of the GC/CM is Critical during Design</a:t>
            </a:r>
          </a:p>
          <a:p>
            <a:pPr lvl="1"/>
            <a:r>
              <a:rPr lang="en-US" sz="1900" dirty="0">
                <a:solidFill>
                  <a:prstClr val="black"/>
                </a:solidFill>
              </a:rPr>
              <a:t>In this current extremely busy construction climate, it is critical that the District attract quality contractors with the experience to perform the work. Given that the project includes an addition to an occupied site, the District believes the GC/CM procurement method is critical to procuring such a contractor who can also attract a stable of qualified subcontract bidders. </a:t>
            </a:r>
          </a:p>
          <a:p>
            <a:pPr lvl="1"/>
            <a:endParaRPr lang="en-US" sz="1900" dirty="0"/>
          </a:p>
        </p:txBody>
      </p:sp>
      <p:sp>
        <p:nvSpPr>
          <p:cNvPr id="5" name="Footer Placeholder 4"/>
          <p:cNvSpPr txBox="1">
            <a:spLocks/>
          </p:cNvSpPr>
          <p:nvPr/>
        </p:nvSpPr>
        <p:spPr>
          <a:xfrm rot="10800000" flipV="1">
            <a:off x="7692144" y="5324735"/>
            <a:ext cx="889151" cy="21397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Page 9</a:t>
            </a:r>
            <a:endParaRPr lang="en-US" sz="1200" dirty="0"/>
          </a:p>
        </p:txBody>
      </p:sp>
    </p:spTree>
    <p:extLst>
      <p:ext uri="{BB962C8B-B14F-4D97-AF65-F5344CB8AC3E}">
        <p14:creationId xmlns:p14="http://schemas.microsoft.com/office/powerpoint/2010/main" val="83448042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solidFill>
                  <a:schemeClr val="tx2"/>
                </a:solidFill>
              </a:rPr>
              <a:t>Graham-Kapowsin High School Addition and Renovation</a:t>
            </a:r>
            <a:br>
              <a:rPr lang="en-US" sz="2500" dirty="0">
                <a:solidFill>
                  <a:schemeClr val="tx2"/>
                </a:solidFill>
              </a:rPr>
            </a:br>
            <a:endParaRPr lang="en-US" sz="2500" dirty="0">
              <a:solidFill>
                <a:schemeClr val="tx2"/>
              </a:solidFill>
            </a:endParaRPr>
          </a:p>
        </p:txBody>
      </p:sp>
      <p:sp>
        <p:nvSpPr>
          <p:cNvPr id="3" name="Content Placeholder 2"/>
          <p:cNvSpPr>
            <a:spLocks noGrp="1"/>
          </p:cNvSpPr>
          <p:nvPr>
            <p:ph idx="1"/>
          </p:nvPr>
        </p:nvSpPr>
        <p:spPr>
          <a:xfrm>
            <a:off x="211972" y="1447445"/>
            <a:ext cx="7273349" cy="3771636"/>
          </a:xfrm>
        </p:spPr>
        <p:txBody>
          <a:bodyPr>
            <a:normAutofit/>
          </a:bodyPr>
          <a:lstStyle/>
          <a:p>
            <a:pPr marL="0" indent="0" algn="ctr">
              <a:buNone/>
            </a:pPr>
            <a:r>
              <a:rPr lang="en-US" sz="3600" b="1" dirty="0">
                <a:solidFill>
                  <a:schemeClr val="tx2"/>
                </a:solidFill>
              </a:rPr>
              <a:t>Knowledgeable &amp; </a:t>
            </a:r>
            <a:r>
              <a:rPr lang="en-US" sz="3600" b="1" dirty="0" smtClean="0">
                <a:solidFill>
                  <a:schemeClr val="tx2"/>
                </a:solidFill>
              </a:rPr>
              <a:t>Experienced</a:t>
            </a:r>
            <a:endParaRPr lang="en-US" sz="3600" b="1" dirty="0">
              <a:solidFill>
                <a:schemeClr val="tx2"/>
              </a:solidFill>
            </a:endParaRPr>
          </a:p>
          <a:p>
            <a:pPr marL="0" indent="0" algn="ctr">
              <a:buNone/>
            </a:pPr>
            <a:r>
              <a:rPr lang="en-US" sz="3600" b="1" dirty="0">
                <a:solidFill>
                  <a:schemeClr val="tx2"/>
                </a:solidFill>
              </a:rPr>
              <a:t> Project Team</a:t>
            </a:r>
          </a:p>
          <a:p>
            <a:endParaRPr lang="en-US" sz="2000" b="1" dirty="0">
              <a:solidFill>
                <a:schemeClr val="tx2"/>
              </a:solidFill>
            </a:endParaRPr>
          </a:p>
          <a:p>
            <a:pPr lvl="2"/>
            <a:r>
              <a:rPr lang="en-US" sz="2000" b="1" dirty="0">
                <a:solidFill>
                  <a:schemeClr val="tx2"/>
                </a:solidFill>
              </a:rPr>
              <a:t>District Construction &amp; Planning Department has years of construction experience</a:t>
            </a:r>
          </a:p>
          <a:p>
            <a:pPr lvl="2"/>
            <a:r>
              <a:rPr lang="en-US" sz="2000" b="1" dirty="0">
                <a:solidFill>
                  <a:schemeClr val="tx2"/>
                </a:solidFill>
              </a:rPr>
              <a:t>Personnel have multiple years of project experience</a:t>
            </a:r>
          </a:p>
          <a:p>
            <a:pPr lvl="2"/>
            <a:r>
              <a:rPr lang="en-US" sz="2000" b="1" dirty="0">
                <a:solidFill>
                  <a:schemeClr val="tx2"/>
                </a:solidFill>
              </a:rPr>
              <a:t>Project Team has previously worked together on alternate delivery projects</a:t>
            </a:r>
            <a:endParaRPr lang="en-US" sz="2000" b="1" dirty="0"/>
          </a:p>
        </p:txBody>
      </p:sp>
      <p:sp>
        <p:nvSpPr>
          <p:cNvPr id="5" name="Footer Placeholder 4"/>
          <p:cNvSpPr txBox="1">
            <a:spLocks/>
          </p:cNvSpPr>
          <p:nvPr/>
        </p:nvSpPr>
        <p:spPr>
          <a:xfrm rot="10800000" flipV="1">
            <a:off x="7692144" y="5324735"/>
            <a:ext cx="889151" cy="21397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Page 10</a:t>
            </a:r>
            <a:endParaRPr lang="en-US" sz="1200" dirty="0"/>
          </a:p>
        </p:txBody>
      </p:sp>
    </p:spTree>
    <p:extLst>
      <p:ext uri="{BB962C8B-B14F-4D97-AF65-F5344CB8AC3E}">
        <p14:creationId xmlns:p14="http://schemas.microsoft.com/office/powerpoint/2010/main" val="127657765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800" dirty="0">
                <a:solidFill>
                  <a:schemeClr val="tx2"/>
                </a:solidFill>
              </a:rPr>
              <a:t>Graham-Kapowsin High School Addition and Renovation</a:t>
            </a:r>
            <a:br>
              <a:rPr lang="en-US" sz="2800" dirty="0">
                <a:solidFill>
                  <a:schemeClr val="tx2"/>
                </a:solidFill>
              </a:rPr>
            </a:br>
            <a:r>
              <a:rPr lang="en-US" sz="2800" b="1" dirty="0">
                <a:solidFill>
                  <a:schemeClr val="tx2"/>
                </a:solidFill>
              </a:rPr>
              <a:t>Project Team</a:t>
            </a:r>
            <a:endParaRPr lang="en-US" b="1" dirty="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503196522"/>
              </p:ext>
            </p:extLst>
          </p:nvPr>
        </p:nvGraphicFramePr>
        <p:xfrm>
          <a:off x="5125125" y="2195523"/>
          <a:ext cx="2006600" cy="990600"/>
        </p:xfrm>
        <a:graphic>
          <a:graphicData uri="http://schemas.openxmlformats.org/drawingml/2006/table">
            <a:tbl>
              <a:tblPr/>
              <a:tblGrid>
                <a:gridCol w="2006600">
                  <a:extLst>
                    <a:ext uri="{9D8B030D-6E8A-4147-A177-3AD203B41FA5}">
                      <a16:colId xmlns:a16="http://schemas.microsoft.com/office/drawing/2014/main" val="3662353111"/>
                    </a:ext>
                  </a:extLst>
                </a:gridCol>
              </a:tblGrid>
              <a:tr h="177800">
                <a:tc>
                  <a:txBody>
                    <a:bodyPr/>
                    <a:lstStyle/>
                    <a:p>
                      <a:pPr algn="ctr" fontAlgn="b"/>
                      <a:r>
                        <a:rPr lang="en-US" sz="1100" b="1" i="0" u="none" strike="noStrike" dirty="0">
                          <a:effectLst/>
                          <a:latin typeface="Arial" panose="020B0604020202020204" pitchFamily="34" charset="0"/>
                        </a:rPr>
                        <a:t>Hainline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931366986"/>
                  </a:ext>
                </a:extLst>
              </a:tr>
              <a:tr h="158750">
                <a:tc>
                  <a:txBody>
                    <a:bodyPr/>
                    <a:lstStyle/>
                    <a:p>
                      <a:pPr algn="ctr" fontAlgn="b"/>
                      <a:r>
                        <a:rPr lang="en-US" sz="1000" b="0" i="0" u="none" strike="noStrike" dirty="0">
                          <a:effectLst/>
                          <a:latin typeface="Arial" panose="020B0604020202020204" pitchFamily="34" charset="0"/>
                        </a:rPr>
                        <a:t>Chuck Hartung - GC/CM Advisor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811023683"/>
                  </a:ext>
                </a:extLst>
              </a:tr>
              <a:tr h="158750">
                <a:tc>
                  <a:txBody>
                    <a:bodyPr/>
                    <a:lstStyle/>
                    <a:p>
                      <a:pPr algn="ctr" fontAlgn="b"/>
                      <a:r>
                        <a:rPr lang="en-US" sz="1000" b="0" i="0" u="none" strike="noStrike" dirty="0">
                          <a:effectLst/>
                          <a:latin typeface="Arial" panose="020B0604020202020204" pitchFamily="34" charset="0"/>
                        </a:rPr>
                        <a:t>Richard Shiroyama - Scheduling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175348656"/>
                  </a:ext>
                </a:extLst>
              </a:tr>
              <a:tr h="165100">
                <a:tc>
                  <a:txBody>
                    <a:bodyPr/>
                    <a:lstStyle/>
                    <a:p>
                      <a:pPr algn="ctr" fontAlgn="b"/>
                      <a:r>
                        <a:rPr lang="en-US" sz="800" b="0" i="0" u="none" strike="noStrike" dirty="0">
                          <a:effectLst/>
                          <a:latin typeface="Arial" panose="020B0604020202020204" pitchFamily="34" charset="0"/>
                        </a:rPr>
                        <a:t>Procurement - 20% (CH)</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888609436"/>
                  </a:ext>
                </a:extLst>
              </a:tr>
              <a:tr h="165100">
                <a:tc>
                  <a:txBody>
                    <a:bodyPr/>
                    <a:lstStyle/>
                    <a:p>
                      <a:pPr algn="ctr" fontAlgn="b"/>
                      <a:r>
                        <a:rPr lang="en-US" sz="800" b="0" i="0" u="none" strike="noStrike" dirty="0">
                          <a:effectLst/>
                          <a:latin typeface="Arial" panose="020B0604020202020204" pitchFamily="34" charset="0"/>
                        </a:rPr>
                        <a:t>Design - 10%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676598355"/>
                  </a:ext>
                </a:extLst>
              </a:tr>
              <a:tr h="165100">
                <a:tc>
                  <a:txBody>
                    <a:bodyPr/>
                    <a:lstStyle/>
                    <a:p>
                      <a:pPr algn="ctr" fontAlgn="b"/>
                      <a:r>
                        <a:rPr lang="en-US" sz="800" b="0" i="0" u="none" strike="noStrike" dirty="0">
                          <a:effectLst/>
                          <a:latin typeface="Arial" panose="020B0604020202020204" pitchFamily="34" charset="0"/>
                        </a:rPr>
                        <a:t>Construction - 5%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3412772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50935724"/>
              </p:ext>
            </p:extLst>
          </p:nvPr>
        </p:nvGraphicFramePr>
        <p:xfrm>
          <a:off x="2735363" y="1484818"/>
          <a:ext cx="2006600" cy="2159000"/>
        </p:xfrm>
        <a:graphic>
          <a:graphicData uri="http://schemas.openxmlformats.org/drawingml/2006/table">
            <a:tbl>
              <a:tblPr/>
              <a:tblGrid>
                <a:gridCol w="2006600">
                  <a:extLst>
                    <a:ext uri="{9D8B030D-6E8A-4147-A177-3AD203B41FA5}">
                      <a16:colId xmlns:a16="http://schemas.microsoft.com/office/drawing/2014/main" val="3808380159"/>
                    </a:ext>
                  </a:extLst>
                </a:gridCol>
              </a:tblGrid>
              <a:tr h="184150">
                <a:tc>
                  <a:txBody>
                    <a:bodyPr/>
                    <a:lstStyle/>
                    <a:p>
                      <a:pPr algn="ctr" fontAlgn="b"/>
                      <a:r>
                        <a:rPr lang="en-US" sz="1100" b="1" i="0" u="none" strike="noStrike" dirty="0">
                          <a:effectLst/>
                          <a:latin typeface="Arial" panose="020B0604020202020204" pitchFamily="34" charset="0"/>
                        </a:rPr>
                        <a:t>Bethel School District</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99CCFF"/>
                    </a:solidFill>
                  </a:tcPr>
                </a:tc>
                <a:extLst>
                  <a:ext uri="{0D108BD9-81ED-4DB2-BD59-A6C34878D82A}">
                    <a16:rowId xmlns:a16="http://schemas.microsoft.com/office/drawing/2014/main" val="1134339283"/>
                  </a:ext>
                </a:extLst>
              </a:tr>
              <a:tr h="158750">
                <a:tc>
                  <a:txBody>
                    <a:bodyPr/>
                    <a:lstStyle/>
                    <a:p>
                      <a:pPr algn="ctr" fontAlgn="b"/>
                      <a:r>
                        <a:rPr lang="en-US" sz="1000" b="0" i="0" u="none" strike="noStrike" dirty="0">
                          <a:effectLst/>
                          <a:latin typeface="Arial" panose="020B0604020202020204" pitchFamily="34" charset="0"/>
                        </a:rPr>
                        <a:t>Superintendent</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99CCFF"/>
                    </a:solidFill>
                  </a:tcPr>
                </a:tc>
                <a:extLst>
                  <a:ext uri="{0D108BD9-81ED-4DB2-BD59-A6C34878D82A}">
                    <a16:rowId xmlns:a16="http://schemas.microsoft.com/office/drawing/2014/main" val="3529901968"/>
                  </a:ext>
                </a:extLst>
              </a:tr>
              <a:tr h="158750">
                <a:tc>
                  <a:txBody>
                    <a:bodyPr/>
                    <a:lstStyle/>
                    <a:p>
                      <a:pPr algn="ctr" fontAlgn="b"/>
                      <a:r>
                        <a:rPr lang="en-US" sz="1000" b="0" i="0" u="none" strike="noStrike" dirty="0">
                          <a:effectLst/>
                          <a:latin typeface="Arial" panose="020B0604020202020204" pitchFamily="34" charset="0"/>
                        </a:rPr>
                        <a:t>Tom Seigel</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35866772"/>
                  </a:ext>
                </a:extLst>
              </a:tr>
              <a:tr h="177800">
                <a:tc>
                  <a:txBody>
                    <a:bodyPr/>
                    <a:lstStyle/>
                    <a:p>
                      <a:pPr algn="ctr" fontAlgn="b"/>
                      <a:r>
                        <a:rPr lang="en-US" sz="1100" b="1" i="0" u="none" strike="noStrike" dirty="0">
                          <a:effectLst/>
                          <a:latin typeface="Arial" panose="020B0604020202020204" pitchFamily="34" charset="0"/>
                        </a:rPr>
                        <a:t>Construction &amp; Planning</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CCFF"/>
                    </a:solidFill>
                  </a:tcPr>
                </a:tc>
                <a:extLst>
                  <a:ext uri="{0D108BD9-81ED-4DB2-BD59-A6C34878D82A}">
                    <a16:rowId xmlns:a16="http://schemas.microsoft.com/office/drawing/2014/main" val="1077279511"/>
                  </a:ext>
                </a:extLst>
              </a:tr>
              <a:tr h="165100">
                <a:tc>
                  <a:txBody>
                    <a:bodyPr/>
                    <a:lstStyle/>
                    <a:p>
                      <a:pPr algn="ctr" fontAlgn="b"/>
                      <a:r>
                        <a:rPr lang="en-US" sz="1000" b="0" i="0" u="none" strike="noStrike" dirty="0">
                          <a:effectLst/>
                          <a:latin typeface="Arial" panose="020B0604020202020204" pitchFamily="34" charset="0"/>
                        </a:rPr>
                        <a:t>Cathie Carlson - Director</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99CCFF"/>
                    </a:solidFill>
                  </a:tcPr>
                </a:tc>
                <a:extLst>
                  <a:ext uri="{0D108BD9-81ED-4DB2-BD59-A6C34878D82A}">
                    <a16:rowId xmlns:a16="http://schemas.microsoft.com/office/drawing/2014/main" val="3672853757"/>
                  </a:ext>
                </a:extLst>
              </a:tr>
              <a:tr h="177800">
                <a:tc>
                  <a:txBody>
                    <a:bodyPr/>
                    <a:lstStyle/>
                    <a:p>
                      <a:pPr algn="ctr" fontAlgn="b"/>
                      <a:r>
                        <a:rPr lang="en-US" sz="1000" b="0" i="0" u="none" strike="noStrike" dirty="0">
                          <a:effectLst/>
                          <a:latin typeface="Arial" panose="020B0604020202020204" pitchFamily="34" charset="0"/>
                        </a:rPr>
                        <a:t>Project Manager</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99CCFF"/>
                    </a:solidFill>
                  </a:tcPr>
                </a:tc>
                <a:extLst>
                  <a:ext uri="{0D108BD9-81ED-4DB2-BD59-A6C34878D82A}">
                    <a16:rowId xmlns:a16="http://schemas.microsoft.com/office/drawing/2014/main" val="577734323"/>
                  </a:ext>
                </a:extLst>
              </a:tr>
              <a:tr h="158750">
                <a:tc>
                  <a:txBody>
                    <a:bodyPr/>
                    <a:lstStyle/>
                    <a:p>
                      <a:pPr algn="ctr" fontAlgn="b"/>
                      <a:r>
                        <a:rPr lang="pl-PL" sz="800" b="0" i="0" u="none" strike="noStrike">
                          <a:effectLst/>
                          <a:latin typeface="Arial" panose="020B0604020202020204" pitchFamily="34" charset="0"/>
                        </a:rPr>
                        <a:t>Proc.- 10%, D - 20%, C - 20%</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2838057580"/>
                  </a:ext>
                </a:extLst>
              </a:tr>
              <a:tr h="158750">
                <a:tc>
                  <a:txBody>
                    <a:bodyPr/>
                    <a:lstStyle/>
                    <a:p>
                      <a:pPr algn="ctr" fontAlgn="b"/>
                      <a:r>
                        <a:rPr lang="en-US" sz="1000" b="0" i="0" u="none" strike="noStrike" dirty="0">
                          <a:effectLst/>
                          <a:latin typeface="Arial" panose="020B0604020202020204" pitchFamily="34" charset="0"/>
                        </a:rPr>
                        <a:t>Jeff Dryden</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CCFF"/>
                    </a:solidFill>
                  </a:tcPr>
                </a:tc>
                <a:extLst>
                  <a:ext uri="{0D108BD9-81ED-4DB2-BD59-A6C34878D82A}">
                    <a16:rowId xmlns:a16="http://schemas.microsoft.com/office/drawing/2014/main" val="1259691758"/>
                  </a:ext>
                </a:extLst>
              </a:tr>
              <a:tr h="165100">
                <a:tc>
                  <a:txBody>
                    <a:bodyPr/>
                    <a:lstStyle/>
                    <a:p>
                      <a:pPr algn="ctr" fontAlgn="b"/>
                      <a:r>
                        <a:rPr lang="en-US" sz="1000" b="0" i="0" u="none" strike="noStrike" dirty="0">
                          <a:effectLst/>
                          <a:latin typeface="Arial" panose="020B0604020202020204" pitchFamily="34" charset="0"/>
                        </a:rPr>
                        <a:t>Assist Project Manager</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99CCFF"/>
                    </a:solidFill>
                  </a:tcPr>
                </a:tc>
                <a:extLst>
                  <a:ext uri="{0D108BD9-81ED-4DB2-BD59-A6C34878D82A}">
                    <a16:rowId xmlns:a16="http://schemas.microsoft.com/office/drawing/2014/main" val="2770888887"/>
                  </a:ext>
                </a:extLst>
              </a:tr>
              <a:tr h="165100">
                <a:tc>
                  <a:txBody>
                    <a:bodyPr/>
                    <a:lstStyle/>
                    <a:p>
                      <a:pPr algn="ctr" fontAlgn="b"/>
                      <a:r>
                        <a:rPr lang="pl-PL" sz="800" b="0" i="0" u="none" strike="noStrike">
                          <a:effectLst/>
                          <a:latin typeface="Arial" panose="020B0604020202020204" pitchFamily="34" charset="0"/>
                        </a:rPr>
                        <a:t>Proc.- 10%, D - 20%, C - 35%</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119673378"/>
                  </a:ext>
                </a:extLst>
              </a:tr>
              <a:tr h="165100">
                <a:tc>
                  <a:txBody>
                    <a:bodyPr/>
                    <a:lstStyle/>
                    <a:p>
                      <a:pPr algn="ctr" fontAlgn="b"/>
                      <a:r>
                        <a:rPr lang="en-US" sz="1000" b="0" i="0" u="none" strike="noStrike" dirty="0">
                          <a:effectLst/>
                          <a:latin typeface="Arial" panose="020B0604020202020204" pitchFamily="34" charset="0"/>
                        </a:rPr>
                        <a:t>Marlene Anglemyer</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9CCFF"/>
                    </a:solidFill>
                  </a:tcPr>
                </a:tc>
                <a:extLst>
                  <a:ext uri="{0D108BD9-81ED-4DB2-BD59-A6C34878D82A}">
                    <a16:rowId xmlns:a16="http://schemas.microsoft.com/office/drawing/2014/main" val="3953609325"/>
                  </a:ext>
                </a:extLst>
              </a:tr>
              <a:tr h="158750">
                <a:tc>
                  <a:txBody>
                    <a:bodyPr/>
                    <a:lstStyle/>
                    <a:p>
                      <a:pPr algn="ctr" fontAlgn="b"/>
                      <a:r>
                        <a:rPr lang="en-US" sz="1000" b="0" i="0" u="none" strike="noStrike" dirty="0">
                          <a:effectLst/>
                          <a:latin typeface="Arial" panose="020B0604020202020204" pitchFamily="34" charset="0"/>
                        </a:rPr>
                        <a:t>Construction Manager</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99CCFF"/>
                    </a:solidFill>
                  </a:tcPr>
                </a:tc>
                <a:extLst>
                  <a:ext uri="{0D108BD9-81ED-4DB2-BD59-A6C34878D82A}">
                    <a16:rowId xmlns:a16="http://schemas.microsoft.com/office/drawing/2014/main" val="2656357398"/>
                  </a:ext>
                </a:extLst>
              </a:tr>
              <a:tr h="165100">
                <a:tc>
                  <a:txBody>
                    <a:bodyPr/>
                    <a:lstStyle/>
                    <a:p>
                      <a:pPr algn="ctr" fontAlgn="b"/>
                      <a:r>
                        <a:rPr lang="en-US" sz="800" b="0" i="0" u="none" strike="noStrike" dirty="0">
                          <a:effectLst/>
                          <a:latin typeface="Arial" panose="020B0604020202020204" pitchFamily="34" charset="0"/>
                        </a:rPr>
                        <a:t>D - 5%, C - 50%</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92748854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9052895"/>
              </p:ext>
            </p:extLst>
          </p:nvPr>
        </p:nvGraphicFramePr>
        <p:xfrm>
          <a:off x="5125125" y="4242341"/>
          <a:ext cx="2006600" cy="1003300"/>
        </p:xfrm>
        <a:graphic>
          <a:graphicData uri="http://schemas.openxmlformats.org/drawingml/2006/table">
            <a:tbl>
              <a:tblPr/>
              <a:tblGrid>
                <a:gridCol w="2006600">
                  <a:extLst>
                    <a:ext uri="{9D8B030D-6E8A-4147-A177-3AD203B41FA5}">
                      <a16:colId xmlns:a16="http://schemas.microsoft.com/office/drawing/2014/main" val="4213193588"/>
                    </a:ext>
                  </a:extLst>
                </a:gridCol>
              </a:tblGrid>
              <a:tr h="177800">
                <a:tc>
                  <a:txBody>
                    <a:bodyPr/>
                    <a:lstStyle/>
                    <a:p>
                      <a:pPr algn="ctr" fontAlgn="b"/>
                      <a:r>
                        <a:rPr lang="en-US" sz="1000" b="1" i="0" u="none" strike="noStrike" dirty="0">
                          <a:effectLst/>
                          <a:latin typeface="Arial"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3225592100"/>
                  </a:ext>
                </a:extLst>
              </a:tr>
              <a:tr h="177800">
                <a:tc>
                  <a:txBody>
                    <a:bodyPr/>
                    <a:lstStyle/>
                    <a:p>
                      <a:pPr algn="ctr" fontAlgn="b"/>
                      <a:r>
                        <a:rPr lang="en-US" sz="1100" b="1" i="0" u="none" strike="noStrike" dirty="0">
                          <a:effectLst/>
                          <a:latin typeface="Arial" panose="020B0604020202020204" pitchFamily="34" charset="0"/>
                        </a:rPr>
                        <a:t>GC/CM</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4081822155"/>
                  </a:ext>
                </a:extLst>
              </a:tr>
              <a:tr h="158750">
                <a:tc>
                  <a:txBody>
                    <a:bodyPr/>
                    <a:lstStyle/>
                    <a:p>
                      <a:pPr algn="ctr" fontAlgn="b"/>
                      <a:r>
                        <a:rPr lang="en-US" sz="1000" b="0" i="0" u="none" strike="noStrike" dirty="0">
                          <a:effectLst/>
                          <a:latin typeface="Arial"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2093773841"/>
                  </a:ext>
                </a:extLst>
              </a:tr>
              <a:tr h="165100">
                <a:tc>
                  <a:txBody>
                    <a:bodyPr/>
                    <a:lstStyle/>
                    <a:p>
                      <a:pPr algn="ctr" fontAlgn="b"/>
                      <a:r>
                        <a:rPr lang="en-US" sz="1000" b="1" i="0" u="none" strike="noStrike" dirty="0">
                          <a:effectLst/>
                          <a:latin typeface="Arial" panose="020B0604020202020204" pitchFamily="34" charset="0"/>
                        </a:rPr>
                        <a:t>TBD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788146580"/>
                  </a:ext>
                </a:extLst>
              </a:tr>
              <a:tr h="158750">
                <a:tc>
                  <a:txBody>
                    <a:bodyPr/>
                    <a:lstStyle/>
                    <a:p>
                      <a:pPr algn="ctr" fontAlgn="b"/>
                      <a:r>
                        <a:rPr lang="en-US" sz="800" b="0" i="0" u="none" strike="noStrike" dirty="0">
                          <a:effectLst/>
                          <a:latin typeface="Arial"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447309349"/>
                  </a:ext>
                </a:extLst>
              </a:tr>
              <a:tr h="165100">
                <a:tc>
                  <a:txBody>
                    <a:bodyPr/>
                    <a:lstStyle/>
                    <a:p>
                      <a:pPr algn="ctr" fontAlgn="b"/>
                      <a:r>
                        <a:rPr lang="en-US" sz="800" b="0" i="0" u="none" strike="noStrike" dirty="0">
                          <a:effectLst/>
                          <a:latin typeface="Arial"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11555862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16648502"/>
              </p:ext>
            </p:extLst>
          </p:nvPr>
        </p:nvGraphicFramePr>
        <p:xfrm>
          <a:off x="345602" y="4242341"/>
          <a:ext cx="2006600" cy="1003300"/>
        </p:xfrm>
        <a:graphic>
          <a:graphicData uri="http://schemas.openxmlformats.org/drawingml/2006/table">
            <a:tbl>
              <a:tblPr/>
              <a:tblGrid>
                <a:gridCol w="2006600">
                  <a:extLst>
                    <a:ext uri="{9D8B030D-6E8A-4147-A177-3AD203B41FA5}">
                      <a16:colId xmlns:a16="http://schemas.microsoft.com/office/drawing/2014/main" val="3611968265"/>
                    </a:ext>
                  </a:extLst>
                </a:gridCol>
              </a:tblGrid>
              <a:tr h="177800">
                <a:tc>
                  <a:txBody>
                    <a:bodyPr/>
                    <a:lstStyle/>
                    <a:p>
                      <a:pPr algn="ctr" fontAlgn="b"/>
                      <a:r>
                        <a:rPr lang="en-US" sz="1100" b="1" i="0" u="none" strike="noStrike" dirty="0">
                          <a:effectLst/>
                          <a:latin typeface="Arial" panose="020B0604020202020204" pitchFamily="34" charset="0"/>
                        </a:rPr>
                        <a:t>NAC Architecture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1697756460"/>
                  </a:ext>
                </a:extLst>
              </a:tr>
              <a:tr h="177800">
                <a:tc>
                  <a:txBody>
                    <a:bodyPr/>
                    <a:lstStyle/>
                    <a:p>
                      <a:pPr algn="ctr" fontAlgn="b"/>
                      <a:r>
                        <a:rPr lang="en-US" sz="1000" b="0" i="0" u="none" strike="noStrike" dirty="0">
                          <a:effectLst/>
                          <a:latin typeface="Arial" panose="020B0604020202020204" pitchFamily="34" charset="0"/>
                        </a:rPr>
                        <a:t>Philip Riedel - PIC</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2370557442"/>
                  </a:ext>
                </a:extLst>
              </a:tr>
              <a:tr h="158750">
                <a:tc>
                  <a:txBody>
                    <a:bodyPr/>
                    <a:lstStyle/>
                    <a:p>
                      <a:pPr algn="ctr" fontAlgn="b"/>
                      <a:r>
                        <a:rPr lang="pl-PL" sz="800" b="0" i="0" u="none" strike="noStrike" dirty="0">
                          <a:solidFill>
                            <a:schemeClr val="tx1"/>
                          </a:solidFill>
                          <a:effectLst/>
                          <a:latin typeface="Arial" panose="020B0604020202020204" pitchFamily="34" charset="0"/>
                        </a:rPr>
                        <a:t>Proc.- 10%, D - 30%, C - 10%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2966278849"/>
                  </a:ext>
                </a:extLst>
              </a:tr>
              <a:tr h="165100">
                <a:tc>
                  <a:txBody>
                    <a:bodyPr/>
                    <a:lstStyle/>
                    <a:p>
                      <a:pPr algn="ctr" fontAlgn="b"/>
                      <a:r>
                        <a:rPr lang="en-US" sz="800" b="0" i="0" u="none" strike="noStrike" dirty="0">
                          <a:effectLst/>
                          <a:latin typeface="Arial"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485131298"/>
                  </a:ext>
                </a:extLst>
              </a:tr>
              <a:tr h="158750">
                <a:tc>
                  <a:txBody>
                    <a:bodyPr/>
                    <a:lstStyle/>
                    <a:p>
                      <a:pPr algn="ctr" fontAlgn="b"/>
                      <a:r>
                        <a:rPr lang="en-US" sz="1000" b="0" i="0" u="none" strike="noStrike" dirty="0">
                          <a:effectLst/>
                          <a:latin typeface="Arial"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758832828"/>
                  </a:ext>
                </a:extLst>
              </a:tr>
              <a:tr h="165100">
                <a:tc>
                  <a:txBody>
                    <a:bodyPr/>
                    <a:lstStyle/>
                    <a:p>
                      <a:pPr algn="ctr" fontAlgn="b"/>
                      <a:r>
                        <a:rPr lang="en-US" sz="800" b="0" i="0" u="none" strike="noStrike" dirty="0">
                          <a:effectLst/>
                          <a:latin typeface="Arial"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74082693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041061039"/>
              </p:ext>
            </p:extLst>
          </p:nvPr>
        </p:nvGraphicFramePr>
        <p:xfrm>
          <a:off x="345601" y="2360623"/>
          <a:ext cx="2006600" cy="946247"/>
        </p:xfrm>
        <a:graphic>
          <a:graphicData uri="http://schemas.openxmlformats.org/drawingml/2006/table">
            <a:tbl>
              <a:tblPr/>
              <a:tblGrid>
                <a:gridCol w="2006600">
                  <a:extLst>
                    <a:ext uri="{9D8B030D-6E8A-4147-A177-3AD203B41FA5}">
                      <a16:colId xmlns:a16="http://schemas.microsoft.com/office/drawing/2014/main" val="2189654241"/>
                    </a:ext>
                  </a:extLst>
                </a:gridCol>
              </a:tblGrid>
              <a:tr h="254759">
                <a:tc>
                  <a:txBody>
                    <a:bodyPr/>
                    <a:lstStyle/>
                    <a:p>
                      <a:pPr algn="ctr" fontAlgn="b"/>
                      <a:r>
                        <a:rPr lang="en-US" sz="1100" b="1" i="0" u="none" strike="noStrike" dirty="0">
                          <a:effectLst/>
                          <a:latin typeface="Arial" panose="020B0604020202020204" pitchFamily="34" charset="0"/>
                        </a:rPr>
                        <a:t>Perkins Coie LLP</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054471484"/>
                  </a:ext>
                </a:extLst>
              </a:tr>
              <a:tr h="227463">
                <a:tc>
                  <a:txBody>
                    <a:bodyPr/>
                    <a:lstStyle/>
                    <a:p>
                      <a:pPr algn="ctr" fontAlgn="b"/>
                      <a:r>
                        <a:rPr lang="en-US" sz="1000" b="0" i="0" u="none" strike="noStrike" dirty="0">
                          <a:effectLst/>
                          <a:latin typeface="Arial" panose="020B0604020202020204" pitchFamily="34" charset="0"/>
                        </a:rPr>
                        <a:t>Andrew </a:t>
                      </a:r>
                      <a:r>
                        <a:rPr lang="en-US" sz="1000" b="0" i="0" u="none" strike="noStrike" dirty="0" smtClean="0">
                          <a:effectLst/>
                          <a:latin typeface="Arial" panose="020B0604020202020204" pitchFamily="34" charset="0"/>
                        </a:rPr>
                        <a:t>Greene, </a:t>
                      </a:r>
                      <a:r>
                        <a:rPr lang="en-US" sz="1000" b="0" i="0" u="none" strike="noStrike" dirty="0">
                          <a:effectLst/>
                          <a:latin typeface="Arial" panose="020B0604020202020204" pitchFamily="34" charset="0"/>
                        </a:rPr>
                        <a:t>Mica Klein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837650721"/>
                  </a:ext>
                </a:extLst>
              </a:tr>
              <a:tr h="227463">
                <a:tc>
                  <a:txBody>
                    <a:bodyPr/>
                    <a:lstStyle/>
                    <a:p>
                      <a:pPr algn="ctr" fontAlgn="b"/>
                      <a:r>
                        <a:rPr lang="en-US" sz="1000" b="0" i="0" u="none" strike="noStrike" dirty="0">
                          <a:effectLst/>
                          <a:latin typeface="Arial" panose="020B0604020202020204" pitchFamily="34" charset="0"/>
                        </a:rPr>
                        <a:t>Legal Counsel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779788503"/>
                  </a:ext>
                </a:extLst>
              </a:tr>
              <a:tr h="236562">
                <a:tc>
                  <a:txBody>
                    <a:bodyPr/>
                    <a:lstStyle/>
                    <a:p>
                      <a:pPr algn="ctr" fontAlgn="b"/>
                      <a:r>
                        <a:rPr lang="en-US" sz="800" b="0" i="0" u="none" strike="noStrike" dirty="0" smtClean="0">
                          <a:effectLst/>
                          <a:latin typeface="Arial" panose="020B0604020202020204" pitchFamily="34" charset="0"/>
                        </a:rPr>
                        <a:t>Throughout</a:t>
                      </a:r>
                      <a:r>
                        <a:rPr lang="en-US" sz="800" b="0" i="0" u="none" strike="noStrike" baseline="0" dirty="0" smtClean="0">
                          <a:effectLst/>
                          <a:latin typeface="Arial" panose="020B0604020202020204" pitchFamily="34" charset="0"/>
                        </a:rPr>
                        <a:t> - </a:t>
                      </a:r>
                      <a:r>
                        <a:rPr lang="en-US" sz="800" b="0" i="0" u="none" strike="noStrike" dirty="0" smtClean="0">
                          <a:effectLst/>
                          <a:latin typeface="Arial" panose="020B0604020202020204" pitchFamily="34" charset="0"/>
                        </a:rPr>
                        <a:t>5</a:t>
                      </a:r>
                      <a:r>
                        <a:rPr lang="en-US" sz="800" b="0" i="0" u="none" strike="noStrike" dirty="0">
                          <a:effectLst/>
                          <a:latin typeface="Arial" panose="020B0604020202020204" pitchFamily="34" charset="0"/>
                        </a:rPr>
                        <a: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62393747"/>
                  </a:ext>
                </a:extLst>
              </a:tr>
            </a:tbl>
          </a:graphicData>
        </a:graphic>
      </p:graphicFrame>
      <p:cxnSp>
        <p:nvCxnSpPr>
          <p:cNvPr id="13" name="Straight Connector 12"/>
          <p:cNvCxnSpPr>
            <a:endCxn id="11" idx="3"/>
          </p:cNvCxnSpPr>
          <p:nvPr/>
        </p:nvCxnSpPr>
        <p:spPr>
          <a:xfrm flipH="1">
            <a:off x="2352201" y="2690823"/>
            <a:ext cx="383162" cy="1429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4741963" y="2690823"/>
            <a:ext cx="383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3735421" y="3642203"/>
            <a:ext cx="3242" cy="11017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endCxn id="8" idx="1"/>
          </p:cNvCxnSpPr>
          <p:nvPr/>
        </p:nvCxnSpPr>
        <p:spPr>
          <a:xfrm>
            <a:off x="2352202" y="4743991"/>
            <a:ext cx="277292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Footer Placeholder 4"/>
          <p:cNvSpPr txBox="1">
            <a:spLocks/>
          </p:cNvSpPr>
          <p:nvPr/>
        </p:nvSpPr>
        <p:spPr>
          <a:xfrm rot="10800000" flipV="1">
            <a:off x="7692144" y="5324735"/>
            <a:ext cx="889151" cy="21397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Page 11</a:t>
            </a:r>
            <a:endParaRPr lang="en-US" sz="1200" dirty="0"/>
          </a:p>
        </p:txBody>
      </p:sp>
    </p:spTree>
    <p:extLst>
      <p:ext uri="{BB962C8B-B14F-4D97-AF65-F5344CB8AC3E}">
        <p14:creationId xmlns:p14="http://schemas.microsoft.com/office/powerpoint/2010/main" val="6044037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solidFill>
                  <a:schemeClr val="tx2"/>
                </a:solidFill>
              </a:rPr>
              <a:t>Graham-Kapowsin High School Addition and Renovation</a:t>
            </a:r>
            <a:br>
              <a:rPr lang="en-US" sz="2500" dirty="0">
                <a:solidFill>
                  <a:schemeClr val="tx2"/>
                </a:solidFill>
              </a:rPr>
            </a:br>
            <a:r>
              <a:rPr lang="en-US" sz="2500" b="1" dirty="0">
                <a:solidFill>
                  <a:schemeClr val="tx2"/>
                </a:solidFill>
              </a:rPr>
              <a:t>Project Team Members</a:t>
            </a:r>
          </a:p>
        </p:txBody>
      </p:sp>
      <p:sp>
        <p:nvSpPr>
          <p:cNvPr id="3" name="Content Placeholder 2"/>
          <p:cNvSpPr>
            <a:spLocks noGrp="1"/>
          </p:cNvSpPr>
          <p:nvPr>
            <p:ph idx="1"/>
          </p:nvPr>
        </p:nvSpPr>
        <p:spPr>
          <a:xfrm>
            <a:off x="22484" y="1447444"/>
            <a:ext cx="7673752" cy="4267555"/>
          </a:xfrm>
        </p:spPr>
        <p:txBody>
          <a:bodyPr>
            <a:normAutofit/>
          </a:bodyPr>
          <a:lstStyle/>
          <a:p>
            <a:r>
              <a:rPr lang="en-US" sz="2000" dirty="0"/>
              <a:t>Cathie Carlson – BSD Director of Construction and Planning</a:t>
            </a:r>
          </a:p>
          <a:p>
            <a:pPr marL="457200" lvl="1" indent="0">
              <a:buNone/>
            </a:pPr>
            <a:r>
              <a:rPr lang="en-US" sz="1700" dirty="0"/>
              <a:t>Ms. Carlson has been with the </a:t>
            </a:r>
            <a:r>
              <a:rPr lang="en-US" sz="1700" b="1" dirty="0"/>
              <a:t>BSD for nearly </a:t>
            </a:r>
            <a:r>
              <a:rPr lang="en-US" sz="1700" b="1" dirty="0" smtClean="0"/>
              <a:t>14 years and the Director of Construction for the last 5 years</a:t>
            </a:r>
            <a:r>
              <a:rPr lang="en-US" sz="1700" dirty="0" smtClean="0"/>
              <a:t>.  She was a key team member on the first two design build projects for public K-12 schools in Washington. </a:t>
            </a:r>
            <a:endParaRPr lang="en-US" sz="1600" dirty="0"/>
          </a:p>
          <a:p>
            <a:r>
              <a:rPr lang="en-US" sz="2100" dirty="0"/>
              <a:t>Jeff Dryden – BSD Assistant Director of Construction and Planning</a:t>
            </a:r>
          </a:p>
          <a:p>
            <a:pPr marL="457200" lvl="1" indent="0">
              <a:buNone/>
            </a:pPr>
            <a:r>
              <a:rPr lang="en-US" sz="1700" dirty="0"/>
              <a:t>Mr. Dryden has over </a:t>
            </a:r>
            <a:r>
              <a:rPr lang="en-US" sz="1700" b="1" dirty="0"/>
              <a:t>30 years of experience in construction and project </a:t>
            </a:r>
            <a:r>
              <a:rPr lang="en-US" sz="1700" b="1" dirty="0" smtClean="0"/>
              <a:t>management.  </a:t>
            </a:r>
            <a:r>
              <a:rPr lang="en-US" sz="1700" dirty="0" smtClean="0"/>
              <a:t>Mr</a:t>
            </a:r>
            <a:r>
              <a:rPr lang="en-US" sz="1700" dirty="0"/>
              <a:t>. Dryden has worked on multi-million dollar Design-Build and Design-Bid-Build projects. </a:t>
            </a:r>
            <a:endParaRPr lang="en-US" sz="1700" dirty="0" smtClean="0"/>
          </a:p>
          <a:p>
            <a:pPr lvl="0">
              <a:spcBef>
                <a:spcPts val="1200"/>
              </a:spcBef>
            </a:pPr>
            <a:r>
              <a:rPr lang="en-US" sz="1900" dirty="0">
                <a:solidFill>
                  <a:prstClr val="black"/>
                </a:solidFill>
              </a:rPr>
              <a:t>Marlene Anglemyer – BSD Construction Project </a:t>
            </a:r>
          </a:p>
          <a:p>
            <a:pPr marL="457200" lvl="1" indent="0">
              <a:buNone/>
            </a:pPr>
            <a:r>
              <a:rPr lang="en-US" sz="1600" dirty="0">
                <a:solidFill>
                  <a:prstClr val="black"/>
                </a:solidFill>
              </a:rPr>
              <a:t>Ms. Anglemyer has over </a:t>
            </a:r>
            <a:r>
              <a:rPr lang="en-US" sz="1600" b="1" dirty="0">
                <a:solidFill>
                  <a:prstClr val="black"/>
                </a:solidFill>
              </a:rPr>
              <a:t>16 years of experience on both public and private </a:t>
            </a:r>
            <a:r>
              <a:rPr lang="en-US" sz="1600" b="1" dirty="0" smtClean="0">
                <a:solidFill>
                  <a:prstClr val="black"/>
                </a:solidFill>
              </a:rPr>
              <a:t>construction </a:t>
            </a:r>
            <a:r>
              <a:rPr lang="en-US" sz="1600" b="1" dirty="0">
                <a:solidFill>
                  <a:prstClr val="black"/>
                </a:solidFill>
              </a:rPr>
              <a:t>projects. She is skilled at managing all phases of construction </a:t>
            </a:r>
            <a:r>
              <a:rPr lang="en-US" sz="1600" dirty="0">
                <a:solidFill>
                  <a:prstClr val="black"/>
                </a:solidFill>
              </a:rPr>
              <a:t>projects</a:t>
            </a:r>
            <a:r>
              <a:rPr lang="en-US" sz="1600" dirty="0" smtClean="0">
                <a:solidFill>
                  <a:prstClr val="black"/>
                </a:solidFill>
              </a:rPr>
              <a:t>.</a:t>
            </a:r>
            <a:endParaRPr lang="en-US" sz="1700" dirty="0"/>
          </a:p>
        </p:txBody>
      </p:sp>
      <p:sp>
        <p:nvSpPr>
          <p:cNvPr id="5" name="Footer Placeholder 4"/>
          <p:cNvSpPr txBox="1">
            <a:spLocks/>
          </p:cNvSpPr>
          <p:nvPr/>
        </p:nvSpPr>
        <p:spPr>
          <a:xfrm rot="10800000" flipV="1">
            <a:off x="7692144" y="5324735"/>
            <a:ext cx="889151" cy="21397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Page 12</a:t>
            </a:r>
            <a:endParaRPr lang="en-US" sz="1200" dirty="0"/>
          </a:p>
        </p:txBody>
      </p:sp>
    </p:spTree>
    <p:extLst>
      <p:ext uri="{BB962C8B-B14F-4D97-AF65-F5344CB8AC3E}">
        <p14:creationId xmlns:p14="http://schemas.microsoft.com/office/powerpoint/2010/main" val="369940425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solidFill>
                  <a:schemeClr val="tx2"/>
                </a:solidFill>
              </a:rPr>
              <a:t>Graham-Kapowsin High School Addition and Renovation</a:t>
            </a:r>
            <a:br>
              <a:rPr lang="en-US" sz="2500" dirty="0">
                <a:solidFill>
                  <a:schemeClr val="tx2"/>
                </a:solidFill>
              </a:rPr>
            </a:br>
            <a:r>
              <a:rPr lang="en-US" sz="2500" b="1" dirty="0">
                <a:solidFill>
                  <a:schemeClr val="tx2"/>
                </a:solidFill>
              </a:rPr>
              <a:t>Project Team Members</a:t>
            </a:r>
          </a:p>
        </p:txBody>
      </p:sp>
      <p:sp>
        <p:nvSpPr>
          <p:cNvPr id="3" name="Content Placeholder 2"/>
          <p:cNvSpPr>
            <a:spLocks noGrp="1"/>
          </p:cNvSpPr>
          <p:nvPr>
            <p:ph idx="1"/>
          </p:nvPr>
        </p:nvSpPr>
        <p:spPr>
          <a:xfrm>
            <a:off x="112735" y="1441774"/>
            <a:ext cx="7358409" cy="3771636"/>
          </a:xfrm>
        </p:spPr>
        <p:txBody>
          <a:bodyPr>
            <a:noAutofit/>
          </a:bodyPr>
          <a:lstStyle/>
          <a:p>
            <a:r>
              <a:rPr lang="en-US" sz="1900" dirty="0" smtClean="0"/>
              <a:t>Philip </a:t>
            </a:r>
            <a:r>
              <a:rPr lang="en-US" sz="1900" dirty="0"/>
              <a:t>Riedel AIA – NAC Architecture</a:t>
            </a:r>
          </a:p>
          <a:p>
            <a:pPr marL="457200" lvl="1" indent="0">
              <a:buNone/>
            </a:pPr>
            <a:r>
              <a:rPr lang="en-US" sz="1600" dirty="0"/>
              <a:t>Philip is a Principal Architect and the PK-12 Market Sector Leader at NAC Architecture. He has been </a:t>
            </a:r>
            <a:r>
              <a:rPr lang="en-US" sz="1600" b="1" dirty="0"/>
              <a:t>leading educational projects at NAC for 20 years</a:t>
            </a:r>
            <a:r>
              <a:rPr lang="en-US" sz="1600" dirty="0"/>
              <a:t>, including on GC/CM public school projects in Washington and </a:t>
            </a:r>
            <a:r>
              <a:rPr lang="en-US" sz="1600" dirty="0" smtClean="0"/>
              <a:t>Montana.</a:t>
            </a:r>
            <a:endParaRPr lang="en-US" sz="2000" dirty="0"/>
          </a:p>
          <a:p>
            <a:pPr marL="400050"/>
            <a:r>
              <a:rPr lang="en-US" sz="1900" dirty="0" smtClean="0"/>
              <a:t>Design Team</a:t>
            </a:r>
          </a:p>
          <a:p>
            <a:pPr lvl="1"/>
            <a:r>
              <a:rPr lang="en-US" sz="1200" dirty="0"/>
              <a:t>Civil Engineer: Sitts &amp; Hill Engineers</a:t>
            </a:r>
          </a:p>
          <a:p>
            <a:pPr lvl="1"/>
            <a:r>
              <a:rPr lang="en-US" sz="1200" dirty="0"/>
              <a:t>Landscape Architect: Weisman Design Group</a:t>
            </a:r>
          </a:p>
          <a:p>
            <a:pPr lvl="1"/>
            <a:r>
              <a:rPr lang="en-US" sz="1200" dirty="0"/>
              <a:t>Structural Engineer: Coughlin Porter Lundeen</a:t>
            </a:r>
          </a:p>
          <a:p>
            <a:pPr lvl="1"/>
            <a:r>
              <a:rPr lang="en-US" sz="1200" dirty="0"/>
              <a:t>Mechanical Engineer: Metrix Engineers</a:t>
            </a:r>
          </a:p>
          <a:p>
            <a:pPr lvl="1"/>
            <a:r>
              <a:rPr lang="en-US" sz="1200" dirty="0"/>
              <a:t>Electrical Engineer: NAC Engineering</a:t>
            </a:r>
          </a:p>
          <a:p>
            <a:pPr lvl="1"/>
            <a:r>
              <a:rPr lang="en-US" sz="1200" dirty="0"/>
              <a:t>Acoustical Engineer: Greenbusch</a:t>
            </a:r>
          </a:p>
          <a:p>
            <a:pPr lvl="1"/>
            <a:r>
              <a:rPr lang="en-US" sz="1200" dirty="0"/>
              <a:t>Owner's Cost Estimator: RC Cost Group</a:t>
            </a:r>
          </a:p>
          <a:p>
            <a:pPr marL="800100" lvl="1"/>
            <a:endParaRPr lang="en-US" sz="1600" dirty="0" smtClean="0"/>
          </a:p>
          <a:p>
            <a:pPr marL="800100" lvl="1"/>
            <a:endParaRPr lang="en-US" sz="1600" dirty="0"/>
          </a:p>
        </p:txBody>
      </p:sp>
      <p:sp>
        <p:nvSpPr>
          <p:cNvPr id="6" name="Footer Placeholder 4"/>
          <p:cNvSpPr txBox="1">
            <a:spLocks/>
          </p:cNvSpPr>
          <p:nvPr/>
        </p:nvSpPr>
        <p:spPr>
          <a:xfrm rot="10800000" flipV="1">
            <a:off x="7692144" y="5324735"/>
            <a:ext cx="889151" cy="21397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Page 13</a:t>
            </a:r>
            <a:endParaRPr lang="en-US" sz="1200" dirty="0"/>
          </a:p>
        </p:txBody>
      </p:sp>
    </p:spTree>
    <p:extLst>
      <p:ext uri="{BB962C8B-B14F-4D97-AF65-F5344CB8AC3E}">
        <p14:creationId xmlns:p14="http://schemas.microsoft.com/office/powerpoint/2010/main" val="140853467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solidFill>
                  <a:schemeClr val="tx2"/>
                </a:solidFill>
              </a:rPr>
              <a:t>Graham-Kapowsin High School Addition and Renovation</a:t>
            </a:r>
            <a:br>
              <a:rPr lang="en-US" sz="2500" dirty="0">
                <a:solidFill>
                  <a:schemeClr val="tx2"/>
                </a:solidFill>
              </a:rPr>
            </a:br>
            <a:r>
              <a:rPr lang="en-US" sz="2500" b="1" dirty="0">
                <a:solidFill>
                  <a:schemeClr val="tx2"/>
                </a:solidFill>
              </a:rPr>
              <a:t>Project Team Members</a:t>
            </a:r>
          </a:p>
        </p:txBody>
      </p:sp>
      <p:sp>
        <p:nvSpPr>
          <p:cNvPr id="3" name="Content Placeholder 2"/>
          <p:cNvSpPr>
            <a:spLocks noGrp="1"/>
          </p:cNvSpPr>
          <p:nvPr>
            <p:ph idx="1"/>
          </p:nvPr>
        </p:nvSpPr>
        <p:spPr>
          <a:xfrm>
            <a:off x="112735" y="1441774"/>
            <a:ext cx="7358409" cy="4017732"/>
          </a:xfrm>
        </p:spPr>
        <p:txBody>
          <a:bodyPr>
            <a:noAutofit/>
          </a:bodyPr>
          <a:lstStyle/>
          <a:p>
            <a:pPr lvl="0">
              <a:spcBef>
                <a:spcPts val="1200"/>
              </a:spcBef>
            </a:pPr>
            <a:r>
              <a:rPr lang="en-US" sz="1900" dirty="0" smtClean="0">
                <a:solidFill>
                  <a:prstClr val="black"/>
                </a:solidFill>
              </a:rPr>
              <a:t>Mica </a:t>
            </a:r>
            <a:r>
              <a:rPr lang="en-US" sz="1900" dirty="0">
                <a:solidFill>
                  <a:prstClr val="black"/>
                </a:solidFill>
              </a:rPr>
              <a:t>Klein, Andrew Greene, and Graehm Wallace - Legal, Perkins Coie</a:t>
            </a:r>
          </a:p>
          <a:p>
            <a:pPr marL="457200" lvl="1" indent="0">
              <a:buNone/>
            </a:pPr>
            <a:r>
              <a:rPr lang="en-US" sz="1500" dirty="0">
                <a:solidFill>
                  <a:prstClr val="black"/>
                </a:solidFill>
              </a:rPr>
              <a:t>The District is represented by Perkins Coie LLP’s Construction Group. Perkins Coie has </a:t>
            </a:r>
            <a:r>
              <a:rPr lang="en-US" sz="1500" b="1" dirty="0">
                <a:solidFill>
                  <a:prstClr val="black"/>
                </a:solidFill>
              </a:rPr>
              <a:t>represented more owners on GC/CM projects approved by the PRC than any other firm in Washington </a:t>
            </a:r>
            <a:r>
              <a:rPr lang="en-US" sz="1500" dirty="0">
                <a:solidFill>
                  <a:prstClr val="black"/>
                </a:solidFill>
              </a:rPr>
              <a:t>and has deep experience with Chapter 39.10 RCW alternative project delivery</a:t>
            </a:r>
            <a:r>
              <a:rPr lang="en-US" sz="1500" dirty="0" smtClean="0">
                <a:solidFill>
                  <a:prstClr val="black"/>
                </a:solidFill>
              </a:rPr>
              <a:t>.</a:t>
            </a:r>
          </a:p>
          <a:p>
            <a:pPr marL="457200" lvl="1" indent="0">
              <a:buNone/>
            </a:pPr>
            <a:endParaRPr lang="en-US" sz="1500" dirty="0">
              <a:solidFill>
                <a:prstClr val="black"/>
              </a:solidFill>
            </a:endParaRPr>
          </a:p>
        </p:txBody>
      </p:sp>
      <p:sp>
        <p:nvSpPr>
          <p:cNvPr id="5" name="Footer Placeholder 4"/>
          <p:cNvSpPr txBox="1">
            <a:spLocks/>
          </p:cNvSpPr>
          <p:nvPr/>
        </p:nvSpPr>
        <p:spPr>
          <a:xfrm rot="10800000" flipV="1">
            <a:off x="7692144" y="5324735"/>
            <a:ext cx="889151" cy="21397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Page 14</a:t>
            </a:r>
            <a:endParaRPr lang="en-US" sz="1200" dirty="0"/>
          </a:p>
        </p:txBody>
      </p:sp>
    </p:spTree>
    <p:extLst>
      <p:ext uri="{BB962C8B-B14F-4D97-AF65-F5344CB8AC3E}">
        <p14:creationId xmlns:p14="http://schemas.microsoft.com/office/powerpoint/2010/main" val="13532292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solidFill>
                  <a:schemeClr val="tx2"/>
                </a:solidFill>
              </a:rPr>
              <a:t>Graham-Kapowsin High School Addition and Renovation</a:t>
            </a:r>
            <a:br>
              <a:rPr lang="en-US" sz="2500" dirty="0">
                <a:solidFill>
                  <a:schemeClr val="tx2"/>
                </a:solidFill>
              </a:rPr>
            </a:br>
            <a:r>
              <a:rPr lang="en-US" sz="2500" b="1" dirty="0">
                <a:solidFill>
                  <a:schemeClr val="tx2"/>
                </a:solidFill>
              </a:rPr>
              <a:t>Project Team Members</a:t>
            </a:r>
          </a:p>
        </p:txBody>
      </p:sp>
      <p:sp>
        <p:nvSpPr>
          <p:cNvPr id="3" name="Content Placeholder 2"/>
          <p:cNvSpPr>
            <a:spLocks noGrp="1"/>
          </p:cNvSpPr>
          <p:nvPr>
            <p:ph idx="1"/>
          </p:nvPr>
        </p:nvSpPr>
        <p:spPr>
          <a:xfrm>
            <a:off x="112735" y="1441774"/>
            <a:ext cx="7358409" cy="4017732"/>
          </a:xfrm>
        </p:spPr>
        <p:txBody>
          <a:bodyPr>
            <a:noAutofit/>
          </a:bodyPr>
          <a:lstStyle/>
          <a:p>
            <a:r>
              <a:rPr lang="en-US" sz="1900" dirty="0"/>
              <a:t>Chuck Hartung – GC/CM Advisor, Hainline</a:t>
            </a:r>
          </a:p>
          <a:p>
            <a:pPr marL="457200" lvl="1" indent="0">
              <a:buNone/>
            </a:pPr>
            <a:r>
              <a:rPr lang="en-US" sz="1500" dirty="0"/>
              <a:t>Mr. Hartung has over </a:t>
            </a:r>
            <a:r>
              <a:rPr lang="en-US" sz="1500" b="1" dirty="0"/>
              <a:t>40 years of experience </a:t>
            </a:r>
            <a:r>
              <a:rPr lang="en-US" sz="1500" dirty="0"/>
              <a:t>in architecture, project management, construction management and construction consulting on both public and private projects. He has served directly as Project Manager and/or Owner’s Representative on complex multi-million-dollar GC/CM and GMP projects.</a:t>
            </a:r>
          </a:p>
          <a:p>
            <a:pPr>
              <a:spcBef>
                <a:spcPts val="1200"/>
              </a:spcBef>
            </a:pPr>
            <a:r>
              <a:rPr lang="en-US" sz="1900" dirty="0"/>
              <a:t>Richard Shiroyama – GC/CM Scheduling Consultant – Hainline</a:t>
            </a:r>
          </a:p>
          <a:p>
            <a:pPr marL="457200" lvl="1" indent="0">
              <a:buNone/>
            </a:pPr>
            <a:r>
              <a:rPr lang="en-US" sz="1500" dirty="0"/>
              <a:t>Richard Shiroyama, PE, </a:t>
            </a:r>
            <a:r>
              <a:rPr lang="en-US" sz="1500" b="1" dirty="0"/>
              <a:t>a 27-year construction industry veteran</a:t>
            </a:r>
            <a:r>
              <a:rPr lang="en-US" sz="1500" dirty="0"/>
              <a:t>, is Hainline’s Project Controls Manager and works with a wide variety of clients. Richard has provided scheduling review services for several GC/CM projects</a:t>
            </a:r>
            <a:r>
              <a:rPr lang="en-US" sz="1500" dirty="0" smtClean="0"/>
              <a:t>.</a:t>
            </a:r>
            <a:endParaRPr lang="en-US" sz="1500" dirty="0"/>
          </a:p>
        </p:txBody>
      </p:sp>
      <p:sp>
        <p:nvSpPr>
          <p:cNvPr id="5" name="Footer Placeholder 4"/>
          <p:cNvSpPr txBox="1">
            <a:spLocks/>
          </p:cNvSpPr>
          <p:nvPr/>
        </p:nvSpPr>
        <p:spPr>
          <a:xfrm rot="10800000" flipV="1">
            <a:off x="7692144" y="5324735"/>
            <a:ext cx="889151" cy="21397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Page 14</a:t>
            </a:r>
            <a:endParaRPr lang="en-US" sz="1200" dirty="0"/>
          </a:p>
        </p:txBody>
      </p:sp>
    </p:spTree>
    <p:extLst>
      <p:ext uri="{BB962C8B-B14F-4D97-AF65-F5344CB8AC3E}">
        <p14:creationId xmlns:p14="http://schemas.microsoft.com/office/powerpoint/2010/main" val="224060172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solidFill>
                  <a:schemeClr val="tx2"/>
                </a:solidFill>
              </a:rPr>
              <a:t>Graham-Kapowsin High School Addition and Renovation</a:t>
            </a:r>
            <a:br>
              <a:rPr lang="en-US" sz="2500" dirty="0">
                <a:solidFill>
                  <a:schemeClr val="tx2"/>
                </a:solidFill>
              </a:rPr>
            </a:br>
            <a:r>
              <a:rPr lang="en-US" sz="2500" b="1" dirty="0">
                <a:solidFill>
                  <a:schemeClr val="tx2"/>
                </a:solidFill>
              </a:rPr>
              <a:t>Team Member Experience</a:t>
            </a:r>
          </a:p>
        </p:txBody>
      </p:sp>
      <p:graphicFrame>
        <p:nvGraphicFramePr>
          <p:cNvPr id="6" name="Table 5"/>
          <p:cNvGraphicFramePr>
            <a:graphicFrameLocks noGrp="1"/>
          </p:cNvGraphicFramePr>
          <p:nvPr>
            <p:extLst>
              <p:ext uri="{D42A27DB-BD31-4B8C-83A1-F6EECF244321}">
                <p14:modId xmlns:p14="http://schemas.microsoft.com/office/powerpoint/2010/main" val="1747309480"/>
              </p:ext>
            </p:extLst>
          </p:nvPr>
        </p:nvGraphicFramePr>
        <p:xfrm>
          <a:off x="595128" y="1344403"/>
          <a:ext cx="6677836" cy="3783148"/>
        </p:xfrm>
        <a:graphic>
          <a:graphicData uri="http://schemas.openxmlformats.org/drawingml/2006/table">
            <a:tbl>
              <a:tblPr/>
              <a:tblGrid>
                <a:gridCol w="867811">
                  <a:extLst>
                    <a:ext uri="{9D8B030D-6E8A-4147-A177-3AD203B41FA5}">
                      <a16:colId xmlns:a16="http://schemas.microsoft.com/office/drawing/2014/main" val="1010840863"/>
                    </a:ext>
                  </a:extLst>
                </a:gridCol>
                <a:gridCol w="1089380">
                  <a:extLst>
                    <a:ext uri="{9D8B030D-6E8A-4147-A177-3AD203B41FA5}">
                      <a16:colId xmlns:a16="http://schemas.microsoft.com/office/drawing/2014/main" val="1581110194"/>
                    </a:ext>
                  </a:extLst>
                </a:gridCol>
                <a:gridCol w="1932572">
                  <a:extLst>
                    <a:ext uri="{9D8B030D-6E8A-4147-A177-3AD203B41FA5}">
                      <a16:colId xmlns:a16="http://schemas.microsoft.com/office/drawing/2014/main" val="619719690"/>
                    </a:ext>
                  </a:extLst>
                </a:gridCol>
                <a:gridCol w="615469">
                  <a:extLst>
                    <a:ext uri="{9D8B030D-6E8A-4147-A177-3AD203B41FA5}">
                      <a16:colId xmlns:a16="http://schemas.microsoft.com/office/drawing/2014/main" val="786882922"/>
                    </a:ext>
                  </a:extLst>
                </a:gridCol>
                <a:gridCol w="553922">
                  <a:extLst>
                    <a:ext uri="{9D8B030D-6E8A-4147-A177-3AD203B41FA5}">
                      <a16:colId xmlns:a16="http://schemas.microsoft.com/office/drawing/2014/main" val="2310652083"/>
                    </a:ext>
                  </a:extLst>
                </a:gridCol>
                <a:gridCol w="510839">
                  <a:extLst>
                    <a:ext uri="{9D8B030D-6E8A-4147-A177-3AD203B41FA5}">
                      <a16:colId xmlns:a16="http://schemas.microsoft.com/office/drawing/2014/main" val="1889612353"/>
                    </a:ext>
                  </a:extLst>
                </a:gridCol>
                <a:gridCol w="467756">
                  <a:extLst>
                    <a:ext uri="{9D8B030D-6E8A-4147-A177-3AD203B41FA5}">
                      <a16:colId xmlns:a16="http://schemas.microsoft.com/office/drawing/2014/main" val="3608540144"/>
                    </a:ext>
                  </a:extLst>
                </a:gridCol>
                <a:gridCol w="640087">
                  <a:extLst>
                    <a:ext uri="{9D8B030D-6E8A-4147-A177-3AD203B41FA5}">
                      <a16:colId xmlns:a16="http://schemas.microsoft.com/office/drawing/2014/main" val="1432381054"/>
                    </a:ext>
                  </a:extLst>
                </a:gridCol>
              </a:tblGrid>
              <a:tr h="115400">
                <a:tc>
                  <a:txBody>
                    <a:bodyPr/>
                    <a:lstStyle/>
                    <a:p>
                      <a:pPr algn="l" fontAlgn="b"/>
                      <a:r>
                        <a:rPr lang="en-US" sz="600" b="1" i="0" u="none" strike="noStrike" dirty="0">
                          <a:effectLst/>
                          <a:latin typeface="Arial" panose="020B0604020202020204" pitchFamily="34" charset="0"/>
                        </a:rPr>
                        <a:t> </a:t>
                      </a:r>
                    </a:p>
                  </a:txBody>
                  <a:tcPr marL="3077" marR="3077" marT="307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dirty="0">
                          <a:effectLst/>
                          <a:latin typeface="Arial" panose="020B0604020202020204" pitchFamily="34" charset="0"/>
                        </a:rPr>
                        <a:t> </a:t>
                      </a:r>
                    </a:p>
                  </a:txBody>
                  <a:tcPr marL="3077" marR="3077" marT="3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dirty="0">
                          <a:effectLst/>
                          <a:latin typeface="Arial" panose="020B0604020202020204" pitchFamily="34" charset="0"/>
                        </a:rPr>
                        <a:t> </a:t>
                      </a:r>
                    </a:p>
                  </a:txBody>
                  <a:tcPr marL="3077" marR="3077" marT="3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dirty="0">
                          <a:effectLst/>
                          <a:latin typeface="Arial" panose="020B0604020202020204" pitchFamily="34" charset="0"/>
                        </a:rPr>
                        <a:t> </a:t>
                      </a:r>
                    </a:p>
                  </a:txBody>
                  <a:tcPr marL="3077" marR="3077" marT="3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dirty="0">
                          <a:effectLst/>
                          <a:latin typeface="Arial" panose="020B0604020202020204" pitchFamily="34" charset="0"/>
                        </a:rPr>
                        <a:t> </a:t>
                      </a:r>
                    </a:p>
                  </a:txBody>
                  <a:tcPr marL="3077" marR="3077" marT="307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n-US" sz="600" b="1" i="0" u="none" strike="noStrike" dirty="0">
                          <a:effectLst/>
                          <a:latin typeface="Arial" panose="020B0604020202020204" pitchFamily="34" charset="0"/>
                        </a:rPr>
                        <a:t>Role During Project Phases</a:t>
                      </a:r>
                    </a:p>
                  </a:txBody>
                  <a:tcPr marL="3077" marR="3077" marT="30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2980529"/>
                  </a:ext>
                </a:extLst>
              </a:tr>
              <a:tr h="124632">
                <a:tc>
                  <a:txBody>
                    <a:bodyPr/>
                    <a:lstStyle/>
                    <a:p>
                      <a:pPr algn="l" fontAlgn="ctr"/>
                      <a:r>
                        <a:rPr lang="en-US" sz="600" b="1" i="0" u="none" strike="noStrike" dirty="0">
                          <a:effectLst/>
                          <a:latin typeface="Arial" panose="020B0604020202020204" pitchFamily="34" charset="0"/>
                        </a:rPr>
                        <a:t>Name</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600" b="1" i="0" u="none" strike="noStrike" dirty="0">
                          <a:effectLst/>
                          <a:latin typeface="Arial" panose="020B0604020202020204" pitchFamily="34" charset="0"/>
                        </a:rPr>
                        <a:t>Summary of Experience</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600" b="1" i="0" u="none" strike="noStrike" dirty="0">
                          <a:effectLst/>
                          <a:latin typeface="Arial" panose="020B0604020202020204" pitchFamily="34" charset="0"/>
                        </a:rPr>
                        <a:t>Project Names</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Arial" panose="020B0604020202020204" pitchFamily="34" charset="0"/>
                        </a:rPr>
                        <a:t>Project Size</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Arial" panose="020B0604020202020204" pitchFamily="34" charset="0"/>
                        </a:rPr>
                        <a:t>Project Type</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Arial" panose="020B0604020202020204" pitchFamily="34" charset="0"/>
                        </a:rPr>
                        <a:t>Pre-Design</a:t>
                      </a:r>
                    </a:p>
                  </a:txBody>
                  <a:tcPr marL="3077" marR="3077" marT="307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Arial" panose="020B0604020202020204" pitchFamily="34" charset="0"/>
                        </a:rPr>
                        <a:t>Design</a:t>
                      </a:r>
                    </a:p>
                  </a:txBody>
                  <a:tcPr marL="3077" marR="3077" marT="30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600" b="1" i="0" u="none" strike="noStrike" dirty="0">
                          <a:effectLst/>
                          <a:latin typeface="Arial" panose="020B0604020202020204" pitchFamily="34" charset="0"/>
                        </a:rPr>
                        <a:t>Construction</a:t>
                      </a:r>
                    </a:p>
                  </a:txBody>
                  <a:tcPr marL="3077" marR="3077" marT="307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96203"/>
                  </a:ext>
                </a:extLst>
              </a:tr>
              <a:tr h="207721">
                <a:tc>
                  <a:txBody>
                    <a:bodyPr/>
                    <a:lstStyle/>
                    <a:p>
                      <a:pPr algn="l" fontAlgn="ctr"/>
                      <a:r>
                        <a:rPr lang="en-US" sz="600" b="1" i="0" u="none" strike="noStrike" dirty="0">
                          <a:effectLst/>
                          <a:latin typeface="Arial" panose="020B0604020202020204" pitchFamily="34" charset="0"/>
                        </a:rPr>
                        <a:t>Cathie Carlson</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600" b="0" i="0" u="none" strike="noStrike" dirty="0">
                          <a:effectLst/>
                          <a:latin typeface="Arial" panose="020B0604020202020204" pitchFamily="34" charset="0"/>
                        </a:rPr>
                        <a:t>Director of Construction and Planning - BSD</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600" b="0" i="0" u="none" strike="noStrike" dirty="0">
                          <a:effectLst/>
                          <a:latin typeface="Arial" panose="020B0604020202020204" pitchFamily="34" charset="0"/>
                        </a:rPr>
                        <a:t>Challenger High School Phase 1</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600" b="0" i="0" u="none" strike="noStrike" dirty="0">
                          <a:effectLst/>
                          <a:latin typeface="Arial" panose="020B0604020202020204" pitchFamily="34" charset="0"/>
                        </a:rPr>
                        <a:t>$4M</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600" b="0" i="0" u="none" strike="noStrike" dirty="0">
                          <a:effectLst/>
                          <a:latin typeface="Arial" panose="020B0604020202020204" pitchFamily="34" charset="0"/>
                        </a:rPr>
                        <a:t>DBB</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80720735"/>
                  </a:ext>
                </a:extLst>
              </a:tr>
              <a:tr h="95398">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Educational Service Center Phase 1 &amp; 2</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$4.3M</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DBB</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45673672"/>
                  </a:ext>
                </a:extLst>
              </a:tr>
              <a:tr h="95398">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New Bethel High School</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$130M</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DBB</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35831205"/>
                  </a:ext>
                </a:extLst>
              </a:tr>
              <a:tr h="95398">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smtClean="0">
                          <a:effectLst/>
                          <a:latin typeface="Arial" panose="020B0604020202020204" pitchFamily="34" charset="0"/>
                        </a:rPr>
                        <a:t>Elementary </a:t>
                      </a:r>
                      <a:r>
                        <a:rPr lang="en-US" sz="600" b="0" i="0" u="none" strike="noStrike" dirty="0">
                          <a:effectLst/>
                          <a:latin typeface="Arial" panose="020B0604020202020204" pitchFamily="34" charset="0"/>
                        </a:rPr>
                        <a:t>School #18</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$32M</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DBB</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04809661"/>
                  </a:ext>
                </a:extLst>
              </a:tr>
              <a:tr h="190795">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Assistant Director of Construction - BSD</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Pierce County Skills Center Phase 3</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$8.7M</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DB</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Asst. Direct.</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Asst. Direct.</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Asst. Direct.</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16115487"/>
                  </a:ext>
                </a:extLst>
              </a:tr>
              <a:tr h="190795">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Facilities Planner - BSD</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Bethel Learning Center</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$2.5M</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DB</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Facilities Planner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Facilities Planner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Facilities Planner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43363609"/>
                  </a:ext>
                </a:extLst>
              </a:tr>
              <a:tr h="190795">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Transportation Center/Central Kitchen</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$19M</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DB</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Facilities Planner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Facilities Planner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Asst. Direct.</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29019543"/>
                  </a:ext>
                </a:extLst>
              </a:tr>
              <a:tr h="190795">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en-US" sz="600" b="0" i="0" u="none" strike="noStrike" dirty="0">
                        <a:effectLst/>
                        <a:latin typeface="Arial" panose="020B0604020202020204" pitchFamily="34" charset="0"/>
                      </a:endParaRP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Shining Mt Elementary</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$10M</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DBB</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Facilities Planner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Facilities Planner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Facilities Planner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97598620"/>
                  </a:ext>
                </a:extLst>
              </a:tr>
              <a:tr h="190795">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Clover Creek Elementary</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$12.7M</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DBB</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Facilities Planner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Facilities Planner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Facilities Planner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37056430"/>
                  </a:ext>
                </a:extLst>
              </a:tr>
              <a:tr h="190795">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smtClean="0">
                          <a:effectLst/>
                          <a:latin typeface="Arial" panose="020B0604020202020204" pitchFamily="34" charset="0"/>
                        </a:rPr>
                        <a:t>Spanaway </a:t>
                      </a:r>
                      <a:r>
                        <a:rPr lang="en-US" sz="600" b="0" i="0" u="none" strike="noStrike" dirty="0">
                          <a:effectLst/>
                          <a:latin typeface="Arial" panose="020B0604020202020204" pitchFamily="34" charset="0"/>
                        </a:rPr>
                        <a:t>Elementary</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$9.3M</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DBB</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Facilities Planner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Facilities Planner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Facilities Planner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03334818"/>
                  </a:ext>
                </a:extLst>
              </a:tr>
              <a:tr h="190795">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smtClean="0">
                          <a:effectLst/>
                          <a:latin typeface="Arial" panose="020B0604020202020204" pitchFamily="34" charset="0"/>
                        </a:rPr>
                        <a:t>Spanaway </a:t>
                      </a:r>
                      <a:r>
                        <a:rPr lang="en-US" sz="600" b="0" i="0" u="none" strike="noStrike" dirty="0">
                          <a:effectLst/>
                          <a:latin typeface="Arial" panose="020B0604020202020204" pitchFamily="34" charset="0"/>
                        </a:rPr>
                        <a:t>Lake High School</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$25M</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DBB</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Facilities Planner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Facilities Planner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Facilities Planner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51996019"/>
                  </a:ext>
                </a:extLst>
              </a:tr>
              <a:tr h="91705">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15964"/>
                  </a:ext>
                </a:extLst>
              </a:tr>
              <a:tr h="190795">
                <a:tc>
                  <a:txBody>
                    <a:bodyPr/>
                    <a:lstStyle/>
                    <a:p>
                      <a:pPr algn="l" fontAlgn="ctr"/>
                      <a:r>
                        <a:rPr lang="en-US" sz="600" b="1" i="0" u="none" strike="noStrike" dirty="0">
                          <a:effectLst/>
                          <a:latin typeface="Arial" panose="020B0604020202020204" pitchFamily="34" charset="0"/>
                        </a:rPr>
                        <a:t>Jeffrey Dryden</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600" b="0" i="0" u="none" strike="noStrike" dirty="0">
                          <a:effectLst/>
                          <a:latin typeface="Arial" panose="020B0604020202020204" pitchFamily="34" charset="0"/>
                        </a:rPr>
                        <a:t>Assistant Director of Construction -BSD</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600" b="0" i="0" u="none" strike="noStrike" dirty="0">
                          <a:effectLst/>
                          <a:latin typeface="Arial" panose="020B0604020202020204" pitchFamily="34" charset="0"/>
                        </a:rPr>
                        <a:t>New </a:t>
                      </a:r>
                      <a:r>
                        <a:rPr lang="en-US" sz="600" b="0" i="0" u="none" strike="noStrike" dirty="0" smtClean="0">
                          <a:effectLst/>
                          <a:latin typeface="Arial" panose="020B0604020202020204" pitchFamily="34" charset="0"/>
                        </a:rPr>
                        <a:t>Challenger </a:t>
                      </a:r>
                      <a:r>
                        <a:rPr lang="en-US" sz="600" b="0" i="0" u="none" strike="noStrike" dirty="0">
                          <a:effectLst/>
                          <a:latin typeface="Arial" panose="020B0604020202020204" pitchFamily="34" charset="0"/>
                        </a:rPr>
                        <a:t>High School</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600" b="0" i="0" u="none" strike="noStrike" dirty="0">
                          <a:effectLst/>
                          <a:latin typeface="Arial" panose="020B0604020202020204" pitchFamily="34" charset="0"/>
                        </a:rPr>
                        <a:t>$4M</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600" b="0" i="0" u="none" strike="noStrike" dirty="0">
                          <a:effectLst/>
                          <a:latin typeface="Arial" panose="020B0604020202020204" pitchFamily="34" charset="0"/>
                        </a:rPr>
                        <a:t>DBB</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600" b="0" i="0" u="none" strike="noStrike" dirty="0">
                          <a:effectLst/>
                          <a:latin typeface="Arial" panose="020B0604020202020204" pitchFamily="34" charset="0"/>
                        </a:rPr>
                        <a:t>Asst. Direct.</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19202246"/>
                  </a:ext>
                </a:extLst>
              </a:tr>
              <a:tr h="95398">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Educational Service Center Phase 2 </a:t>
                      </a:r>
                      <a:r>
                        <a:rPr lang="en-US" sz="600" b="0" i="0" u="none" strike="noStrike" dirty="0" smtClean="0">
                          <a:effectLst/>
                          <a:latin typeface="Arial" panose="020B0604020202020204" pitchFamily="34" charset="0"/>
                        </a:rPr>
                        <a:t>Improvements</a:t>
                      </a:r>
                      <a:endParaRPr lang="en-US" sz="600" b="0" i="0" u="none" strike="noStrike" dirty="0">
                        <a:effectLst/>
                        <a:latin typeface="Arial" panose="020B0604020202020204" pitchFamily="34" charset="0"/>
                      </a:endParaRP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$1.8M</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DBB</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Asst. Direct.</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35061471"/>
                  </a:ext>
                </a:extLst>
              </a:tr>
              <a:tr h="95398">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New Bethel High School</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$130M</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DBB</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Asst. Direct.</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Asst. Direct.</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 -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96367514"/>
                  </a:ext>
                </a:extLst>
              </a:tr>
              <a:tr h="95398">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smtClean="0">
                          <a:effectLst/>
                          <a:latin typeface="Arial" panose="020B0604020202020204" pitchFamily="34" charset="0"/>
                        </a:rPr>
                        <a:t>Elementary </a:t>
                      </a:r>
                      <a:r>
                        <a:rPr lang="en-US" sz="600" b="0" i="0" u="none" strike="noStrike" dirty="0">
                          <a:effectLst/>
                          <a:latin typeface="Arial" panose="020B0604020202020204" pitchFamily="34" charset="0"/>
                        </a:rPr>
                        <a:t>School #18</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$32M</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DBB</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 -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Asst. Direct.</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 -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06903659"/>
                  </a:ext>
                </a:extLst>
              </a:tr>
              <a:tr h="91705">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21116424"/>
                  </a:ext>
                </a:extLst>
              </a:tr>
              <a:tr h="190795">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Public Works Officer (Director of Facilities and Construction)</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New Base Fitness Center</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$12M</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DB</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83225649"/>
                  </a:ext>
                </a:extLst>
              </a:tr>
              <a:tr h="190795">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   US Navy, Naval Air</a:t>
                      </a:r>
                      <a:br>
                        <a:rPr lang="en-US" sz="600" b="0" i="0" u="none" strike="noStrike" dirty="0">
                          <a:effectLst/>
                          <a:latin typeface="Arial" panose="020B0604020202020204" pitchFamily="34" charset="0"/>
                        </a:rPr>
                      </a:br>
                      <a:r>
                        <a:rPr lang="en-US" sz="600" b="0" i="0" u="none" strike="noStrike" dirty="0">
                          <a:effectLst/>
                          <a:latin typeface="Arial" panose="020B0604020202020204" pitchFamily="34" charset="0"/>
                        </a:rPr>
                        <a:t>   Station Fallon</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New Water Treatment Plant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$20M</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Modified DB</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05681597"/>
                  </a:ext>
                </a:extLst>
              </a:tr>
              <a:tr h="95398">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Barracks Renovations</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$6M</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DB</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02691644"/>
                  </a:ext>
                </a:extLst>
              </a:tr>
              <a:tr h="95398">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Airfield </a:t>
                      </a:r>
                      <a:r>
                        <a:rPr lang="en-US" sz="600" b="0" i="0" u="none" strike="noStrike" dirty="0" smtClean="0">
                          <a:effectLst/>
                          <a:latin typeface="Arial" panose="020B0604020202020204" pitchFamily="34" charset="0"/>
                        </a:rPr>
                        <a:t>Improvements</a:t>
                      </a:r>
                      <a:endParaRPr lang="en-US" sz="600" b="0" i="0" u="none" strike="noStrike" dirty="0">
                        <a:effectLst/>
                        <a:latin typeface="Arial" panose="020B0604020202020204" pitchFamily="34" charset="0"/>
                      </a:endParaRP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$5M</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DBB</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7109493"/>
                  </a:ext>
                </a:extLst>
              </a:tr>
              <a:tr h="95398">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Airfield Hangar Renovations</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$12M</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DB</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Director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16450487"/>
                  </a:ext>
                </a:extLst>
              </a:tr>
              <a:tr h="91705">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2719000"/>
                  </a:ext>
                </a:extLst>
              </a:tr>
              <a:tr h="190795">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Program Manager - US Navy</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effectLst/>
                          <a:latin typeface="Arial" panose="020B0604020202020204" pitchFamily="34" charset="0"/>
                        </a:rPr>
                        <a:t>Construction of 400 Police Facilities for Afghan National Police</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$200M</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DBB</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Program Manager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Program Manager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0" i="0" u="none" strike="noStrike" dirty="0">
                          <a:effectLst/>
                          <a:latin typeface="Arial" panose="020B0604020202020204" pitchFamily="34" charset="0"/>
                        </a:rPr>
                        <a:t>Program Manager</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5857764"/>
                  </a:ext>
                </a:extLst>
              </a:tr>
              <a:tr h="91705">
                <a:tc>
                  <a:txBody>
                    <a:bodyPr/>
                    <a:lstStyle/>
                    <a:p>
                      <a:pPr algn="l"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Arial" panose="020B0604020202020204" pitchFamily="34" charset="0"/>
                        </a:rPr>
                        <a:t> </a:t>
                      </a:r>
                    </a:p>
                  </a:txBody>
                  <a:tcPr marL="3077" marR="3077" marT="30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9045051"/>
                  </a:ext>
                </a:extLst>
              </a:tr>
            </a:tbl>
          </a:graphicData>
        </a:graphic>
      </p:graphicFrame>
      <p:sp>
        <p:nvSpPr>
          <p:cNvPr id="4" name="Footer Placeholder 4"/>
          <p:cNvSpPr txBox="1">
            <a:spLocks/>
          </p:cNvSpPr>
          <p:nvPr/>
        </p:nvSpPr>
        <p:spPr>
          <a:xfrm rot="10800000" flipV="1">
            <a:off x="7692144" y="5324735"/>
            <a:ext cx="889151" cy="21397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Page 15</a:t>
            </a:r>
          </a:p>
          <a:p>
            <a:endParaRPr lang="en-US" sz="1200" dirty="0"/>
          </a:p>
        </p:txBody>
      </p:sp>
    </p:spTree>
    <p:extLst>
      <p:ext uri="{BB962C8B-B14F-4D97-AF65-F5344CB8AC3E}">
        <p14:creationId xmlns:p14="http://schemas.microsoft.com/office/powerpoint/2010/main" val="248707557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solidFill>
                  <a:schemeClr val="tx2"/>
                </a:solidFill>
              </a:rPr>
              <a:t>Graham-Kapowsin High School Addition and Renovation</a:t>
            </a:r>
            <a:br>
              <a:rPr lang="en-US" sz="2500" dirty="0">
                <a:solidFill>
                  <a:schemeClr val="tx2"/>
                </a:solidFill>
              </a:rPr>
            </a:br>
            <a:r>
              <a:rPr lang="en-US" sz="2500" b="1" dirty="0">
                <a:solidFill>
                  <a:schemeClr val="tx2"/>
                </a:solidFill>
              </a:rPr>
              <a:t>Team Member Experience</a:t>
            </a:r>
          </a:p>
        </p:txBody>
      </p:sp>
      <p:graphicFrame>
        <p:nvGraphicFramePr>
          <p:cNvPr id="4" name="Table 3"/>
          <p:cNvGraphicFramePr>
            <a:graphicFrameLocks noGrp="1"/>
          </p:cNvGraphicFramePr>
          <p:nvPr>
            <p:extLst>
              <p:ext uri="{D42A27DB-BD31-4B8C-83A1-F6EECF244321}">
                <p14:modId xmlns:p14="http://schemas.microsoft.com/office/powerpoint/2010/main" val="117414332"/>
              </p:ext>
            </p:extLst>
          </p:nvPr>
        </p:nvGraphicFramePr>
        <p:xfrm>
          <a:off x="793898" y="1233648"/>
          <a:ext cx="6370432" cy="4006593"/>
        </p:xfrm>
        <a:graphic>
          <a:graphicData uri="http://schemas.openxmlformats.org/drawingml/2006/table">
            <a:tbl>
              <a:tblPr/>
              <a:tblGrid>
                <a:gridCol w="827863">
                  <a:extLst>
                    <a:ext uri="{9D8B030D-6E8A-4147-A177-3AD203B41FA5}">
                      <a16:colId xmlns:a16="http://schemas.microsoft.com/office/drawing/2014/main" val="638383745"/>
                    </a:ext>
                  </a:extLst>
                </a:gridCol>
                <a:gridCol w="1039231">
                  <a:extLst>
                    <a:ext uri="{9D8B030D-6E8A-4147-A177-3AD203B41FA5}">
                      <a16:colId xmlns:a16="http://schemas.microsoft.com/office/drawing/2014/main" val="1374759283"/>
                    </a:ext>
                  </a:extLst>
                </a:gridCol>
                <a:gridCol w="1843608">
                  <a:extLst>
                    <a:ext uri="{9D8B030D-6E8A-4147-A177-3AD203B41FA5}">
                      <a16:colId xmlns:a16="http://schemas.microsoft.com/office/drawing/2014/main" val="2851053749"/>
                    </a:ext>
                  </a:extLst>
                </a:gridCol>
                <a:gridCol w="587137">
                  <a:extLst>
                    <a:ext uri="{9D8B030D-6E8A-4147-A177-3AD203B41FA5}">
                      <a16:colId xmlns:a16="http://schemas.microsoft.com/office/drawing/2014/main" val="3823683057"/>
                    </a:ext>
                  </a:extLst>
                </a:gridCol>
                <a:gridCol w="528423">
                  <a:extLst>
                    <a:ext uri="{9D8B030D-6E8A-4147-A177-3AD203B41FA5}">
                      <a16:colId xmlns:a16="http://schemas.microsoft.com/office/drawing/2014/main" val="3655610884"/>
                    </a:ext>
                  </a:extLst>
                </a:gridCol>
                <a:gridCol w="487324">
                  <a:extLst>
                    <a:ext uri="{9D8B030D-6E8A-4147-A177-3AD203B41FA5}">
                      <a16:colId xmlns:a16="http://schemas.microsoft.com/office/drawing/2014/main" val="911356404"/>
                    </a:ext>
                  </a:extLst>
                </a:gridCol>
                <a:gridCol w="446224">
                  <a:extLst>
                    <a:ext uri="{9D8B030D-6E8A-4147-A177-3AD203B41FA5}">
                      <a16:colId xmlns:a16="http://schemas.microsoft.com/office/drawing/2014/main" val="3404769949"/>
                    </a:ext>
                  </a:extLst>
                </a:gridCol>
                <a:gridCol w="610622">
                  <a:extLst>
                    <a:ext uri="{9D8B030D-6E8A-4147-A177-3AD203B41FA5}">
                      <a16:colId xmlns:a16="http://schemas.microsoft.com/office/drawing/2014/main" val="3321964190"/>
                    </a:ext>
                  </a:extLst>
                </a:gridCol>
              </a:tblGrid>
              <a:tr h="89597">
                <a:tc>
                  <a:txBody>
                    <a:bodyPr/>
                    <a:lstStyle/>
                    <a:p>
                      <a:pPr algn="l" fontAlgn="b"/>
                      <a:r>
                        <a:rPr lang="en-US" sz="500" b="1" i="0" u="none" strike="noStrike" dirty="0">
                          <a:effectLst/>
                          <a:latin typeface="Arial" panose="020B0604020202020204" pitchFamily="34" charset="0"/>
                        </a:rPr>
                        <a:t> </a:t>
                      </a:r>
                    </a:p>
                  </a:txBody>
                  <a:tcPr marL="2389" marR="2389" marT="23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1" i="0" u="none" strike="noStrike" dirty="0">
                          <a:effectLst/>
                          <a:latin typeface="Arial" panose="020B0604020202020204" pitchFamily="34" charset="0"/>
                        </a:rPr>
                        <a:t> </a:t>
                      </a:r>
                    </a:p>
                  </a:txBody>
                  <a:tcPr marL="2389" marR="2389" marT="2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1" i="0" u="none" strike="noStrike" dirty="0">
                          <a:effectLst/>
                          <a:latin typeface="Arial" panose="020B0604020202020204" pitchFamily="34" charset="0"/>
                        </a:rPr>
                        <a:t> </a:t>
                      </a:r>
                    </a:p>
                  </a:txBody>
                  <a:tcPr marL="2389" marR="2389" marT="2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1" i="0" u="none" strike="noStrike" dirty="0">
                          <a:effectLst/>
                          <a:latin typeface="Arial" panose="020B0604020202020204" pitchFamily="34" charset="0"/>
                        </a:rPr>
                        <a:t> </a:t>
                      </a:r>
                    </a:p>
                  </a:txBody>
                  <a:tcPr marL="2389" marR="2389" marT="2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1" i="0" u="none" strike="noStrike" dirty="0">
                          <a:effectLst/>
                          <a:latin typeface="Arial" panose="020B0604020202020204" pitchFamily="34" charset="0"/>
                        </a:rPr>
                        <a:t> </a:t>
                      </a:r>
                    </a:p>
                  </a:txBody>
                  <a:tcPr marL="2389" marR="2389" marT="23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n-US" sz="500" b="1" i="0" u="none" strike="noStrike" dirty="0">
                          <a:effectLst/>
                          <a:latin typeface="Arial" panose="020B0604020202020204" pitchFamily="34" charset="0"/>
                        </a:rPr>
                        <a:t>Role During Project Phases</a:t>
                      </a:r>
                    </a:p>
                  </a:txBody>
                  <a:tcPr marL="2389" marR="2389" marT="238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1050479"/>
                  </a:ext>
                </a:extLst>
              </a:tr>
              <a:tr h="96764">
                <a:tc>
                  <a:txBody>
                    <a:bodyPr/>
                    <a:lstStyle/>
                    <a:p>
                      <a:pPr algn="l" fontAlgn="ctr"/>
                      <a:r>
                        <a:rPr lang="en-US" sz="500" b="1" i="0" u="none" strike="noStrike" dirty="0">
                          <a:effectLst/>
                          <a:latin typeface="Arial" panose="020B0604020202020204" pitchFamily="34" charset="0"/>
                        </a:rPr>
                        <a:t>Name</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dirty="0">
                          <a:effectLst/>
                          <a:latin typeface="Arial" panose="020B0604020202020204" pitchFamily="34" charset="0"/>
                        </a:rPr>
                        <a:t>Summary of Experience</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dirty="0">
                          <a:effectLst/>
                          <a:latin typeface="Arial" panose="020B0604020202020204" pitchFamily="34" charset="0"/>
                        </a:rPr>
                        <a:t>Project Names</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dirty="0">
                          <a:effectLst/>
                          <a:latin typeface="Arial" panose="020B0604020202020204" pitchFamily="34" charset="0"/>
                        </a:rPr>
                        <a:t>Project Size</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dirty="0">
                          <a:effectLst/>
                          <a:latin typeface="Arial" panose="020B0604020202020204" pitchFamily="34" charset="0"/>
                        </a:rPr>
                        <a:t>Project Type</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dirty="0">
                          <a:effectLst/>
                          <a:latin typeface="Arial" panose="020B0604020202020204" pitchFamily="34" charset="0"/>
                        </a:rPr>
                        <a:t>Pre-Design</a:t>
                      </a:r>
                    </a:p>
                  </a:txBody>
                  <a:tcPr marL="2389" marR="2389" marT="2389"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dirty="0">
                          <a:effectLst/>
                          <a:latin typeface="Arial" panose="020B0604020202020204" pitchFamily="34" charset="0"/>
                        </a:rPr>
                        <a:t>Design</a:t>
                      </a:r>
                    </a:p>
                  </a:txBody>
                  <a:tcPr marL="2389" marR="2389" marT="238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dirty="0">
                          <a:effectLst/>
                          <a:latin typeface="Arial" panose="020B0604020202020204" pitchFamily="34" charset="0"/>
                        </a:rPr>
                        <a:t>Construction</a:t>
                      </a:r>
                    </a:p>
                  </a:txBody>
                  <a:tcPr marL="2389" marR="2389" marT="2389"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057753"/>
                  </a:ext>
                </a:extLst>
              </a:tr>
              <a:tr h="132603">
                <a:tc>
                  <a:txBody>
                    <a:bodyPr/>
                    <a:lstStyle/>
                    <a:p>
                      <a:pPr algn="l" fontAlgn="ctr"/>
                      <a:r>
                        <a:rPr lang="en-US" sz="500" b="1" i="0" u="none" strike="noStrike" dirty="0">
                          <a:effectLst/>
                          <a:latin typeface="Arial" panose="020B0604020202020204" pitchFamily="34" charset="0"/>
                        </a:rPr>
                        <a:t>Marlene Anglemyer</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500" b="0" i="0" u="none" strike="noStrike" dirty="0">
                          <a:effectLst/>
                          <a:latin typeface="Arial" panose="020B0604020202020204" pitchFamily="34" charset="0"/>
                        </a:rPr>
                        <a:t>Project Manager - BSD</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500" b="0" i="0" u="none" strike="noStrike" dirty="0">
                          <a:effectLst/>
                          <a:latin typeface="Arial" panose="020B0604020202020204" pitchFamily="34" charset="0"/>
                        </a:rPr>
                        <a:t>New </a:t>
                      </a:r>
                      <a:r>
                        <a:rPr lang="en-US" sz="500" b="0" i="0" u="none" strike="noStrike" dirty="0" smtClean="0">
                          <a:effectLst/>
                          <a:latin typeface="Arial" panose="020B0604020202020204" pitchFamily="34" charset="0"/>
                        </a:rPr>
                        <a:t>Challenger </a:t>
                      </a:r>
                      <a:r>
                        <a:rPr lang="en-US" sz="500" b="0" i="0" u="none" strike="noStrike" dirty="0">
                          <a:effectLst/>
                          <a:latin typeface="Arial" panose="020B0604020202020204" pitchFamily="34" charset="0"/>
                        </a:rPr>
                        <a:t>High School</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00" b="0" i="0" u="none" strike="noStrike" dirty="0">
                          <a:effectLst/>
                          <a:latin typeface="Arial" panose="020B0604020202020204" pitchFamily="34" charset="0"/>
                        </a:rPr>
                        <a:t>$4M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00" b="0" i="0" u="none" strike="noStrike" dirty="0">
                          <a:effectLst/>
                          <a:latin typeface="Arial" panose="020B0604020202020204" pitchFamily="34" charset="0"/>
                        </a:rPr>
                        <a:t>DBB</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42259106"/>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Project Manager</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Transportation Building Preservation</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$39.5M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DBB</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36215259"/>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State of Washington</a:t>
                      </a:r>
                    </a:p>
                  </a:txBody>
                  <a:tcPr marL="43006"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NRB Building Fire Suppression</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$11.0M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DBB</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19946743"/>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Capitol Court Building Envelope Repairs</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$3.1M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DBB</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09266116"/>
                  </a:ext>
                </a:extLst>
              </a:tr>
              <a:tr h="148133">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sz="400" b="0" i="0" u="none" strike="noStrike" dirty="0">
                        <a:effectLst/>
                        <a:latin typeface="Calibri" panose="020F0502020204030204" pitchFamily="34" charset="0"/>
                      </a:endParaRP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Columbia Basin College Social Sciences &amp; World Language Buildings</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$15.7M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DBB</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67806958"/>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sz="400" b="0" i="0" u="none" strike="noStrike" dirty="0">
                        <a:effectLst/>
                        <a:latin typeface="Calibri" panose="020F0502020204030204" pitchFamily="34" charset="0"/>
                      </a:endParaRP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Seattle Central College Maritime Academy</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$11.6M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DBB</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22886195"/>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sz="400" b="0" i="0" u="none" strike="noStrike" dirty="0">
                        <a:effectLst/>
                        <a:latin typeface="Calibri" panose="020F0502020204030204" pitchFamily="34" charset="0"/>
                      </a:endParaRP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Centralia College Student Commons/Center</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$26.5M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DBB</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11361482"/>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sz="400" b="0" i="0" u="none" strike="noStrike" dirty="0">
                        <a:effectLst/>
                        <a:latin typeface="Calibri" panose="020F0502020204030204" pitchFamily="34" charset="0"/>
                      </a:endParaRP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Dept. of Veteran's Affairs Skilled Nursing Facilities</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$35.3M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DBB</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49981232"/>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sz="400" b="0" i="0" u="none" strike="noStrike" dirty="0">
                        <a:effectLst/>
                        <a:latin typeface="Calibri" panose="020F0502020204030204" pitchFamily="34" charset="0"/>
                      </a:endParaRP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1063 Block Office Building</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$64.6M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 </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35431066"/>
                  </a:ext>
                </a:extLst>
              </a:tr>
              <a:tr h="148133">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sz="400" b="0" i="0" u="none" strike="noStrike" dirty="0">
                        <a:effectLst/>
                        <a:latin typeface="Calibri" panose="020F0502020204030204" pitchFamily="34" charset="0"/>
                      </a:endParaRP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Bates Technical College Mohler Communications Technology Building</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$20.8M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DBB</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15211245"/>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sz="400" b="0" i="0" u="none" strike="noStrike" dirty="0">
                        <a:effectLst/>
                        <a:latin typeface="Calibri" panose="020F0502020204030204" pitchFamily="34" charset="0"/>
                      </a:endParaRP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Green River Community College Student Life</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$23.6M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DBB</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67063905"/>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sz="400" b="0" i="0" u="none" strike="noStrike" dirty="0">
                        <a:effectLst/>
                        <a:latin typeface="Calibri" panose="020F0502020204030204" pitchFamily="34" charset="0"/>
                      </a:endParaRP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Bellevue College Health Sciences Building</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$24.8M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DBB</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86741475"/>
                  </a:ext>
                </a:extLst>
              </a:tr>
              <a:tr h="148133">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sz="400" b="0" i="0" u="none" strike="noStrike" dirty="0">
                        <a:effectLst/>
                        <a:latin typeface="Calibri" panose="020F0502020204030204" pitchFamily="34" charset="0"/>
                      </a:endParaRP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South Puget Sound Community College Campus Center Redevelopment</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$24.3M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DBB</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63734059"/>
                  </a:ext>
                </a:extLst>
              </a:tr>
              <a:tr h="148133">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sz="400" b="0" i="0" u="none" strike="noStrike" dirty="0">
                        <a:effectLst/>
                        <a:latin typeface="Calibri" panose="020F0502020204030204" pitchFamily="34" charset="0"/>
                      </a:endParaRP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Tacoma Community College Harned Center for Health Careers</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$21.4M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DBB</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74692350"/>
                  </a:ext>
                </a:extLst>
              </a:tr>
              <a:tr h="125435">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sz="400" b="0" i="0" u="none" strike="noStrike" dirty="0">
                        <a:effectLst/>
                        <a:latin typeface="Calibri" panose="020F0502020204030204" pitchFamily="34" charset="0"/>
                      </a:endParaRP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Lower Columbia College Health &amp; Sciences Bldg</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$26.1M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DBB</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47459375"/>
                  </a:ext>
                </a:extLst>
              </a:tr>
              <a:tr h="71199">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456039"/>
                  </a:ext>
                </a:extLst>
              </a:tr>
              <a:tr h="74067">
                <a:tc>
                  <a:txBody>
                    <a:bodyPr/>
                    <a:lstStyle/>
                    <a:p>
                      <a:pPr algn="l" fontAlgn="ctr"/>
                      <a:r>
                        <a:rPr lang="en-US" sz="500" b="1" i="0" u="none" strike="noStrike" dirty="0">
                          <a:effectLst/>
                          <a:latin typeface="Arial" panose="020B0604020202020204" pitchFamily="34" charset="0"/>
                        </a:rPr>
                        <a:t>Chuck Hartung</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500" b="0" i="0" u="none" strike="noStrike" dirty="0">
                          <a:effectLst/>
                          <a:latin typeface="Arial" panose="020B0604020202020204" pitchFamily="34" charset="0"/>
                        </a:rPr>
                        <a:t>GCCM Advisor</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500" b="0" i="0" u="none" strike="noStrike" dirty="0">
                          <a:effectLst/>
                          <a:latin typeface="Arial" panose="020B0604020202020204" pitchFamily="34" charset="0"/>
                        </a:rPr>
                        <a:t>The Conference Center </a:t>
                      </a:r>
                      <a:r>
                        <a:rPr lang="en-US" sz="500" b="0" i="0" u="none" strike="noStrike" dirty="0" smtClean="0">
                          <a:effectLst/>
                          <a:latin typeface="Arial" panose="020B0604020202020204" pitchFamily="34" charset="0"/>
                        </a:rPr>
                        <a:t>– </a:t>
                      </a:r>
                      <a:r>
                        <a:rPr lang="en-US" sz="500" b="0" i="0" u="none" strike="noStrike" dirty="0">
                          <a:effectLst/>
                          <a:latin typeface="Arial" panose="020B0604020202020204" pitchFamily="34" charset="0"/>
                        </a:rPr>
                        <a:t>WSCC</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00" b="0" i="0" u="none" strike="noStrike" dirty="0">
                          <a:effectLst/>
                          <a:latin typeface="Arial" panose="020B0604020202020204" pitchFamily="34" charset="0"/>
                        </a:rPr>
                        <a:t>$25M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00" b="0" i="0" u="none" strike="noStrike" dirty="0">
                          <a:effectLst/>
                          <a:latin typeface="Arial" panose="020B0604020202020204" pitchFamily="34" charset="0"/>
                        </a:rPr>
                        <a:t>GCCM</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36829032"/>
                  </a:ext>
                </a:extLst>
              </a:tr>
              <a:tr h="120234">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Hainline</a:t>
                      </a:r>
                    </a:p>
                  </a:txBody>
                  <a:tcPr marL="43006"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Meadowdale Middle School </a:t>
                      </a:r>
                      <a:r>
                        <a:rPr lang="en-US" sz="500" b="0" i="0" u="none" strike="noStrike" dirty="0" smtClean="0">
                          <a:effectLst/>
                          <a:latin typeface="Arial" panose="020B0604020202020204" pitchFamily="34" charset="0"/>
                        </a:rPr>
                        <a:t>– </a:t>
                      </a:r>
                      <a:r>
                        <a:rPr lang="en-US" sz="500" b="0" i="0" u="none" strike="noStrike" dirty="0">
                          <a:effectLst/>
                          <a:latin typeface="Arial" panose="020B0604020202020204" pitchFamily="34" charset="0"/>
                        </a:rPr>
                        <a:t>ESD</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$42.2M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 Con</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 Con</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 Con</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01604006"/>
                  </a:ext>
                </a:extLst>
              </a:tr>
              <a:tr h="75261">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Transportation Facility &amp; Central Kitchen </a:t>
                      </a:r>
                      <a:r>
                        <a:rPr lang="en-US" sz="500" b="0" i="0" u="none" strike="noStrike" dirty="0" smtClean="0">
                          <a:effectLst/>
                          <a:latin typeface="Arial" panose="020B0604020202020204" pitchFamily="34" charset="0"/>
                        </a:rPr>
                        <a:t>– </a:t>
                      </a:r>
                      <a:r>
                        <a:rPr lang="en-US" sz="500" b="0" i="0" u="none" strike="noStrike" dirty="0">
                          <a:effectLst/>
                          <a:latin typeface="Arial" panose="020B0604020202020204" pitchFamily="34" charset="0"/>
                        </a:rPr>
                        <a:t>BSD</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$19M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 </a:t>
                      </a:r>
                      <a:r>
                        <a:rPr lang="en-US" sz="500" b="0" i="0" u="none" strike="noStrike" dirty="0" smtClean="0">
                          <a:effectLst/>
                          <a:latin typeface="Arial" panose="020B0604020202020204" pitchFamily="34" charset="0"/>
                        </a:rPr>
                        <a:t>Consult</a:t>
                      </a:r>
                      <a:endParaRPr lang="en-US" sz="500" b="0" i="0" u="none" strike="noStrike" dirty="0">
                        <a:effectLst/>
                        <a:latin typeface="Arial" panose="020B0604020202020204" pitchFamily="34" charset="0"/>
                      </a:endParaRP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 </a:t>
                      </a:r>
                      <a:r>
                        <a:rPr lang="en-US" sz="500" b="0" i="0" u="none" strike="noStrike" dirty="0" smtClean="0">
                          <a:effectLst/>
                          <a:latin typeface="Arial" panose="020B0604020202020204" pitchFamily="34" charset="0"/>
                        </a:rPr>
                        <a:t>Consult</a:t>
                      </a:r>
                      <a:endParaRPr lang="en-US" sz="500" b="0" i="0" u="none" strike="noStrike" dirty="0">
                        <a:effectLst/>
                        <a:latin typeface="Arial" panose="020B0604020202020204" pitchFamily="34" charset="0"/>
                      </a:endParaRP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 Consu'lt</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38697277"/>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Elders Community Center </a:t>
                      </a:r>
                      <a:r>
                        <a:rPr lang="en-US" sz="500" b="0" i="0" u="none" strike="noStrike" dirty="0" smtClean="0">
                          <a:effectLst/>
                          <a:latin typeface="Arial" panose="020B0604020202020204" pitchFamily="34" charset="0"/>
                        </a:rPr>
                        <a:t>– </a:t>
                      </a:r>
                      <a:r>
                        <a:rPr lang="en-US" sz="500" b="0" i="0" u="none" strike="noStrike" dirty="0">
                          <a:effectLst/>
                          <a:latin typeface="Arial" panose="020B0604020202020204" pitchFamily="34" charset="0"/>
                        </a:rPr>
                        <a:t>MIT</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$12M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GMP</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03637267"/>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Pierce County Skill Center </a:t>
                      </a:r>
                      <a:r>
                        <a:rPr lang="en-US" sz="500" b="0" i="0" u="none" strike="noStrike" dirty="0" smtClean="0">
                          <a:effectLst/>
                          <a:latin typeface="Arial" panose="020B0604020202020204" pitchFamily="34" charset="0"/>
                        </a:rPr>
                        <a:t>– </a:t>
                      </a:r>
                      <a:r>
                        <a:rPr lang="en-US" sz="500" b="0" i="0" u="none" strike="noStrike" dirty="0">
                          <a:effectLst/>
                          <a:latin typeface="Arial" panose="020B0604020202020204" pitchFamily="34" charset="0"/>
                        </a:rPr>
                        <a:t>BSD</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$6.1M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 Consu'lt</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 Consu'lt</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 Consu'lt</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7072558"/>
                  </a:ext>
                </a:extLst>
              </a:tr>
              <a:tr h="78845">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smtClean="0">
                          <a:effectLst/>
                          <a:latin typeface="Arial" panose="020B0604020202020204" pitchFamily="34" charset="0"/>
                        </a:rPr>
                        <a:t>Maintenance </a:t>
                      </a:r>
                      <a:r>
                        <a:rPr lang="en-US" sz="500" b="0" i="0" u="none" strike="noStrike" dirty="0">
                          <a:effectLst/>
                          <a:latin typeface="Arial" panose="020B0604020202020204" pitchFamily="34" charset="0"/>
                        </a:rPr>
                        <a:t>and Transportation Facility </a:t>
                      </a:r>
                      <a:r>
                        <a:rPr lang="en-US" sz="500" b="0" i="0" u="none" strike="noStrike" dirty="0" smtClean="0">
                          <a:effectLst/>
                          <a:latin typeface="Arial" panose="020B0604020202020204" pitchFamily="34" charset="0"/>
                        </a:rPr>
                        <a:t>– </a:t>
                      </a:r>
                      <a:r>
                        <a:rPr lang="en-US" sz="500" b="0" i="0" u="none" strike="noStrike" dirty="0">
                          <a:effectLst/>
                          <a:latin typeface="Arial" panose="020B0604020202020204" pitchFamily="34" charset="0"/>
                        </a:rPr>
                        <a:t>ESD</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$23.3M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 Con</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 Con</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 Con</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92365594"/>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Alderwood Middle School </a:t>
                      </a:r>
                      <a:r>
                        <a:rPr lang="en-US" sz="500" b="0" i="0" u="none" strike="noStrike" dirty="0" smtClean="0">
                          <a:effectLst/>
                          <a:latin typeface="Arial" panose="020B0604020202020204" pitchFamily="34" charset="0"/>
                        </a:rPr>
                        <a:t>– </a:t>
                      </a:r>
                      <a:r>
                        <a:rPr lang="en-US" sz="500" b="0" i="0" u="none" strike="noStrike" dirty="0">
                          <a:effectLst/>
                          <a:latin typeface="Arial" panose="020B0604020202020204" pitchFamily="34" charset="0"/>
                        </a:rPr>
                        <a:t>ESD</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$50M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 Con</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 Con</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 Con</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13825864"/>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Lynndale Elementary School </a:t>
                      </a:r>
                      <a:r>
                        <a:rPr lang="en-US" sz="500" b="0" i="0" u="none" strike="noStrike" dirty="0" smtClean="0">
                          <a:effectLst/>
                          <a:latin typeface="Arial" panose="020B0604020202020204" pitchFamily="34" charset="0"/>
                        </a:rPr>
                        <a:t>– </a:t>
                      </a:r>
                      <a:r>
                        <a:rPr lang="en-US" sz="500" b="0" i="0" u="none" strike="noStrike" dirty="0">
                          <a:effectLst/>
                          <a:latin typeface="Arial" panose="020B0604020202020204" pitchFamily="34" charset="0"/>
                        </a:rPr>
                        <a:t>ESD</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$25M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 Con</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 Con</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 Con</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39089497"/>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Mountlake Terrace &amp; Lynnwood </a:t>
                      </a:r>
                      <a:r>
                        <a:rPr lang="en-US" sz="500" b="0" i="0" u="none" strike="noStrike" dirty="0" smtClean="0">
                          <a:effectLst/>
                          <a:latin typeface="Arial" panose="020B0604020202020204" pitchFamily="34" charset="0"/>
                        </a:rPr>
                        <a:t>Elementaries</a:t>
                      </a:r>
                      <a:endParaRPr lang="en-US" sz="500" b="0" i="0" u="none" strike="noStrike" dirty="0">
                        <a:effectLst/>
                        <a:latin typeface="Arial" panose="020B0604020202020204" pitchFamily="34" charset="0"/>
                      </a:endParaRP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$49M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 Con</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 Con</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40163195"/>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Madrona Elementary School</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$25M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 Con</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 Con</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 Con</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23213188"/>
                  </a:ext>
                </a:extLst>
              </a:tr>
              <a:tr h="71199">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5553798"/>
                  </a:ext>
                </a:extLst>
              </a:tr>
              <a:tr h="74067">
                <a:tc>
                  <a:txBody>
                    <a:bodyPr/>
                    <a:lstStyle/>
                    <a:p>
                      <a:pPr algn="l" fontAlgn="ctr"/>
                      <a:r>
                        <a:rPr lang="en-US" sz="500" b="1" i="0" u="none" strike="noStrike" dirty="0">
                          <a:effectLst/>
                          <a:latin typeface="Arial" panose="020B0604020202020204" pitchFamily="34" charset="0"/>
                        </a:rPr>
                        <a:t>Richard Shiroyama</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500" b="0" i="0" u="none" strike="noStrike" dirty="0">
                          <a:effectLst/>
                          <a:latin typeface="Arial" panose="020B0604020202020204" pitchFamily="34" charset="0"/>
                        </a:rPr>
                        <a:t>Scheduling Review</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500" b="0" i="0" u="none" strike="noStrike" dirty="0">
                          <a:effectLst/>
                          <a:latin typeface="Arial" panose="020B0604020202020204" pitchFamily="34" charset="0"/>
                        </a:rPr>
                        <a:t>University of WA Medical Center</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00" b="0" i="0" u="none" strike="noStrike" dirty="0">
                          <a:effectLst/>
                          <a:latin typeface="Arial" panose="020B0604020202020204" pitchFamily="34" charset="0"/>
                        </a:rPr>
                        <a:t>$170M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00" b="0" i="0" u="none" strike="noStrike" dirty="0">
                          <a:effectLst/>
                          <a:latin typeface="Arial" panose="020B0604020202020204" pitchFamily="34" charset="0"/>
                        </a:rPr>
                        <a:t>GCCM</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00" b="0" i="0" u="none" strike="noStrike" dirty="0">
                          <a:effectLst/>
                          <a:latin typeface="Arial" panose="020B0604020202020204" pitchFamily="34" charset="0"/>
                        </a:rPr>
                        <a:t> -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00" b="0" i="0" u="none" strike="noStrike" dirty="0">
                          <a:effectLst/>
                          <a:latin typeface="Arial" panose="020B0604020202020204" pitchFamily="34" charset="0"/>
                        </a:rPr>
                        <a:t> -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00" b="0" i="0" u="none" strike="noStrike" dirty="0">
                          <a:effectLst/>
                          <a:latin typeface="Arial" panose="020B0604020202020204" pitchFamily="34" charset="0"/>
                        </a:rPr>
                        <a:t>Sched. Rev.</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36202009"/>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Hainline</a:t>
                      </a:r>
                    </a:p>
                  </a:txBody>
                  <a:tcPr marL="43006"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Alderwood Middle School - ESD</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$50M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 -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 -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Sched. Rev.</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66505252"/>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Lynndale Elementary School - ESD</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$25M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 -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 -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Sched. Rev.</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13203619"/>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Mountlake Terrace &amp; </a:t>
                      </a:r>
                      <a:r>
                        <a:rPr lang="en-US" sz="500" b="0" i="0" u="none" strike="noStrike" dirty="0" smtClean="0">
                          <a:effectLst/>
                          <a:latin typeface="Arial" panose="020B0604020202020204" pitchFamily="34" charset="0"/>
                        </a:rPr>
                        <a:t>Lynnwood </a:t>
                      </a:r>
                      <a:r>
                        <a:rPr lang="en-US" sz="500" b="0" i="0" u="none" strike="noStrike" dirty="0">
                          <a:effectLst/>
                          <a:latin typeface="Arial" panose="020B0604020202020204" pitchFamily="34" charset="0"/>
                        </a:rPr>
                        <a:t>Elementaries ESD</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$49M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 -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 -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Sched. Rev.</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74566149"/>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Madrona Elementary School - ESD</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$25M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 -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 -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Sched. Rev.</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15765588"/>
                  </a:ext>
                </a:extLst>
              </a:tr>
              <a:tr h="71199">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269813"/>
                  </a:ext>
                </a:extLst>
              </a:tr>
              <a:tr h="74067">
                <a:tc>
                  <a:txBody>
                    <a:bodyPr/>
                    <a:lstStyle/>
                    <a:p>
                      <a:pPr algn="l" fontAlgn="ctr"/>
                      <a:r>
                        <a:rPr lang="en-US" sz="500" b="1" i="0" u="none" strike="noStrike" dirty="0">
                          <a:effectLst/>
                          <a:latin typeface="Arial" panose="020B0604020202020204" pitchFamily="34" charset="0"/>
                        </a:rPr>
                        <a:t>Philip Riedel</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500" b="0" i="0" u="none" strike="noStrike" dirty="0">
                          <a:effectLst/>
                          <a:latin typeface="Arial" panose="020B0604020202020204" pitchFamily="34" charset="0"/>
                        </a:rPr>
                        <a:t>Architect</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500" b="0" i="0" u="none" strike="noStrike" dirty="0">
                          <a:effectLst/>
                          <a:latin typeface="Arial" panose="020B0604020202020204" pitchFamily="34" charset="0"/>
                        </a:rPr>
                        <a:t>Snohomish High School, Snohomish, WA</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00" b="0" i="0" u="none" strike="noStrike" dirty="0">
                          <a:effectLst/>
                          <a:latin typeface="Arial" panose="020B0604020202020204" pitchFamily="34" charset="0"/>
                        </a:rPr>
                        <a:t>$75.7M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00" b="0" i="0" u="none" strike="noStrike" dirty="0">
                          <a:effectLst/>
                          <a:latin typeface="Arial" panose="020B0604020202020204" pitchFamily="34" charset="0"/>
                        </a:rPr>
                        <a:t>GC/CM</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00" b="0" i="0" u="none" strike="noStrike" dirty="0">
                          <a:effectLst/>
                          <a:latin typeface="Arial" panose="020B0604020202020204" pitchFamily="34" charset="0"/>
                        </a:rPr>
                        <a:t>Ed Planner</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00" b="0" i="0" u="none" strike="noStrike" dirty="0">
                          <a:effectLst/>
                          <a:latin typeface="Arial" panose="020B0604020202020204" pitchFamily="34" charset="0"/>
                        </a:rPr>
                        <a:t>PA</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00" b="0" i="0" u="none" strike="noStrike" dirty="0">
                          <a:effectLst/>
                          <a:latin typeface="Arial" panose="020B0604020202020204" pitchFamily="34" charset="0"/>
                        </a:rPr>
                        <a:t>PA</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85323486"/>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NAC Architecture</a:t>
                      </a:r>
                    </a:p>
                  </a:txBody>
                  <a:tcPr marL="43006"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East Helena High School, East Helena, MT</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$29M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32119505"/>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Summit Sierra High School, Seattle, WA</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$4.8M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Negotiated</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00429351"/>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Lakes High School, Lakewood, WA</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$54.7M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GC/CM</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PA</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PA</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PA</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1330615"/>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Bethel High School, Bethel, WA</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$125M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D/B/B</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PIC</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PIC</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PIC</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37425756"/>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Enumclaw High School, Enumclaw, WA</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$45M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D/B/B</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89398916"/>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Wilson High School, Tacoma, WA</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$30M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D/B/B</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90267866"/>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Auburn High School, Snohomish, WA</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$80.5M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D/B/B</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17518284"/>
                  </a:ext>
                </a:extLst>
              </a:tr>
              <a:tr h="74067">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500" b="0" i="0" u="none" strike="noStrike" dirty="0">
                          <a:effectLst/>
                          <a:latin typeface="Arial" panose="020B0604020202020204" pitchFamily="34" charset="0"/>
                        </a:rPr>
                        <a:t>Dessie Evans Elementary School, Puyallup, WA</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$37.4M</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D/B/B</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0" i="0" u="none" strike="noStrike" dirty="0">
                          <a:effectLst/>
                          <a:latin typeface="Arial" panose="020B0604020202020204" pitchFamily="34" charset="0"/>
                        </a:rPr>
                        <a:t>PM</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34295884"/>
                  </a:ext>
                </a:extLst>
              </a:tr>
              <a:tr h="71199">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2389" marR="2389" marT="2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2389" marR="2389" marT="2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69650"/>
                  </a:ext>
                </a:extLst>
              </a:tr>
            </a:tbl>
          </a:graphicData>
        </a:graphic>
      </p:graphicFrame>
      <p:sp>
        <p:nvSpPr>
          <p:cNvPr id="5" name="Footer Placeholder 4"/>
          <p:cNvSpPr txBox="1">
            <a:spLocks/>
          </p:cNvSpPr>
          <p:nvPr/>
        </p:nvSpPr>
        <p:spPr>
          <a:xfrm rot="10800000" flipV="1">
            <a:off x="7692144" y="5324735"/>
            <a:ext cx="889151" cy="21397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Page 16</a:t>
            </a:r>
            <a:endParaRPr lang="en-US" sz="1200" dirty="0"/>
          </a:p>
        </p:txBody>
      </p:sp>
    </p:spTree>
    <p:extLst>
      <p:ext uri="{BB962C8B-B14F-4D97-AF65-F5344CB8AC3E}">
        <p14:creationId xmlns:p14="http://schemas.microsoft.com/office/powerpoint/2010/main" val="108355924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solidFill>
                  <a:schemeClr val="tx2"/>
                </a:solidFill>
              </a:rPr>
              <a:t>Graham-Kapowsin High School Addition and Renovation</a:t>
            </a:r>
            <a:br>
              <a:rPr lang="en-US" sz="2500" dirty="0">
                <a:solidFill>
                  <a:schemeClr val="tx2"/>
                </a:solidFill>
              </a:rPr>
            </a:br>
            <a:r>
              <a:rPr lang="en-US" sz="2500" b="1" dirty="0">
                <a:solidFill>
                  <a:schemeClr val="tx2"/>
                </a:solidFill>
              </a:rPr>
              <a:t>Bethel School District Experience</a:t>
            </a:r>
          </a:p>
        </p:txBody>
      </p:sp>
      <p:graphicFrame>
        <p:nvGraphicFramePr>
          <p:cNvPr id="3" name="Table 2"/>
          <p:cNvGraphicFramePr>
            <a:graphicFrameLocks noGrp="1"/>
          </p:cNvGraphicFramePr>
          <p:nvPr>
            <p:extLst>
              <p:ext uri="{D42A27DB-BD31-4B8C-83A1-F6EECF244321}">
                <p14:modId xmlns:p14="http://schemas.microsoft.com/office/powerpoint/2010/main" val="56059943"/>
              </p:ext>
            </p:extLst>
          </p:nvPr>
        </p:nvGraphicFramePr>
        <p:xfrm>
          <a:off x="857693" y="1375137"/>
          <a:ext cx="6339521" cy="3876616"/>
        </p:xfrm>
        <a:graphic>
          <a:graphicData uri="http://schemas.openxmlformats.org/drawingml/2006/table">
            <a:tbl>
              <a:tblPr/>
              <a:tblGrid>
                <a:gridCol w="313290">
                  <a:extLst>
                    <a:ext uri="{9D8B030D-6E8A-4147-A177-3AD203B41FA5}">
                      <a16:colId xmlns:a16="http://schemas.microsoft.com/office/drawing/2014/main" val="3230564780"/>
                    </a:ext>
                  </a:extLst>
                </a:gridCol>
                <a:gridCol w="620438">
                  <a:extLst>
                    <a:ext uri="{9D8B030D-6E8A-4147-A177-3AD203B41FA5}">
                      <a16:colId xmlns:a16="http://schemas.microsoft.com/office/drawing/2014/main" val="4290284177"/>
                    </a:ext>
                  </a:extLst>
                </a:gridCol>
                <a:gridCol w="1099588">
                  <a:extLst>
                    <a:ext uri="{9D8B030D-6E8A-4147-A177-3AD203B41FA5}">
                      <a16:colId xmlns:a16="http://schemas.microsoft.com/office/drawing/2014/main" val="3099331335"/>
                    </a:ext>
                  </a:extLst>
                </a:gridCol>
                <a:gridCol w="602009">
                  <a:extLst>
                    <a:ext uri="{9D8B030D-6E8A-4147-A177-3AD203B41FA5}">
                      <a16:colId xmlns:a16="http://schemas.microsoft.com/office/drawing/2014/main" val="652396844"/>
                    </a:ext>
                  </a:extLst>
                </a:gridCol>
                <a:gridCol w="552865">
                  <a:extLst>
                    <a:ext uri="{9D8B030D-6E8A-4147-A177-3AD203B41FA5}">
                      <a16:colId xmlns:a16="http://schemas.microsoft.com/office/drawing/2014/main" val="2916294286"/>
                    </a:ext>
                  </a:extLst>
                </a:gridCol>
                <a:gridCol w="552865">
                  <a:extLst>
                    <a:ext uri="{9D8B030D-6E8A-4147-A177-3AD203B41FA5}">
                      <a16:colId xmlns:a16="http://schemas.microsoft.com/office/drawing/2014/main" val="242419870"/>
                    </a:ext>
                  </a:extLst>
                </a:gridCol>
                <a:gridCol w="552865">
                  <a:extLst>
                    <a:ext uri="{9D8B030D-6E8A-4147-A177-3AD203B41FA5}">
                      <a16:colId xmlns:a16="http://schemas.microsoft.com/office/drawing/2014/main" val="502949328"/>
                    </a:ext>
                  </a:extLst>
                </a:gridCol>
                <a:gridCol w="466864">
                  <a:extLst>
                    <a:ext uri="{9D8B030D-6E8A-4147-A177-3AD203B41FA5}">
                      <a16:colId xmlns:a16="http://schemas.microsoft.com/office/drawing/2014/main" val="3662858112"/>
                    </a:ext>
                  </a:extLst>
                </a:gridCol>
                <a:gridCol w="313290">
                  <a:extLst>
                    <a:ext uri="{9D8B030D-6E8A-4147-A177-3AD203B41FA5}">
                      <a16:colId xmlns:a16="http://schemas.microsoft.com/office/drawing/2014/main" val="922443555"/>
                    </a:ext>
                  </a:extLst>
                </a:gridCol>
                <a:gridCol w="313290">
                  <a:extLst>
                    <a:ext uri="{9D8B030D-6E8A-4147-A177-3AD203B41FA5}">
                      <a16:colId xmlns:a16="http://schemas.microsoft.com/office/drawing/2014/main" val="3870179031"/>
                    </a:ext>
                  </a:extLst>
                </a:gridCol>
                <a:gridCol w="952157">
                  <a:extLst>
                    <a:ext uri="{9D8B030D-6E8A-4147-A177-3AD203B41FA5}">
                      <a16:colId xmlns:a16="http://schemas.microsoft.com/office/drawing/2014/main" val="555197686"/>
                    </a:ext>
                  </a:extLst>
                </a:gridCol>
              </a:tblGrid>
              <a:tr h="257157">
                <a:tc>
                  <a:txBody>
                    <a:bodyPr/>
                    <a:lstStyle/>
                    <a:p>
                      <a:pPr algn="ctr" fontAlgn="b"/>
                      <a:r>
                        <a:rPr lang="en-US" sz="500" b="1" i="1" u="none" strike="noStrike" dirty="0">
                          <a:solidFill>
                            <a:srgbClr val="000000"/>
                          </a:solidFill>
                          <a:effectLst/>
                          <a:latin typeface="Calibri" panose="020F0502020204030204" pitchFamily="34" charset="0"/>
                        </a:rPr>
                        <a:t>Project</a:t>
                      </a:r>
                      <a:br>
                        <a:rPr lang="en-US" sz="500" b="1" i="1" u="none" strike="noStrike" dirty="0">
                          <a:solidFill>
                            <a:srgbClr val="000000"/>
                          </a:solidFill>
                          <a:effectLst/>
                          <a:latin typeface="Calibri" panose="020F0502020204030204" pitchFamily="34" charset="0"/>
                        </a:rPr>
                      </a:br>
                      <a:r>
                        <a:rPr lang="en-US" sz="500" b="1" i="1" u="none" strike="noStrike" dirty="0">
                          <a:solidFill>
                            <a:srgbClr val="000000"/>
                          </a:solidFill>
                          <a:effectLst/>
                          <a:latin typeface="Calibri" panose="020F0502020204030204" pitchFamily="34" charset="0"/>
                        </a:rPr>
                        <a:t>#</a:t>
                      </a:r>
                    </a:p>
                  </a:txBody>
                  <a:tcPr marL="2997" marR="2997" marT="29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500" b="1" i="1" u="none" strike="noStrike" dirty="0">
                          <a:solidFill>
                            <a:srgbClr val="000000"/>
                          </a:solidFill>
                          <a:effectLst/>
                          <a:latin typeface="Calibri" panose="020F0502020204030204" pitchFamily="34" charset="0"/>
                        </a:rPr>
                        <a:t>Project Name</a:t>
                      </a: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500" b="1" i="1" u="none" strike="noStrike" dirty="0">
                          <a:solidFill>
                            <a:srgbClr val="000000"/>
                          </a:solidFill>
                          <a:effectLst/>
                          <a:latin typeface="Calibri" panose="020F0502020204030204" pitchFamily="34" charset="0"/>
                        </a:rPr>
                        <a:t>Project Description</a:t>
                      </a: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500" b="1" i="1" u="none" strike="noStrike" dirty="0">
                          <a:solidFill>
                            <a:srgbClr val="000000"/>
                          </a:solidFill>
                          <a:effectLst/>
                          <a:latin typeface="Calibri" panose="020F0502020204030204" pitchFamily="34" charset="0"/>
                        </a:rPr>
                        <a:t>Contracting</a:t>
                      </a:r>
                      <a:br>
                        <a:rPr lang="en-US" sz="500" b="1" i="1" u="none" strike="noStrike" dirty="0">
                          <a:solidFill>
                            <a:srgbClr val="000000"/>
                          </a:solidFill>
                          <a:effectLst/>
                          <a:latin typeface="Calibri" panose="020F0502020204030204" pitchFamily="34" charset="0"/>
                        </a:rPr>
                      </a:br>
                      <a:r>
                        <a:rPr lang="en-US" sz="500" b="1" i="1" u="none" strike="noStrike" dirty="0">
                          <a:solidFill>
                            <a:srgbClr val="000000"/>
                          </a:solidFill>
                          <a:effectLst/>
                          <a:latin typeface="Calibri" panose="020F0502020204030204" pitchFamily="34" charset="0"/>
                        </a:rPr>
                        <a:t> Method</a:t>
                      </a: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500" b="1" i="1" u="none" strike="noStrike" dirty="0">
                          <a:solidFill>
                            <a:srgbClr val="000000"/>
                          </a:solidFill>
                          <a:effectLst/>
                          <a:latin typeface="Calibri" panose="020F0502020204030204" pitchFamily="34" charset="0"/>
                        </a:rPr>
                        <a:t>Planned Start</a:t>
                      </a: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500" b="1" i="1" u="none" strike="noStrike" dirty="0">
                          <a:solidFill>
                            <a:srgbClr val="000000"/>
                          </a:solidFill>
                          <a:effectLst/>
                          <a:latin typeface="Calibri" panose="020F0502020204030204" pitchFamily="34" charset="0"/>
                        </a:rPr>
                        <a:t>Planned Finish</a:t>
                      </a: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500" b="1" i="1" u="none" strike="noStrike" dirty="0">
                          <a:solidFill>
                            <a:srgbClr val="000000"/>
                          </a:solidFill>
                          <a:effectLst/>
                          <a:latin typeface="Calibri" panose="020F0502020204030204" pitchFamily="34" charset="0"/>
                        </a:rPr>
                        <a:t>Actual Start</a:t>
                      </a: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500" b="1" i="1" u="none" strike="noStrike" dirty="0">
                          <a:solidFill>
                            <a:srgbClr val="000000"/>
                          </a:solidFill>
                          <a:effectLst/>
                          <a:latin typeface="Calibri" panose="020F0502020204030204" pitchFamily="34" charset="0"/>
                        </a:rPr>
                        <a:t>Actual Finish</a:t>
                      </a: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500" b="1" i="1" u="none" strike="noStrike" dirty="0">
                          <a:solidFill>
                            <a:srgbClr val="000000"/>
                          </a:solidFill>
                          <a:effectLst/>
                          <a:latin typeface="Calibri" panose="020F0502020204030204" pitchFamily="34" charset="0"/>
                        </a:rPr>
                        <a:t>Planned Budget</a:t>
                      </a: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500" b="1" i="1" u="none" strike="noStrike" dirty="0">
                          <a:solidFill>
                            <a:srgbClr val="000000"/>
                          </a:solidFill>
                          <a:effectLst/>
                          <a:latin typeface="Calibri" panose="020F0502020204030204" pitchFamily="34" charset="0"/>
                        </a:rPr>
                        <a:t>Actual Budget</a:t>
                      </a: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500" b="1" i="1" u="none" strike="noStrike" dirty="0">
                          <a:solidFill>
                            <a:srgbClr val="000000"/>
                          </a:solidFill>
                          <a:effectLst/>
                          <a:latin typeface="Calibri" panose="020F0502020204030204" pitchFamily="34" charset="0"/>
                        </a:rPr>
                        <a:t>Reason for Budget or Schedule Overrun</a:t>
                      </a:r>
                    </a:p>
                  </a:txBody>
                  <a:tcPr marL="2997" marR="2997" marT="299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79498326"/>
                  </a:ext>
                </a:extLst>
              </a:tr>
              <a:tr h="96462">
                <a:tc>
                  <a:txBody>
                    <a:bodyPr/>
                    <a:lstStyle/>
                    <a:p>
                      <a:pPr algn="ctr" fontAlgn="b"/>
                      <a:endParaRPr lang="en-US" sz="600" b="1"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5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5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5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5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5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5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5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883584"/>
                  </a:ext>
                </a:extLst>
              </a:tr>
              <a:tr h="189862">
                <a:tc>
                  <a:txBody>
                    <a:bodyPr/>
                    <a:lstStyle/>
                    <a:p>
                      <a:pPr algn="ctr" fontAlgn="ctr"/>
                      <a:r>
                        <a:rPr lang="en-US" sz="600" b="1" i="0" u="none" strike="noStrike" dirty="0">
                          <a:solidFill>
                            <a:srgbClr val="000000"/>
                          </a:solidFill>
                          <a:effectLst/>
                          <a:latin typeface="Calibri" panose="020F0502020204030204" pitchFamily="34" charset="0"/>
                        </a:rPr>
                        <a:t>1</a:t>
                      </a:r>
                    </a:p>
                  </a:txBody>
                  <a:tcPr marL="2997" marR="2997" marT="2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Elementary 18</a:t>
                      </a:r>
                    </a:p>
                  </a:txBody>
                  <a:tcPr marL="2997" marR="2997" marT="29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New construction -80,000 sf K-5 elementary school</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DBB</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Apr-20</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Jul-21</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Apr-20</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$33M</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2997" marR="2997" marT="299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876939"/>
                  </a:ext>
                </a:extLst>
              </a:tr>
              <a:tr h="96462">
                <a:tc>
                  <a:txBody>
                    <a:bodyPr/>
                    <a:lstStyle/>
                    <a:p>
                      <a:pPr algn="ctr" fontAlgn="b"/>
                      <a:endParaRPr lang="en-US" sz="600" b="1"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599606"/>
                  </a:ext>
                </a:extLst>
              </a:tr>
              <a:tr h="189862">
                <a:tc>
                  <a:txBody>
                    <a:bodyPr/>
                    <a:lstStyle/>
                    <a:p>
                      <a:pPr algn="ctr" fontAlgn="ctr"/>
                      <a:r>
                        <a:rPr lang="en-US" sz="600" b="1" i="0" u="none" strike="noStrike" dirty="0">
                          <a:solidFill>
                            <a:srgbClr val="000000"/>
                          </a:solidFill>
                          <a:effectLst/>
                          <a:latin typeface="Calibri" panose="020F0502020204030204" pitchFamily="34" charset="0"/>
                        </a:rPr>
                        <a:t>2</a:t>
                      </a:r>
                    </a:p>
                  </a:txBody>
                  <a:tcPr marL="2997" marR="2997" marT="2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New Bethel High School</a:t>
                      </a:r>
                    </a:p>
                  </a:txBody>
                  <a:tcPr marL="2997" marR="2997" marT="29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250,000 sf High School on new site</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DBB</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Apr-21</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Jun-23</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$130M</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670864"/>
                  </a:ext>
                </a:extLst>
              </a:tr>
              <a:tr h="96462">
                <a:tc>
                  <a:txBody>
                    <a:bodyPr/>
                    <a:lstStyle/>
                    <a:p>
                      <a:pPr algn="ctr" fontAlgn="b"/>
                      <a:endParaRPr lang="en-US" sz="600" b="1"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030962"/>
                  </a:ext>
                </a:extLst>
              </a:tr>
              <a:tr h="284709">
                <a:tc>
                  <a:txBody>
                    <a:bodyPr/>
                    <a:lstStyle/>
                    <a:p>
                      <a:pPr algn="ctr" fontAlgn="ctr"/>
                      <a:r>
                        <a:rPr lang="en-US" sz="600" b="1" i="0" u="none" strike="noStrike" dirty="0">
                          <a:solidFill>
                            <a:srgbClr val="000000"/>
                          </a:solidFill>
                          <a:effectLst/>
                          <a:latin typeface="Calibri" panose="020F0502020204030204" pitchFamily="34" charset="0"/>
                        </a:rPr>
                        <a:t>3</a:t>
                      </a:r>
                    </a:p>
                  </a:txBody>
                  <a:tcPr marL="2997" marR="2997" marT="2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Challenger High School Phase 1</a:t>
                      </a:r>
                    </a:p>
                  </a:txBody>
                  <a:tcPr marL="2997" marR="2997" marT="29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New construction - 9,000 sf admin/classroom building on existing campus</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DBB</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Apr-19</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Dec-19</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Apr-19</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Jan-20</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$4M</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$4.2M</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Selected bid alternates</a:t>
                      </a:r>
                    </a:p>
                  </a:txBody>
                  <a:tcPr marL="2997" marR="2997" marT="29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225807"/>
                  </a:ext>
                </a:extLst>
              </a:tr>
              <a:tr h="96462">
                <a:tc>
                  <a:txBody>
                    <a:bodyPr/>
                    <a:lstStyle/>
                    <a:p>
                      <a:pPr algn="ctr" fontAlgn="b"/>
                      <a:endParaRPr lang="en-US" sz="600" b="1"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6942991"/>
                  </a:ext>
                </a:extLst>
              </a:tr>
              <a:tr h="189862">
                <a:tc>
                  <a:txBody>
                    <a:bodyPr/>
                    <a:lstStyle/>
                    <a:p>
                      <a:pPr algn="ctr" fontAlgn="ctr"/>
                      <a:r>
                        <a:rPr lang="en-US" sz="600" b="1" i="0" u="none" strike="noStrike" dirty="0">
                          <a:solidFill>
                            <a:srgbClr val="000000"/>
                          </a:solidFill>
                          <a:effectLst/>
                          <a:latin typeface="Calibri" panose="020F0502020204030204" pitchFamily="34" charset="0"/>
                        </a:rPr>
                        <a:t>4</a:t>
                      </a:r>
                    </a:p>
                  </a:txBody>
                  <a:tcPr marL="2997" marR="2997" marT="2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Educational Service Center</a:t>
                      </a:r>
                    </a:p>
                  </a:txBody>
                  <a:tcPr marL="2997" marR="2997" marT="29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Two phase tenant improvements</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DBB</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Oct-17</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Dec-19</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Oct-17</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Dec-19</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$4.3M</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$4.3M</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37815"/>
                  </a:ext>
                </a:extLst>
              </a:tr>
              <a:tr h="96462">
                <a:tc>
                  <a:txBody>
                    <a:bodyPr/>
                    <a:lstStyle/>
                    <a:p>
                      <a:pPr algn="ctr" fontAlgn="b"/>
                      <a:endParaRPr lang="en-US" sz="600" b="1"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071204"/>
                  </a:ext>
                </a:extLst>
              </a:tr>
              <a:tr h="284709">
                <a:tc>
                  <a:txBody>
                    <a:bodyPr/>
                    <a:lstStyle/>
                    <a:p>
                      <a:pPr algn="ctr" fontAlgn="ctr"/>
                      <a:r>
                        <a:rPr lang="en-US" sz="600" b="1" i="0" u="none" strike="noStrike" dirty="0">
                          <a:solidFill>
                            <a:srgbClr val="000000"/>
                          </a:solidFill>
                          <a:effectLst/>
                          <a:latin typeface="Calibri" panose="020F0502020204030204" pitchFamily="34" charset="0"/>
                        </a:rPr>
                        <a:t>5</a:t>
                      </a:r>
                    </a:p>
                  </a:txBody>
                  <a:tcPr marL="2997" marR="2997" marT="2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Pierce County Skills Center Phase 3</a:t>
                      </a:r>
                    </a:p>
                  </a:txBody>
                  <a:tcPr marL="2997" marR="2997" marT="29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New construction - 26,000 sf culinary arts, admin office and campus commons </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DB</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Mar-14</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Apr-15</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Mar-14</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Mar-15</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$8.7M</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$8.7M</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297989"/>
                  </a:ext>
                </a:extLst>
              </a:tr>
              <a:tr h="96462">
                <a:tc>
                  <a:txBody>
                    <a:bodyPr/>
                    <a:lstStyle/>
                    <a:p>
                      <a:pPr algn="ctr" fontAlgn="b"/>
                      <a:endParaRPr lang="en-US" sz="600" b="1" i="0" u="none" strike="noStrike" dirty="0">
                        <a:solidFill>
                          <a:srgbClr val="000000"/>
                        </a:solidFill>
                        <a:effectLst/>
                        <a:latin typeface="Calibri" panose="020F0502020204030204" pitchFamily="34" charset="0"/>
                      </a:endParaRPr>
                    </a:p>
                  </a:txBody>
                  <a:tcPr marL="2997" marR="2997" marT="29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160532"/>
                  </a:ext>
                </a:extLst>
              </a:tr>
              <a:tr h="470063">
                <a:tc>
                  <a:txBody>
                    <a:bodyPr/>
                    <a:lstStyle/>
                    <a:p>
                      <a:pPr algn="ctr" fontAlgn="ctr"/>
                      <a:r>
                        <a:rPr lang="en-US" sz="600" b="1" i="0" u="none" strike="noStrike" dirty="0">
                          <a:solidFill>
                            <a:srgbClr val="000000"/>
                          </a:solidFill>
                          <a:effectLst/>
                          <a:latin typeface="Calibri" panose="020F0502020204030204" pitchFamily="34" charset="0"/>
                        </a:rPr>
                        <a:t>6</a:t>
                      </a:r>
                    </a:p>
                  </a:txBody>
                  <a:tcPr marL="2997" marR="2997" marT="2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Transportation -Central Kitchen</a:t>
                      </a:r>
                    </a:p>
                  </a:txBody>
                  <a:tcPr marL="2997" marR="2997" marT="29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Transportation Center servicing 220+ buses,  6 bay shop and administrative offices.  Central Kitchen prepares all food for distribution to schools.</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DB</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Mar-13</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Jul-20</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Apr-13</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Aug-14</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$19M</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$19.8M</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Found significant amount of contaminated soil while excavating for bus lift pits.</a:t>
                      </a:r>
                    </a:p>
                  </a:txBody>
                  <a:tcPr marL="2997" marR="2997" marT="29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2341667"/>
                  </a:ext>
                </a:extLst>
              </a:tr>
              <a:tr h="96462">
                <a:tc>
                  <a:txBody>
                    <a:bodyPr/>
                    <a:lstStyle/>
                    <a:p>
                      <a:pPr algn="ctr" fontAlgn="ctr"/>
                      <a:endParaRPr lang="en-US" sz="600" b="1"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230973"/>
                  </a:ext>
                </a:extLst>
              </a:tr>
              <a:tr h="189862">
                <a:tc>
                  <a:txBody>
                    <a:bodyPr/>
                    <a:lstStyle/>
                    <a:p>
                      <a:pPr algn="ctr" fontAlgn="ctr"/>
                      <a:r>
                        <a:rPr lang="en-US" sz="600" b="1" i="0" u="none" strike="noStrike" dirty="0">
                          <a:solidFill>
                            <a:srgbClr val="000000"/>
                          </a:solidFill>
                          <a:effectLst/>
                          <a:latin typeface="Calibri" panose="020F0502020204030204" pitchFamily="34" charset="0"/>
                        </a:rPr>
                        <a:t>7</a:t>
                      </a:r>
                    </a:p>
                  </a:txBody>
                  <a:tcPr marL="2997" marR="2997" marT="2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Bethel Learning Center</a:t>
                      </a:r>
                    </a:p>
                  </a:txBody>
                  <a:tcPr marL="2997" marR="2997" marT="29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5,000 sf educational/community facility</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DBB</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Mar-12</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Aug-12</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Mar-12</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Sep-12</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$2.5M</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$2.5M</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7815447"/>
                  </a:ext>
                </a:extLst>
              </a:tr>
              <a:tr h="96462">
                <a:tc>
                  <a:txBody>
                    <a:bodyPr/>
                    <a:lstStyle/>
                    <a:p>
                      <a:pPr algn="l" fontAlgn="ctr"/>
                      <a:endParaRPr lang="en-US" sz="5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991887"/>
                  </a:ext>
                </a:extLst>
              </a:tr>
              <a:tr h="189862">
                <a:tc>
                  <a:txBody>
                    <a:bodyPr/>
                    <a:lstStyle/>
                    <a:p>
                      <a:pPr algn="ctr" fontAlgn="ctr"/>
                      <a:r>
                        <a:rPr lang="en-US" sz="600" b="1" i="0" u="none" strike="noStrike" dirty="0">
                          <a:solidFill>
                            <a:srgbClr val="000000"/>
                          </a:solidFill>
                          <a:effectLst/>
                          <a:latin typeface="Calibri" panose="020F0502020204030204" pitchFamily="34" charset="0"/>
                        </a:rPr>
                        <a:t>8</a:t>
                      </a:r>
                    </a:p>
                  </a:txBody>
                  <a:tcPr marL="2997" marR="2997" marT="2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Clover Creek Elementary</a:t>
                      </a:r>
                    </a:p>
                  </a:txBody>
                  <a:tcPr marL="2997" marR="2997" marT="29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63,000 sf new construction</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DBB</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Mar-11</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Aug-12</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Mar-11</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Aug-12</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$12.7M</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$12.7M</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2569843"/>
                  </a:ext>
                </a:extLst>
              </a:tr>
              <a:tr h="96462">
                <a:tc>
                  <a:txBody>
                    <a:bodyPr/>
                    <a:lstStyle/>
                    <a:p>
                      <a:pPr algn="ctr" fontAlgn="ctr"/>
                      <a:endParaRPr lang="en-US" sz="600" b="1"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639009"/>
                  </a:ext>
                </a:extLst>
              </a:tr>
              <a:tr h="189862">
                <a:tc>
                  <a:txBody>
                    <a:bodyPr/>
                    <a:lstStyle/>
                    <a:p>
                      <a:pPr algn="ctr" fontAlgn="ctr"/>
                      <a:r>
                        <a:rPr lang="en-US" sz="600" b="1" i="0" u="none" strike="noStrike" dirty="0">
                          <a:solidFill>
                            <a:srgbClr val="000000"/>
                          </a:solidFill>
                          <a:effectLst/>
                          <a:latin typeface="Calibri" panose="020F0502020204030204" pitchFamily="34" charset="0"/>
                        </a:rPr>
                        <a:t>9</a:t>
                      </a:r>
                    </a:p>
                  </a:txBody>
                  <a:tcPr marL="2997" marR="2997" marT="2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Shining Mt. Elementary</a:t>
                      </a:r>
                    </a:p>
                  </a:txBody>
                  <a:tcPr marL="2997" marR="2997" marT="29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Renovation of 47,000 sf school and 4,400 sf addition</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DBB</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Jun-11</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Aug-12</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Jun-11</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Aug-12</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$10M</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$10M</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531196"/>
                  </a:ext>
                </a:extLst>
              </a:tr>
              <a:tr h="96462">
                <a:tc>
                  <a:txBody>
                    <a:bodyPr/>
                    <a:lstStyle/>
                    <a:p>
                      <a:pPr algn="ctr" fontAlgn="ctr"/>
                      <a:endParaRPr lang="en-US" sz="600" b="1"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600" b="0" i="0" u="none" strike="noStrike" dirty="0">
                        <a:solidFill>
                          <a:srgbClr val="000000"/>
                        </a:solidFill>
                        <a:effectLst/>
                        <a:latin typeface="Calibri" panose="020F0502020204030204" pitchFamily="34" charset="0"/>
                      </a:endParaRP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809668"/>
                  </a:ext>
                </a:extLst>
              </a:tr>
              <a:tr h="189862">
                <a:tc>
                  <a:txBody>
                    <a:bodyPr/>
                    <a:lstStyle/>
                    <a:p>
                      <a:pPr algn="ctr" fontAlgn="ctr"/>
                      <a:r>
                        <a:rPr lang="en-US" sz="600" b="1" i="0" u="none" strike="noStrike" dirty="0">
                          <a:solidFill>
                            <a:srgbClr val="000000"/>
                          </a:solidFill>
                          <a:effectLst/>
                          <a:latin typeface="Calibri" panose="020F0502020204030204" pitchFamily="34" charset="0"/>
                        </a:rPr>
                        <a:t>10</a:t>
                      </a:r>
                    </a:p>
                  </a:txBody>
                  <a:tcPr marL="2997" marR="2997" marT="2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Spanaway Elementary</a:t>
                      </a:r>
                    </a:p>
                  </a:txBody>
                  <a:tcPr marL="2997" marR="2997" marT="29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57,000 sf new construction</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DBB</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Aug-10</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Aug-11</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Aug-10</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Aug-11</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$9.3M</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$9.3M</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103206"/>
                  </a:ext>
                </a:extLst>
              </a:tr>
              <a:tr h="96462">
                <a:tc>
                  <a:txBody>
                    <a:bodyPr/>
                    <a:lstStyle/>
                    <a:p>
                      <a:pPr algn="ctr" fontAlgn="ctr"/>
                      <a:r>
                        <a:rPr lang="en-US" sz="600" b="1" i="0" u="none" strike="noStrike" dirty="0">
                          <a:solidFill>
                            <a:srgbClr val="000000"/>
                          </a:solidFill>
                          <a:effectLst/>
                          <a:latin typeface="Calibri" panose="020F0502020204030204" pitchFamily="34" charset="0"/>
                        </a:rPr>
                        <a:t> </a:t>
                      </a:r>
                    </a:p>
                  </a:txBody>
                  <a:tcPr marL="2997" marR="2997" marT="29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240869"/>
                  </a:ext>
                </a:extLst>
              </a:tr>
              <a:tr h="189862">
                <a:tc>
                  <a:txBody>
                    <a:bodyPr/>
                    <a:lstStyle/>
                    <a:p>
                      <a:pPr algn="ctr" fontAlgn="ctr"/>
                      <a:r>
                        <a:rPr lang="en-US" sz="600" b="1" i="0" u="none" strike="noStrike" dirty="0">
                          <a:solidFill>
                            <a:srgbClr val="000000"/>
                          </a:solidFill>
                          <a:effectLst/>
                          <a:latin typeface="Calibri" panose="020F0502020204030204" pitchFamily="34" charset="0"/>
                        </a:rPr>
                        <a:t>11</a:t>
                      </a:r>
                    </a:p>
                  </a:txBody>
                  <a:tcPr marL="2997" marR="2997" marT="29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Spanaway Lake High School</a:t>
                      </a:r>
                    </a:p>
                  </a:txBody>
                  <a:tcPr marL="2997" marR="2997" marT="29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Renovate 150,000 sf and  22,000 sf addition</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DBB</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Mar-09</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Aug-10</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Mar-09</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Aug-10</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$25M</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$25M</a:t>
                      </a:r>
                    </a:p>
                  </a:txBody>
                  <a:tcPr marL="2997" marR="2997" marT="29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Calibri" panose="020F0502020204030204" pitchFamily="34" charset="0"/>
                        </a:rPr>
                        <a:t> </a:t>
                      </a:r>
                    </a:p>
                  </a:txBody>
                  <a:tcPr marL="2997" marR="2997" marT="29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58726"/>
                  </a:ext>
                </a:extLst>
              </a:tr>
            </a:tbl>
          </a:graphicData>
        </a:graphic>
      </p:graphicFrame>
      <p:sp>
        <p:nvSpPr>
          <p:cNvPr id="4" name="Footer Placeholder 4"/>
          <p:cNvSpPr txBox="1">
            <a:spLocks/>
          </p:cNvSpPr>
          <p:nvPr/>
        </p:nvSpPr>
        <p:spPr>
          <a:xfrm rot="10800000" flipV="1">
            <a:off x="7692144" y="5324735"/>
            <a:ext cx="889151" cy="21397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Page 17</a:t>
            </a:r>
            <a:endParaRPr lang="en-US" sz="1200" dirty="0"/>
          </a:p>
        </p:txBody>
      </p:sp>
    </p:spTree>
    <p:extLst>
      <p:ext uri="{BB962C8B-B14F-4D97-AF65-F5344CB8AC3E}">
        <p14:creationId xmlns:p14="http://schemas.microsoft.com/office/powerpoint/2010/main" val="260654305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5120" y="161405"/>
            <a:ext cx="8328227" cy="952500"/>
          </a:xfrm>
        </p:spPr>
        <p:txBody>
          <a:bodyPr>
            <a:noAutofit/>
          </a:bodyPr>
          <a:lstStyle/>
          <a:p>
            <a:r>
              <a:rPr lang="en-US" sz="2500" dirty="0">
                <a:solidFill>
                  <a:schemeClr val="tx2"/>
                </a:solidFill>
              </a:rPr>
              <a:t>Graham-Kapowsin High School Addition and Renovation</a:t>
            </a:r>
            <a:br>
              <a:rPr lang="en-US" sz="2500" dirty="0">
                <a:solidFill>
                  <a:schemeClr val="tx2"/>
                </a:solidFill>
              </a:rPr>
            </a:br>
            <a:r>
              <a:rPr lang="en-US" sz="2500" b="1" dirty="0">
                <a:solidFill>
                  <a:schemeClr val="tx2"/>
                </a:solidFill>
              </a:rPr>
              <a:t>Agenda</a:t>
            </a:r>
          </a:p>
        </p:txBody>
      </p:sp>
      <p:sp>
        <p:nvSpPr>
          <p:cNvPr id="5" name="Content Placeholder 4"/>
          <p:cNvSpPr>
            <a:spLocks noGrp="1"/>
          </p:cNvSpPr>
          <p:nvPr>
            <p:ph idx="1"/>
          </p:nvPr>
        </p:nvSpPr>
        <p:spPr>
          <a:xfrm>
            <a:off x="601596" y="1515731"/>
            <a:ext cx="6333715" cy="3512910"/>
          </a:xfrm>
        </p:spPr>
        <p:txBody>
          <a:bodyPr>
            <a:normAutofit lnSpcReduction="10000"/>
          </a:bodyPr>
          <a:lstStyle/>
          <a:p>
            <a:r>
              <a:rPr lang="en-US" sz="2400" dirty="0"/>
              <a:t>Project Overview</a:t>
            </a:r>
          </a:p>
          <a:p>
            <a:r>
              <a:rPr lang="en-US" sz="2400" dirty="0"/>
              <a:t>Project Budget</a:t>
            </a:r>
          </a:p>
          <a:p>
            <a:r>
              <a:rPr lang="en-US" sz="2400" dirty="0"/>
              <a:t>Project Schedule</a:t>
            </a:r>
          </a:p>
          <a:p>
            <a:r>
              <a:rPr lang="en-US" sz="2400" dirty="0"/>
              <a:t>Why is this Project </a:t>
            </a:r>
            <a:r>
              <a:rPr lang="en-US" sz="2400" dirty="0" smtClean="0"/>
              <a:t>Appropriate </a:t>
            </a:r>
            <a:r>
              <a:rPr lang="en-US" sz="2400" dirty="0"/>
              <a:t>for GC/CM</a:t>
            </a:r>
          </a:p>
          <a:p>
            <a:pPr lvl="1"/>
            <a:r>
              <a:rPr lang="en-US" sz="2000" dirty="0"/>
              <a:t>Provides a Fiscal &amp; Public Benefit</a:t>
            </a:r>
          </a:p>
          <a:p>
            <a:pPr lvl="1"/>
            <a:r>
              <a:rPr lang="en-US" sz="2000" dirty="0"/>
              <a:t>Meets the Qualifying Criteria</a:t>
            </a:r>
          </a:p>
          <a:p>
            <a:r>
              <a:rPr lang="en-US" sz="2400" dirty="0" smtClean="0"/>
              <a:t>Project </a:t>
            </a:r>
            <a:r>
              <a:rPr lang="en-US" sz="2400" dirty="0"/>
              <a:t>Team </a:t>
            </a:r>
            <a:r>
              <a:rPr lang="en-US" sz="2400" dirty="0" smtClean="0"/>
              <a:t>Experienced </a:t>
            </a:r>
            <a:r>
              <a:rPr lang="en-US" sz="2400" dirty="0"/>
              <a:t>&amp; </a:t>
            </a:r>
            <a:r>
              <a:rPr lang="en-US" sz="2400" dirty="0" smtClean="0"/>
              <a:t>Knowledgeable</a:t>
            </a:r>
          </a:p>
          <a:p>
            <a:r>
              <a:rPr lang="en-US" sz="2400" dirty="0" smtClean="0"/>
              <a:t>Summary</a:t>
            </a:r>
            <a:endParaRPr lang="en-US" sz="2400" dirty="0"/>
          </a:p>
          <a:p>
            <a:r>
              <a:rPr lang="en-US" sz="2400" dirty="0"/>
              <a:t>Questions</a:t>
            </a:r>
          </a:p>
        </p:txBody>
      </p:sp>
      <p:sp>
        <p:nvSpPr>
          <p:cNvPr id="7" name="TextBox 6"/>
          <p:cNvSpPr txBox="1"/>
          <p:nvPr/>
        </p:nvSpPr>
        <p:spPr>
          <a:xfrm>
            <a:off x="7799238" y="5363642"/>
            <a:ext cx="1183988" cy="276999"/>
          </a:xfrm>
          <a:prstGeom prst="rect">
            <a:avLst/>
          </a:prstGeom>
          <a:noFill/>
        </p:spPr>
        <p:txBody>
          <a:bodyPr wrap="square" rtlCol="0">
            <a:spAutoFit/>
          </a:bodyPr>
          <a:lstStyle/>
          <a:p>
            <a:r>
              <a:rPr lang="en-US" sz="1200" dirty="0" smtClean="0"/>
              <a:t>Page 1</a:t>
            </a:r>
            <a:endParaRPr lang="en-US" sz="1200" dirty="0"/>
          </a:p>
        </p:txBody>
      </p:sp>
    </p:spTree>
    <p:extLst>
      <p:ext uri="{BB962C8B-B14F-4D97-AF65-F5344CB8AC3E}">
        <p14:creationId xmlns:p14="http://schemas.microsoft.com/office/powerpoint/2010/main" val="321977956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solidFill>
                  <a:srgbClr val="1F497D"/>
                </a:solidFill>
              </a:rPr>
              <a:t>Graham-Kapowsin High School Addition and Renovation</a:t>
            </a:r>
            <a:br>
              <a:rPr lang="en-US" sz="2500" dirty="0">
                <a:solidFill>
                  <a:srgbClr val="1F497D"/>
                </a:solidFill>
              </a:rPr>
            </a:br>
            <a:r>
              <a:rPr lang="en-US" sz="2500" b="1" dirty="0">
                <a:solidFill>
                  <a:srgbClr val="1F497D"/>
                </a:solidFill>
              </a:rPr>
              <a:t>Summary</a:t>
            </a:r>
            <a:endParaRPr lang="en-US" b="1" dirty="0"/>
          </a:p>
        </p:txBody>
      </p:sp>
      <p:sp>
        <p:nvSpPr>
          <p:cNvPr id="3" name="Content Placeholder 2"/>
          <p:cNvSpPr>
            <a:spLocks noGrp="1"/>
          </p:cNvSpPr>
          <p:nvPr>
            <p:ph idx="1"/>
          </p:nvPr>
        </p:nvSpPr>
        <p:spPr>
          <a:xfrm>
            <a:off x="247414" y="1859987"/>
            <a:ext cx="6333715" cy="3521504"/>
          </a:xfrm>
        </p:spPr>
        <p:txBody>
          <a:bodyPr>
            <a:normAutofit/>
          </a:bodyPr>
          <a:lstStyle/>
          <a:p>
            <a:r>
              <a:rPr lang="en-US" sz="2300" dirty="0"/>
              <a:t>GC/CM method </a:t>
            </a:r>
            <a:r>
              <a:rPr lang="en-US" sz="2300" u="sng" dirty="0"/>
              <a:t>provides a fiscal benefit</a:t>
            </a:r>
          </a:p>
          <a:p>
            <a:r>
              <a:rPr lang="en-US" sz="2300" dirty="0"/>
              <a:t>GK-HS Project </a:t>
            </a:r>
            <a:r>
              <a:rPr lang="en-US" sz="2300" u="sng" dirty="0"/>
              <a:t>meets the RCW qualification requirements</a:t>
            </a:r>
          </a:p>
          <a:p>
            <a:r>
              <a:rPr lang="en-US" sz="2300" dirty="0"/>
              <a:t>District and team have the necessary </a:t>
            </a:r>
            <a:r>
              <a:rPr lang="en-US" sz="2300" u="sng" dirty="0"/>
              <a:t>knowledge &amp; experience</a:t>
            </a:r>
            <a:r>
              <a:rPr lang="en-US" sz="2300" dirty="0"/>
              <a:t> to manage the project</a:t>
            </a:r>
          </a:p>
          <a:p>
            <a:r>
              <a:rPr lang="en-US" sz="2300" u="sng" dirty="0"/>
              <a:t>Management plan </a:t>
            </a:r>
            <a:r>
              <a:rPr lang="en-US" sz="2300" dirty="0"/>
              <a:t>for the project is in place</a:t>
            </a:r>
          </a:p>
          <a:p>
            <a:r>
              <a:rPr lang="en-US" sz="2300" u="sng" dirty="0"/>
              <a:t>Funding has been authorized</a:t>
            </a:r>
          </a:p>
        </p:txBody>
      </p:sp>
      <p:sp>
        <p:nvSpPr>
          <p:cNvPr id="5" name="Footer Placeholder 4"/>
          <p:cNvSpPr txBox="1">
            <a:spLocks/>
          </p:cNvSpPr>
          <p:nvPr/>
        </p:nvSpPr>
        <p:spPr>
          <a:xfrm rot="10800000" flipV="1">
            <a:off x="7692144" y="5324735"/>
            <a:ext cx="889151" cy="21397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Page 18</a:t>
            </a:r>
            <a:endParaRPr lang="en-US" sz="1200" dirty="0"/>
          </a:p>
        </p:txBody>
      </p:sp>
    </p:spTree>
    <p:extLst>
      <p:ext uri="{BB962C8B-B14F-4D97-AF65-F5344CB8AC3E}">
        <p14:creationId xmlns:p14="http://schemas.microsoft.com/office/powerpoint/2010/main" val="422986328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916760"/>
            <a:ext cx="7926339" cy="798240"/>
          </a:xfrm>
        </p:spPr>
        <p:txBody>
          <a:bodyPr>
            <a:normAutofit/>
          </a:bodyPr>
          <a:lstStyle/>
          <a:p>
            <a:r>
              <a:rPr lang="en-US" sz="2800" dirty="0"/>
              <a:t>Bethel School District</a:t>
            </a:r>
          </a:p>
        </p:txBody>
      </p:sp>
      <p:sp>
        <p:nvSpPr>
          <p:cNvPr id="3" name="Subtitle 2"/>
          <p:cNvSpPr txBox="1">
            <a:spLocks/>
          </p:cNvSpPr>
          <p:nvPr/>
        </p:nvSpPr>
        <p:spPr>
          <a:xfrm>
            <a:off x="-50221" y="1754984"/>
            <a:ext cx="6740581"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tx2"/>
                </a:solidFill>
                <a:effectLst/>
                <a:uLnTx/>
                <a:uFillTx/>
                <a:latin typeface="Calibri" panose="020F0502020204030204"/>
                <a:ea typeface="+mn-ea"/>
                <a:cs typeface="+mn-cs"/>
              </a:rPr>
              <a:t>Thank you for your time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200" dirty="0">
              <a:solidFill>
                <a:schemeClr val="tx2"/>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Calibri" panose="020F0502020204030204"/>
                <a:ea typeface="+mn-ea"/>
                <a:cs typeface="+mn-cs"/>
              </a:rPr>
              <a:t>Questions</a:t>
            </a:r>
          </a:p>
        </p:txBody>
      </p:sp>
      <p:sp>
        <p:nvSpPr>
          <p:cNvPr id="4" name="Footer Placeholder 4"/>
          <p:cNvSpPr txBox="1">
            <a:spLocks/>
          </p:cNvSpPr>
          <p:nvPr/>
        </p:nvSpPr>
        <p:spPr>
          <a:xfrm rot="10800000" flipV="1">
            <a:off x="7692144" y="5324735"/>
            <a:ext cx="889151" cy="21397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Page 19</a:t>
            </a:r>
            <a:endParaRPr lang="en-US" sz="1200" dirty="0"/>
          </a:p>
        </p:txBody>
      </p:sp>
    </p:spTree>
    <p:extLst>
      <p:ext uri="{BB962C8B-B14F-4D97-AF65-F5344CB8AC3E}">
        <p14:creationId xmlns:p14="http://schemas.microsoft.com/office/powerpoint/2010/main" val="321064715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solidFill>
                  <a:schemeClr val="tx2"/>
                </a:solidFill>
              </a:rPr>
              <a:t>Graham-Kapowsin High School Addition and Renovation</a:t>
            </a:r>
            <a:br>
              <a:rPr lang="en-US" sz="2500" dirty="0">
                <a:solidFill>
                  <a:schemeClr val="tx2"/>
                </a:solidFill>
              </a:rPr>
            </a:br>
            <a:r>
              <a:rPr lang="en-US" sz="2500" b="1" dirty="0">
                <a:solidFill>
                  <a:schemeClr val="tx2"/>
                </a:solidFill>
              </a:rPr>
              <a:t>Project Overview</a:t>
            </a:r>
            <a:endParaRPr lang="en-US" b="1" dirty="0">
              <a:solidFill>
                <a:schemeClr val="tx2"/>
              </a:solidFill>
            </a:endParaRPr>
          </a:p>
        </p:txBody>
      </p:sp>
      <p:sp>
        <p:nvSpPr>
          <p:cNvPr id="3" name="Content Placeholder 2"/>
          <p:cNvSpPr>
            <a:spLocks noGrp="1"/>
          </p:cNvSpPr>
          <p:nvPr>
            <p:ph idx="1"/>
          </p:nvPr>
        </p:nvSpPr>
        <p:spPr>
          <a:xfrm>
            <a:off x="198783" y="1539594"/>
            <a:ext cx="7227735" cy="3771636"/>
          </a:xfrm>
        </p:spPr>
        <p:txBody>
          <a:bodyPr>
            <a:normAutofit lnSpcReduction="10000"/>
          </a:bodyPr>
          <a:lstStyle/>
          <a:p>
            <a:r>
              <a:rPr lang="en-US" sz="2300" dirty="0"/>
              <a:t>Graham-Kapowsin High School was constructed in 2004</a:t>
            </a:r>
          </a:p>
          <a:p>
            <a:r>
              <a:rPr lang="en-US" sz="2300" dirty="0"/>
              <a:t>Funding approved in 2019 bond issue</a:t>
            </a:r>
          </a:p>
          <a:p>
            <a:r>
              <a:rPr lang="en-US" sz="2300" dirty="0"/>
              <a:t>26,000 SF of new classrooms</a:t>
            </a:r>
          </a:p>
          <a:p>
            <a:r>
              <a:rPr lang="en-US" sz="2300" dirty="0"/>
              <a:t>2,000 SF addition to commons</a:t>
            </a:r>
          </a:p>
          <a:p>
            <a:r>
              <a:rPr lang="en-US" sz="2300" dirty="0"/>
              <a:t>5,000 SF of new administration space</a:t>
            </a:r>
          </a:p>
          <a:p>
            <a:r>
              <a:rPr lang="en-US" sz="2300" dirty="0"/>
              <a:t>4,000 SF for a new weight room</a:t>
            </a:r>
          </a:p>
          <a:p>
            <a:r>
              <a:rPr lang="en-US" sz="2300" dirty="0"/>
              <a:t>4,470 SF additional locker room area</a:t>
            </a:r>
          </a:p>
          <a:p>
            <a:r>
              <a:rPr lang="en-US" sz="2300" dirty="0"/>
              <a:t>Renovations to existing commons and administration</a:t>
            </a:r>
          </a:p>
          <a:p>
            <a:pPr marL="0" indent="0">
              <a:buNone/>
            </a:pPr>
            <a:r>
              <a:rPr lang="en-US" sz="2300" dirty="0"/>
              <a:t> </a:t>
            </a:r>
          </a:p>
        </p:txBody>
      </p:sp>
      <p:sp>
        <p:nvSpPr>
          <p:cNvPr id="7" name="TextBox 6"/>
          <p:cNvSpPr txBox="1"/>
          <p:nvPr/>
        </p:nvSpPr>
        <p:spPr>
          <a:xfrm>
            <a:off x="7799238" y="5363642"/>
            <a:ext cx="1183988" cy="276999"/>
          </a:xfrm>
          <a:prstGeom prst="rect">
            <a:avLst/>
          </a:prstGeom>
          <a:noFill/>
        </p:spPr>
        <p:txBody>
          <a:bodyPr wrap="square" rtlCol="0">
            <a:spAutoFit/>
          </a:bodyPr>
          <a:lstStyle/>
          <a:p>
            <a:r>
              <a:rPr lang="en-US" sz="1200" dirty="0" smtClean="0"/>
              <a:t>Page 2</a:t>
            </a:r>
            <a:endParaRPr lang="en-US" sz="1200" dirty="0"/>
          </a:p>
        </p:txBody>
      </p:sp>
    </p:spTree>
    <p:extLst>
      <p:ext uri="{BB962C8B-B14F-4D97-AF65-F5344CB8AC3E}">
        <p14:creationId xmlns:p14="http://schemas.microsoft.com/office/powerpoint/2010/main" val="231264061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solidFill>
                  <a:schemeClr val="tx2"/>
                </a:solidFill>
              </a:rPr>
              <a:t>Graham-Kapowsin High School Addition and Renovation</a:t>
            </a:r>
            <a:br>
              <a:rPr lang="en-US" sz="2500" dirty="0">
                <a:solidFill>
                  <a:schemeClr val="tx2"/>
                </a:solidFill>
              </a:rPr>
            </a:br>
            <a:r>
              <a:rPr lang="en-US" sz="2500" b="1" dirty="0">
                <a:solidFill>
                  <a:schemeClr val="tx2"/>
                </a:solidFill>
              </a:rPr>
              <a:t>Project Overview: Site Plan</a:t>
            </a:r>
            <a:endParaRPr lang="en-US" b="1" dirty="0">
              <a:solidFill>
                <a:schemeClr val="tx2"/>
              </a:solidFill>
            </a:endParaRPr>
          </a:p>
        </p:txBody>
      </p:sp>
      <p:pic>
        <p:nvPicPr>
          <p:cNvPr id="4" name="Picture 3"/>
          <p:cNvPicPr>
            <a:picLocks noChangeAspect="1"/>
          </p:cNvPicPr>
          <p:nvPr/>
        </p:nvPicPr>
        <p:blipFill>
          <a:blip r:embed="rId2"/>
          <a:stretch>
            <a:fillRect/>
          </a:stretch>
        </p:blipFill>
        <p:spPr>
          <a:xfrm>
            <a:off x="591017" y="1037140"/>
            <a:ext cx="6755936" cy="4285880"/>
          </a:xfrm>
          <a:prstGeom prst="rect">
            <a:avLst/>
          </a:prstGeom>
        </p:spPr>
      </p:pic>
      <p:sp>
        <p:nvSpPr>
          <p:cNvPr id="6" name="TextBox 5"/>
          <p:cNvSpPr txBox="1"/>
          <p:nvPr/>
        </p:nvSpPr>
        <p:spPr>
          <a:xfrm>
            <a:off x="7799238" y="5363642"/>
            <a:ext cx="1183988" cy="276999"/>
          </a:xfrm>
          <a:prstGeom prst="rect">
            <a:avLst/>
          </a:prstGeom>
          <a:noFill/>
        </p:spPr>
        <p:txBody>
          <a:bodyPr wrap="square" rtlCol="0">
            <a:spAutoFit/>
          </a:bodyPr>
          <a:lstStyle/>
          <a:p>
            <a:r>
              <a:rPr lang="en-US" sz="1200" dirty="0" smtClean="0"/>
              <a:t>Page 3</a:t>
            </a:r>
            <a:endParaRPr lang="en-US" sz="1200" dirty="0"/>
          </a:p>
        </p:txBody>
      </p:sp>
    </p:spTree>
    <p:extLst>
      <p:ext uri="{BB962C8B-B14F-4D97-AF65-F5344CB8AC3E}">
        <p14:creationId xmlns:p14="http://schemas.microsoft.com/office/powerpoint/2010/main" val="391547949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solidFill>
                  <a:schemeClr val="tx2"/>
                </a:solidFill>
              </a:rPr>
              <a:t>Graham-Kapowsin High School Addition and Renovation</a:t>
            </a:r>
            <a:br>
              <a:rPr lang="en-US" sz="2500" dirty="0">
                <a:solidFill>
                  <a:schemeClr val="tx2"/>
                </a:solidFill>
              </a:rPr>
            </a:br>
            <a:r>
              <a:rPr lang="en-US" sz="2500" b="1" dirty="0">
                <a:solidFill>
                  <a:schemeClr val="tx2"/>
                </a:solidFill>
              </a:rPr>
              <a:t>Project Overview: Floor Plan</a:t>
            </a:r>
            <a:endParaRPr lang="en-US" b="1" dirty="0">
              <a:solidFill>
                <a:schemeClr val="tx2"/>
              </a:solidFill>
            </a:endParaRPr>
          </a:p>
        </p:txBody>
      </p:sp>
      <p:pic>
        <p:nvPicPr>
          <p:cNvPr id="7" name="Picture 6"/>
          <p:cNvPicPr>
            <a:picLocks noChangeAspect="1"/>
          </p:cNvPicPr>
          <p:nvPr/>
        </p:nvPicPr>
        <p:blipFill>
          <a:blip r:embed="rId2"/>
          <a:stretch>
            <a:fillRect/>
          </a:stretch>
        </p:blipFill>
        <p:spPr>
          <a:xfrm>
            <a:off x="248818" y="1113905"/>
            <a:ext cx="7007560" cy="4482032"/>
          </a:xfrm>
          <a:prstGeom prst="rect">
            <a:avLst/>
          </a:prstGeom>
        </p:spPr>
      </p:pic>
      <p:sp>
        <p:nvSpPr>
          <p:cNvPr id="3" name="TextBox 2"/>
          <p:cNvSpPr txBox="1"/>
          <p:nvPr/>
        </p:nvSpPr>
        <p:spPr>
          <a:xfrm>
            <a:off x="90068" y="1036157"/>
            <a:ext cx="1885950" cy="646331"/>
          </a:xfrm>
          <a:prstGeom prst="rect">
            <a:avLst/>
          </a:prstGeom>
          <a:noFill/>
        </p:spPr>
        <p:txBody>
          <a:bodyPr wrap="square" rtlCol="0">
            <a:spAutoFit/>
          </a:bodyPr>
          <a:lstStyle/>
          <a:p>
            <a:pPr algn="ctr"/>
            <a:r>
              <a:rPr lang="en-US" dirty="0" smtClean="0"/>
              <a:t>New Locker and Weight Room</a:t>
            </a:r>
            <a:endParaRPr lang="en-US" dirty="0"/>
          </a:p>
        </p:txBody>
      </p:sp>
      <p:sp>
        <p:nvSpPr>
          <p:cNvPr id="4" name="TextBox 3"/>
          <p:cNvSpPr txBox="1"/>
          <p:nvPr/>
        </p:nvSpPr>
        <p:spPr>
          <a:xfrm>
            <a:off x="2476500" y="1669526"/>
            <a:ext cx="1695450" cy="646331"/>
          </a:xfrm>
          <a:prstGeom prst="rect">
            <a:avLst/>
          </a:prstGeom>
          <a:noFill/>
        </p:spPr>
        <p:txBody>
          <a:bodyPr wrap="square" rtlCol="0">
            <a:spAutoFit/>
          </a:bodyPr>
          <a:lstStyle/>
          <a:p>
            <a:pPr algn="ctr"/>
            <a:r>
              <a:rPr lang="en-US" dirty="0" smtClean="0"/>
              <a:t>Renovate/New Commons</a:t>
            </a:r>
            <a:endParaRPr lang="en-US" dirty="0"/>
          </a:p>
        </p:txBody>
      </p:sp>
      <p:sp>
        <p:nvSpPr>
          <p:cNvPr id="5" name="TextBox 4"/>
          <p:cNvSpPr txBox="1"/>
          <p:nvPr/>
        </p:nvSpPr>
        <p:spPr>
          <a:xfrm>
            <a:off x="4908550" y="1101205"/>
            <a:ext cx="1726691" cy="369332"/>
          </a:xfrm>
          <a:prstGeom prst="rect">
            <a:avLst/>
          </a:prstGeom>
          <a:noFill/>
        </p:spPr>
        <p:txBody>
          <a:bodyPr wrap="none" rtlCol="0">
            <a:spAutoFit/>
          </a:bodyPr>
          <a:lstStyle/>
          <a:p>
            <a:r>
              <a:rPr lang="en-US" dirty="0" smtClean="0"/>
              <a:t>New Classrooms</a:t>
            </a:r>
            <a:endParaRPr lang="en-US" dirty="0"/>
          </a:p>
        </p:txBody>
      </p:sp>
      <p:cxnSp>
        <p:nvCxnSpPr>
          <p:cNvPr id="8" name="Straight Arrow Connector 7"/>
          <p:cNvCxnSpPr/>
          <p:nvPr/>
        </p:nvCxnSpPr>
        <p:spPr>
          <a:xfrm>
            <a:off x="723900" y="1669526"/>
            <a:ext cx="196850" cy="38417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238500" y="2315857"/>
            <a:ext cx="85725" cy="123379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568950" y="1470537"/>
            <a:ext cx="336550" cy="39107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799238" y="5363642"/>
            <a:ext cx="1183988" cy="276999"/>
          </a:xfrm>
          <a:prstGeom prst="rect">
            <a:avLst/>
          </a:prstGeom>
          <a:noFill/>
        </p:spPr>
        <p:txBody>
          <a:bodyPr wrap="square" rtlCol="0">
            <a:spAutoFit/>
          </a:bodyPr>
          <a:lstStyle/>
          <a:p>
            <a:r>
              <a:rPr lang="en-US" sz="1200" dirty="0" smtClean="0"/>
              <a:t>Page 4</a:t>
            </a:r>
          </a:p>
        </p:txBody>
      </p:sp>
    </p:spTree>
    <p:extLst>
      <p:ext uri="{BB962C8B-B14F-4D97-AF65-F5344CB8AC3E}">
        <p14:creationId xmlns:p14="http://schemas.microsoft.com/office/powerpoint/2010/main" val="41962120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solidFill>
                  <a:schemeClr val="tx2"/>
                </a:solidFill>
              </a:rPr>
              <a:t>Graham-Kapowsin High School Addition and Renovation</a:t>
            </a:r>
            <a:br>
              <a:rPr lang="en-US" sz="2500" dirty="0">
                <a:solidFill>
                  <a:schemeClr val="tx2"/>
                </a:solidFill>
              </a:rPr>
            </a:br>
            <a:r>
              <a:rPr lang="en-US" sz="2500" b="1" dirty="0">
                <a:solidFill>
                  <a:schemeClr val="tx2"/>
                </a:solidFill>
              </a:rPr>
              <a:t>Project Budget</a:t>
            </a:r>
          </a:p>
        </p:txBody>
      </p:sp>
      <p:graphicFrame>
        <p:nvGraphicFramePr>
          <p:cNvPr id="6" name="Table 5"/>
          <p:cNvGraphicFramePr>
            <a:graphicFrameLocks noGrp="1"/>
          </p:cNvGraphicFramePr>
          <p:nvPr>
            <p:extLst>
              <p:ext uri="{D42A27DB-BD31-4B8C-83A1-F6EECF244321}">
                <p14:modId xmlns:p14="http://schemas.microsoft.com/office/powerpoint/2010/main" val="2749004677"/>
              </p:ext>
            </p:extLst>
          </p:nvPr>
        </p:nvGraphicFramePr>
        <p:xfrm>
          <a:off x="954157" y="1463044"/>
          <a:ext cx="6066845" cy="3132810"/>
        </p:xfrm>
        <a:graphic>
          <a:graphicData uri="http://schemas.openxmlformats.org/drawingml/2006/table">
            <a:tbl>
              <a:tblPr/>
              <a:tblGrid>
                <a:gridCol w="4013451">
                  <a:extLst>
                    <a:ext uri="{9D8B030D-6E8A-4147-A177-3AD203B41FA5}">
                      <a16:colId xmlns:a16="http://schemas.microsoft.com/office/drawing/2014/main" val="2167402270"/>
                    </a:ext>
                  </a:extLst>
                </a:gridCol>
                <a:gridCol w="2053394">
                  <a:extLst>
                    <a:ext uri="{9D8B030D-6E8A-4147-A177-3AD203B41FA5}">
                      <a16:colId xmlns:a16="http://schemas.microsoft.com/office/drawing/2014/main" val="3901628026"/>
                    </a:ext>
                  </a:extLst>
                </a:gridCol>
              </a:tblGrid>
              <a:tr h="336487">
                <a:tc>
                  <a:txBody>
                    <a:bodyPr/>
                    <a:lstStyle/>
                    <a:p>
                      <a:pPr algn="l" fontAlgn="b"/>
                      <a:r>
                        <a:rPr lang="en-US" sz="1800" b="0" i="0" u="none" strike="noStrike" dirty="0">
                          <a:solidFill>
                            <a:srgbClr val="000000"/>
                          </a:solidFill>
                          <a:effectLst/>
                          <a:latin typeface="Calibri" panose="020F0502020204030204" pitchFamily="34" charset="0"/>
                        </a:rPr>
                        <a:t>Costs for Professional Services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800" b="0" i="0" u="none" strike="noStrike" dirty="0">
                          <a:solidFill>
                            <a:srgbClr val="000000"/>
                          </a:solidFill>
                          <a:effectLst/>
                          <a:latin typeface="Calibri" panose="020F0502020204030204" pitchFamily="34" charset="0"/>
                        </a:rPr>
                        <a:t> $            2,900,000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581135981"/>
                  </a:ext>
                </a:extLst>
              </a:tr>
              <a:tr h="336487">
                <a:tc>
                  <a:txBody>
                    <a:bodyPr/>
                    <a:lstStyle/>
                    <a:p>
                      <a:pPr algn="l" fontAlgn="b"/>
                      <a:r>
                        <a:rPr lang="en-US" sz="1800" b="0" i="0" u="none" strike="noStrike" dirty="0">
                          <a:solidFill>
                            <a:srgbClr val="000000"/>
                          </a:solidFill>
                          <a:effectLst/>
                          <a:latin typeface="Calibri" panose="020F0502020204030204" pitchFamily="34" charset="0"/>
                        </a:rPr>
                        <a:t>Estimated project construction costs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b"/>
                      <a:r>
                        <a:rPr lang="en-US" sz="1800" b="0" i="0" u="none" strike="noStrike" dirty="0">
                          <a:solidFill>
                            <a:srgbClr val="000000"/>
                          </a:solidFill>
                          <a:effectLst/>
                          <a:latin typeface="Calibri" panose="020F0502020204030204" pitchFamily="34" charset="0"/>
                        </a:rPr>
                        <a:t> $         18,600,000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61240225"/>
                  </a:ext>
                </a:extLst>
              </a:tr>
              <a:tr h="336487">
                <a:tc>
                  <a:txBody>
                    <a:bodyPr/>
                    <a:lstStyle/>
                    <a:p>
                      <a:pPr algn="l" fontAlgn="b"/>
                      <a:r>
                        <a:rPr lang="en-US" sz="1800" b="0" i="0" u="none" strike="noStrike" dirty="0">
                          <a:solidFill>
                            <a:srgbClr val="000000"/>
                          </a:solidFill>
                          <a:effectLst/>
                          <a:latin typeface="Calibri" panose="020F0502020204030204" pitchFamily="34" charset="0"/>
                        </a:rPr>
                        <a:t>Equipment and furnishing costs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800" b="0" i="0" u="none" strike="noStrike" dirty="0">
                          <a:solidFill>
                            <a:srgbClr val="000000"/>
                          </a:solidFill>
                          <a:effectLst/>
                          <a:latin typeface="Calibri" panose="020F0502020204030204" pitchFamily="34" charset="0"/>
                        </a:rPr>
                        <a:t> $               900,000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714928806"/>
                  </a:ext>
                </a:extLst>
              </a:tr>
              <a:tr h="336487">
                <a:tc>
                  <a:txBody>
                    <a:bodyPr/>
                    <a:lstStyle/>
                    <a:p>
                      <a:pPr algn="l" fontAlgn="b"/>
                      <a:r>
                        <a:rPr lang="en-US" sz="1800" b="0" i="0" u="none" strike="noStrike" dirty="0">
                          <a:solidFill>
                            <a:srgbClr val="000000"/>
                          </a:solidFill>
                          <a:effectLst/>
                          <a:latin typeface="Calibri" panose="020F0502020204030204" pitchFamily="34" charset="0"/>
                        </a:rPr>
                        <a:t>Off-site costs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b"/>
                      <a:r>
                        <a:rPr lang="en-US" sz="1800" b="0" i="0" u="none" strike="noStrike" dirty="0">
                          <a:solidFill>
                            <a:srgbClr val="000000"/>
                          </a:solidFill>
                          <a:effectLst/>
                          <a:latin typeface="Calibri" panose="020F0502020204030204" pitchFamily="34" charset="0"/>
                        </a:rPr>
                        <a:t> $            1,000,000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709123461"/>
                  </a:ext>
                </a:extLst>
              </a:tr>
              <a:tr h="336487">
                <a:tc>
                  <a:txBody>
                    <a:bodyPr/>
                    <a:lstStyle/>
                    <a:p>
                      <a:pPr algn="l" fontAlgn="b"/>
                      <a:r>
                        <a:rPr lang="en-US" sz="1800" b="0" i="0" u="none" strike="noStrike" dirty="0">
                          <a:solidFill>
                            <a:srgbClr val="000000"/>
                          </a:solidFill>
                          <a:effectLst/>
                          <a:latin typeface="Calibri" panose="020F0502020204030204" pitchFamily="34" charset="0"/>
                        </a:rPr>
                        <a:t>Contract administration costs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800" b="0" i="0" u="none" strike="noStrike" dirty="0">
                          <a:solidFill>
                            <a:srgbClr val="000000"/>
                          </a:solidFill>
                          <a:effectLst/>
                          <a:latin typeface="Calibri" panose="020F0502020204030204" pitchFamily="34" charset="0"/>
                        </a:rPr>
                        <a:t> $               400,000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99733935"/>
                  </a:ext>
                </a:extLst>
              </a:tr>
              <a:tr h="336487">
                <a:tc>
                  <a:txBody>
                    <a:bodyPr/>
                    <a:lstStyle/>
                    <a:p>
                      <a:pPr algn="l" fontAlgn="b"/>
                      <a:r>
                        <a:rPr lang="en-US" sz="1800" b="0" i="0" u="none" strike="noStrike" dirty="0">
                          <a:solidFill>
                            <a:srgbClr val="000000"/>
                          </a:solidFill>
                          <a:effectLst/>
                          <a:latin typeface="Calibri" panose="020F0502020204030204" pitchFamily="34" charset="0"/>
                        </a:rPr>
                        <a:t>Contingencies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b"/>
                      <a:r>
                        <a:rPr lang="en-US" sz="1800" b="0" i="0" u="none" strike="noStrike" dirty="0">
                          <a:solidFill>
                            <a:srgbClr val="000000"/>
                          </a:solidFill>
                          <a:effectLst/>
                          <a:latin typeface="Calibri" panose="020F0502020204030204" pitchFamily="34" charset="0"/>
                        </a:rPr>
                        <a:t> $            2,800,000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148678336"/>
                  </a:ext>
                </a:extLst>
              </a:tr>
              <a:tr h="336487">
                <a:tc>
                  <a:txBody>
                    <a:bodyPr/>
                    <a:lstStyle/>
                    <a:p>
                      <a:pPr algn="l" fontAlgn="b"/>
                      <a:r>
                        <a:rPr lang="en-US" sz="1800" b="0" i="0" u="none" strike="noStrike" dirty="0">
                          <a:solidFill>
                            <a:srgbClr val="000000"/>
                          </a:solidFill>
                          <a:effectLst/>
                          <a:latin typeface="Calibri" panose="020F0502020204030204" pitchFamily="34" charset="0"/>
                        </a:rPr>
                        <a:t>Other related project costs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800" b="0" i="0" u="none" strike="noStrike" dirty="0">
                          <a:solidFill>
                            <a:srgbClr val="000000"/>
                          </a:solidFill>
                          <a:effectLst/>
                          <a:latin typeface="Calibri" panose="020F0502020204030204" pitchFamily="34" charset="0"/>
                        </a:rPr>
                        <a:t> $               800,000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865544310"/>
                  </a:ext>
                </a:extLst>
              </a:tr>
              <a:tr h="348090">
                <a:tc>
                  <a:txBody>
                    <a:bodyPr/>
                    <a:lstStyle/>
                    <a:p>
                      <a:pPr algn="l" fontAlgn="b"/>
                      <a:r>
                        <a:rPr lang="en-US" sz="1800" b="0" i="0" u="none" strike="noStrike" dirty="0">
                          <a:solidFill>
                            <a:srgbClr val="000000"/>
                          </a:solidFill>
                          <a:effectLst/>
                          <a:latin typeface="Calibri" panose="020F0502020204030204" pitchFamily="34" charset="0"/>
                        </a:rPr>
                        <a:t>Sales Tax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DEDED"/>
                    </a:solidFill>
                  </a:tcPr>
                </a:tc>
                <a:tc>
                  <a:txBody>
                    <a:bodyPr/>
                    <a:lstStyle/>
                    <a:p>
                      <a:pPr algn="l" fontAlgn="b"/>
                      <a:r>
                        <a:rPr lang="en-US" sz="1800" b="0" i="0" u="none" strike="noStrike" dirty="0">
                          <a:solidFill>
                            <a:srgbClr val="000000"/>
                          </a:solidFill>
                          <a:effectLst/>
                          <a:latin typeface="Calibri" panose="020F0502020204030204" pitchFamily="34" charset="0"/>
                        </a:rPr>
                        <a:t> $            2,277,000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847492793"/>
                  </a:ext>
                </a:extLst>
              </a:tr>
              <a:tr h="429311">
                <a:tc>
                  <a:txBody>
                    <a:bodyPr/>
                    <a:lstStyle/>
                    <a:p>
                      <a:pPr algn="l" fontAlgn="b"/>
                      <a:r>
                        <a:rPr lang="en-US" sz="2000" b="1" i="0" u="none" strike="noStrike" dirty="0">
                          <a:solidFill>
                            <a:srgbClr val="000000"/>
                          </a:solidFill>
                          <a:effectLst/>
                          <a:latin typeface="Calibri" panose="020F0502020204030204" pitchFamily="34" charset="0"/>
                        </a:rPr>
                        <a:t>Total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29,677,000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949829919"/>
                  </a:ext>
                </a:extLst>
              </a:tr>
            </a:tbl>
          </a:graphicData>
        </a:graphic>
      </p:graphicFrame>
      <p:sp>
        <p:nvSpPr>
          <p:cNvPr id="8" name="TextBox 7"/>
          <p:cNvSpPr txBox="1"/>
          <p:nvPr/>
        </p:nvSpPr>
        <p:spPr>
          <a:xfrm>
            <a:off x="954157" y="4866198"/>
            <a:ext cx="6502810" cy="369332"/>
          </a:xfrm>
          <a:prstGeom prst="rect">
            <a:avLst/>
          </a:prstGeom>
          <a:noFill/>
        </p:spPr>
        <p:txBody>
          <a:bodyPr wrap="square" rtlCol="0">
            <a:spAutoFit/>
          </a:bodyPr>
          <a:lstStyle/>
          <a:p>
            <a:pPr marL="285750" indent="-285750">
              <a:buFont typeface="Arial" panose="020B0604020202020204" pitchFamily="34" charset="0"/>
              <a:buChar char="•"/>
            </a:pPr>
            <a:r>
              <a:rPr lang="en-US" dirty="0"/>
              <a:t>Funding was approved by the community in the 2019 bond issue</a:t>
            </a:r>
          </a:p>
        </p:txBody>
      </p:sp>
      <p:sp>
        <p:nvSpPr>
          <p:cNvPr id="7" name="TextBox 6"/>
          <p:cNvSpPr txBox="1"/>
          <p:nvPr/>
        </p:nvSpPr>
        <p:spPr>
          <a:xfrm>
            <a:off x="7799238" y="5363642"/>
            <a:ext cx="1183988" cy="276999"/>
          </a:xfrm>
          <a:prstGeom prst="rect">
            <a:avLst/>
          </a:prstGeom>
          <a:noFill/>
        </p:spPr>
        <p:txBody>
          <a:bodyPr wrap="square" rtlCol="0">
            <a:spAutoFit/>
          </a:bodyPr>
          <a:lstStyle/>
          <a:p>
            <a:r>
              <a:rPr lang="en-US" sz="1200" dirty="0" smtClean="0"/>
              <a:t>Page 5</a:t>
            </a:r>
            <a:endParaRPr lang="en-US" sz="1200" dirty="0"/>
          </a:p>
        </p:txBody>
      </p:sp>
    </p:spTree>
    <p:extLst>
      <p:ext uri="{BB962C8B-B14F-4D97-AF65-F5344CB8AC3E}">
        <p14:creationId xmlns:p14="http://schemas.microsoft.com/office/powerpoint/2010/main" val="411786069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500" dirty="0">
                <a:solidFill>
                  <a:schemeClr val="tx2"/>
                </a:solidFill>
              </a:rPr>
              <a:t>Graham-Kapowsin High School Addition and Renovation</a:t>
            </a:r>
            <a:br>
              <a:rPr lang="en-US" sz="2500" dirty="0">
                <a:solidFill>
                  <a:schemeClr val="tx2"/>
                </a:solidFill>
              </a:rPr>
            </a:br>
            <a:r>
              <a:rPr lang="en-US" sz="2500" b="1" dirty="0">
                <a:solidFill>
                  <a:schemeClr val="tx2"/>
                </a:solidFill>
              </a:rPr>
              <a:t>Schedule - Key Dates</a:t>
            </a:r>
          </a:p>
        </p:txBody>
      </p:sp>
      <p:graphicFrame>
        <p:nvGraphicFramePr>
          <p:cNvPr id="6" name="Table 5"/>
          <p:cNvGraphicFramePr>
            <a:graphicFrameLocks noGrp="1"/>
          </p:cNvGraphicFramePr>
          <p:nvPr>
            <p:extLst>
              <p:ext uri="{D42A27DB-BD31-4B8C-83A1-F6EECF244321}">
                <p14:modId xmlns:p14="http://schemas.microsoft.com/office/powerpoint/2010/main" val="1291514188"/>
              </p:ext>
            </p:extLst>
          </p:nvPr>
        </p:nvGraphicFramePr>
        <p:xfrm>
          <a:off x="666307" y="1113910"/>
          <a:ext cx="6613451" cy="4244898"/>
        </p:xfrm>
        <a:graphic>
          <a:graphicData uri="http://schemas.openxmlformats.org/drawingml/2006/table">
            <a:tbl>
              <a:tblPr firstRow="1" firstCol="1" bandRow="1" bandCol="1"/>
              <a:tblGrid>
                <a:gridCol w="4315609">
                  <a:extLst>
                    <a:ext uri="{9D8B030D-6E8A-4147-A177-3AD203B41FA5}">
                      <a16:colId xmlns:a16="http://schemas.microsoft.com/office/drawing/2014/main" val="2212151463"/>
                    </a:ext>
                  </a:extLst>
                </a:gridCol>
                <a:gridCol w="2297842">
                  <a:extLst>
                    <a:ext uri="{9D8B030D-6E8A-4147-A177-3AD203B41FA5}">
                      <a16:colId xmlns:a16="http://schemas.microsoft.com/office/drawing/2014/main" val="3439590969"/>
                    </a:ext>
                  </a:extLst>
                </a:gridCol>
              </a:tblGrid>
              <a:tr h="202138">
                <a:tc>
                  <a:txBody>
                    <a:bodyPr/>
                    <a:lstStyle/>
                    <a:p>
                      <a:pPr marL="0" marR="0" fontAlgn="base">
                        <a:lnSpc>
                          <a:spcPts val="1265"/>
                        </a:lnSpc>
                        <a:spcBef>
                          <a:spcPts val="0"/>
                        </a:spcBef>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GC/CM Approval &amp; Selection Process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87358691"/>
                  </a:ext>
                </a:extLst>
              </a:tr>
              <a:tr h="202138">
                <a:tc>
                  <a:txBody>
                    <a:bodyPr/>
                    <a:lstStyle/>
                    <a:p>
                      <a:pPr marL="0" marR="18288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Submit Application to PRC</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April 19, 2020</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387929"/>
                  </a:ext>
                </a:extLst>
              </a:tr>
              <a:tr h="202138">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PRC Presentation and Determination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May 28, 2020</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5213237"/>
                  </a:ext>
                </a:extLst>
              </a:tr>
              <a:tr h="202138">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Issue RFQ for GC/CM</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June 3, 2020</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057832"/>
                  </a:ext>
                </a:extLst>
              </a:tr>
              <a:tr h="202138">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Shortlist &amp; Issue RFP for GC/CM</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June 30, 2020</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11063"/>
                  </a:ext>
                </a:extLst>
              </a:tr>
              <a:tr h="202138">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r>
                        <a:rPr lang="en-US" sz="1100" dirty="0" smtClean="0">
                          <a:effectLst/>
                          <a:latin typeface="Arial" panose="020B0604020202020204" pitchFamily="34" charset="0"/>
                          <a:ea typeface="Times New Roman" panose="02020603050405020304" pitchFamily="18" charset="0"/>
                          <a:cs typeface="Arial" panose="020B0604020202020204" pitchFamily="34" charset="0"/>
                        </a:rPr>
                        <a:t>Complete GC/CM Process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ts val="1265"/>
                        </a:lnSpc>
                        <a:spcBef>
                          <a:spcPts val="0"/>
                        </a:spcBef>
                        <a:spcAft>
                          <a:spcPts val="0"/>
                        </a:spcAft>
                      </a:pPr>
                      <a:r>
                        <a:rPr lang="en-US"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July 22,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3743320"/>
                  </a:ext>
                </a:extLst>
              </a:tr>
              <a:tr h="202138">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902913"/>
                  </a:ext>
                </a:extLst>
              </a:tr>
              <a:tr h="202138">
                <a:tc>
                  <a:txBody>
                    <a:bodyPr/>
                    <a:lstStyle/>
                    <a:p>
                      <a:pPr marL="0" marR="0" fontAlgn="base">
                        <a:lnSpc>
                          <a:spcPts val="1265"/>
                        </a:lnSpc>
                        <a:spcBef>
                          <a:spcPts val="0"/>
                        </a:spcBef>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Programming and Design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15764853"/>
                  </a:ext>
                </a:extLst>
              </a:tr>
              <a:tr h="202138">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Programming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May – June 2020</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30233"/>
                  </a:ext>
                </a:extLst>
              </a:tr>
              <a:tr h="202138">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Schematic Design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457200" rtl="0" eaLnBrk="1" fontAlgn="base" latinLnBrk="0" hangingPunct="1">
                        <a:lnSpc>
                          <a:spcPts val="1265"/>
                        </a:lnSpc>
                        <a:spcBef>
                          <a:spcPts val="0"/>
                        </a:spcBef>
                        <a:spcAft>
                          <a:spcPts val="0"/>
                        </a:spcAft>
                      </a:pPr>
                      <a:r>
                        <a:rPr lang="en-US"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Aug – Oct.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3978461"/>
                  </a:ext>
                </a:extLst>
              </a:tr>
              <a:tr h="202138">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Design Development</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Nov. 2020 – Apr. 2021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909038"/>
                  </a:ext>
                </a:extLst>
              </a:tr>
              <a:tr h="202138">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Construction Documents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May 2021 – Dec. 2021</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826494"/>
                  </a:ext>
                </a:extLst>
              </a:tr>
              <a:tr h="202138">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Subcontractor Bid Package Bidding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Jan. – Mid Feb. </a:t>
                      </a:r>
                      <a:r>
                        <a:rPr lang="en-US" sz="1100" dirty="0" smtClean="0">
                          <a:effectLst/>
                          <a:latin typeface="Arial" panose="020B0604020202020204" pitchFamily="34" charset="0"/>
                          <a:ea typeface="Times New Roman" panose="02020603050405020304" pitchFamily="18" charset="0"/>
                          <a:cs typeface="Arial" panose="020B0604020202020204" pitchFamily="34" charset="0"/>
                        </a:rPr>
                        <a:t>2022</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174857"/>
                  </a:ext>
                </a:extLst>
              </a:tr>
              <a:tr h="202138">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Agreed upon GMP Amendment Signed</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Mid Feb. </a:t>
                      </a:r>
                      <a:r>
                        <a:rPr lang="en-US" sz="1100" dirty="0" smtClean="0">
                          <a:effectLst/>
                          <a:latin typeface="Arial" panose="020B0604020202020204" pitchFamily="34" charset="0"/>
                          <a:ea typeface="Times New Roman" panose="02020603050405020304" pitchFamily="18" charset="0"/>
                          <a:cs typeface="Arial" panose="020B0604020202020204" pitchFamily="34" charset="0"/>
                        </a:rPr>
                        <a:t>2022</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81699"/>
                  </a:ext>
                </a:extLst>
              </a:tr>
              <a:tr h="202138">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986305"/>
                  </a:ext>
                </a:extLst>
              </a:tr>
              <a:tr h="202138">
                <a:tc>
                  <a:txBody>
                    <a:bodyPr/>
                    <a:lstStyle/>
                    <a:p>
                      <a:pPr marL="0" marR="0" fontAlgn="base">
                        <a:lnSpc>
                          <a:spcPts val="1265"/>
                        </a:lnSpc>
                        <a:spcBef>
                          <a:spcPts val="0"/>
                        </a:spcBef>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Construction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06917591"/>
                  </a:ext>
                </a:extLst>
              </a:tr>
              <a:tr h="202138">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Start Construction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April 15, 2022</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8949654"/>
                  </a:ext>
                </a:extLst>
              </a:tr>
              <a:tr h="202138">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Substantial Completion – New Classrooms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June 30, 2023</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0132690"/>
                  </a:ext>
                </a:extLst>
              </a:tr>
              <a:tr h="202138">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Substantial Completion – Renovations &amp; Gym</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July 31, 2023</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681205"/>
                  </a:ext>
                </a:extLst>
              </a:tr>
              <a:tr h="202138">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BCD Technology and Move-in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July – August 2023</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368254"/>
                  </a:ext>
                </a:extLst>
              </a:tr>
              <a:tr h="202138">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Start of School</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ts val="1265"/>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Sept 7, 2023</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695299"/>
                  </a:ext>
                </a:extLst>
              </a:tr>
            </a:tbl>
          </a:graphicData>
        </a:graphic>
      </p:graphicFrame>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F291D6F-8215-4E65-9FB1-5B3213DE333F}"/>
                  </a:ext>
                </a:extLst>
              </p14:cNvPr>
              <p14:cNvContentPartPr/>
              <p14:nvPr/>
            </p14:nvContentPartPr>
            <p14:xfrm>
              <a:off x="3349213" y="143826"/>
              <a:ext cx="360" cy="10800"/>
            </p14:xfrm>
          </p:contentPart>
        </mc:Choice>
        <mc:Fallback xmlns="">
          <p:pic>
            <p:nvPicPr>
              <p:cNvPr id="4" name="Ink 3">
                <a:extLst>
                  <a:ext uri="{FF2B5EF4-FFF2-40B4-BE49-F238E27FC236}">
                    <a16:creationId xmlns:a16="http://schemas.microsoft.com/office/drawing/2014/main" id="{BF291D6F-8215-4E65-9FB1-5B3213DE333F}"/>
                  </a:ext>
                </a:extLst>
              </p:cNvPr>
              <p:cNvPicPr/>
              <p:nvPr/>
            </p:nvPicPr>
            <p:blipFill>
              <a:blip r:embed="rId4"/>
              <a:stretch>
                <a:fillRect/>
              </a:stretch>
            </p:blipFill>
            <p:spPr>
              <a:xfrm>
                <a:off x="3340213" y="134826"/>
                <a:ext cx="18000" cy="28440"/>
              </a:xfrm>
              <a:prstGeom prst="rect">
                <a:avLst/>
              </a:prstGeom>
            </p:spPr>
          </p:pic>
        </mc:Fallback>
      </mc:AlternateContent>
      <p:sp>
        <p:nvSpPr>
          <p:cNvPr id="7" name="TextBox 6"/>
          <p:cNvSpPr txBox="1"/>
          <p:nvPr/>
        </p:nvSpPr>
        <p:spPr>
          <a:xfrm>
            <a:off x="7799238" y="5363642"/>
            <a:ext cx="1183988" cy="276999"/>
          </a:xfrm>
          <a:prstGeom prst="rect">
            <a:avLst/>
          </a:prstGeom>
          <a:noFill/>
        </p:spPr>
        <p:txBody>
          <a:bodyPr wrap="square" rtlCol="0">
            <a:spAutoFit/>
          </a:bodyPr>
          <a:lstStyle/>
          <a:p>
            <a:r>
              <a:rPr lang="en-US" sz="1200" dirty="0" smtClean="0"/>
              <a:t>Page 6</a:t>
            </a:r>
            <a:endParaRPr lang="en-US" sz="1200" dirty="0"/>
          </a:p>
        </p:txBody>
      </p:sp>
    </p:spTree>
    <p:extLst>
      <p:ext uri="{BB962C8B-B14F-4D97-AF65-F5344CB8AC3E}">
        <p14:creationId xmlns:p14="http://schemas.microsoft.com/office/powerpoint/2010/main" val="336805904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981"/>
            <a:ext cx="8229600" cy="952500"/>
          </a:xfrm>
        </p:spPr>
        <p:txBody>
          <a:bodyPr/>
          <a:lstStyle/>
          <a:p>
            <a:r>
              <a:rPr lang="en-US" sz="2500" dirty="0">
                <a:solidFill>
                  <a:schemeClr val="tx2"/>
                </a:solidFill>
              </a:rPr>
              <a:t>Graham-Kapowsin High School Addition and Renovation</a:t>
            </a:r>
            <a:br>
              <a:rPr lang="en-US" sz="2500" dirty="0">
                <a:solidFill>
                  <a:schemeClr val="tx2"/>
                </a:solidFill>
              </a:rPr>
            </a:br>
            <a:r>
              <a:rPr lang="en-US" sz="2500" b="1" dirty="0">
                <a:solidFill>
                  <a:schemeClr val="tx2"/>
                </a:solidFill>
              </a:rPr>
              <a:t>Project Schedule</a:t>
            </a:r>
            <a:endParaRPr lang="en-US" b="1" dirty="0">
              <a:solidFill>
                <a:schemeClr val="tx2"/>
              </a:solidFill>
            </a:endParaRPr>
          </a:p>
        </p:txBody>
      </p:sp>
      <p:pic>
        <p:nvPicPr>
          <p:cNvPr id="6" name="Picture 5"/>
          <p:cNvPicPr>
            <a:picLocks noChangeAspect="1"/>
          </p:cNvPicPr>
          <p:nvPr/>
        </p:nvPicPr>
        <p:blipFill>
          <a:blip r:embed="rId2"/>
          <a:stretch>
            <a:fillRect/>
          </a:stretch>
        </p:blipFill>
        <p:spPr>
          <a:xfrm rot="5400000">
            <a:off x="2093242" y="-1046282"/>
            <a:ext cx="4527368" cy="8428641"/>
          </a:xfrm>
          <a:prstGeom prst="rect">
            <a:avLst/>
          </a:prstGeom>
        </p:spPr>
      </p:pic>
      <p:sp>
        <p:nvSpPr>
          <p:cNvPr id="9" name="Footer Placeholder 4"/>
          <p:cNvSpPr>
            <a:spLocks noGrp="1"/>
          </p:cNvSpPr>
          <p:nvPr>
            <p:ph type="ftr" sz="quarter" idx="11"/>
          </p:nvPr>
        </p:nvSpPr>
        <p:spPr>
          <a:xfrm rot="10800000" flipV="1">
            <a:off x="7692144" y="5324735"/>
            <a:ext cx="889151" cy="213976"/>
          </a:xfrm>
        </p:spPr>
        <p:txBody>
          <a:bodyPr/>
          <a:lstStyle/>
          <a:p>
            <a:r>
              <a:rPr lang="en-US" dirty="0" smtClean="0"/>
              <a:t>Page 7</a:t>
            </a:r>
            <a:endParaRPr lang="en-US" dirty="0"/>
          </a:p>
        </p:txBody>
      </p:sp>
    </p:spTree>
    <p:extLst>
      <p:ext uri="{BB962C8B-B14F-4D97-AF65-F5344CB8AC3E}">
        <p14:creationId xmlns:p14="http://schemas.microsoft.com/office/powerpoint/2010/main" val="113168755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500" dirty="0">
                <a:solidFill>
                  <a:schemeClr val="tx2"/>
                </a:solidFill>
              </a:rPr>
              <a:t>Graham-Kapowsin High School Addition and Renovation</a:t>
            </a:r>
            <a:br>
              <a:rPr lang="en-US" sz="2500" dirty="0">
                <a:solidFill>
                  <a:schemeClr val="tx2"/>
                </a:solidFill>
              </a:rPr>
            </a:br>
            <a:r>
              <a:rPr lang="en-US" sz="2500" b="1" dirty="0">
                <a:solidFill>
                  <a:schemeClr val="tx2"/>
                </a:solidFill>
              </a:rPr>
              <a:t>Why GC/CM is Appropriate for this Project</a:t>
            </a:r>
            <a:br>
              <a:rPr lang="en-US" sz="2500" b="1" dirty="0">
                <a:solidFill>
                  <a:schemeClr val="tx2"/>
                </a:solidFill>
              </a:rPr>
            </a:br>
            <a:r>
              <a:rPr lang="en-US" sz="2000" b="1" dirty="0">
                <a:solidFill>
                  <a:schemeClr val="tx2"/>
                </a:solidFill>
              </a:rPr>
              <a:t>(Meets qualifying criteria under RCW 39.10.340)</a:t>
            </a:r>
          </a:p>
        </p:txBody>
      </p:sp>
      <p:sp>
        <p:nvSpPr>
          <p:cNvPr id="6" name="Content Placeholder 2"/>
          <p:cNvSpPr>
            <a:spLocks noGrp="1"/>
          </p:cNvSpPr>
          <p:nvPr>
            <p:ph idx="1"/>
          </p:nvPr>
        </p:nvSpPr>
        <p:spPr>
          <a:xfrm>
            <a:off x="106363" y="1453662"/>
            <a:ext cx="7300912" cy="4261338"/>
          </a:xfrm>
        </p:spPr>
        <p:txBody>
          <a:bodyPr>
            <a:noAutofit/>
          </a:bodyPr>
          <a:lstStyle/>
          <a:p>
            <a:r>
              <a:rPr lang="en-US" sz="2200" dirty="0"/>
              <a:t>GC/CM provides Substantial Fiscal  &amp; Public Benefit</a:t>
            </a:r>
          </a:p>
          <a:p>
            <a:pPr lvl="1"/>
            <a:r>
              <a:rPr lang="en-US" sz="1800" dirty="0"/>
              <a:t>The GC/CM will provide current market condition estimates that are critical to the District, so the project is delivered on schedule vs having a less certain outcome at bid time using the D-B-B process</a:t>
            </a:r>
            <a:r>
              <a:rPr lang="en-US" sz="1800" dirty="0" smtClean="0"/>
              <a:t>.</a:t>
            </a:r>
          </a:p>
          <a:p>
            <a:pPr marL="457200" lvl="1" indent="0">
              <a:buNone/>
            </a:pPr>
            <a:endParaRPr lang="en-US" sz="1800" dirty="0"/>
          </a:p>
          <a:p>
            <a:r>
              <a:rPr lang="en-US" sz="2200" dirty="0" smtClean="0"/>
              <a:t>The </a:t>
            </a:r>
            <a:r>
              <a:rPr lang="en-US" sz="2200" dirty="0"/>
              <a:t>Existing High School Must Continue to </a:t>
            </a:r>
            <a:r>
              <a:rPr lang="en-US" sz="2200" dirty="0" smtClean="0"/>
              <a:t>Operate</a:t>
            </a:r>
          </a:p>
          <a:p>
            <a:pPr lvl="1"/>
            <a:r>
              <a:rPr lang="en-US" sz="1800" dirty="0"/>
              <a:t>Participation by the GC/CM during the design phase </a:t>
            </a:r>
            <a:r>
              <a:rPr lang="en-US" sz="1800" u="sng" dirty="0"/>
              <a:t>will improve mitigation planning</a:t>
            </a:r>
            <a:r>
              <a:rPr lang="en-US" sz="1800" dirty="0"/>
              <a:t> for noise, student and public safety, site access, and schedule issues. </a:t>
            </a:r>
            <a:endParaRPr lang="en-US" sz="1800" dirty="0" smtClean="0"/>
          </a:p>
          <a:p>
            <a:endParaRPr lang="en-US" sz="2200" dirty="0" smtClean="0"/>
          </a:p>
          <a:p>
            <a:endParaRPr lang="en-US" sz="2200" dirty="0"/>
          </a:p>
          <a:p>
            <a:endParaRPr lang="en-US" sz="2200" dirty="0"/>
          </a:p>
        </p:txBody>
      </p:sp>
      <p:sp>
        <p:nvSpPr>
          <p:cNvPr id="7" name="Footer Placeholder 4"/>
          <p:cNvSpPr txBox="1">
            <a:spLocks/>
          </p:cNvSpPr>
          <p:nvPr/>
        </p:nvSpPr>
        <p:spPr>
          <a:xfrm rot="10800000" flipV="1">
            <a:off x="7692142" y="5324734"/>
            <a:ext cx="1070020" cy="39026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Page 8</a:t>
            </a:r>
            <a:endParaRPr lang="en-US" sz="1200" dirty="0"/>
          </a:p>
        </p:txBody>
      </p:sp>
    </p:spTree>
    <p:extLst>
      <p:ext uri="{BB962C8B-B14F-4D97-AF65-F5344CB8AC3E}">
        <p14:creationId xmlns:p14="http://schemas.microsoft.com/office/powerpoint/2010/main" val="103759689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13732</TotalTime>
  <Words>2711</Words>
  <Application>Microsoft Office PowerPoint</Application>
  <PresentationFormat>On-screen Show (16:10)</PresentationFormat>
  <Paragraphs>913</Paragraphs>
  <Slides>21</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Montserrat</vt:lpstr>
      <vt:lpstr>Times New Roman</vt:lpstr>
      <vt:lpstr>Custom Design</vt:lpstr>
      <vt:lpstr>1_Custom Design</vt:lpstr>
      <vt:lpstr>Bethel School District </vt:lpstr>
      <vt:lpstr>Graham-Kapowsin High School Addition and Renovation Agenda</vt:lpstr>
      <vt:lpstr>Graham-Kapowsin High School Addition and Renovation Project Overview</vt:lpstr>
      <vt:lpstr>Graham-Kapowsin High School Addition and Renovation Project Overview: Site Plan</vt:lpstr>
      <vt:lpstr>Graham-Kapowsin High School Addition and Renovation Project Overview: Floor Plan</vt:lpstr>
      <vt:lpstr>Graham-Kapowsin High School Addition and Renovation Project Budget</vt:lpstr>
      <vt:lpstr>Graham-Kapowsin High School Addition and Renovation Schedule - Key Dates</vt:lpstr>
      <vt:lpstr>Graham-Kapowsin High School Addition and Renovation Project Schedule</vt:lpstr>
      <vt:lpstr>Graham-Kapowsin High School Addition and Renovation Why GC/CM is Appropriate for this Project (Meets qualifying criteria under RCW 39.10.340)</vt:lpstr>
      <vt:lpstr>Graham-Kapowsin High School Addition and Renovation Why GC/CM is Appropriate for this Project (Meets qualifying criteria under RCW 39.10.340)</vt:lpstr>
      <vt:lpstr>Graham-Kapowsin High School Addition and Renovation </vt:lpstr>
      <vt:lpstr>Graham-Kapowsin High School Addition and Renovation Project Team</vt:lpstr>
      <vt:lpstr>Graham-Kapowsin High School Addition and Renovation Project Team Members</vt:lpstr>
      <vt:lpstr>Graham-Kapowsin High School Addition and Renovation Project Team Members</vt:lpstr>
      <vt:lpstr>Graham-Kapowsin High School Addition and Renovation Project Team Members</vt:lpstr>
      <vt:lpstr>Graham-Kapowsin High School Addition and Renovation Project Team Members</vt:lpstr>
      <vt:lpstr>Graham-Kapowsin High School Addition and Renovation Team Member Experience</vt:lpstr>
      <vt:lpstr>Graham-Kapowsin High School Addition and Renovation Team Member Experience</vt:lpstr>
      <vt:lpstr>Graham-Kapowsin High School Addition and Renovation Bethel School District Experience</vt:lpstr>
      <vt:lpstr>Graham-Kapowsin High School Addition and Renovation Summary</vt:lpstr>
      <vt:lpstr>Bethel School District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bethel</dc:creator>
  <cp:lastModifiedBy>ESC - CARLSON, CATHERINE</cp:lastModifiedBy>
  <cp:revision>97</cp:revision>
  <cp:lastPrinted>2020-04-30T16:21:41Z</cp:lastPrinted>
  <dcterms:created xsi:type="dcterms:W3CDTF">2018-03-23T20:20:00Z</dcterms:created>
  <dcterms:modified xsi:type="dcterms:W3CDTF">2020-05-26T23:47:34Z</dcterms:modified>
</cp:coreProperties>
</file>